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3"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36CYZECyNibN35bsRbyJfMTWT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1864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461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5.3  Looking at Cells</a:t>
            </a:r>
            <a:endParaRPr/>
          </a:p>
          <a:p>
            <a:pPr marL="0" lvl="0" indent="0" algn="l" rtl="0">
              <a:spcBef>
                <a:spcPts val="0"/>
              </a:spcBef>
              <a:spcAft>
                <a:spcPts val="0"/>
              </a:spcAft>
              <a:buNone/>
            </a:pPr>
            <a:r>
              <a:rPr lang="en-US">
                <a:latin typeface="Arial"/>
                <a:ea typeface="Arial"/>
                <a:cs typeface="Arial"/>
                <a:sym typeface="Arial"/>
              </a:rPr>
              <a:t>The six images on this page show some techniques used in light microscopy. The three images on the following page were created using electron microscopes. All of these images are of a particular type of cultured cell known as HeLa cells. Note that the images in most cases are flat, two-dimensional views. As you look at images of cells, keep in mind that they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203" name="Google Shape;20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10</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3561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55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5.3  Looking at Cells</a:t>
            </a:r>
            <a:endParaRPr/>
          </a:p>
          <a:p>
            <a:pPr marL="0" lvl="0" indent="0" algn="l" rtl="0">
              <a:spcBef>
                <a:spcPts val="0"/>
              </a:spcBef>
              <a:spcAft>
                <a:spcPts val="0"/>
              </a:spcAft>
              <a:buNone/>
            </a:pPr>
            <a:r>
              <a:rPr lang="en-US">
                <a:latin typeface="Arial"/>
                <a:ea typeface="Arial"/>
                <a:cs typeface="Arial"/>
                <a:sym typeface="Arial"/>
              </a:rPr>
              <a:t>The six images on this page show some techniques used in light microscopy. The three images on the following page were created using electron microscopes. All of these images are of a particular type of cultured cell known as HeLa cells. Note that the images in most cases are flat, two-dimensional views. As you look at images of cells, keep in mind that they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220" name="Google Shape;2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12</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1275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5.3  Looking at Cells</a:t>
            </a:r>
            <a:endParaRPr/>
          </a:p>
          <a:p>
            <a:pPr marL="0" lvl="0" indent="0" algn="l" rtl="0">
              <a:spcBef>
                <a:spcPts val="0"/>
              </a:spcBef>
              <a:spcAft>
                <a:spcPts val="0"/>
              </a:spcAft>
              <a:buNone/>
            </a:pPr>
            <a:r>
              <a:rPr lang="en-US">
                <a:latin typeface="Arial"/>
                <a:ea typeface="Arial"/>
                <a:cs typeface="Arial"/>
                <a:sym typeface="Arial"/>
              </a:rPr>
              <a:t>The six images on this page show some techniques used in light microscopy. The three images on the following page were created using electron microscopes. All of these images are of a particular type of cultured cell known as HeLa cells. Note that the images in most cases are flat, two-dimensional views. As you look at images of cells, keep in mind that they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60673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35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68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27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575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100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21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02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50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804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69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5896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591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4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969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167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2" name="Google Shape;40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03" name="Google Shape;40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28</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32276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0" name="Google Shape;41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11" name="Google Shape;41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29</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6966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5.1  The Scale of Life</a:t>
            </a:r>
            <a:endParaRPr/>
          </a:p>
          <a:p>
            <a:pPr marL="0" lvl="0" indent="0" algn="l" rtl="0">
              <a:spcBef>
                <a:spcPts val="0"/>
              </a:spcBef>
              <a:spcAft>
                <a:spcPts val="0"/>
              </a:spcAft>
              <a:buNone/>
            </a:pPr>
            <a:r>
              <a:rPr lang="en-US">
                <a:latin typeface="Arial"/>
                <a:ea typeface="Arial"/>
                <a:cs typeface="Arial"/>
                <a:sym typeface="Arial"/>
              </a:rPr>
              <a:t>This logarithmic scale shows the relative sizes of molecules, cells, and multicellular organisms.</a:t>
            </a:r>
            <a:endParaRPr/>
          </a:p>
          <a:p>
            <a:pPr marL="0" lvl="0" indent="0" algn="l" rtl="0">
              <a:spcBef>
                <a:spcPts val="0"/>
              </a:spcBef>
              <a:spcAft>
                <a:spcPts val="0"/>
              </a:spcAft>
              <a:buNone/>
            </a:pPr>
            <a:endParaRPr>
              <a:latin typeface="Arial"/>
              <a:ea typeface="Arial"/>
              <a:cs typeface="Arial"/>
              <a:sym typeface="Arial"/>
            </a:endParaRPr>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77498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8" name="Google Shape;41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19" name="Google Shape;41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30</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25080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2" name="Google Shape;43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33" name="Google Shape;43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31</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30848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41" name="Google Shape;44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32</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0958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0" name="Google Shape;45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51" name="Google Shape;45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33</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09142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8" name="Google Shape;45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59" name="Google Shape;45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34</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44187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6" name="Google Shape;46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67" name="Google Shape;46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35</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27259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8" name="Google Shape;47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479" name="Google Shape;47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36</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79553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6" name="Google Shape;48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Figure 5.7  Eukaryotic Cells</a:t>
            </a:r>
            <a:endParaRPr dirty="0"/>
          </a:p>
          <a:p>
            <a:pPr marL="0" lvl="0" indent="0" algn="l" rtl="0">
              <a:spcBef>
                <a:spcPts val="0"/>
              </a:spcBef>
              <a:spcAft>
                <a:spcPts val="0"/>
              </a:spcAft>
              <a:buNone/>
            </a:pPr>
            <a:r>
              <a:rPr lang="en-US" dirty="0">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487" name="Google Shape;48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37</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71187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5.13  Vacuoles in Plant Cells Are Usually Large</a:t>
            </a:r>
            <a:endParaRPr/>
          </a:p>
          <a:p>
            <a:pPr marL="0" lvl="0" indent="0" algn="l" rtl="0">
              <a:spcBef>
                <a:spcPts val="0"/>
              </a:spcBef>
              <a:spcAft>
                <a:spcPts val="0"/>
              </a:spcAft>
              <a:buNone/>
            </a:pPr>
            <a:r>
              <a:rPr lang="en-US" dirty="0">
                <a:latin typeface="Arial"/>
                <a:ea typeface="Arial"/>
                <a:cs typeface="Arial"/>
                <a:sym typeface="Arial"/>
              </a:rPr>
              <a:t>The large central vacuole in this cell is typical of mature plant cells.</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495" name="Google Shape;49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fld id="{00000000-1234-1234-1234-123412341234}" type="slidenum">
              <a:rPr lang="en-US" sz="1800" b="0" i="0" u="none" strike="noStrike" cap="none">
                <a:solidFill>
                  <a:srgbClr val="000000"/>
                </a:solidFill>
                <a:latin typeface="Times New Roman"/>
                <a:ea typeface="Times New Roman"/>
                <a:cs typeface="Times New Roman"/>
                <a:sym typeface="Times New Roman"/>
              </a:rPr>
              <a:t>38</a:t>
            </a:fld>
            <a:endParaRPr sz="18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96992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8" name="Google Shape;50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509" name="Google Shape;50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39</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1673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497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2" name="Google Shape;52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5.7  Eukaryotic Cells</a:t>
            </a:r>
            <a:endParaRPr/>
          </a:p>
          <a:p>
            <a:pPr marL="0" lvl="0" indent="0" algn="l" rtl="0">
              <a:spcBef>
                <a:spcPts val="0"/>
              </a:spcBef>
              <a:spcAft>
                <a:spcPts val="0"/>
              </a:spcAft>
              <a:buNone/>
            </a:pPr>
            <a:r>
              <a:rPr lang="en-US">
                <a:latin typeface="Arial"/>
                <a:ea typeface="Arial"/>
                <a:cs typeface="Arial"/>
                <a:sym typeface="Arial"/>
              </a:rPr>
              <a:t>In electron micrographs, many plant cell organelles are nearly identical in form to those observed in animal cells. Cellular structures found in plant but not animal cells include the cell wall and the chloroplasts. Note that the images are two-dimensional “slices,” whereas cells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523" name="Google Shape;52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40</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5879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5.3  Looking at Cells</a:t>
            </a:r>
            <a:endParaRPr/>
          </a:p>
          <a:p>
            <a:pPr marL="0" lvl="0" indent="0" algn="l" rtl="0">
              <a:spcBef>
                <a:spcPts val="0"/>
              </a:spcBef>
              <a:spcAft>
                <a:spcPts val="0"/>
              </a:spcAft>
              <a:buNone/>
            </a:pPr>
            <a:r>
              <a:rPr lang="en-US">
                <a:latin typeface="Arial"/>
                <a:ea typeface="Arial"/>
                <a:cs typeface="Arial"/>
                <a:sym typeface="Arial"/>
              </a:rPr>
              <a:t>The six images on this page show some techniques used in light microscopy. The three images on the following page were created using electron microscopes. All of these images are of a particular type of cultured cell known as HeLa cells. Note that the images in most cases are flat, two-dimensional views. As you look at images of cells, keep in mind that they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160" name="Google Shape;1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5261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23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91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Figure 5.3  Looking at Cells</a:t>
            </a:r>
            <a:endParaRPr dirty="0"/>
          </a:p>
          <a:p>
            <a:pPr marL="0" lvl="0" indent="0" algn="l" rtl="0">
              <a:spcBef>
                <a:spcPts val="0"/>
              </a:spcBef>
              <a:spcAft>
                <a:spcPts val="0"/>
              </a:spcAft>
              <a:buNone/>
            </a:pPr>
            <a:r>
              <a:rPr lang="en-US" dirty="0">
                <a:latin typeface="Arial"/>
                <a:ea typeface="Arial"/>
                <a:cs typeface="Arial"/>
                <a:sym typeface="Arial"/>
              </a:rPr>
              <a:t>The six images on this page show some techniques used in light microscopy. The three images on the following page were created using electron microscopes. All of these images are of a particular type of cultured cell known as HeLa cells. Note that the images in most cases are flat, two-dimensional views. As you look at images of cells, keep in mind that they are three-dimensional structures.</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183" name="Google Shape;18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8</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1755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Figure 5.3  Looking at Cells</a:t>
            </a:r>
            <a:endParaRPr/>
          </a:p>
          <a:p>
            <a:pPr marL="0" lvl="0" indent="0" algn="l" rtl="0">
              <a:spcBef>
                <a:spcPts val="0"/>
              </a:spcBef>
              <a:spcAft>
                <a:spcPts val="0"/>
              </a:spcAft>
              <a:buNone/>
            </a:pPr>
            <a:r>
              <a:rPr lang="en-US">
                <a:latin typeface="Arial"/>
                <a:ea typeface="Arial"/>
                <a:cs typeface="Arial"/>
                <a:sym typeface="Arial"/>
              </a:rPr>
              <a:t>The six images on this page show some techniques used in light microscopy. The three images on the following page were created using electron microscopes. All of these images are of a particular type of cultured cell known as HeLa cells. Note that the images in most cases are flat, two-dimensional views. As you look at images of cells, keep in mind that they are three-dimensional structures.</a:t>
            </a:r>
            <a:endParaRPr/>
          </a:p>
          <a:p>
            <a:pPr marL="0" lvl="0" indent="0" algn="l" rtl="0">
              <a:spcBef>
                <a:spcPts val="0"/>
              </a:spcBef>
              <a:spcAft>
                <a:spcPts val="0"/>
              </a:spcAft>
              <a:buNone/>
            </a:pPr>
            <a:endParaRPr>
              <a:latin typeface="Arial"/>
              <a:ea typeface="Arial"/>
              <a:cs typeface="Arial"/>
              <a:sym typeface="Arial"/>
            </a:endParaRPr>
          </a:p>
        </p:txBody>
      </p:sp>
      <p:sp>
        <p:nvSpPr>
          <p:cNvPr id="193" name="Google Shape;1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7970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93" name="Google Shape;9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B54425"/>
        </a:solidFill>
        <a:effectLst/>
      </p:bgPr>
    </p:bg>
    <p:spTree>
      <p:nvGrpSpPr>
        <p:cNvPr id="1" name="Shape 105"/>
        <p:cNvGrpSpPr/>
        <p:nvPr/>
      </p:nvGrpSpPr>
      <p:grpSpPr>
        <a:xfrm>
          <a:off x="0" y="0"/>
          <a:ext cx="0" cy="0"/>
          <a:chOff x="0" y="0"/>
          <a:chExt cx="0" cy="0"/>
        </a:xfrm>
      </p:grpSpPr>
      <p:sp>
        <p:nvSpPr>
          <p:cNvPr id="106" name="Google Shape;106;p57"/>
          <p:cNvSpPr txBox="1"/>
          <p:nvPr/>
        </p:nvSpPr>
        <p:spPr>
          <a:xfrm>
            <a:off x="203200" y="-549274"/>
            <a:ext cx="2438400" cy="31400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0">
                <a:solidFill>
                  <a:schemeClr val="lt1"/>
                </a:solidFill>
                <a:latin typeface="Times New Roman"/>
                <a:ea typeface="Times New Roman"/>
                <a:cs typeface="Times New Roman"/>
                <a:sym typeface="Times New Roman"/>
              </a:rPr>
              <a:t>5</a:t>
            </a:r>
            <a:endParaRPr/>
          </a:p>
        </p:txBody>
      </p:sp>
      <p:sp>
        <p:nvSpPr>
          <p:cNvPr id="107" name="Google Shape;107;p57"/>
          <p:cNvSpPr txBox="1">
            <a:spLocks noGrp="1"/>
          </p:cNvSpPr>
          <p:nvPr>
            <p:ph type="ctrTitle"/>
          </p:nvPr>
        </p:nvSpPr>
        <p:spPr>
          <a:xfrm>
            <a:off x="508000" y="2133600"/>
            <a:ext cx="11277600" cy="2057400"/>
          </a:xfrm>
          <a:prstGeom prst="rect">
            <a:avLst/>
          </a:prstGeom>
          <a:solidFill>
            <a:srgbClr val="B54425"/>
          </a:solidFill>
          <a:ln>
            <a:noFill/>
          </a:ln>
        </p:spPr>
        <p:txBody>
          <a:bodyPr spcFirstLastPara="1" wrap="square" lIns="92075" tIns="46025" rIns="92075" bIns="46025" anchor="ctr" anchorCtr="0">
            <a:noAutofit/>
          </a:bodyPr>
          <a:lstStyle>
            <a:lvl1pPr lvl="0" algn="ctr">
              <a:spcBef>
                <a:spcPts val="0"/>
              </a:spcBef>
              <a:spcAft>
                <a:spcPts val="0"/>
              </a:spcAft>
              <a:buSzPts val="1400"/>
              <a:buNone/>
              <a:defRPr sz="5400" i="1">
                <a:latin typeface="Times New Roman"/>
                <a:ea typeface="Times New Roman"/>
                <a:cs typeface="Times New Roman"/>
                <a:sym typeface="Times New Roma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58"/>
          <p:cNvSpPr txBox="1">
            <a:spLocks noGrp="1"/>
          </p:cNvSpPr>
          <p:nvPr>
            <p:ph type="title"/>
          </p:nvPr>
        </p:nvSpPr>
        <p:spPr>
          <a:xfrm>
            <a:off x="0" y="0"/>
            <a:ext cx="12192000" cy="762000"/>
          </a:xfrm>
          <a:prstGeom prst="rect">
            <a:avLst/>
          </a:prstGeom>
          <a:solidFill>
            <a:srgbClr val="B54425"/>
          </a:solidFill>
          <a:ln>
            <a:noFill/>
          </a:ln>
        </p:spPr>
        <p:txBody>
          <a:bodyPr spcFirstLastPara="1" wrap="square" lIns="92075" tIns="46025" rIns="92075" bIns="46025"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8"/>
          <p:cNvSpPr txBox="1">
            <a:spLocks noGrp="1"/>
          </p:cNvSpPr>
          <p:nvPr>
            <p:ph type="body" idx="1"/>
          </p:nvPr>
        </p:nvSpPr>
        <p:spPr>
          <a:xfrm>
            <a:off x="1219200" y="1524000"/>
            <a:ext cx="9753600" cy="4800600"/>
          </a:xfrm>
          <a:prstGeom prst="rect">
            <a:avLst/>
          </a:prstGeom>
          <a:noFill/>
          <a:ln>
            <a:noFill/>
          </a:ln>
        </p:spPr>
        <p:txBody>
          <a:bodyPr spcFirstLastPara="1" wrap="square" lIns="91425" tIns="45700" rIns="91425" bIns="45700" anchor="t" anchorCtr="0">
            <a:noAutofit/>
          </a:bodyPr>
          <a:lstStyle>
            <a:lvl1pPr marL="457200" lvl="0" indent="-228600" algn="l">
              <a:spcBef>
                <a:spcPts val="2000"/>
              </a:spcBef>
              <a:spcAft>
                <a:spcPts val="0"/>
              </a:spcAft>
              <a:buSzPts val="1400"/>
              <a:buNone/>
              <a:defRPr/>
            </a:lvl1pPr>
            <a:lvl2pPr marL="914400" lvl="1" indent="-342900" algn="l">
              <a:spcBef>
                <a:spcPts val="360"/>
              </a:spcBef>
              <a:spcAft>
                <a:spcPts val="0"/>
              </a:spcAft>
              <a:buSzPts val="1800"/>
              <a:buChar char="•"/>
              <a:defRPr/>
            </a:lvl2pPr>
            <a:lvl3pPr marL="1371600" lvl="2" indent="-314325" algn="l">
              <a:spcBef>
                <a:spcPts val="360"/>
              </a:spcBef>
              <a:spcAft>
                <a:spcPts val="0"/>
              </a:spcAft>
              <a:buSzPts val="1350"/>
              <a:buChar char="▪"/>
              <a:defRPr/>
            </a:lvl3pPr>
            <a:lvl4pPr marL="1828800" lvl="3" indent="-297180" algn="l">
              <a:spcBef>
                <a:spcPts val="360"/>
              </a:spcBef>
              <a:spcAft>
                <a:spcPts val="0"/>
              </a:spcAft>
              <a:buSzPts val="1080"/>
              <a:buChar char="o"/>
              <a:defRPr/>
            </a:lvl4pPr>
            <a:lvl5pPr marL="2286000" lvl="4" indent="-297179" algn="l">
              <a:spcBef>
                <a:spcPts val="360"/>
              </a:spcBef>
              <a:spcAft>
                <a:spcPts val="0"/>
              </a:spcAft>
              <a:buSzPts val="1080"/>
              <a:buChar char="⮚"/>
              <a:defRPr/>
            </a:lvl5pPr>
            <a:lvl6pPr marL="2743200" lvl="5" indent="-297179" algn="l">
              <a:spcBef>
                <a:spcPts val="360"/>
              </a:spcBef>
              <a:spcAft>
                <a:spcPts val="0"/>
              </a:spcAft>
              <a:buSzPts val="1080"/>
              <a:buChar char="❖"/>
              <a:defRPr/>
            </a:lvl6pPr>
            <a:lvl7pPr marL="3200400" lvl="6" indent="-297179" algn="l">
              <a:spcBef>
                <a:spcPts val="360"/>
              </a:spcBef>
              <a:spcAft>
                <a:spcPts val="0"/>
              </a:spcAft>
              <a:buSzPts val="1080"/>
              <a:buChar char="❖"/>
              <a:defRPr/>
            </a:lvl7pPr>
            <a:lvl8pPr marL="3657600" lvl="7" indent="-297179" algn="l">
              <a:spcBef>
                <a:spcPts val="360"/>
              </a:spcBef>
              <a:spcAft>
                <a:spcPts val="0"/>
              </a:spcAft>
              <a:buSzPts val="1080"/>
              <a:buChar char="❖"/>
              <a:defRPr/>
            </a:lvl8pPr>
            <a:lvl9pPr marL="4114800" lvl="8" indent="-297179" algn="l">
              <a:spcBef>
                <a:spcPts val="360"/>
              </a:spcBef>
              <a:spcAft>
                <a:spcPts val="0"/>
              </a:spcAft>
              <a:buSzPts val="108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56"/>
          <p:cNvSpPr txBox="1">
            <a:spLocks noGrp="1"/>
          </p:cNvSpPr>
          <p:nvPr>
            <p:ph type="title"/>
          </p:nvPr>
        </p:nvSpPr>
        <p:spPr>
          <a:xfrm>
            <a:off x="0" y="0"/>
            <a:ext cx="12192000" cy="762000"/>
          </a:xfrm>
          <a:prstGeom prst="rect">
            <a:avLst/>
          </a:prstGeom>
          <a:solidFill>
            <a:srgbClr val="B54425"/>
          </a:solidFill>
          <a:ln>
            <a:noFill/>
          </a:ln>
        </p:spPr>
        <p:txBody>
          <a:bodyPr spcFirstLastPara="1" wrap="square" lIns="92075" tIns="46025" rIns="92075" bIns="46025" anchor="b"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04" name="Google Shape;104;p56"/>
          <p:cNvSpPr txBox="1">
            <a:spLocks noGrp="1"/>
          </p:cNvSpPr>
          <p:nvPr>
            <p:ph type="body" idx="1"/>
          </p:nvPr>
        </p:nvSpPr>
        <p:spPr>
          <a:xfrm>
            <a:off x="1219200" y="1524000"/>
            <a:ext cx="9753600" cy="48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0"/>
              </a:spcBef>
              <a:spcAft>
                <a:spcPts val="0"/>
              </a:spcAft>
              <a:buSzPts val="1400"/>
              <a:buNone/>
              <a:defRPr sz="3200" b="0" i="0" u="none" strike="noStrike" cap="none">
                <a:solidFill>
                  <a:schemeClr val="lt2"/>
                </a:solidFill>
                <a:latin typeface="Arial"/>
                <a:ea typeface="Arial"/>
                <a:cs typeface="Arial"/>
                <a:sym typeface="Arial"/>
              </a:defRPr>
            </a:lvl1pPr>
            <a:lvl2pPr marL="914400" marR="0" lvl="1" indent="-431800" algn="l" rtl="0">
              <a:spcBef>
                <a:spcPts val="640"/>
              </a:spcBef>
              <a:spcAft>
                <a:spcPts val="0"/>
              </a:spcAft>
              <a:buClr>
                <a:schemeClr val="lt2"/>
              </a:buClr>
              <a:buSzPts val="3200"/>
              <a:buFont typeface="Arial"/>
              <a:buChar char="•"/>
              <a:defRPr sz="3200" b="0" i="0" u="none" strike="noStrike" cap="none">
                <a:solidFill>
                  <a:schemeClr val="lt2"/>
                </a:solidFill>
                <a:latin typeface="Arial"/>
                <a:ea typeface="Arial"/>
                <a:cs typeface="Arial"/>
                <a:sym typeface="Arial"/>
              </a:defRPr>
            </a:lvl2pPr>
            <a:lvl3pPr marL="1371600" marR="0" lvl="2" indent="-381000" algn="l" rtl="0">
              <a:spcBef>
                <a:spcPts val="640"/>
              </a:spcBef>
              <a:spcAft>
                <a:spcPts val="0"/>
              </a:spcAft>
              <a:buClr>
                <a:schemeClr val="lt2"/>
              </a:buClr>
              <a:buSzPts val="2400"/>
              <a:buFont typeface="Noto Sans Symbols"/>
              <a:buChar char="▪"/>
              <a:defRPr sz="3200" b="0" i="0" u="none" strike="noStrike" cap="none">
                <a:solidFill>
                  <a:schemeClr val="lt2"/>
                </a:solidFill>
                <a:latin typeface="Arial"/>
                <a:ea typeface="Arial"/>
                <a:cs typeface="Arial"/>
                <a:sym typeface="Arial"/>
              </a:defRPr>
            </a:lvl3pPr>
            <a:lvl4pPr marL="1828800" marR="0" lvl="3" indent="-350519" algn="l" rtl="0">
              <a:spcBef>
                <a:spcPts val="640"/>
              </a:spcBef>
              <a:spcAft>
                <a:spcPts val="0"/>
              </a:spcAft>
              <a:buClr>
                <a:schemeClr val="lt2"/>
              </a:buClr>
              <a:buSzPts val="1920"/>
              <a:buFont typeface="Courier New"/>
              <a:buChar char="o"/>
              <a:defRPr sz="3200" b="0" i="0" u="none" strike="noStrike" cap="none">
                <a:solidFill>
                  <a:schemeClr val="lt2"/>
                </a:solidFill>
                <a:latin typeface="Arial"/>
                <a:ea typeface="Arial"/>
                <a:cs typeface="Arial"/>
                <a:sym typeface="Arial"/>
              </a:defRPr>
            </a:lvl4pPr>
            <a:lvl5pPr marL="2286000" marR="0" lvl="4" indent="-350520" algn="l" rtl="0">
              <a:spcBef>
                <a:spcPts val="640"/>
              </a:spcBef>
              <a:spcAft>
                <a:spcPts val="0"/>
              </a:spcAft>
              <a:buClr>
                <a:schemeClr val="lt2"/>
              </a:buClr>
              <a:buSzPts val="1920"/>
              <a:buFont typeface="Noto Sans Symbols"/>
              <a:buChar char="⮚"/>
              <a:defRPr sz="3200" b="0" i="0" u="none" strike="noStrike" cap="none">
                <a:solidFill>
                  <a:schemeClr val="lt2"/>
                </a:solidFill>
                <a:latin typeface="Arial"/>
                <a:ea typeface="Arial"/>
                <a:cs typeface="Arial"/>
                <a:sym typeface="Arial"/>
              </a:defRPr>
            </a:lvl5pPr>
            <a:lvl6pPr marL="2743200" marR="0" lvl="5" indent="-320039" algn="l" rtl="0">
              <a:spcBef>
                <a:spcPts val="480"/>
              </a:spcBef>
              <a:spcAft>
                <a:spcPts val="0"/>
              </a:spcAft>
              <a:buClr>
                <a:schemeClr val="lt2"/>
              </a:buClr>
              <a:buSzPts val="1440"/>
              <a:buFont typeface="Noto Sans Symbols"/>
              <a:buChar char="❖"/>
              <a:defRPr sz="2400" b="0" i="0" u="none" strike="noStrike" cap="none">
                <a:solidFill>
                  <a:schemeClr val="lt2"/>
                </a:solidFill>
                <a:latin typeface="Arial"/>
                <a:ea typeface="Arial"/>
                <a:cs typeface="Arial"/>
                <a:sym typeface="Arial"/>
              </a:defRPr>
            </a:lvl6pPr>
            <a:lvl7pPr marL="3200400" marR="0" lvl="6" indent="-320039" algn="l" rtl="0">
              <a:spcBef>
                <a:spcPts val="480"/>
              </a:spcBef>
              <a:spcAft>
                <a:spcPts val="0"/>
              </a:spcAft>
              <a:buClr>
                <a:schemeClr val="lt2"/>
              </a:buClr>
              <a:buSzPts val="1440"/>
              <a:buFont typeface="Noto Sans Symbols"/>
              <a:buChar char="❖"/>
              <a:defRPr sz="2400" b="0" i="0" u="none" strike="noStrike" cap="none">
                <a:solidFill>
                  <a:schemeClr val="lt2"/>
                </a:solidFill>
                <a:latin typeface="Arial"/>
                <a:ea typeface="Arial"/>
                <a:cs typeface="Arial"/>
                <a:sym typeface="Arial"/>
              </a:defRPr>
            </a:lvl7pPr>
            <a:lvl8pPr marL="3657600" marR="0" lvl="7" indent="-320040" algn="l" rtl="0">
              <a:spcBef>
                <a:spcPts val="480"/>
              </a:spcBef>
              <a:spcAft>
                <a:spcPts val="0"/>
              </a:spcAft>
              <a:buClr>
                <a:schemeClr val="lt2"/>
              </a:buClr>
              <a:buSzPts val="1440"/>
              <a:buFont typeface="Noto Sans Symbols"/>
              <a:buChar char="❖"/>
              <a:defRPr sz="2400" b="0" i="0" u="none" strike="noStrike" cap="none">
                <a:solidFill>
                  <a:schemeClr val="lt2"/>
                </a:solidFill>
                <a:latin typeface="Arial"/>
                <a:ea typeface="Arial"/>
                <a:cs typeface="Arial"/>
                <a:sym typeface="Arial"/>
              </a:defRPr>
            </a:lvl8pPr>
            <a:lvl9pPr marL="4114800" marR="0" lvl="8" indent="-320040" algn="l" rtl="0">
              <a:spcBef>
                <a:spcPts val="480"/>
              </a:spcBef>
              <a:spcAft>
                <a:spcPts val="0"/>
              </a:spcAft>
              <a:buClr>
                <a:schemeClr val="lt2"/>
              </a:buClr>
              <a:buSzPts val="1440"/>
              <a:buFont typeface="Noto Sans Symbols"/>
              <a:buChar char="❖"/>
              <a:defRPr sz="2400" b="0" i="0" u="none" strike="noStrike" cap="none">
                <a:solidFill>
                  <a:schemeClr val="lt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mcff.mtu.edu/acmal/electronmicroscopy/FE_Form_Function.htm" TargetMode="Externa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geo.libretexts.org/Bookshelves/Geology/Book:_Introduction_to_Petrology_(John_and_Liu)/02:_Module_2:_Using_the_Petrographic_Microscope/02.4:_Parts_of_the_Petrographic_Microscop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viva.pressbooks.pub/petrology/chapter/2-4-parts-of-the-petrographic-microscop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Staining"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bio.libretexts.org/Ancillary_Materials/Laboratory_Experiments/Microbiology_Labs/Book:_General_Microbiology_Lab_Manual_(Pakpour_and_Horgan)/Lab_01:_The_Microscopic_World" TargetMode="External"/><Relationship Id="rId5" Type="http://schemas.openxmlformats.org/officeDocument/2006/relationships/hyperlink" Target="https://www.youtube.com/watch?v=zzamomqlwxU"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eqoSMa8-_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creativecommons.org/licenses/by-sa/3.0/"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en.wikipedia.org/wiki/String_(structure)" TargetMode="External"/><Relationship Id="rId5" Type="http://schemas.openxmlformats.org/officeDocument/2006/relationships/image" Target="../media/image24.jpg"/><Relationship Id="rId4" Type="http://schemas.openxmlformats.org/officeDocument/2006/relationships/hyperlink" Target="https://www.youtube.com/watch?v=kJZh9wY37U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biologycorner.com/worksheets/microscope-advanced.html" TargetMode="External"/><Relationship Id="rId3" Type="http://schemas.openxmlformats.org/officeDocument/2006/relationships/hyperlink" Target="https://www.youtube.com/watch?v=i2x3MKSJez4" TargetMode="External"/><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jpg"/><Relationship Id="rId11" Type="http://schemas.openxmlformats.org/officeDocument/2006/relationships/hyperlink" Target="https://creativecommons.org/licenses/by-nc-sa/3.0/" TargetMode="External"/><Relationship Id="rId5" Type="http://schemas.openxmlformats.org/officeDocument/2006/relationships/hyperlink" Target="https://www.youtube.com/watch?v=b6_SuhG_VPM" TargetMode="External"/><Relationship Id="rId10" Type="http://schemas.openxmlformats.org/officeDocument/2006/relationships/hyperlink" Target="https://bio.libretexts.org/Ancillary_Materials/Experiments/Book:_Laboratory_Exercises_in_Microbiology_(McLaughlin_and_Petersen)/1:_Introduction_to_Microscopy_and_Diversity_of_Cell_Types/1.2:_Procedures" TargetMode="External"/><Relationship Id="rId4" Type="http://schemas.openxmlformats.org/officeDocument/2006/relationships/hyperlink" Target="https://www.youtube.com/watch?v=PrX3h-AflZI" TargetMode="External"/><Relationship Id="rId9" Type="http://schemas.openxmlformats.org/officeDocument/2006/relationships/hyperlink" Target="https://creativecommons.org/licenses/by-nc/3.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Signet_ring_cell" TargetMode="Externa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biology2/chapter/comparing-prokaryotic-and-eukaryotic-cell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employees.csbsju.edu/hjakubowski/classes/ch250/ROBI_CellTutorial.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Ue-86MDmjns&amp;frags=pl,w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2.jpg"/><Relationship Id="rId7" Type="http://schemas.openxmlformats.org/officeDocument/2006/relationships/hyperlink" Target="http://pngimg.com/download/2587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cientificmicroscope.wikidot.com/"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tereo_microscop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
          <p:cNvSpPr/>
          <p:nvPr/>
        </p:nvSpPr>
        <p:spPr>
          <a:xfrm>
            <a:off x="0" y="1"/>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7" name="Google Shape;117;p1"/>
          <p:cNvSpPr/>
          <p:nvPr/>
        </p:nvSpPr>
        <p:spPr>
          <a:xfrm>
            <a:off x="305"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dirty="0">
              <a:solidFill>
                <a:schemeClr val="lt1"/>
              </a:solidFill>
              <a:latin typeface="Calibri"/>
              <a:ea typeface="Calibri"/>
              <a:cs typeface="Calibri"/>
              <a:sym typeface="Calibri"/>
            </a:endParaRPr>
          </a:p>
        </p:txBody>
      </p:sp>
      <p:grpSp>
        <p:nvGrpSpPr>
          <p:cNvPr id="118" name="Google Shape;118;p1"/>
          <p:cNvGrpSpPr/>
          <p:nvPr/>
        </p:nvGrpSpPr>
        <p:grpSpPr>
          <a:xfrm>
            <a:off x="1303402" y="3985"/>
            <a:ext cx="9772765" cy="6858000"/>
            <a:chOff x="1303402" y="36937"/>
            <a:chExt cx="9772765" cy="6858000"/>
          </a:xfrm>
        </p:grpSpPr>
        <p:sp>
          <p:nvSpPr>
            <p:cNvPr id="119" name="Google Shape;119;p1"/>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0">
                  <a:srgbClr val="FFFFFF">
                    <a:alpha val="9803"/>
                  </a:srgbClr>
                </a:gs>
                <a:gs pos="2000">
                  <a:srgbClr val="FFFFFF">
                    <a:alpha val="9803"/>
                  </a:srgbClr>
                </a:gs>
                <a:gs pos="16000">
                  <a:srgbClr val="70AD47">
                    <a:alpha val="784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1"/>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1" name="Google Shape;121;p1"/>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0">
                  <a:srgbClr val="FFFFFF">
                    <a:alpha val="9803"/>
                  </a:srgbClr>
                </a:gs>
                <a:gs pos="2000">
                  <a:srgbClr val="FFFFFF">
                    <a:alpha val="9803"/>
                  </a:srgbClr>
                </a:gs>
                <a:gs pos="16000">
                  <a:srgbClr val="70AD47">
                    <a:alpha val="20000"/>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1"/>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0">
                  <a:srgbClr val="FFFFFF">
                    <a:alpha val="9803"/>
                  </a:srgbClr>
                </a:gs>
                <a:gs pos="2000">
                  <a:srgbClr val="FFFFFF">
                    <a:alpha val="9803"/>
                  </a:srgbClr>
                </a:gs>
                <a:gs pos="16000">
                  <a:srgbClr val="70AD47">
                    <a:alpha val="784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3" name="Google Shape;123;p1"/>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0">
                  <a:srgbClr val="FFFFFF">
                    <a:alpha val="9803"/>
                  </a:srgbClr>
                </a:gs>
                <a:gs pos="2000">
                  <a:srgbClr val="FFFFFF">
                    <a:alpha val="9803"/>
                  </a:srgbClr>
                </a:gs>
                <a:gs pos="16000">
                  <a:srgbClr val="70AD47">
                    <a:alpha val="20000"/>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4" name="Google Shape;124;p1"/>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0">
                  <a:srgbClr val="FFFFFF">
                    <a:alpha val="40784"/>
                  </a:srgbClr>
                </a:gs>
                <a:gs pos="813">
                  <a:srgbClr val="FFFFFF">
                    <a:alpha val="40784"/>
                  </a:srgbClr>
                </a:gs>
                <a:gs pos="20000">
                  <a:srgbClr val="3684CB">
                    <a:alpha val="55686"/>
                  </a:srgbClr>
                </a:gs>
                <a:gs pos="44000">
                  <a:srgbClr val="C4E0B2">
                    <a:alpha val="56862"/>
                  </a:srgbClr>
                </a:gs>
                <a:gs pos="74000">
                  <a:srgbClr val="537DC9">
                    <a:alpha val="33725"/>
                  </a:srgbClr>
                </a:gs>
                <a:gs pos="100000">
                  <a:srgbClr val="FFFFFF">
                    <a:alpha val="5882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5" name="Google Shape;125;p1"/>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26" name="Google Shape;126;p1"/>
          <p:cNvSpPr txBox="1">
            <a:spLocks noGrp="1"/>
          </p:cNvSpPr>
          <p:nvPr>
            <p:ph type="ctrTitle"/>
          </p:nvPr>
        </p:nvSpPr>
        <p:spPr>
          <a:xfrm>
            <a:off x="3045368" y="2043663"/>
            <a:ext cx="6105194" cy="20310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dirty="0" err="1">
                <a:solidFill>
                  <a:schemeClr val="dk2"/>
                </a:solidFill>
              </a:rPr>
              <a:t>Guía</a:t>
            </a:r>
            <a:r>
              <a:rPr lang="en-US" sz="5200">
                <a:solidFill>
                  <a:schemeClr val="dk2"/>
                </a:solidFill>
              </a:rPr>
              <a:t> de uso de Microscopio y Células</a:t>
            </a:r>
            <a:endParaRPr/>
          </a:p>
        </p:txBody>
      </p:sp>
      <p:sp>
        <p:nvSpPr>
          <p:cNvPr id="127" name="Google Shape;127;p1"/>
          <p:cNvSpPr txBox="1">
            <a:spLocks noGrp="1"/>
          </p:cNvSpPr>
          <p:nvPr>
            <p:ph type="subTitle" idx="1"/>
          </p:nvPr>
        </p:nvSpPr>
        <p:spPr>
          <a:xfrm>
            <a:off x="3045368" y="4160126"/>
            <a:ext cx="6105194"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2400"/>
              <a:buNone/>
            </a:pPr>
            <a:r>
              <a:rPr lang="en-US" dirty="0">
                <a:solidFill>
                  <a:schemeClr val="dk2"/>
                </a:solidFill>
              </a:rPr>
              <a:t>BIOL 3063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10"/>
          <p:cNvSpPr/>
          <p:nvPr/>
        </p:nvSpPr>
        <p:spPr>
          <a:xfrm>
            <a:off x="0" y="0"/>
            <a:ext cx="12192000" cy="6858000"/>
          </a:xfrm>
          <a:prstGeom prst="rect">
            <a:avLst/>
          </a:prstGeom>
          <a:solidFill>
            <a:srgbClr val="4C6E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0"/>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7" name="Google Shape;207;p10" descr="Life11e-Fig-05-03-7R.jpg"/>
          <p:cNvPicPr preferRelativeResize="0"/>
          <p:nvPr/>
        </p:nvPicPr>
        <p:blipFill rotWithShape="1">
          <a:blip r:embed="rId3">
            <a:alphaModFix/>
          </a:blip>
          <a:srcRect/>
          <a:stretch/>
        </p:blipFill>
        <p:spPr>
          <a:xfrm>
            <a:off x="3874537" y="643467"/>
            <a:ext cx="4442925" cy="55710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pic>
        <p:nvPicPr>
          <p:cNvPr id="212" name="Google Shape;212;p11"/>
          <p:cNvPicPr preferRelativeResize="0"/>
          <p:nvPr/>
        </p:nvPicPr>
        <p:blipFill rotWithShape="1">
          <a:blip r:embed="rId3">
            <a:alphaModFix/>
          </a:blip>
          <a:srcRect/>
          <a:stretch/>
        </p:blipFill>
        <p:spPr>
          <a:xfrm rot="10800000">
            <a:off x="0" y="0"/>
            <a:ext cx="12192000" cy="6858000"/>
          </a:xfrm>
          <a:prstGeom prst="rect">
            <a:avLst/>
          </a:prstGeom>
          <a:noFill/>
          <a:ln>
            <a:noFill/>
          </a:ln>
        </p:spPr>
      </p:pic>
      <p:pic>
        <p:nvPicPr>
          <p:cNvPr id="213" name="Google Shape;213;p11" descr="A microscope on a table&#10;&#10;Description automatically generated"/>
          <p:cNvPicPr preferRelativeResize="0">
            <a:picLocks noGrp="1"/>
          </p:cNvPicPr>
          <p:nvPr>
            <p:ph type="body" idx="2"/>
          </p:nvPr>
        </p:nvPicPr>
        <p:blipFill rotWithShape="1">
          <a:blip r:embed="rId4">
            <a:alphaModFix/>
          </a:blip>
          <a:srcRect l="5881" r="24191"/>
          <a:stretch/>
        </p:blipFill>
        <p:spPr>
          <a:xfrm>
            <a:off x="5797543" y="10"/>
            <a:ext cx="6394152" cy="6857990"/>
          </a:xfrm>
          <a:prstGeom prst="rect">
            <a:avLst/>
          </a:prstGeom>
          <a:noFill/>
          <a:ln>
            <a:noFill/>
          </a:ln>
        </p:spPr>
      </p:pic>
      <p:sp>
        <p:nvSpPr>
          <p:cNvPr id="214" name="Google Shape;214;p11"/>
          <p:cNvSpPr txBox="1">
            <a:spLocks noGrp="1"/>
          </p:cNvSpPr>
          <p:nvPr>
            <p:ph type="title"/>
          </p:nvPr>
        </p:nvSpPr>
        <p:spPr>
          <a:xfrm>
            <a:off x="708164" y="303145"/>
            <a:ext cx="4803636" cy="1311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a:solidFill>
                  <a:srgbClr val="000000"/>
                </a:solidFill>
              </a:rPr>
              <a:t>Microscopios electrónicos</a:t>
            </a:r>
            <a:endParaRPr>
              <a:solidFill>
                <a:srgbClr val="000000"/>
              </a:solidFill>
            </a:endParaRPr>
          </a:p>
        </p:txBody>
      </p:sp>
      <p:sp>
        <p:nvSpPr>
          <p:cNvPr id="215" name="Google Shape;215;p11"/>
          <p:cNvSpPr txBox="1">
            <a:spLocks noGrp="1"/>
          </p:cNvSpPr>
          <p:nvPr>
            <p:ph type="body" idx="1"/>
          </p:nvPr>
        </p:nvSpPr>
        <p:spPr>
          <a:xfrm>
            <a:off x="444501" y="1614809"/>
            <a:ext cx="5067300" cy="504313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000"/>
              </a:buClr>
              <a:buSzPts val="1800"/>
              <a:buChar char="•"/>
            </a:pPr>
            <a:r>
              <a:rPr lang="en-US" sz="1800">
                <a:solidFill>
                  <a:srgbClr val="000000"/>
                </a:solidFill>
              </a:rPr>
              <a:t>Usan haz de electrones, en vez de luz, y sus lentes son imanes en vez de lentes de cristal.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Proveen un aumento de hasta 200,000 veces el tamaño del organismo (200,000x); resolución = 0.2 nm.</a:t>
            </a:r>
            <a:endParaRPr sz="1800">
              <a:solidFill>
                <a:srgbClr val="000000"/>
              </a:solidFill>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Para poder observar organismos o partículas sumamente pequeñas, como los virus, o detalles celulares.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Dos tipos: microscopio electrónico de transmisión (TEM) y microscopio electrónico de rastreo (SEM).  </a:t>
            </a:r>
            <a:endParaRPr/>
          </a:p>
          <a:p>
            <a:pPr marL="228600" lvl="0" indent="-228600" algn="l" rtl="0">
              <a:lnSpc>
                <a:spcPct val="90000"/>
              </a:lnSpc>
              <a:spcBef>
                <a:spcPts val="1000"/>
              </a:spcBef>
              <a:spcAft>
                <a:spcPts val="0"/>
              </a:spcAft>
              <a:buClr>
                <a:srgbClr val="000000"/>
              </a:buClr>
              <a:buSzPts val="1800"/>
              <a:buChar char="•"/>
            </a:pPr>
            <a:r>
              <a:rPr lang="en-US" sz="1800">
                <a:solidFill>
                  <a:srgbClr val="000000"/>
                </a:solidFill>
              </a:rPr>
              <a:t>Con el TEM se observan imágenes planas de organelos y de otros detalles intracelulares; con el SEM se observan imágenes tridimensionales de las superficies de las estructuras. </a:t>
            </a:r>
            <a:endParaRPr/>
          </a:p>
        </p:txBody>
      </p:sp>
      <p:sp>
        <p:nvSpPr>
          <p:cNvPr id="216" name="Google Shape;216;p11"/>
          <p:cNvSpPr txBox="1"/>
          <p:nvPr/>
        </p:nvSpPr>
        <p:spPr>
          <a:xfrm>
            <a:off x="9751604"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12"/>
          <p:cNvSpPr/>
          <p:nvPr/>
        </p:nvSpPr>
        <p:spPr>
          <a:xfrm>
            <a:off x="0" y="0"/>
            <a:ext cx="12192000" cy="6858000"/>
          </a:xfrm>
          <a:prstGeom prst="rect">
            <a:avLst/>
          </a:prstGeom>
          <a:solidFill>
            <a:srgbClr val="6944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2"/>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4" name="Google Shape;224;p12" descr="Life11e-Fig-05-03-8R.jpg"/>
          <p:cNvPicPr preferRelativeResize="0"/>
          <p:nvPr/>
        </p:nvPicPr>
        <p:blipFill rotWithShape="1">
          <a:blip r:embed="rId3">
            <a:alphaModFix/>
          </a:blip>
          <a:srcRect/>
          <a:stretch/>
        </p:blipFill>
        <p:spPr>
          <a:xfrm>
            <a:off x="643467" y="1316143"/>
            <a:ext cx="10905066" cy="42257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838200" y="365125"/>
            <a:ext cx="10515600" cy="1325563"/>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latin typeface="Calibri"/>
                <a:ea typeface="Calibri"/>
                <a:cs typeface="Calibri"/>
                <a:sym typeface="Calibri"/>
              </a:rPr>
              <a:t>Comparando TEM y SEM</a:t>
            </a:r>
            <a:endParaRPr/>
          </a:p>
        </p:txBody>
      </p:sp>
      <p:pic>
        <p:nvPicPr>
          <p:cNvPr id="231" name="Google Shape;231;p13" descr="Life11e-Fig-05-03-9R.jpg"/>
          <p:cNvPicPr preferRelativeResize="0">
            <a:picLocks noGrp="1"/>
          </p:cNvPicPr>
          <p:nvPr>
            <p:ph type="body" idx="1"/>
          </p:nvPr>
        </p:nvPicPr>
        <p:blipFill rotWithShape="1">
          <a:blip r:embed="rId3">
            <a:alphaModFix/>
          </a:blip>
          <a:srcRect/>
          <a:stretch/>
        </p:blipFill>
        <p:spPr>
          <a:xfrm>
            <a:off x="1875849" y="1825625"/>
            <a:ext cx="3106301" cy="4351338"/>
          </a:xfrm>
          <a:prstGeom prst="rect">
            <a:avLst/>
          </a:prstGeom>
          <a:noFill/>
          <a:ln>
            <a:noFill/>
          </a:ln>
        </p:spPr>
      </p:pic>
      <p:pic>
        <p:nvPicPr>
          <p:cNvPr id="232" name="Google Shape;232;p13" descr="Life11e-Fig-05-03-10R.jpg"/>
          <p:cNvPicPr preferRelativeResize="0">
            <a:picLocks noGrp="1"/>
          </p:cNvPicPr>
          <p:nvPr>
            <p:ph type="body" idx="2"/>
          </p:nvPr>
        </p:nvPicPr>
        <p:blipFill rotWithShape="1">
          <a:blip r:embed="rId4">
            <a:alphaModFix/>
          </a:blip>
          <a:srcRect/>
          <a:stretch/>
        </p:blipFill>
        <p:spPr>
          <a:xfrm>
            <a:off x="7050551" y="1825625"/>
            <a:ext cx="3424897" cy="43513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Google Shape;237;p14"/>
          <p:cNvGrpSpPr/>
          <p:nvPr/>
        </p:nvGrpSpPr>
        <p:grpSpPr>
          <a:xfrm>
            <a:off x="831850" y="2356593"/>
            <a:ext cx="10515600" cy="1559025"/>
            <a:chOff x="0" y="646855"/>
            <a:chExt cx="10515600" cy="1559025"/>
          </a:xfrm>
        </p:grpSpPr>
        <p:sp>
          <p:nvSpPr>
            <p:cNvPr id="238" name="Google Shape;238;p14"/>
            <p:cNvSpPr/>
            <p:nvPr/>
          </p:nvSpPr>
          <p:spPr>
            <a:xfrm>
              <a:off x="0" y="646855"/>
              <a:ext cx="10515600" cy="1559025"/>
            </a:xfrm>
            <a:prstGeom prst="roundRect">
              <a:avLst>
                <a:gd name="adj" fmla="val 16667"/>
              </a:avLst>
            </a:prstGeom>
            <a:gradFill>
              <a:gsLst>
                <a:gs pos="0">
                  <a:srgbClr val="A6B6DE"/>
                </a:gs>
                <a:gs pos="50000">
                  <a:srgbClr val="97AAD8"/>
                </a:gs>
                <a:gs pos="100000">
                  <a:srgbClr val="859CD6"/>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txBox="1"/>
            <p:nvPr/>
          </p:nvSpPr>
          <p:spPr>
            <a:xfrm>
              <a:off x="76105" y="722960"/>
              <a:ext cx="10363390" cy="1406815"/>
            </a:xfrm>
            <a:prstGeom prst="rect">
              <a:avLst/>
            </a:prstGeom>
            <a:noFill/>
            <a:ln>
              <a:noFill/>
            </a:ln>
          </p:spPr>
          <p:txBody>
            <a:bodyPr spcFirstLastPara="1" wrap="square" lIns="247650" tIns="247650" rIns="247650" bIns="247650" anchor="ctr" anchorCtr="0">
              <a:noAutofit/>
            </a:bodyPr>
            <a:lstStyle/>
            <a:p>
              <a:pPr marL="0" marR="0" lvl="0" indent="0" algn="l" rtl="0">
                <a:lnSpc>
                  <a:spcPct val="90000"/>
                </a:lnSpc>
                <a:spcBef>
                  <a:spcPts val="0"/>
                </a:spcBef>
                <a:spcAft>
                  <a:spcPts val="0"/>
                </a:spcAft>
                <a:buClr>
                  <a:schemeClr val="dk1"/>
                </a:buClr>
                <a:buSzPts val="6500"/>
                <a:buFont typeface="Calibri"/>
                <a:buNone/>
              </a:pPr>
              <a:r>
                <a:rPr lang="en-US" sz="6500">
                  <a:solidFill>
                    <a:schemeClr val="dk1"/>
                  </a:solidFill>
                  <a:latin typeface="Calibri"/>
                  <a:ea typeface="Calibri"/>
                  <a:cs typeface="Calibri"/>
                  <a:sym typeface="Calibri"/>
                </a:rPr>
                <a:t>Usando el microscopio</a:t>
              </a:r>
              <a:endParaRPr sz="65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Partes del microscopio y sus funciones</a:t>
            </a:r>
            <a:endParaRPr sz="3400">
              <a:solidFill>
                <a:schemeClr val="dk1"/>
              </a:solidFill>
              <a:latin typeface="Calibri"/>
              <a:ea typeface="Calibri"/>
              <a:cs typeface="Calibri"/>
              <a:sym typeface="Calibri"/>
            </a:endParaRPr>
          </a:p>
        </p:txBody>
      </p:sp>
      <p:sp>
        <p:nvSpPr>
          <p:cNvPr id="245" name="Google Shape;245;p15"/>
          <p:cNvSpPr txBox="1">
            <a:spLocks noGrp="1"/>
          </p:cNvSpPr>
          <p:nvPr>
            <p:ph type="body" idx="1"/>
          </p:nvPr>
        </p:nvSpPr>
        <p:spPr>
          <a:xfrm>
            <a:off x="381000" y="2438400"/>
            <a:ext cx="3886199" cy="4114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t>Se discutirán las partes del microscopio para que se familiarice con el mismo.  Tenga en cuenta que cada modelo puede variar en la forma y localización de sus partes.</a:t>
            </a:r>
            <a:endParaRPr/>
          </a:p>
          <a:p>
            <a:pPr marL="228600" lvl="0" indent="-228600" algn="l" rtl="0">
              <a:lnSpc>
                <a:spcPct val="90000"/>
              </a:lnSpc>
              <a:spcBef>
                <a:spcPts val="1000"/>
              </a:spcBef>
              <a:spcAft>
                <a:spcPts val="0"/>
              </a:spcAft>
              <a:buClr>
                <a:schemeClr val="dk1"/>
              </a:buClr>
              <a:buSzPts val="2000"/>
              <a:buChar char="•"/>
            </a:pPr>
            <a:r>
              <a:rPr lang="en-US" sz="2000"/>
              <a:t>Use el diagrama en blanco que está en su separata para rotular las partes del microscopio compuesto.</a:t>
            </a:r>
            <a:endParaRPr/>
          </a:p>
        </p:txBody>
      </p:sp>
      <p:sp>
        <p:nvSpPr>
          <p:cNvPr id="246" name="Google Shape;246;p15"/>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5"/>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8" name="Google Shape;248;p15"/>
          <p:cNvPicPr preferRelativeResize="0">
            <a:picLocks noGrp="1"/>
          </p:cNvPicPr>
          <p:nvPr>
            <p:ph type="body" idx="2"/>
          </p:nvPr>
        </p:nvPicPr>
        <p:blipFill rotWithShape="1">
          <a:blip r:embed="rId3">
            <a:alphaModFix/>
          </a:blip>
          <a:srcRect/>
          <a:stretch/>
        </p:blipFill>
        <p:spPr>
          <a:xfrm>
            <a:off x="5081565" y="942975"/>
            <a:ext cx="6583103"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52"/>
        <p:cNvGrpSpPr/>
        <p:nvPr/>
      </p:nvGrpSpPr>
      <p:grpSpPr>
        <a:xfrm>
          <a:off x="0" y="0"/>
          <a:ext cx="0" cy="0"/>
          <a:chOff x="0" y="0"/>
          <a:chExt cx="0" cy="0"/>
        </a:xfrm>
      </p:grpSpPr>
      <p:sp>
        <p:nvSpPr>
          <p:cNvPr id="253" name="Google Shape;253;p16"/>
          <p:cNvSpPr txBox="1">
            <a:spLocks noGrp="1"/>
          </p:cNvSpPr>
          <p:nvPr>
            <p:ph type="title"/>
          </p:nvPr>
        </p:nvSpPr>
        <p:spPr>
          <a:xfrm>
            <a:off x="762001" y="803325"/>
            <a:ext cx="53145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Lentes oculares</a:t>
            </a:r>
            <a:endParaRPr/>
          </a:p>
        </p:txBody>
      </p:sp>
      <p:sp>
        <p:nvSpPr>
          <p:cNvPr id="254" name="Google Shape;254;p16"/>
          <p:cNvSpPr txBox="1">
            <a:spLocks noGrp="1"/>
          </p:cNvSpPr>
          <p:nvPr>
            <p:ph type="body" idx="1"/>
          </p:nvPr>
        </p:nvSpPr>
        <p:spPr>
          <a:xfrm>
            <a:off x="762000" y="2279018"/>
            <a:ext cx="5314543" cy="33759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800"/>
              <a:buChar char="•"/>
            </a:pPr>
            <a:r>
              <a:rPr lang="en-US" sz="1800"/>
              <a:t>Observe que los lentes son distintos. Uno tiene un anillo para poder enfocar a sus ojos.</a:t>
            </a:r>
            <a:endParaRPr/>
          </a:p>
          <a:p>
            <a:pPr marL="228600" lvl="0" indent="-228600" algn="l" rtl="0">
              <a:lnSpc>
                <a:spcPct val="90000"/>
              </a:lnSpc>
              <a:spcBef>
                <a:spcPts val="1000"/>
              </a:spcBef>
              <a:spcAft>
                <a:spcPts val="0"/>
              </a:spcAft>
              <a:buClr>
                <a:schemeClr val="lt1"/>
              </a:buClr>
              <a:buSzPts val="1800"/>
              <a:buChar char="•"/>
            </a:pPr>
            <a:r>
              <a:rPr lang="en-US" sz="1800"/>
              <a:t>Sus lentes oculares tienen una magnificación determinada; en la foto puede ver que estos lentes magnifican la imagen 10X.</a:t>
            </a:r>
            <a:endParaRPr/>
          </a:p>
          <a:p>
            <a:pPr marL="228600" lvl="0" indent="-228600" algn="l" rtl="0">
              <a:lnSpc>
                <a:spcPct val="90000"/>
              </a:lnSpc>
              <a:spcBef>
                <a:spcPts val="1000"/>
              </a:spcBef>
              <a:spcAft>
                <a:spcPts val="0"/>
              </a:spcAft>
              <a:buClr>
                <a:schemeClr val="lt1"/>
              </a:buClr>
              <a:buSzPts val="1800"/>
              <a:buChar char="•"/>
            </a:pPr>
            <a:r>
              <a:rPr lang="en-US" sz="1800"/>
              <a:t>Su microscopio y lentes deben estar limpios. Si fuese necesario solo usará papel de lente para limpiar los lentes. La demás partes del microscopio puede limpiarlas con papel toalla. </a:t>
            </a:r>
            <a:endParaRPr/>
          </a:p>
          <a:p>
            <a:pPr marL="228600" lvl="0" indent="-228600" algn="l" rtl="0">
              <a:lnSpc>
                <a:spcPct val="90000"/>
              </a:lnSpc>
              <a:spcBef>
                <a:spcPts val="1000"/>
              </a:spcBef>
              <a:spcAft>
                <a:spcPts val="0"/>
              </a:spcAft>
              <a:buClr>
                <a:schemeClr val="lt1"/>
              </a:buClr>
              <a:buSzPts val="1800"/>
              <a:buChar char="•"/>
            </a:pPr>
            <a:r>
              <a:rPr lang="en-US" sz="1800"/>
              <a:t>NO TOCAR LOS LENTES CON LAS MANOS.</a:t>
            </a:r>
            <a:endParaRPr/>
          </a:p>
        </p:txBody>
      </p:sp>
      <p:sp>
        <p:nvSpPr>
          <p:cNvPr id="255" name="Google Shape;255;p16"/>
          <p:cNvSpPr/>
          <p:nvPr/>
        </p:nvSpPr>
        <p:spPr>
          <a:xfrm flipH="1">
            <a:off x="658278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6" name="Google Shape;256;p16" descr="A picture containing indoor, sitting, table, brown&#10;&#10;Description automatically generated"/>
          <p:cNvPicPr preferRelativeResize="0"/>
          <p:nvPr/>
        </p:nvPicPr>
        <p:blipFill rotWithShape="1">
          <a:blip r:embed="rId3">
            <a:alphaModFix/>
          </a:blip>
          <a:srcRect l="15541" r="12766" b="-2"/>
          <a:stretch/>
        </p:blipFill>
        <p:spPr>
          <a:xfrm>
            <a:off x="6750141" y="-2"/>
            <a:ext cx="5441859" cy="5654940"/>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
        <p:nvSpPr>
          <p:cNvPr id="257" name="Google Shape;257;p16"/>
          <p:cNvSpPr txBox="1"/>
          <p:nvPr/>
        </p:nvSpPr>
        <p:spPr>
          <a:xfrm>
            <a:off x="9751908" y="6657945"/>
            <a:ext cx="244009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6234330" y="803325"/>
            <a:ext cx="53145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t>Lentes objetivos</a:t>
            </a:r>
            <a:endParaRPr/>
          </a:p>
        </p:txBody>
      </p:sp>
      <p:sp>
        <p:nvSpPr>
          <p:cNvPr id="263" name="Google Shape;263;p17"/>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4" name="Google Shape;264;p17" descr="A picture containing object, microscope, table, person&#10;&#10;Description automatically generated"/>
          <p:cNvPicPr preferRelativeResize="0"/>
          <p:nvPr/>
        </p:nvPicPr>
        <p:blipFill rotWithShape="1">
          <a:blip r:embed="rId3">
            <a:alphaModFix/>
          </a:blip>
          <a:srcRect l="2734" r="33033" b="2"/>
          <a:stretch/>
        </p:blipFill>
        <p:spPr>
          <a:xfrm>
            <a:off x="2" y="-2"/>
            <a:ext cx="5441859" cy="5654940"/>
          </a:xfrm>
          <a:custGeom>
            <a:avLst/>
            <a:gdLst/>
            <a:ahLst/>
            <a:cxnLst/>
            <a:rect l="l" t="t" r="r" b="b"/>
            <a:pathLst>
              <a:path w="5441859" h="5654940" extrusionOk="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noFill/>
          <a:ln>
            <a:noFill/>
          </a:ln>
        </p:spPr>
      </p:pic>
      <p:sp>
        <p:nvSpPr>
          <p:cNvPr id="265" name="Google Shape;265;p17"/>
          <p:cNvSpPr txBox="1">
            <a:spLocks noGrp="1"/>
          </p:cNvSpPr>
          <p:nvPr>
            <p:ph type="body" idx="1"/>
          </p:nvPr>
        </p:nvSpPr>
        <p:spPr>
          <a:xfrm>
            <a:off x="6234329" y="2279018"/>
            <a:ext cx="5314543" cy="33759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800"/>
              <a:buChar char="•"/>
            </a:pPr>
            <a:r>
              <a:rPr lang="en-US" sz="1800"/>
              <a:t>Un microscopio compuesto usualmente tiene de 3-4 lentes objetivos en una pieza giratoria llamada el revolver.</a:t>
            </a:r>
            <a:endParaRPr/>
          </a:p>
          <a:p>
            <a:pPr marL="228600" lvl="0" indent="-228600" algn="l" rtl="0">
              <a:lnSpc>
                <a:spcPct val="90000"/>
              </a:lnSpc>
              <a:spcBef>
                <a:spcPts val="1000"/>
              </a:spcBef>
              <a:spcAft>
                <a:spcPts val="0"/>
              </a:spcAft>
              <a:buClr>
                <a:schemeClr val="lt1"/>
              </a:buClr>
              <a:buSzPts val="1800"/>
              <a:buChar char="•"/>
            </a:pPr>
            <a:r>
              <a:rPr lang="en-US" sz="1800"/>
              <a:t>Normalmente en los laboratorios tenemos :</a:t>
            </a:r>
            <a:endParaRPr/>
          </a:p>
          <a:p>
            <a:pPr marL="685800" lvl="1" indent="-228600" algn="l" rtl="0">
              <a:lnSpc>
                <a:spcPct val="90000"/>
              </a:lnSpc>
              <a:spcBef>
                <a:spcPts val="500"/>
              </a:spcBef>
              <a:spcAft>
                <a:spcPts val="0"/>
              </a:spcAft>
              <a:buClr>
                <a:schemeClr val="lt1"/>
              </a:buClr>
              <a:buSzPts val="1800"/>
              <a:buChar char="•"/>
            </a:pPr>
            <a:r>
              <a:rPr lang="en-US" sz="1800"/>
              <a:t>Lente de rastreo (4x): para localizar lo que se desea observar.</a:t>
            </a:r>
            <a:endParaRPr/>
          </a:p>
          <a:p>
            <a:pPr marL="685800" lvl="1" indent="-228600" algn="l" rtl="0">
              <a:lnSpc>
                <a:spcPct val="90000"/>
              </a:lnSpc>
              <a:spcBef>
                <a:spcPts val="500"/>
              </a:spcBef>
              <a:spcAft>
                <a:spcPts val="0"/>
              </a:spcAft>
              <a:buClr>
                <a:schemeClr val="lt1"/>
              </a:buClr>
              <a:buSzPts val="1800"/>
              <a:buChar char="•"/>
            </a:pPr>
            <a:r>
              <a:rPr lang="en-US" sz="1800"/>
              <a:t>Lente de baja potencia (10x)</a:t>
            </a:r>
            <a:endParaRPr/>
          </a:p>
          <a:p>
            <a:pPr marL="685800" lvl="1" indent="-228600" algn="l" rtl="0">
              <a:lnSpc>
                <a:spcPct val="90000"/>
              </a:lnSpc>
              <a:spcBef>
                <a:spcPts val="500"/>
              </a:spcBef>
              <a:spcAft>
                <a:spcPts val="0"/>
              </a:spcAft>
              <a:buClr>
                <a:schemeClr val="lt1"/>
              </a:buClr>
              <a:buSzPts val="1800"/>
              <a:buChar char="•"/>
            </a:pPr>
            <a:r>
              <a:rPr lang="en-US" sz="1800"/>
              <a:t>Lente de  alta potencia (40x)</a:t>
            </a:r>
            <a:endParaRPr/>
          </a:p>
          <a:p>
            <a:pPr marL="685800" lvl="1" indent="-228600" algn="l" rtl="0">
              <a:lnSpc>
                <a:spcPct val="90000"/>
              </a:lnSpc>
              <a:spcBef>
                <a:spcPts val="500"/>
              </a:spcBef>
              <a:spcAft>
                <a:spcPts val="0"/>
              </a:spcAft>
              <a:buClr>
                <a:schemeClr val="lt1"/>
              </a:buClr>
              <a:buSzPts val="1800"/>
              <a:buChar char="•"/>
            </a:pPr>
            <a:r>
              <a:rPr lang="en-US" sz="1800"/>
              <a:t>Lente de inmersión de aceite (100x)</a:t>
            </a:r>
            <a:endParaRPr/>
          </a:p>
          <a:p>
            <a:pPr marL="0" lvl="0" indent="0" algn="l" rtl="0">
              <a:lnSpc>
                <a:spcPct val="90000"/>
              </a:lnSpc>
              <a:spcBef>
                <a:spcPts val="1000"/>
              </a:spcBef>
              <a:spcAft>
                <a:spcPts val="0"/>
              </a:spcAft>
              <a:buClr>
                <a:schemeClr val="lt1"/>
              </a:buClr>
              <a:buSzPts val="1800"/>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8"/>
          <p:cNvSpPr txBox="1">
            <a:spLocks noGrp="1"/>
          </p:cNvSpPr>
          <p:nvPr>
            <p:ph type="title"/>
          </p:nvPr>
        </p:nvSpPr>
        <p:spPr>
          <a:xfrm>
            <a:off x="510202" y="131909"/>
            <a:ext cx="3505495" cy="16223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Lentes objetivos</a:t>
            </a:r>
            <a:endParaRPr>
              <a:solidFill>
                <a:schemeClr val="dk1"/>
              </a:solidFill>
              <a:latin typeface="Calibri"/>
              <a:ea typeface="Calibri"/>
              <a:cs typeface="Calibri"/>
              <a:sym typeface="Calibri"/>
            </a:endParaRPr>
          </a:p>
        </p:txBody>
      </p:sp>
      <p:sp>
        <p:nvSpPr>
          <p:cNvPr id="271" name="Google Shape;271;p18"/>
          <p:cNvSpPr txBox="1">
            <a:spLocks noGrp="1"/>
          </p:cNvSpPr>
          <p:nvPr>
            <p:ph type="body" idx="2"/>
          </p:nvPr>
        </p:nvSpPr>
        <p:spPr>
          <a:xfrm>
            <a:off x="371475" y="1885950"/>
            <a:ext cx="3782950" cy="4337869"/>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000"/>
            </a:pPr>
            <a:r>
              <a:rPr lang="es-DO" sz="1800" dirty="0"/>
              <a:t>Al igual que los lentes oculares, los lentes objetivos </a:t>
            </a:r>
            <a:r>
              <a:rPr lang="es-DO" sz="1800" dirty="0" smtClean="0"/>
              <a:t>también están </a:t>
            </a:r>
            <a:r>
              <a:rPr lang="es-DO" sz="1800" dirty="0"/>
              <a:t>identificados con la </a:t>
            </a:r>
            <a:r>
              <a:rPr lang="es-DO" sz="1800" dirty="0" smtClean="0"/>
              <a:t>magnificación </a:t>
            </a:r>
            <a:r>
              <a:rPr lang="es-DO" sz="1800" dirty="0"/>
              <a:t>del lente y </a:t>
            </a:r>
            <a:r>
              <a:rPr lang="es-DO" sz="1800" dirty="0" smtClean="0"/>
              <a:t>además </a:t>
            </a:r>
            <a:r>
              <a:rPr lang="es-DO" sz="1800" dirty="0"/>
              <a:t>bandas de colores que indican la </a:t>
            </a:r>
            <a:r>
              <a:rPr lang="es-DO" sz="1800" dirty="0" smtClean="0"/>
              <a:t>magnificación </a:t>
            </a:r>
            <a:r>
              <a:rPr lang="es-DO" sz="1800" dirty="0"/>
              <a:t>del lente. </a:t>
            </a:r>
          </a:p>
          <a:p>
            <a:pPr marL="228600" lvl="0" indent="-228600">
              <a:buSzPts val="2000"/>
            </a:pPr>
            <a:r>
              <a:rPr lang="es-DO" sz="1800" dirty="0"/>
              <a:t>En la foto vemos un lente 10x, identificado con banda amarilla.</a:t>
            </a:r>
          </a:p>
          <a:p>
            <a:pPr marL="228600" lvl="0" indent="-228600">
              <a:buSzPts val="2000"/>
            </a:pPr>
            <a:r>
              <a:rPr lang="es-DO" sz="1800" dirty="0"/>
              <a:t>La </a:t>
            </a:r>
            <a:r>
              <a:rPr lang="es-DO" sz="1800" dirty="0" smtClean="0"/>
              <a:t>magnificación </a:t>
            </a:r>
            <a:r>
              <a:rPr lang="es-DO" sz="1800" dirty="0"/>
              <a:t>total de la imagen que observemos </a:t>
            </a:r>
            <a:r>
              <a:rPr lang="es-DO" sz="1800" dirty="0" smtClean="0"/>
              <a:t>será </a:t>
            </a:r>
            <a:r>
              <a:rPr lang="es-DO" sz="1800" dirty="0"/>
              <a:t>la </a:t>
            </a:r>
            <a:r>
              <a:rPr lang="es-DO" sz="1800" dirty="0" smtClean="0"/>
              <a:t>multiplicación </a:t>
            </a:r>
            <a:r>
              <a:rPr lang="es-DO" sz="1800" dirty="0"/>
              <a:t>de la del lente ocular (10x) x la del lente que estemos usando.  </a:t>
            </a:r>
          </a:p>
          <a:p>
            <a:pPr marL="228600" lvl="0" indent="-114300" algn="l" rtl="0">
              <a:lnSpc>
                <a:spcPct val="90000"/>
              </a:lnSpc>
              <a:spcBef>
                <a:spcPts val="1000"/>
              </a:spcBef>
              <a:spcAft>
                <a:spcPts val="0"/>
              </a:spcAft>
              <a:buClr>
                <a:schemeClr val="dk1"/>
              </a:buClr>
              <a:buSzPts val="1800"/>
              <a:buNone/>
            </a:pPr>
            <a:endParaRPr sz="1800" dirty="0"/>
          </a:p>
          <a:p>
            <a:pPr marL="228600" lvl="0" indent="-120650" algn="l" rtl="0">
              <a:lnSpc>
                <a:spcPct val="90000"/>
              </a:lnSpc>
              <a:spcBef>
                <a:spcPts val="1000"/>
              </a:spcBef>
              <a:spcAft>
                <a:spcPts val="0"/>
              </a:spcAft>
              <a:buClr>
                <a:schemeClr val="dk1"/>
              </a:buClr>
              <a:buSzPts val="1700"/>
              <a:buNone/>
            </a:pPr>
            <a:endParaRPr sz="1700" dirty="0"/>
          </a:p>
        </p:txBody>
      </p:sp>
      <p:sp>
        <p:nvSpPr>
          <p:cNvPr id="272" name="Google Shape;272;p18"/>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3" name="Google Shape;273;p18"/>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74" name="Google Shape;274;p18" descr="A picture containing indoor, cup, coffee, table&#10;&#10;Description automatically generated"/>
          <p:cNvPicPr preferRelativeResize="0">
            <a:picLocks noGrp="1"/>
          </p:cNvPicPr>
          <p:nvPr>
            <p:ph type="body" idx="1"/>
          </p:nvPr>
        </p:nvPicPr>
        <p:blipFill rotWithShape="1">
          <a:blip r:embed="rId3">
            <a:alphaModFix/>
          </a:blip>
          <a:srcRect l="3889"/>
          <a:stretch/>
        </p:blipFill>
        <p:spPr>
          <a:xfrm>
            <a:off x="5405862" y="943070"/>
            <a:ext cx="6019331" cy="4968613"/>
          </a:xfrm>
          <a:prstGeom prst="rect">
            <a:avLst/>
          </a:prstGeom>
          <a:noFill/>
          <a:ln>
            <a:noFill/>
          </a:ln>
        </p:spPr>
      </p:pic>
      <p:sp>
        <p:nvSpPr>
          <p:cNvPr id="275" name="Google Shape;275;p18"/>
          <p:cNvSpPr txBox="1"/>
          <p:nvPr/>
        </p:nvSpPr>
        <p:spPr>
          <a:xfrm>
            <a:off x="9238377" y="5711628"/>
            <a:ext cx="218681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dirty="0">
                <a:solidFill>
                  <a:srgbClr val="FFFFFF"/>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This Photo</a:t>
            </a:r>
            <a:r>
              <a:rPr lang="en-US" sz="700" dirty="0">
                <a:solidFill>
                  <a:srgbClr val="FFFFFF"/>
                </a:solidFill>
                <a:latin typeface="Calibri"/>
                <a:ea typeface="Calibri"/>
                <a:cs typeface="Calibri"/>
                <a:sym typeface="Calibri"/>
              </a:rPr>
              <a:t> by Unknown Author is licensed under </a:t>
            </a:r>
            <a:r>
              <a:rPr lang="en-US" sz="700" u="sng" dirty="0">
                <a:solidFill>
                  <a:srgbClr val="FFFFFF"/>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CC BY</a:t>
            </a:r>
            <a:endParaRPr sz="700" dirty="0">
              <a:solidFill>
                <a:srgbClr val="FFFFF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pic>
        <p:nvPicPr>
          <p:cNvPr id="280" name="Google Shape;280;p19"/>
          <p:cNvPicPr preferRelativeResize="0"/>
          <p:nvPr/>
        </p:nvPicPr>
        <p:blipFill rotWithShape="1">
          <a:blip r:embed="rId3">
            <a:alphaModFix/>
          </a:blip>
          <a:srcRect/>
          <a:stretch/>
        </p:blipFill>
        <p:spPr>
          <a:xfrm rot="10800000">
            <a:off x="0" y="0"/>
            <a:ext cx="12192000" cy="6858000"/>
          </a:xfrm>
          <a:prstGeom prst="rect">
            <a:avLst/>
          </a:prstGeom>
          <a:noFill/>
          <a:ln>
            <a:noFill/>
          </a:ln>
        </p:spPr>
      </p:pic>
      <p:pic>
        <p:nvPicPr>
          <p:cNvPr id="281" name="Google Shape;281;p19"/>
          <p:cNvPicPr preferRelativeResize="0">
            <a:picLocks noGrp="1"/>
          </p:cNvPicPr>
          <p:nvPr>
            <p:ph type="body" idx="2"/>
          </p:nvPr>
        </p:nvPicPr>
        <p:blipFill rotWithShape="1">
          <a:blip r:embed="rId4">
            <a:alphaModFix/>
          </a:blip>
          <a:srcRect l="15055" r="25739"/>
          <a:stretch/>
        </p:blipFill>
        <p:spPr>
          <a:xfrm>
            <a:off x="5797543" y="10"/>
            <a:ext cx="6394152" cy="6857990"/>
          </a:xfrm>
          <a:prstGeom prst="rect">
            <a:avLst/>
          </a:prstGeom>
          <a:noFill/>
          <a:ln>
            <a:noFill/>
          </a:ln>
        </p:spPr>
      </p:pic>
      <p:sp>
        <p:nvSpPr>
          <p:cNvPr id="282" name="Google Shape;282;p19"/>
          <p:cNvSpPr txBox="1">
            <a:spLocks noGrp="1"/>
          </p:cNvSpPr>
          <p:nvPr>
            <p:ph type="title"/>
          </p:nvPr>
        </p:nvSpPr>
        <p:spPr>
          <a:xfrm>
            <a:off x="804998" y="798445"/>
            <a:ext cx="4803636" cy="1311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dirty="0">
                <a:solidFill>
                  <a:srgbClr val="000000"/>
                </a:solidFill>
              </a:rPr>
              <a:t>Platina</a:t>
            </a:r>
            <a:r>
              <a:rPr lang="en-US" dirty="0">
                <a:solidFill>
                  <a:srgbClr val="000000"/>
                </a:solidFill>
              </a:rPr>
              <a:t> y </a:t>
            </a:r>
            <a:r>
              <a:rPr lang="en-US" dirty="0" err="1">
                <a:solidFill>
                  <a:srgbClr val="000000"/>
                </a:solidFill>
              </a:rPr>
              <a:t>colocación</a:t>
            </a:r>
            <a:r>
              <a:rPr lang="en-US" dirty="0">
                <a:solidFill>
                  <a:srgbClr val="000000"/>
                </a:solidFill>
              </a:rPr>
              <a:t> de la </a:t>
            </a:r>
            <a:r>
              <a:rPr lang="en-US" dirty="0" err="1">
                <a:solidFill>
                  <a:srgbClr val="000000"/>
                </a:solidFill>
              </a:rPr>
              <a:t>laminilla</a:t>
            </a:r>
            <a:r>
              <a:rPr lang="en-US" dirty="0">
                <a:solidFill>
                  <a:srgbClr val="000000"/>
                </a:solidFill>
              </a:rPr>
              <a:t>.</a:t>
            </a:r>
            <a:endParaRPr dirty="0"/>
          </a:p>
        </p:txBody>
      </p:sp>
      <p:sp>
        <p:nvSpPr>
          <p:cNvPr id="283" name="Google Shape;283;p19"/>
          <p:cNvSpPr txBox="1">
            <a:spLocks noGrp="1"/>
          </p:cNvSpPr>
          <p:nvPr>
            <p:ph type="body" idx="1"/>
          </p:nvPr>
        </p:nvSpPr>
        <p:spPr>
          <a:xfrm>
            <a:off x="804997" y="2272143"/>
            <a:ext cx="4706803" cy="3788830"/>
          </a:xfrm>
          <a:prstGeom prst="rect">
            <a:avLst/>
          </a:prstGeom>
          <a:noFill/>
          <a:ln>
            <a:noFill/>
          </a:ln>
        </p:spPr>
        <p:txBody>
          <a:bodyPr spcFirstLastPara="1" wrap="square" lIns="91425" tIns="45700" rIns="91425" bIns="45700" anchor="ctr" anchorCtr="0">
            <a:normAutofit/>
          </a:bodyPr>
          <a:lstStyle/>
          <a:p>
            <a:pPr marL="228600" lvl="1" indent="0" algn="l" rtl="0">
              <a:lnSpc>
                <a:spcPct val="90000"/>
              </a:lnSpc>
              <a:spcBef>
                <a:spcPts val="0"/>
              </a:spcBef>
              <a:spcAft>
                <a:spcPts val="0"/>
              </a:spcAft>
              <a:buClr>
                <a:schemeClr val="dk1"/>
              </a:buClr>
              <a:buSzPts val="2000"/>
              <a:buNone/>
            </a:pPr>
            <a:endParaRPr sz="2000">
              <a:solidFill>
                <a:srgbClr val="000000"/>
              </a:solidFill>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El diafragma debe estar en la posición más cerrada.</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La platina es donde se coloca la laminilla.</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La platina debe estar centralizada.</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El condensador debe estar cercano a la posición superior</a:t>
            </a:r>
            <a:endParaRPr/>
          </a:p>
          <a:p>
            <a:pPr marL="228600" lvl="0" indent="-101600" algn="l" rtl="0">
              <a:lnSpc>
                <a:spcPct val="90000"/>
              </a:lnSpc>
              <a:spcBef>
                <a:spcPts val="1000"/>
              </a:spcBef>
              <a:spcAft>
                <a:spcPts val="0"/>
              </a:spcAft>
              <a:buClr>
                <a:schemeClr val="dk1"/>
              </a:buClr>
              <a:buSzPts val="2000"/>
              <a:buNone/>
            </a:pPr>
            <a:endParaRPr sz="2000">
              <a:solidFill>
                <a:srgbClr val="000000"/>
              </a:solidFill>
            </a:endParaRPr>
          </a:p>
        </p:txBody>
      </p:sp>
      <p:sp>
        <p:nvSpPr>
          <p:cNvPr id="284" name="Google Shape;284;p19"/>
          <p:cNvSpPr txBox="1"/>
          <p:nvPr/>
        </p:nvSpPr>
        <p:spPr>
          <a:xfrm>
            <a:off x="9884958" y="6870700"/>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CC BY-SA</a:t>
            </a:r>
            <a:endParaRPr sz="700">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Calibri"/>
              <a:buNone/>
            </a:pPr>
            <a:r>
              <a:rPr lang="en-US" sz="4800">
                <a:solidFill>
                  <a:srgbClr val="FFFFFF"/>
                </a:solidFill>
                <a:latin typeface="Calibri"/>
                <a:ea typeface="Calibri"/>
                <a:cs typeface="Calibri"/>
                <a:sym typeface="Calibri"/>
              </a:rPr>
              <a:t>Objetivos</a:t>
            </a:r>
            <a:endParaRPr/>
          </a:p>
        </p:txBody>
      </p:sp>
      <p:sp>
        <p:nvSpPr>
          <p:cNvPr id="134" name="Google Shape;134;p2"/>
          <p:cNvSpPr txBox="1">
            <a:spLocks noGrp="1"/>
          </p:cNvSpPr>
          <p:nvPr>
            <p:ph type="body" idx="1"/>
          </p:nvPr>
        </p:nvSpPr>
        <p:spPr>
          <a:xfrm>
            <a:off x="5194300" y="533399"/>
            <a:ext cx="6470650" cy="56816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Conocer la importancia del uso del microscopio en las ciencias.</a:t>
            </a:r>
            <a:endParaRPr/>
          </a:p>
          <a:p>
            <a:pPr marL="228600" lvl="0" indent="-228600" algn="l" rtl="0">
              <a:lnSpc>
                <a:spcPct val="90000"/>
              </a:lnSpc>
              <a:spcBef>
                <a:spcPts val="1000"/>
              </a:spcBef>
              <a:spcAft>
                <a:spcPts val="0"/>
              </a:spcAft>
              <a:buClr>
                <a:schemeClr val="dk1"/>
              </a:buClr>
              <a:buSzPts val="2400"/>
              <a:buChar char="•"/>
            </a:pPr>
            <a:r>
              <a:rPr lang="en-US" sz="2400"/>
              <a:t>Identificar las partes principales del microscopio compuesto y sus funciones. </a:t>
            </a:r>
            <a:endParaRPr/>
          </a:p>
          <a:p>
            <a:pPr marL="228600" lvl="0" indent="-228600" algn="l" rtl="0">
              <a:lnSpc>
                <a:spcPct val="90000"/>
              </a:lnSpc>
              <a:spcBef>
                <a:spcPts val="1000"/>
              </a:spcBef>
              <a:spcAft>
                <a:spcPts val="0"/>
              </a:spcAft>
              <a:buClr>
                <a:schemeClr val="dk1"/>
              </a:buClr>
              <a:buSzPts val="2400"/>
              <a:buChar char="•"/>
            </a:pPr>
            <a:r>
              <a:rPr lang="en-US" sz="2400"/>
              <a:t>Conocer las diferencias entre el microscopio compuesto, el estereoscopio y el electrónico</a:t>
            </a:r>
            <a:endParaRPr/>
          </a:p>
          <a:p>
            <a:pPr marL="228600" lvl="0" indent="-228600" algn="l" rtl="0">
              <a:lnSpc>
                <a:spcPct val="90000"/>
              </a:lnSpc>
              <a:spcBef>
                <a:spcPts val="1000"/>
              </a:spcBef>
              <a:spcAft>
                <a:spcPts val="0"/>
              </a:spcAft>
              <a:buClr>
                <a:schemeClr val="dk1"/>
              </a:buClr>
              <a:buSzPts val="2400"/>
              <a:buChar char="•"/>
            </a:pPr>
            <a:r>
              <a:rPr lang="en-US" sz="2400"/>
              <a:t>Conocer varios tipos de microscopios compuestos que existen y sus usos.</a:t>
            </a:r>
            <a:endParaRPr/>
          </a:p>
          <a:p>
            <a:pPr marL="228600" lvl="0" indent="-228600" algn="l" rtl="0">
              <a:lnSpc>
                <a:spcPct val="90000"/>
              </a:lnSpc>
              <a:spcBef>
                <a:spcPts val="1000"/>
              </a:spcBef>
              <a:spcAft>
                <a:spcPts val="0"/>
              </a:spcAft>
              <a:buClr>
                <a:schemeClr val="dk1"/>
              </a:buClr>
              <a:buSzPts val="2400"/>
              <a:buChar char="•"/>
            </a:pPr>
            <a:r>
              <a:rPr lang="en-US" sz="2400"/>
              <a:t>Conocer cómo se preparan laminillas simples. </a:t>
            </a:r>
            <a:endParaRPr/>
          </a:p>
          <a:p>
            <a:pPr marL="228600" lvl="0" indent="-228600" algn="l" rtl="0">
              <a:lnSpc>
                <a:spcPct val="90000"/>
              </a:lnSpc>
              <a:spcBef>
                <a:spcPts val="1000"/>
              </a:spcBef>
              <a:spcAft>
                <a:spcPts val="0"/>
              </a:spcAft>
              <a:buClr>
                <a:schemeClr val="dk1"/>
              </a:buClr>
              <a:buSzPts val="2400"/>
              <a:buChar char="•"/>
            </a:pPr>
            <a:r>
              <a:rPr lang="en-US" sz="2400"/>
              <a:t>Conocer el funcionamiento básico de un microscopio compuesto. </a:t>
            </a:r>
            <a:endParaRPr/>
          </a:p>
          <a:p>
            <a:pPr marL="228600" lvl="0" indent="-228600" algn="l" rtl="0">
              <a:lnSpc>
                <a:spcPct val="90000"/>
              </a:lnSpc>
              <a:spcBef>
                <a:spcPts val="1000"/>
              </a:spcBef>
              <a:spcAft>
                <a:spcPts val="0"/>
              </a:spcAft>
              <a:buClr>
                <a:schemeClr val="dk1"/>
              </a:buClr>
              <a:buSzPts val="2400"/>
              <a:buChar char="•"/>
            </a:pPr>
            <a:r>
              <a:rPr lang="en-US" sz="2400"/>
              <a:t>Describir las características de varios tipos de células e identificar algunos organelos y sus funciones.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20"/>
          <p:cNvSpPr/>
          <p:nvPr/>
        </p:nvSpPr>
        <p:spPr>
          <a:xfrm>
            <a:off x="1" y="0"/>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0" name="Google Shape;290;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1" name="Google Shape;291;p20"/>
          <p:cNvSpPr txBox="1">
            <a:spLocks noGrp="1"/>
          </p:cNvSpPr>
          <p:nvPr>
            <p:ph type="title"/>
          </p:nvPr>
        </p:nvSpPr>
        <p:spPr>
          <a:xfrm>
            <a:off x="6090574" y="170602"/>
            <a:ext cx="4977976"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a:solidFill>
                  <a:srgbClr val="000000"/>
                </a:solidFill>
              </a:rPr>
              <a:t>Enfocando la imagen</a:t>
            </a:r>
            <a:endParaRPr/>
          </a:p>
        </p:txBody>
      </p:sp>
      <p:sp>
        <p:nvSpPr>
          <p:cNvPr id="292" name="Google Shape;292;p20"/>
          <p:cNvSpPr/>
          <p:nvPr/>
        </p:nvSpPr>
        <p:spPr>
          <a:xfrm>
            <a:off x="0" y="738619"/>
            <a:ext cx="5000438" cy="5400962"/>
          </a:xfrm>
          <a:custGeom>
            <a:avLst/>
            <a:gdLst/>
            <a:ahLst/>
            <a:cxnLst/>
            <a:rect l="l" t="t" r="r" b="b"/>
            <a:pathLst>
              <a:path w="5000438" h="5400962" extrusionOk="0">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3" name="Google Shape;293;p20" descr="A close up of a microscope&#10;&#10;Description automatically generated"/>
          <p:cNvPicPr preferRelativeResize="0">
            <a:picLocks noGrp="1"/>
          </p:cNvPicPr>
          <p:nvPr>
            <p:ph type="body" idx="2"/>
          </p:nvPr>
        </p:nvPicPr>
        <p:blipFill rotWithShape="1">
          <a:blip r:embed="rId4">
            <a:alphaModFix/>
          </a:blip>
          <a:srcRect r="5410" b="-2"/>
          <a:stretch/>
        </p:blipFill>
        <p:spPr>
          <a:xfrm>
            <a:off x="20" y="907231"/>
            <a:ext cx="4838021" cy="5063738"/>
          </a:xfrm>
          <a:prstGeom prst="rect">
            <a:avLst/>
          </a:prstGeom>
          <a:noFill/>
          <a:ln>
            <a:noFill/>
          </a:ln>
        </p:spPr>
      </p:pic>
      <p:sp>
        <p:nvSpPr>
          <p:cNvPr id="294" name="Google Shape;294;p20"/>
          <p:cNvSpPr txBox="1">
            <a:spLocks noGrp="1"/>
          </p:cNvSpPr>
          <p:nvPr>
            <p:ph type="body" idx="1"/>
          </p:nvPr>
        </p:nvSpPr>
        <p:spPr>
          <a:xfrm>
            <a:off x="5729288" y="1171575"/>
            <a:ext cx="5614874" cy="514349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000"/>
              </a:buClr>
              <a:buSzPts val="2000"/>
              <a:buChar char="•"/>
            </a:pPr>
            <a:r>
              <a:rPr lang="en-US" sz="2000">
                <a:solidFill>
                  <a:srgbClr val="000000"/>
                </a:solidFill>
              </a:rPr>
              <a:t>Use el tornillo macrométrico para subir la platina hasta la posición más alta. Mirando por los lentes oculares, use el tornillo macrométrico para bajar la platina hasta que el objeto quede en foco.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Para ver más detalles, cambie al lente objetivo de 10x y luego al de 40x, ajustando el foco solamente con el tornillo micrométrico (si el microscopio es parafocal).  Al cambiar de lentes puede ser necesario aumentar ligeramente la apertura del diafragma y la intensidad del iluminador. </a:t>
            </a:r>
            <a:endParaRPr/>
          </a:p>
          <a:p>
            <a:pPr marL="228600" lvl="0" indent="-228600" algn="l" rtl="0">
              <a:lnSpc>
                <a:spcPct val="90000"/>
              </a:lnSpc>
              <a:spcBef>
                <a:spcPts val="1000"/>
              </a:spcBef>
              <a:spcAft>
                <a:spcPts val="0"/>
              </a:spcAft>
              <a:buClr>
                <a:schemeClr val="dk1"/>
              </a:buClr>
              <a:buSzPts val="2000"/>
              <a:buChar char="•"/>
            </a:pPr>
            <a:r>
              <a:rPr lang="en-US" sz="2000"/>
              <a:t>¿Qué significa que su microscopio es parafocal?</a:t>
            </a:r>
            <a:endParaRPr sz="2000">
              <a:solidFill>
                <a:srgbClr val="000000"/>
              </a:solidFill>
            </a:endParaRPr>
          </a:p>
          <a:p>
            <a:pPr marL="228600" lvl="0" indent="-228600" algn="l" rtl="0">
              <a:lnSpc>
                <a:spcPct val="90000"/>
              </a:lnSpc>
              <a:spcBef>
                <a:spcPts val="1000"/>
              </a:spcBef>
              <a:spcAft>
                <a:spcPts val="0"/>
              </a:spcAft>
              <a:buClr>
                <a:srgbClr val="000000"/>
              </a:buClr>
              <a:buSzPts val="2000"/>
              <a:buChar char="•"/>
            </a:pPr>
            <a:r>
              <a:rPr lang="en-US" sz="2000" u="sng">
                <a:solidFill>
                  <a:srgbClr val="000000"/>
                </a:solidFill>
                <a:hlinkClick r:id="rId5">
                  <a:extLst>
                    <a:ext uri="{A12FA001-AC4F-418D-AE19-62706E023703}">
                      <ahyp:hlinkClr xmlns="" xmlns:ahyp="http://schemas.microsoft.com/office/drawing/2018/hyperlinkcolor" val="tx"/>
                    </a:ext>
                  </a:extLst>
                </a:hlinkClick>
              </a:rPr>
              <a:t>https://www.youtube.com/watch?v=zzamomqlwxU</a:t>
            </a:r>
            <a:endParaRPr sz="2000">
              <a:solidFill>
                <a:srgbClr val="000000"/>
              </a:solidFill>
            </a:endParaRPr>
          </a:p>
          <a:p>
            <a:pPr marL="228600" lvl="0" indent="-101600" algn="l" rtl="0">
              <a:lnSpc>
                <a:spcPct val="90000"/>
              </a:lnSpc>
              <a:spcBef>
                <a:spcPts val="1000"/>
              </a:spcBef>
              <a:spcAft>
                <a:spcPts val="0"/>
              </a:spcAft>
              <a:buClr>
                <a:schemeClr val="dk1"/>
              </a:buClr>
              <a:buSzPts val="2000"/>
              <a:buNone/>
            </a:pPr>
            <a:endParaRPr sz="2000">
              <a:solidFill>
                <a:srgbClr val="000000"/>
              </a:solidFill>
            </a:endParaRPr>
          </a:p>
        </p:txBody>
      </p:sp>
      <p:sp>
        <p:nvSpPr>
          <p:cNvPr id="295" name="Google Shape;295;p20"/>
          <p:cNvSpPr txBox="1"/>
          <p:nvPr/>
        </p:nvSpPr>
        <p:spPr>
          <a:xfrm>
            <a:off x="9751909"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1"/>
          <p:cNvSpPr/>
          <p:nvPr/>
        </p:nvSpPr>
        <p:spPr>
          <a:xfrm>
            <a:off x="0" y="1"/>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1"/>
          <p:cNvSpPr/>
          <p:nvPr/>
        </p:nvSpPr>
        <p:spPr>
          <a:xfrm>
            <a:off x="305"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grpSp>
        <p:nvGrpSpPr>
          <p:cNvPr id="302" name="Google Shape;302;p21"/>
          <p:cNvGrpSpPr/>
          <p:nvPr/>
        </p:nvGrpSpPr>
        <p:grpSpPr>
          <a:xfrm>
            <a:off x="-21863" y="508838"/>
            <a:ext cx="5217958" cy="6239661"/>
            <a:chOff x="-19221" y="251144"/>
            <a:chExt cx="5217958" cy="6239661"/>
          </a:xfrm>
        </p:grpSpPr>
        <p:sp>
          <p:nvSpPr>
            <p:cNvPr id="303" name="Google Shape;303;p21"/>
            <p:cNvSpPr/>
            <p:nvPr/>
          </p:nvSpPr>
          <p:spPr>
            <a:xfrm>
              <a:off x="-19221" y="251144"/>
              <a:ext cx="5187198" cy="6239661"/>
            </a:xfrm>
            <a:custGeom>
              <a:avLst/>
              <a:gdLst/>
              <a:ahLst/>
              <a:cxnLst/>
              <a:rect l="l" t="t" r="r" b="b"/>
              <a:pathLst>
                <a:path w="5187198" h="6239661" extrusionOk="0">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1"/>
            <p:cNvSpPr/>
            <p:nvPr/>
          </p:nvSpPr>
          <p:spPr>
            <a:xfrm>
              <a:off x="-19220" y="297400"/>
              <a:ext cx="5215811" cy="6107388"/>
            </a:xfrm>
            <a:custGeom>
              <a:avLst/>
              <a:gdLst/>
              <a:ahLst/>
              <a:cxnLst/>
              <a:rect l="l" t="t" r="r" b="b"/>
              <a:pathLst>
                <a:path w="5215811" h="6107388" extrusionOk="0">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21"/>
            <p:cNvSpPr/>
            <p:nvPr/>
          </p:nvSpPr>
          <p:spPr>
            <a:xfrm>
              <a:off x="-19221" y="319367"/>
              <a:ext cx="5217956" cy="6100079"/>
            </a:xfrm>
            <a:custGeom>
              <a:avLst/>
              <a:gdLst/>
              <a:ahLst/>
              <a:cxnLst/>
              <a:rect l="l" t="t" r="r" b="b"/>
              <a:pathLst>
                <a:path w="5217956" h="6100079" extrusionOk="0">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1"/>
            <p:cNvSpPr/>
            <p:nvPr/>
          </p:nvSpPr>
          <p:spPr>
            <a:xfrm>
              <a:off x="-19220" y="319367"/>
              <a:ext cx="5217957" cy="6100079"/>
            </a:xfrm>
            <a:custGeom>
              <a:avLst/>
              <a:gdLst/>
              <a:ahLst/>
              <a:cxnLst/>
              <a:rect l="l" t="t" r="r" b="b"/>
              <a:pathLst>
                <a:path w="5217957" h="6100079" extrusionOk="0">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7" name="Google Shape;307;p21"/>
          <p:cNvSpPr txBox="1">
            <a:spLocks noGrp="1"/>
          </p:cNvSpPr>
          <p:nvPr>
            <p:ph type="title"/>
          </p:nvPr>
        </p:nvSpPr>
        <p:spPr>
          <a:xfrm>
            <a:off x="640080" y="1243013"/>
            <a:ext cx="3855720" cy="437197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a:solidFill>
                  <a:schemeClr val="dk2"/>
                </a:solidFill>
              </a:rPr>
              <a:t>Observando la letra “e” bajo el microscopio</a:t>
            </a:r>
            <a:endParaRPr/>
          </a:p>
        </p:txBody>
      </p:sp>
      <p:sp>
        <p:nvSpPr>
          <p:cNvPr id="308" name="Google Shape;308;p21"/>
          <p:cNvSpPr txBox="1">
            <a:spLocks noGrp="1"/>
          </p:cNvSpPr>
          <p:nvPr>
            <p:ph type="body" idx="1"/>
          </p:nvPr>
        </p:nvSpPr>
        <p:spPr>
          <a:xfrm>
            <a:off x="6172200" y="804672"/>
            <a:ext cx="5221224" cy="5230368"/>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chemeClr val="dk2"/>
              </a:buClr>
              <a:buSzPts val="2800"/>
              <a:buChar char="•"/>
            </a:pPr>
            <a:r>
              <a:rPr lang="en-US" u="sng">
                <a:solidFill>
                  <a:schemeClr val="dk2"/>
                </a:solidFill>
                <a:hlinkClick r:id="rId3">
                  <a:extLst>
                    <a:ext uri="{A12FA001-AC4F-418D-AE19-62706E023703}">
                      <ahyp:hlinkClr xmlns="" xmlns:ahyp="http://schemas.microsoft.com/office/drawing/2018/hyperlinkcolor" val="tx"/>
                    </a:ext>
                  </a:extLst>
                </a:hlinkClick>
              </a:rPr>
              <a:t>https://www.youtube.com/watch?v=VeqoSMa8-_E</a:t>
            </a:r>
            <a:endParaRPr>
              <a:solidFill>
                <a:schemeClr val="dk2"/>
              </a:solidFill>
            </a:endParaRPr>
          </a:p>
          <a:p>
            <a:pPr marL="228600" lvl="0" indent="-228600" algn="l" rtl="0">
              <a:lnSpc>
                <a:spcPct val="80000"/>
              </a:lnSpc>
              <a:spcBef>
                <a:spcPts val="1000"/>
              </a:spcBef>
              <a:spcAft>
                <a:spcPts val="0"/>
              </a:spcAft>
              <a:buClr>
                <a:schemeClr val="dk2"/>
              </a:buClr>
              <a:buSzPts val="2800"/>
              <a:buChar char="•"/>
            </a:pPr>
            <a:r>
              <a:rPr lang="en-US">
                <a:solidFill>
                  <a:schemeClr val="dk2"/>
                </a:solidFill>
              </a:rPr>
              <a:t>¿Cuál sería la magnificación total con cada lente?</a:t>
            </a:r>
            <a:endParaRPr/>
          </a:p>
          <a:p>
            <a:pPr marL="228600" lvl="0" indent="-228600" algn="l" rtl="0">
              <a:lnSpc>
                <a:spcPct val="80000"/>
              </a:lnSpc>
              <a:spcBef>
                <a:spcPts val="1000"/>
              </a:spcBef>
              <a:spcAft>
                <a:spcPts val="0"/>
              </a:spcAft>
              <a:buClr>
                <a:schemeClr val="dk2"/>
              </a:buClr>
              <a:buSzPts val="2800"/>
              <a:buChar char="•"/>
            </a:pPr>
            <a:r>
              <a:rPr lang="en-US">
                <a:solidFill>
                  <a:schemeClr val="dk2"/>
                </a:solidFill>
              </a:rPr>
              <a:t>¿Hacia dónde se mueve la letra al mover la platina?</a:t>
            </a:r>
            <a:endParaRPr/>
          </a:p>
          <a:p>
            <a:pPr marL="228600" lvl="0" indent="-228600" algn="l" rtl="0">
              <a:lnSpc>
                <a:spcPct val="80000"/>
              </a:lnSpc>
              <a:spcBef>
                <a:spcPts val="1000"/>
              </a:spcBef>
              <a:spcAft>
                <a:spcPts val="0"/>
              </a:spcAft>
              <a:buClr>
                <a:schemeClr val="dk2"/>
              </a:buClr>
              <a:buSzPts val="2800"/>
              <a:buChar char="•"/>
            </a:pPr>
            <a:r>
              <a:rPr lang="en-US">
                <a:solidFill>
                  <a:schemeClr val="dk2"/>
                </a:solidFill>
              </a:rPr>
              <a:t>¿De qué lado se ve la letra o su imagen?</a:t>
            </a:r>
            <a:endParaRPr/>
          </a:p>
          <a:p>
            <a:pPr marL="228600" lvl="0" indent="-228600" algn="l" rtl="0">
              <a:lnSpc>
                <a:spcPct val="80000"/>
              </a:lnSpc>
              <a:spcBef>
                <a:spcPts val="1000"/>
              </a:spcBef>
              <a:spcAft>
                <a:spcPts val="0"/>
              </a:spcAft>
              <a:buClr>
                <a:schemeClr val="dk2"/>
              </a:buClr>
              <a:buSzPts val="2800"/>
              <a:buChar char="•"/>
            </a:pPr>
            <a:r>
              <a:rPr lang="en-US">
                <a:solidFill>
                  <a:schemeClr val="dk2"/>
                </a:solidFill>
              </a:rPr>
              <a:t>¿Qué pasa con la imagen al aumentar la magnificación?</a:t>
            </a:r>
            <a:endParaRPr/>
          </a:p>
          <a:p>
            <a:pPr marL="228600" lvl="0" indent="-228600" algn="l" rtl="0">
              <a:lnSpc>
                <a:spcPct val="80000"/>
              </a:lnSpc>
              <a:spcBef>
                <a:spcPts val="1000"/>
              </a:spcBef>
              <a:spcAft>
                <a:spcPts val="0"/>
              </a:spcAft>
              <a:buClr>
                <a:schemeClr val="dk2"/>
              </a:buClr>
              <a:buSzPts val="2800"/>
              <a:buChar char="•"/>
            </a:pPr>
            <a:r>
              <a:rPr lang="en-US">
                <a:solidFill>
                  <a:schemeClr val="dk2"/>
                </a:solidFill>
              </a:rPr>
              <a:t>¿Qué le pasa al campo de visión al aumentar la magnificación?</a:t>
            </a:r>
            <a:endParaRPr>
              <a:solidFill>
                <a:schemeClr val="dk2"/>
              </a:solidFill>
            </a:endParaRPr>
          </a:p>
          <a:p>
            <a:pPr marL="228600" lvl="0" indent="-114300" algn="l" rtl="0">
              <a:lnSpc>
                <a:spcPct val="80000"/>
              </a:lnSpc>
              <a:spcBef>
                <a:spcPts val="1000"/>
              </a:spcBef>
              <a:spcAft>
                <a:spcPts val="0"/>
              </a:spcAft>
              <a:buClr>
                <a:schemeClr val="dk1"/>
              </a:buClr>
              <a:buSzPts val="1800"/>
              <a:buNone/>
            </a:pPr>
            <a:endParaRPr sz="1800">
              <a:solidFill>
                <a:schemeClr val="dk2"/>
              </a:solidFill>
            </a:endParaRPr>
          </a:p>
          <a:p>
            <a:pPr marL="0" lvl="0" indent="0" algn="l" rtl="0">
              <a:lnSpc>
                <a:spcPct val="80000"/>
              </a:lnSpc>
              <a:spcBef>
                <a:spcPts val="1000"/>
              </a:spcBef>
              <a:spcAft>
                <a:spcPts val="0"/>
              </a:spcAft>
              <a:buClr>
                <a:schemeClr val="dk1"/>
              </a:buClr>
              <a:buSzPts val="1800"/>
              <a:buNone/>
            </a:pPr>
            <a:endParaRPr sz="1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2"/>
          <p:cNvSpPr/>
          <p:nvPr/>
        </p:nvSpPr>
        <p:spPr>
          <a:xfrm>
            <a:off x="5920431" y="0"/>
            <a:ext cx="6271569"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22"/>
          <p:cNvPicPr preferRelativeResize="0"/>
          <p:nvPr/>
        </p:nvPicPr>
        <p:blipFill rotWithShape="1">
          <a:blip r:embed="rId3">
            <a:alphaModFix/>
          </a:blip>
          <a:srcRect/>
          <a:stretch/>
        </p:blipFill>
        <p:spPr>
          <a:xfrm flipH="1">
            <a:off x="0" y="0"/>
            <a:ext cx="12192000" cy="6858000"/>
          </a:xfrm>
          <a:prstGeom prst="rect">
            <a:avLst/>
          </a:prstGeom>
          <a:noFill/>
          <a:ln>
            <a:noFill/>
          </a:ln>
        </p:spPr>
      </p:pic>
      <p:sp>
        <p:nvSpPr>
          <p:cNvPr id="315" name="Google Shape;315;p22"/>
          <p:cNvSpPr txBox="1">
            <a:spLocks noGrp="1"/>
          </p:cNvSpPr>
          <p:nvPr>
            <p:ph type="title"/>
          </p:nvPr>
        </p:nvSpPr>
        <p:spPr>
          <a:xfrm>
            <a:off x="804998" y="798445"/>
            <a:ext cx="4803636" cy="1311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100"/>
              <a:buFont typeface="Calibri"/>
              <a:buNone/>
            </a:pPr>
            <a:r>
              <a:rPr lang="en-US" sz="3100">
                <a:solidFill>
                  <a:srgbClr val="000000"/>
                </a:solidFill>
              </a:rPr>
              <a:t>Laminilla de hilos coloridos </a:t>
            </a:r>
            <a:br>
              <a:rPr lang="en-US" sz="3100">
                <a:solidFill>
                  <a:srgbClr val="000000"/>
                </a:solidFill>
              </a:rPr>
            </a:br>
            <a:endParaRPr sz="3100">
              <a:solidFill>
                <a:srgbClr val="000000"/>
              </a:solidFill>
            </a:endParaRPr>
          </a:p>
        </p:txBody>
      </p:sp>
      <p:sp>
        <p:nvSpPr>
          <p:cNvPr id="316" name="Google Shape;316;p22"/>
          <p:cNvSpPr txBox="1">
            <a:spLocks noGrp="1"/>
          </p:cNvSpPr>
          <p:nvPr>
            <p:ph type="body" idx="1"/>
          </p:nvPr>
        </p:nvSpPr>
        <p:spPr>
          <a:xfrm>
            <a:off x="804997" y="2272143"/>
            <a:ext cx="4706803" cy="378883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000"/>
              </a:buClr>
              <a:buSzPts val="2000"/>
              <a:buChar char="•"/>
            </a:pPr>
            <a:r>
              <a:rPr lang="en-US" sz="2000">
                <a:solidFill>
                  <a:srgbClr val="000000"/>
                </a:solidFill>
              </a:rPr>
              <a:t>Según video, conteste las preguntas: </a:t>
            </a:r>
            <a:r>
              <a:rPr lang="en-US" sz="2000" u="sng">
                <a:solidFill>
                  <a:srgbClr val="000000"/>
                </a:solidFill>
                <a:hlinkClick r:id="rId4">
                  <a:extLst>
                    <a:ext uri="{A12FA001-AC4F-418D-AE19-62706E023703}">
                      <ahyp:hlinkClr xmlns="" xmlns:ahyp="http://schemas.microsoft.com/office/drawing/2018/hyperlinkcolor" val="tx"/>
                    </a:ext>
                  </a:extLst>
                </a:hlinkClick>
              </a:rPr>
              <a:t>https://www.youtube.com/watch?v=kJZh9wY37UM</a:t>
            </a:r>
            <a:r>
              <a:rPr lang="en-US" sz="2000">
                <a:solidFill>
                  <a:srgbClr val="000000"/>
                </a:solidFill>
              </a:rPr>
              <a:t>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¿Cuántos hilos coloridos puede distinguir en cada magnificación?</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¿Qué es la profundidad de foco?</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Defina qué es resolución.</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¿La resolución aumenta o disminuye con el aumento en magnificación?</a:t>
            </a:r>
            <a:endParaRPr/>
          </a:p>
          <a:p>
            <a:pPr marL="228600" lvl="0" indent="-101600" algn="l" rtl="0">
              <a:lnSpc>
                <a:spcPct val="90000"/>
              </a:lnSpc>
              <a:spcBef>
                <a:spcPts val="1000"/>
              </a:spcBef>
              <a:spcAft>
                <a:spcPts val="0"/>
              </a:spcAft>
              <a:buClr>
                <a:schemeClr val="dk1"/>
              </a:buClr>
              <a:buSzPts val="2000"/>
              <a:buNone/>
            </a:pPr>
            <a:endParaRPr sz="2000">
              <a:solidFill>
                <a:srgbClr val="000000"/>
              </a:solidFill>
            </a:endParaRPr>
          </a:p>
        </p:txBody>
      </p:sp>
      <p:sp>
        <p:nvSpPr>
          <p:cNvPr id="317" name="Google Shape;317;p22"/>
          <p:cNvSpPr/>
          <p:nvPr/>
        </p:nvSpPr>
        <p:spPr>
          <a:xfrm flipH="1">
            <a:off x="6713915" y="590635"/>
            <a:ext cx="5478085" cy="6276841"/>
          </a:xfrm>
          <a:custGeom>
            <a:avLst/>
            <a:gdLst/>
            <a:ahLst/>
            <a:cxnLst/>
            <a:rect l="l" t="t" r="r" b="b"/>
            <a:pathLst>
              <a:path w="5478085" h="6276841" extrusionOk="0">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2" descr="A picture containing plate, sitting, table, food&#10;&#10;Description automatically generated"/>
          <p:cNvPicPr preferRelativeResize="0">
            <a:picLocks noGrp="1"/>
          </p:cNvPicPr>
          <p:nvPr>
            <p:ph type="body" idx="2"/>
          </p:nvPr>
        </p:nvPicPr>
        <p:blipFill rotWithShape="1">
          <a:blip r:embed="rId5">
            <a:alphaModFix/>
          </a:blip>
          <a:srcRect r="116" b="3"/>
          <a:stretch/>
        </p:blipFill>
        <p:spPr>
          <a:xfrm>
            <a:off x="6893318" y="770037"/>
            <a:ext cx="5298683" cy="6097438"/>
          </a:xfrm>
          <a:prstGeom prst="rect">
            <a:avLst/>
          </a:prstGeom>
          <a:noFill/>
          <a:ln>
            <a:noFill/>
          </a:ln>
        </p:spPr>
      </p:pic>
      <p:sp>
        <p:nvSpPr>
          <p:cNvPr id="319" name="Google Shape;319;p22"/>
          <p:cNvSpPr txBox="1"/>
          <p:nvPr/>
        </p:nvSpPr>
        <p:spPr>
          <a:xfrm>
            <a:off x="9884958" y="6657945"/>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CC BY-SA</a:t>
            </a:r>
            <a:endParaRPr sz="7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3"/>
          <p:cNvSpPr/>
          <p:nvPr/>
        </p:nvSpPr>
        <p:spPr>
          <a:xfrm>
            <a:off x="-1" y="0"/>
            <a:ext cx="6096002" cy="6858000"/>
          </a:xfrm>
          <a:custGeom>
            <a:avLst/>
            <a:gdLst/>
            <a:ahLst/>
            <a:cxnLst/>
            <a:rect l="l" t="t" r="r" b="b"/>
            <a:pathLst>
              <a:path w="6096002" h="6858000" extrusionOk="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solidFill>
            <a:schemeClr val="lt1"/>
          </a:solidFill>
          <a:ln w="9525" cap="flat" cmpd="sng">
            <a:solidFill>
              <a:srgbClr val="EFEFEF"/>
            </a:solidFill>
            <a:prstDash val="solid"/>
            <a:miter lim="800000"/>
            <a:headEnd type="none" w="sm" len="sm"/>
            <a:tailEnd type="none" w="sm" len="sm"/>
          </a:ln>
          <a:effectLst>
            <a:outerShdw blurRad="88900" dist="38100" algn="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6" name="Google Shape;326;p23"/>
          <p:cNvSpPr/>
          <p:nvPr/>
        </p:nvSpPr>
        <p:spPr>
          <a:xfrm>
            <a:off x="0" y="0"/>
            <a:ext cx="6085370" cy="6858000"/>
          </a:xfrm>
          <a:custGeom>
            <a:avLst/>
            <a:gdLst/>
            <a:ahLst/>
            <a:cxnLst/>
            <a:rect l="l" t="t" r="r" b="b"/>
            <a:pathLst>
              <a:path w="6085370" h="6858000" extrusionOk="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23"/>
          <p:cNvSpPr txBox="1">
            <a:spLocks noGrp="1"/>
          </p:cNvSpPr>
          <p:nvPr>
            <p:ph type="title"/>
          </p:nvPr>
        </p:nvSpPr>
        <p:spPr>
          <a:xfrm>
            <a:off x="438913" y="859536"/>
            <a:ext cx="4832802" cy="12435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Calibri"/>
              <a:buNone/>
            </a:pPr>
            <a:r>
              <a:rPr lang="en-US" sz="3400"/>
              <a:t>Montando una laminilla</a:t>
            </a:r>
            <a:endParaRPr/>
          </a:p>
        </p:txBody>
      </p:sp>
      <p:sp>
        <p:nvSpPr>
          <p:cNvPr id="328" name="Google Shape;328;p23"/>
          <p:cNvSpPr/>
          <p:nvPr/>
        </p:nvSpPr>
        <p:spPr>
          <a:xfrm>
            <a:off x="0" y="1152144"/>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9" name="Google Shape;329;p23"/>
          <p:cNvSpPr/>
          <p:nvPr/>
        </p:nvSpPr>
        <p:spPr>
          <a:xfrm>
            <a:off x="438912" y="2185062"/>
            <a:ext cx="498348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0" name="Google Shape;330;p23"/>
          <p:cNvSpPr txBox="1">
            <a:spLocks noGrp="1"/>
          </p:cNvSpPr>
          <p:nvPr>
            <p:ph type="body" idx="1"/>
          </p:nvPr>
        </p:nvSpPr>
        <p:spPr>
          <a:xfrm>
            <a:off x="438912" y="2512611"/>
            <a:ext cx="4832803" cy="366435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65"/>
              <a:buChar char="•"/>
            </a:pPr>
            <a:r>
              <a:rPr lang="en-US" sz="1665" u="sng">
                <a:solidFill>
                  <a:schemeClr val="hlink"/>
                </a:solidFill>
                <a:hlinkClick r:id="rId3"/>
              </a:rPr>
              <a:t>https://www.youtube.com/watch?v=i2x3MKSJez4</a:t>
            </a:r>
            <a:endParaRPr sz="1665"/>
          </a:p>
          <a:p>
            <a:pPr marL="228600" lvl="0" indent="-228600" algn="l" rtl="0">
              <a:lnSpc>
                <a:spcPct val="90000"/>
              </a:lnSpc>
              <a:spcBef>
                <a:spcPts val="1000"/>
              </a:spcBef>
              <a:spcAft>
                <a:spcPts val="0"/>
              </a:spcAft>
              <a:buClr>
                <a:schemeClr val="dk1"/>
              </a:buClr>
              <a:buSzPts val="1665"/>
              <a:buChar char="•"/>
            </a:pPr>
            <a:r>
              <a:rPr lang="en-US" sz="1665" u="sng">
                <a:solidFill>
                  <a:schemeClr val="hlink"/>
                </a:solidFill>
                <a:hlinkClick r:id="rId4"/>
              </a:rPr>
              <a:t>https://www.youtube.com/watch?v=PrX3h-AflZI</a:t>
            </a:r>
            <a:endParaRPr sz="1665"/>
          </a:p>
          <a:p>
            <a:pPr marL="228600" lvl="0" indent="-228600" algn="l" rtl="0">
              <a:lnSpc>
                <a:spcPct val="90000"/>
              </a:lnSpc>
              <a:spcBef>
                <a:spcPts val="1000"/>
              </a:spcBef>
              <a:spcAft>
                <a:spcPts val="0"/>
              </a:spcAft>
              <a:buClr>
                <a:schemeClr val="dk1"/>
              </a:buClr>
              <a:buSzPts val="1665"/>
              <a:buChar char="•"/>
            </a:pPr>
            <a:r>
              <a:rPr lang="en-US" sz="1665" u="sng">
                <a:solidFill>
                  <a:schemeClr val="hlink"/>
                </a:solidFill>
                <a:hlinkClick r:id="rId5"/>
              </a:rPr>
              <a:t>https://www.youtube.com/watch?v=b6_SuhG_VPM</a:t>
            </a:r>
            <a:endParaRPr sz="1665"/>
          </a:p>
          <a:p>
            <a:pPr marL="228600" lvl="0" indent="-228600" algn="l" rtl="0">
              <a:lnSpc>
                <a:spcPct val="90000"/>
              </a:lnSpc>
              <a:spcBef>
                <a:spcPts val="1000"/>
              </a:spcBef>
              <a:spcAft>
                <a:spcPts val="0"/>
              </a:spcAft>
              <a:buClr>
                <a:schemeClr val="dk1"/>
              </a:buClr>
              <a:buSzPts val="1665"/>
              <a:buChar char="•"/>
            </a:pPr>
            <a:r>
              <a:rPr lang="en-US" sz="1665"/>
              <a:t>Colocar lentamente el cubreobjeto:  sujetándolo con el pulgar y el índice colocar perpendicular en la laminilla cerca de la gota de agua y dejar caer suavemente sobre esta. </a:t>
            </a:r>
            <a:endParaRPr/>
          </a:p>
          <a:p>
            <a:pPr marL="228600" lvl="0" indent="-228600" algn="l" rtl="0">
              <a:lnSpc>
                <a:spcPct val="90000"/>
              </a:lnSpc>
              <a:spcBef>
                <a:spcPts val="1000"/>
              </a:spcBef>
              <a:spcAft>
                <a:spcPts val="0"/>
              </a:spcAft>
              <a:buClr>
                <a:schemeClr val="dk1"/>
              </a:buClr>
              <a:buSzPts val="1665"/>
              <a:buChar char="•"/>
            </a:pPr>
            <a:r>
              <a:rPr lang="en-US" sz="1665"/>
              <a:t>Se puede usar aguja de disección para colocar cubreobjeto.</a:t>
            </a:r>
            <a:endParaRPr/>
          </a:p>
          <a:p>
            <a:pPr marL="228600" lvl="0" indent="-228600" algn="l" rtl="0">
              <a:lnSpc>
                <a:spcPct val="90000"/>
              </a:lnSpc>
              <a:spcBef>
                <a:spcPts val="1000"/>
              </a:spcBef>
              <a:spcAft>
                <a:spcPts val="0"/>
              </a:spcAft>
              <a:buClr>
                <a:schemeClr val="dk1"/>
              </a:buClr>
              <a:buSzPts val="1665"/>
              <a:buChar char="•"/>
            </a:pPr>
            <a:r>
              <a:rPr lang="en-US" sz="1665"/>
              <a:t>La imagen de abajo muestra cómo añadir tinte a una laminilla preparada.</a:t>
            </a:r>
            <a:endParaRPr/>
          </a:p>
        </p:txBody>
      </p:sp>
      <p:pic>
        <p:nvPicPr>
          <p:cNvPr id="331" name="Google Shape;331;p23" descr="A picture containing drawing&#10;&#10;Description automatically generated"/>
          <p:cNvPicPr preferRelativeResize="0">
            <a:picLocks noGrp="1"/>
          </p:cNvPicPr>
          <p:nvPr>
            <p:ph type="body" idx="2"/>
          </p:nvPr>
        </p:nvPicPr>
        <p:blipFill rotWithShape="1">
          <a:blip r:embed="rId6">
            <a:alphaModFix/>
          </a:blip>
          <a:srcRect/>
          <a:stretch/>
        </p:blipFill>
        <p:spPr>
          <a:xfrm>
            <a:off x="6420060" y="3545549"/>
            <a:ext cx="5135719" cy="2503663"/>
          </a:xfrm>
          <a:prstGeom prst="rect">
            <a:avLst/>
          </a:prstGeom>
          <a:noFill/>
          <a:ln>
            <a:noFill/>
          </a:ln>
        </p:spPr>
      </p:pic>
      <p:pic>
        <p:nvPicPr>
          <p:cNvPr id="332" name="Google Shape;332;p23" descr="A close up of a device&#10;&#10;Description automatically generated"/>
          <p:cNvPicPr preferRelativeResize="0"/>
          <p:nvPr/>
        </p:nvPicPr>
        <p:blipFill rotWithShape="1">
          <a:blip r:embed="rId7">
            <a:alphaModFix/>
          </a:blip>
          <a:srcRect/>
          <a:stretch/>
        </p:blipFill>
        <p:spPr>
          <a:xfrm>
            <a:off x="6420060" y="618278"/>
            <a:ext cx="5135719" cy="2118483"/>
          </a:xfrm>
          <a:prstGeom prst="rect">
            <a:avLst/>
          </a:prstGeom>
          <a:noFill/>
          <a:ln>
            <a:noFill/>
          </a:ln>
        </p:spPr>
      </p:pic>
      <p:sp>
        <p:nvSpPr>
          <p:cNvPr id="333" name="Google Shape;333;p23"/>
          <p:cNvSpPr txBox="1"/>
          <p:nvPr/>
        </p:nvSpPr>
        <p:spPr>
          <a:xfrm>
            <a:off x="8278486" y="6531851"/>
            <a:ext cx="23198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8">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9">
                  <a:extLst>
                    <a:ext uri="{A12FA001-AC4F-418D-AE19-62706E023703}">
                      <ahyp:hlinkClr xmlns="" xmlns:ahyp="http://schemas.microsoft.com/office/drawing/2018/hyperlinkcolor" val="tx"/>
                    </a:ext>
                  </a:extLst>
                </a:hlinkClick>
              </a:rPr>
              <a:t>CC BY-NC</a:t>
            </a:r>
            <a:endParaRPr sz="700">
              <a:solidFill>
                <a:srgbClr val="FFFFFF"/>
              </a:solidFill>
              <a:latin typeface="Calibri"/>
              <a:ea typeface="Calibri"/>
              <a:cs typeface="Calibri"/>
              <a:sym typeface="Calibri"/>
            </a:endParaRPr>
          </a:p>
        </p:txBody>
      </p:sp>
      <p:sp>
        <p:nvSpPr>
          <p:cNvPr id="334" name="Google Shape;334;p23"/>
          <p:cNvSpPr txBox="1"/>
          <p:nvPr/>
        </p:nvSpPr>
        <p:spPr>
          <a:xfrm>
            <a:off x="8158261" y="265325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10">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11">
                  <a:extLst>
                    <a:ext uri="{A12FA001-AC4F-418D-AE19-62706E023703}">
                      <ahyp:hlinkClr xmlns="" xmlns:ahyp="http://schemas.microsoft.com/office/drawing/2018/hyperlinkcolor" val="tx"/>
                    </a:ext>
                  </a:extLst>
                </a:hlinkClick>
              </a:rPr>
              <a:t>CC BY-SA-NC</a:t>
            </a:r>
            <a:endParaRPr sz="7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p24"/>
          <p:cNvSpPr/>
          <p:nvPr/>
        </p:nvSpPr>
        <p:spPr>
          <a:xfrm>
            <a:off x="0" y="1"/>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4"/>
          <p:cNvSpPr/>
          <p:nvPr/>
        </p:nvSpPr>
        <p:spPr>
          <a:xfrm>
            <a:off x="305"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sp>
        <p:nvSpPr>
          <p:cNvPr id="341" name="Google Shape;341;p24"/>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4472C4">
                  <a:alpha val="40000"/>
                </a:srgbClr>
              </a:gs>
              <a:gs pos="100000">
                <a:srgbClr val="4472C4">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42" name="Google Shape;342;p24"/>
          <p:cNvGrpSpPr/>
          <p:nvPr/>
        </p:nvGrpSpPr>
        <p:grpSpPr>
          <a:xfrm>
            <a:off x="1303402" y="3985"/>
            <a:ext cx="9772765" cy="6858000"/>
            <a:chOff x="1303402" y="36937"/>
            <a:chExt cx="9772765" cy="6858000"/>
          </a:xfrm>
        </p:grpSpPr>
        <p:sp>
          <p:nvSpPr>
            <p:cNvPr id="343" name="Google Shape;343;p24"/>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4"/>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4"/>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4"/>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4"/>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4"/>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4"/>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0" name="Google Shape;350;p24"/>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Células</a:t>
            </a:r>
            <a:endParaRPr sz="5200">
              <a:solidFill>
                <a:schemeClr val="dk2"/>
              </a:solidFill>
              <a:latin typeface="Calibri"/>
              <a:ea typeface="Calibri"/>
              <a:cs typeface="Calibri"/>
              <a:sym typeface="Calibri"/>
            </a:endParaRPr>
          </a:p>
        </p:txBody>
      </p:sp>
      <p:sp>
        <p:nvSpPr>
          <p:cNvPr id="351" name="Google Shape;351;p24"/>
          <p:cNvSpPr txBox="1">
            <a:spLocks noGrp="1"/>
          </p:cNvSpPr>
          <p:nvPr>
            <p:ph type="body" idx="1"/>
          </p:nvPr>
        </p:nvSpPr>
        <p:spPr>
          <a:xfrm>
            <a:off x="3502135" y="4001587"/>
            <a:ext cx="5188034"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400"/>
              <a:buNone/>
            </a:pPr>
            <a:endParaRPr sz="2400">
              <a:solidFill>
                <a:schemeClr val="dk2"/>
              </a:solidFill>
              <a:latin typeface="Calibri"/>
              <a:ea typeface="Calibri"/>
              <a:cs typeface="Calibri"/>
              <a:sym typeface="Calibri"/>
            </a:endParaRPr>
          </a:p>
        </p:txBody>
      </p:sp>
      <p:grpSp>
        <p:nvGrpSpPr>
          <p:cNvPr id="352" name="Google Shape;352;p24"/>
          <p:cNvGrpSpPr/>
          <p:nvPr/>
        </p:nvGrpSpPr>
        <p:grpSpPr>
          <a:xfrm>
            <a:off x="-305" y="-4155"/>
            <a:ext cx="2514948" cy="2174333"/>
            <a:chOff x="-305" y="-4155"/>
            <a:chExt cx="2514948" cy="2174333"/>
          </a:xfrm>
        </p:grpSpPr>
        <p:sp>
          <p:nvSpPr>
            <p:cNvPr id="353" name="Google Shape;353;p24"/>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4"/>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4"/>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sp>
          <p:nvSpPr>
            <p:cNvPr id="356" name="Google Shape;356;p24"/>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57" name="Google Shape;357;p24"/>
          <p:cNvGrpSpPr/>
          <p:nvPr/>
        </p:nvGrpSpPr>
        <p:grpSpPr>
          <a:xfrm rot="10800000">
            <a:off x="9685727" y="4683666"/>
            <a:ext cx="2514948" cy="2174333"/>
            <a:chOff x="-305" y="-4155"/>
            <a:chExt cx="2514948" cy="2174333"/>
          </a:xfrm>
        </p:grpSpPr>
        <p:sp>
          <p:nvSpPr>
            <p:cNvPr id="358" name="Google Shape;358;p24"/>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4"/>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4"/>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Calibri"/>
                <a:ea typeface="Calibri"/>
                <a:cs typeface="Calibri"/>
                <a:sym typeface="Calibri"/>
              </a:endParaRPr>
            </a:p>
          </p:txBody>
        </p:sp>
        <p:sp>
          <p:nvSpPr>
            <p:cNvPr id="361" name="Google Shape;361;p24"/>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4472C4">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p25"/>
          <p:cNvSpPr/>
          <p:nvPr/>
        </p:nvSpPr>
        <p:spPr>
          <a:xfrm>
            <a:off x="5920431" y="0"/>
            <a:ext cx="6271569"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7" name="Google Shape;367;p25"/>
          <p:cNvPicPr preferRelativeResize="0"/>
          <p:nvPr/>
        </p:nvPicPr>
        <p:blipFill rotWithShape="1">
          <a:blip r:embed="rId3">
            <a:alphaModFix/>
          </a:blip>
          <a:srcRect/>
          <a:stretch/>
        </p:blipFill>
        <p:spPr>
          <a:xfrm flipH="1">
            <a:off x="0" y="0"/>
            <a:ext cx="12192000" cy="6858000"/>
          </a:xfrm>
          <a:prstGeom prst="rect">
            <a:avLst/>
          </a:prstGeom>
          <a:noFill/>
          <a:ln>
            <a:noFill/>
          </a:ln>
        </p:spPr>
      </p:pic>
      <p:sp>
        <p:nvSpPr>
          <p:cNvPr id="368" name="Google Shape;368;p25"/>
          <p:cNvSpPr txBox="1">
            <a:spLocks noGrp="1"/>
          </p:cNvSpPr>
          <p:nvPr>
            <p:ph type="title"/>
          </p:nvPr>
        </p:nvSpPr>
        <p:spPr>
          <a:xfrm>
            <a:off x="804998" y="798445"/>
            <a:ext cx="4803636" cy="1311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a:solidFill>
                  <a:srgbClr val="000000"/>
                </a:solidFill>
              </a:rPr>
              <a:t>Células</a:t>
            </a:r>
            <a:endParaRPr/>
          </a:p>
        </p:txBody>
      </p:sp>
      <p:sp>
        <p:nvSpPr>
          <p:cNvPr id="369" name="Google Shape;369;p25"/>
          <p:cNvSpPr txBox="1">
            <a:spLocks noGrp="1"/>
          </p:cNvSpPr>
          <p:nvPr>
            <p:ph type="body" idx="1"/>
          </p:nvPr>
        </p:nvSpPr>
        <p:spPr>
          <a:xfrm>
            <a:off x="804997" y="2272143"/>
            <a:ext cx="4706803" cy="378883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000"/>
              </a:buClr>
              <a:buSzPts val="2000"/>
              <a:buChar char="•"/>
            </a:pPr>
            <a:r>
              <a:rPr lang="en-US" sz="2000">
                <a:solidFill>
                  <a:srgbClr val="000000"/>
                </a:solidFill>
              </a:rPr>
              <a:t>La célula es la unidad básica de la cual se componen los organismos unicelulares y multicelulares.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Esta es la unidad más pequeña que puede llevar a cabo todas las funciones que sostienen la vida de un organismo.  </a:t>
            </a:r>
            <a:endParaRPr/>
          </a:p>
          <a:p>
            <a:pPr marL="228600" lvl="0" indent="-228600" algn="l" rtl="0">
              <a:lnSpc>
                <a:spcPct val="90000"/>
              </a:lnSpc>
              <a:spcBef>
                <a:spcPts val="1000"/>
              </a:spcBef>
              <a:spcAft>
                <a:spcPts val="0"/>
              </a:spcAft>
              <a:buClr>
                <a:srgbClr val="000000"/>
              </a:buClr>
              <a:buSzPts val="2000"/>
              <a:buChar char="•"/>
            </a:pPr>
            <a:r>
              <a:rPr lang="en-US" sz="2000">
                <a:solidFill>
                  <a:srgbClr val="000000"/>
                </a:solidFill>
              </a:rPr>
              <a:t>Podemos dividir las células en procariotas y eucariotas, que se distinguen por su organización y por su nivel de complejidad.</a:t>
            </a:r>
            <a:endParaRPr/>
          </a:p>
        </p:txBody>
      </p:sp>
      <p:sp>
        <p:nvSpPr>
          <p:cNvPr id="370" name="Google Shape;370;p25"/>
          <p:cNvSpPr/>
          <p:nvPr/>
        </p:nvSpPr>
        <p:spPr>
          <a:xfrm flipH="1">
            <a:off x="6713915" y="590635"/>
            <a:ext cx="5478085" cy="6276841"/>
          </a:xfrm>
          <a:custGeom>
            <a:avLst/>
            <a:gdLst/>
            <a:ahLst/>
            <a:cxnLst/>
            <a:rect l="l" t="t" r="r" b="b"/>
            <a:pathLst>
              <a:path w="5478085" h="6276841" extrusionOk="0">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1" name="Google Shape;371;p25" descr="A picture containing fabric, honeycomb, coral, flower&#10;&#10;Description automatically generated"/>
          <p:cNvPicPr preferRelativeResize="0">
            <a:picLocks noGrp="1"/>
          </p:cNvPicPr>
          <p:nvPr>
            <p:ph type="body" idx="2"/>
          </p:nvPr>
        </p:nvPicPr>
        <p:blipFill rotWithShape="1">
          <a:blip r:embed="rId4">
            <a:alphaModFix/>
          </a:blip>
          <a:srcRect l="14172" r="20652" b="1"/>
          <a:stretch/>
        </p:blipFill>
        <p:spPr>
          <a:xfrm>
            <a:off x="6893318" y="770037"/>
            <a:ext cx="5298683" cy="6097438"/>
          </a:xfrm>
          <a:prstGeom prst="rect">
            <a:avLst/>
          </a:prstGeom>
          <a:noFill/>
          <a:ln>
            <a:noFill/>
          </a:ln>
        </p:spPr>
      </p:pic>
      <p:sp>
        <p:nvSpPr>
          <p:cNvPr id="372" name="Google Shape;372;p25"/>
          <p:cNvSpPr txBox="1"/>
          <p:nvPr/>
        </p:nvSpPr>
        <p:spPr>
          <a:xfrm>
            <a:off x="9884957" y="6657945"/>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CC BY-SA</a:t>
            </a:r>
            <a:endParaRPr sz="7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6"/>
        <p:cNvGrpSpPr/>
        <p:nvPr/>
      </p:nvGrpSpPr>
      <p:grpSpPr>
        <a:xfrm>
          <a:off x="0" y="0"/>
          <a:ext cx="0" cy="0"/>
          <a:chOff x="0" y="0"/>
          <a:chExt cx="0" cy="0"/>
        </a:xfrm>
      </p:grpSpPr>
      <p:sp>
        <p:nvSpPr>
          <p:cNvPr id="377" name="Google Shape;377;p26"/>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26"/>
          <p:cNvSpPr txBox="1">
            <a:spLocks noGrp="1"/>
          </p:cNvSpPr>
          <p:nvPr>
            <p:ph type="title"/>
          </p:nvPr>
        </p:nvSpPr>
        <p:spPr>
          <a:xfrm>
            <a:off x="795528" y="386930"/>
            <a:ext cx="10141799" cy="130055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Celulas procariotas</a:t>
            </a:r>
            <a:endParaRPr/>
          </a:p>
        </p:txBody>
      </p:sp>
      <p:sp>
        <p:nvSpPr>
          <p:cNvPr id="379" name="Google Shape;379;p26"/>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6"/>
          <p:cNvSpPr/>
          <p:nvPr/>
        </p:nvSpPr>
        <p:spPr>
          <a:xfrm>
            <a:off x="0" y="2203079"/>
            <a:ext cx="11383362" cy="4267991"/>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1" name="Google Shape;381;p26" descr="A drawing of a face&#10;&#10;Description automatically generated"/>
          <p:cNvPicPr preferRelativeResize="0">
            <a:picLocks noGrp="1"/>
          </p:cNvPicPr>
          <p:nvPr>
            <p:ph type="body" idx="2"/>
          </p:nvPr>
        </p:nvPicPr>
        <p:blipFill rotWithShape="1">
          <a:blip r:embed="rId3">
            <a:alphaModFix/>
          </a:blip>
          <a:srcRect r="2934" b="-1"/>
          <a:stretch/>
        </p:blipFill>
        <p:spPr>
          <a:xfrm>
            <a:off x="635295" y="2524715"/>
            <a:ext cx="5150277" cy="3714244"/>
          </a:xfrm>
          <a:prstGeom prst="rect">
            <a:avLst/>
          </a:prstGeom>
          <a:noFill/>
          <a:ln>
            <a:noFill/>
          </a:ln>
        </p:spPr>
      </p:pic>
      <p:sp>
        <p:nvSpPr>
          <p:cNvPr id="382" name="Google Shape;382;p26"/>
          <p:cNvSpPr txBox="1">
            <a:spLocks noGrp="1"/>
          </p:cNvSpPr>
          <p:nvPr>
            <p:ph type="body" idx="1"/>
          </p:nvPr>
        </p:nvSpPr>
        <p:spPr>
          <a:xfrm>
            <a:off x="6406429" y="2599509"/>
            <a:ext cx="4530898" cy="363945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1600"/>
              <a:buChar char="•"/>
            </a:pPr>
            <a:r>
              <a:rPr lang="en-US" sz="1600"/>
              <a:t>Son las células más simples. </a:t>
            </a:r>
            <a:endParaRPr/>
          </a:p>
          <a:p>
            <a:pPr marL="228600" lvl="0" indent="-228600" algn="l" rtl="0">
              <a:lnSpc>
                <a:spcPct val="90000"/>
              </a:lnSpc>
              <a:spcBef>
                <a:spcPts val="1000"/>
              </a:spcBef>
              <a:spcAft>
                <a:spcPts val="0"/>
              </a:spcAft>
              <a:buClr>
                <a:schemeClr val="dk1"/>
              </a:buClr>
              <a:buSzPts val="1600"/>
              <a:buChar char="•"/>
            </a:pPr>
            <a:r>
              <a:rPr lang="en-US" sz="1600"/>
              <a:t>Estas células no poseen organelos rodeados por membranas y su cromosoma circular se encuentra en una región conocida como la región nuclear. </a:t>
            </a:r>
            <a:endParaRPr/>
          </a:p>
          <a:p>
            <a:pPr marL="228600" lvl="0" indent="-228600" algn="l" rtl="0">
              <a:lnSpc>
                <a:spcPct val="90000"/>
              </a:lnSpc>
              <a:spcBef>
                <a:spcPts val="1000"/>
              </a:spcBef>
              <a:spcAft>
                <a:spcPts val="0"/>
              </a:spcAft>
              <a:buClr>
                <a:schemeClr val="dk1"/>
              </a:buClr>
              <a:buSzPts val="1600"/>
              <a:buChar char="•"/>
            </a:pPr>
            <a:r>
              <a:rPr lang="en-US" sz="1600"/>
              <a:t>Pueden tener además, otros cromosomas pequeños, llamados plásmidos, que contienen información que provee resistencia a antibióticos. </a:t>
            </a:r>
            <a:endParaRPr/>
          </a:p>
          <a:p>
            <a:pPr marL="228600" lvl="0" indent="-228600" algn="l" rtl="0">
              <a:lnSpc>
                <a:spcPct val="90000"/>
              </a:lnSpc>
              <a:spcBef>
                <a:spcPts val="1000"/>
              </a:spcBef>
              <a:spcAft>
                <a:spcPts val="0"/>
              </a:spcAft>
              <a:buClr>
                <a:schemeClr val="dk1"/>
              </a:buClr>
              <a:buSzPts val="1600"/>
              <a:buChar char="•"/>
            </a:pPr>
            <a:r>
              <a:rPr lang="en-US" sz="1600"/>
              <a:t>Estas células tienen vacuolas y ribosomas.</a:t>
            </a:r>
            <a:endParaRPr/>
          </a:p>
          <a:p>
            <a:pPr marL="228600" lvl="0" indent="-228600" algn="l" rtl="0">
              <a:lnSpc>
                <a:spcPct val="90000"/>
              </a:lnSpc>
              <a:spcBef>
                <a:spcPts val="1000"/>
              </a:spcBef>
              <a:spcAft>
                <a:spcPts val="0"/>
              </a:spcAft>
              <a:buClr>
                <a:schemeClr val="dk1"/>
              </a:buClr>
              <a:buSzPts val="1600"/>
              <a:buChar char="•"/>
            </a:pPr>
            <a:r>
              <a:rPr lang="en-US" sz="1600"/>
              <a:t>Algunas tienen estructuras adicionales como cápsulas, paredes celulares, y además de flagelos o pili que les ayudan en el movimiento, reconocimiento de otras células y en la reproducción.</a:t>
            </a:r>
            <a:endParaRPr/>
          </a:p>
        </p:txBody>
      </p:sp>
      <p:sp>
        <p:nvSpPr>
          <p:cNvPr id="383" name="Google Shape;383;p26"/>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6"/>
          <p:cNvSpPr txBox="1"/>
          <p:nvPr/>
        </p:nvSpPr>
        <p:spPr>
          <a:xfrm>
            <a:off x="3598755" y="6038904"/>
            <a:ext cx="2186817"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u="sng">
                <a:solidFill>
                  <a:srgbClr val="FFFFFF"/>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This Photo</a:t>
            </a:r>
            <a:r>
              <a:rPr lang="en-US" sz="700">
                <a:solidFill>
                  <a:srgbClr val="FFFFFF"/>
                </a:solidFill>
                <a:latin typeface="Calibri"/>
                <a:ea typeface="Calibri"/>
                <a:cs typeface="Calibri"/>
                <a:sym typeface="Calibri"/>
              </a:rPr>
              <a:t> by Unknown Author is licensed under </a:t>
            </a:r>
            <a:r>
              <a:rPr lang="en-US" sz="700" u="sng">
                <a:solidFill>
                  <a:srgbClr val="FFFFFF"/>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CC BY</a:t>
            </a:r>
            <a:endParaRPr sz="700">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2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7"/>
          <p:cNvSpPr txBox="1">
            <a:spLocks noGrp="1"/>
          </p:cNvSpPr>
          <p:nvPr>
            <p:ph type="title"/>
          </p:nvPr>
        </p:nvSpPr>
        <p:spPr>
          <a:xfrm>
            <a:off x="589560" y="856180"/>
            <a:ext cx="4560584" cy="1128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Células eucariotas</a:t>
            </a:r>
            <a:endParaRPr/>
          </a:p>
        </p:txBody>
      </p:sp>
      <p:grpSp>
        <p:nvGrpSpPr>
          <p:cNvPr id="391" name="Google Shape;391;p27"/>
          <p:cNvGrpSpPr/>
          <p:nvPr/>
        </p:nvGrpSpPr>
        <p:grpSpPr>
          <a:xfrm>
            <a:off x="0" y="1083484"/>
            <a:ext cx="355196" cy="673460"/>
            <a:chOff x="0" y="823811"/>
            <a:chExt cx="355196" cy="673460"/>
          </a:xfrm>
        </p:grpSpPr>
        <p:sp>
          <p:nvSpPr>
            <p:cNvPr id="392" name="Google Shape;392;p27"/>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7"/>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4" name="Google Shape;394;p27"/>
          <p:cNvSpPr/>
          <p:nvPr/>
        </p:nvSpPr>
        <p:spPr>
          <a:xfrm flipH="1">
            <a:off x="665085" y="2090569"/>
            <a:ext cx="429768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7"/>
          <p:cNvSpPr txBox="1">
            <a:spLocks noGrp="1"/>
          </p:cNvSpPr>
          <p:nvPr>
            <p:ph type="body" idx="1"/>
          </p:nvPr>
        </p:nvSpPr>
        <p:spPr>
          <a:xfrm>
            <a:off x="590719" y="2330505"/>
            <a:ext cx="4559425" cy="3979585"/>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700"/>
              <a:buChar char="•"/>
            </a:pPr>
            <a:r>
              <a:rPr lang="en-US" sz="1700"/>
              <a:t>Poseen un núcleo discreto y organelos definidos por una membrana. </a:t>
            </a:r>
            <a:endParaRPr/>
          </a:p>
          <a:p>
            <a:pPr marL="228600" lvl="0" indent="-228600" algn="l" rtl="0">
              <a:lnSpc>
                <a:spcPct val="90000"/>
              </a:lnSpc>
              <a:spcBef>
                <a:spcPts val="1000"/>
              </a:spcBef>
              <a:spcAft>
                <a:spcPts val="0"/>
              </a:spcAft>
              <a:buClr>
                <a:schemeClr val="dk1"/>
              </a:buClr>
              <a:buSzPts val="1700"/>
              <a:buChar char="•"/>
            </a:pPr>
            <a:r>
              <a:rPr lang="en-US" sz="1700"/>
              <a:t>Mayor complejidad y organización. </a:t>
            </a:r>
            <a:endParaRPr/>
          </a:p>
          <a:p>
            <a:pPr marL="228600" lvl="0" indent="-228600" algn="l" rtl="0">
              <a:lnSpc>
                <a:spcPct val="90000"/>
              </a:lnSpc>
              <a:spcBef>
                <a:spcPts val="1000"/>
              </a:spcBef>
              <a:spcAft>
                <a:spcPts val="0"/>
              </a:spcAft>
              <a:buClr>
                <a:schemeClr val="dk1"/>
              </a:buClr>
              <a:buSzPts val="1700"/>
              <a:buChar char="•"/>
            </a:pPr>
            <a:r>
              <a:rPr lang="en-US" sz="1700"/>
              <a:t>Sus organelos permiten compartimentalizar funciones, aumentar la eficiencia de uso de materiales y recursos, y aumentar en tamaño en comparación con las células procariotas. </a:t>
            </a:r>
            <a:endParaRPr/>
          </a:p>
          <a:p>
            <a:pPr marL="228600" lvl="0" indent="-228600" algn="l" rtl="0">
              <a:lnSpc>
                <a:spcPct val="90000"/>
              </a:lnSpc>
              <a:spcBef>
                <a:spcPts val="1000"/>
              </a:spcBef>
              <a:spcAft>
                <a:spcPts val="0"/>
              </a:spcAft>
              <a:buClr>
                <a:schemeClr val="dk1"/>
              </a:buClr>
              <a:buSzPts val="1700"/>
              <a:buChar char="•"/>
            </a:pPr>
            <a:r>
              <a:rPr lang="en-US" sz="1700"/>
              <a:t>El material genético se encuentran dentro de un núcleo desde donde se controla toda la actividad celular.</a:t>
            </a:r>
            <a:endParaRPr/>
          </a:p>
          <a:p>
            <a:pPr marL="228600" lvl="0" indent="-228600" algn="l" rtl="0">
              <a:lnSpc>
                <a:spcPct val="90000"/>
              </a:lnSpc>
              <a:spcBef>
                <a:spcPts val="1000"/>
              </a:spcBef>
              <a:spcAft>
                <a:spcPts val="0"/>
              </a:spcAft>
              <a:buClr>
                <a:schemeClr val="dk1"/>
              </a:buClr>
              <a:buSzPts val="1700"/>
              <a:buChar char="•"/>
            </a:pPr>
            <a:r>
              <a:rPr lang="en-US" sz="1700"/>
              <a:t>Su separata muestra en la Tabla 6.1 las partes de las células vegetales y animales.  En la Tabla 6.2 se compraran las células procariotas y eucariotas.</a:t>
            </a:r>
            <a:endParaRPr/>
          </a:p>
        </p:txBody>
      </p:sp>
      <p:sp>
        <p:nvSpPr>
          <p:cNvPr id="396" name="Google Shape;396;p27"/>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7"/>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8" name="Google Shape;398;p27" descr="A close up of text on a white background&#10;&#10;Description automatically generated"/>
          <p:cNvPicPr preferRelativeResize="0">
            <a:picLocks noGrp="1"/>
          </p:cNvPicPr>
          <p:nvPr>
            <p:ph type="body" idx="2"/>
          </p:nvPr>
        </p:nvPicPr>
        <p:blipFill rotWithShape="1">
          <a:blip r:embed="rId3">
            <a:alphaModFix/>
          </a:blip>
          <a:srcRect/>
          <a:stretch/>
        </p:blipFill>
        <p:spPr>
          <a:xfrm>
            <a:off x="6172200" y="1956724"/>
            <a:ext cx="5181600" cy="4089139"/>
          </a:xfrm>
          <a:prstGeom prst="rect">
            <a:avLst/>
          </a:prstGeom>
          <a:noFill/>
          <a:ln>
            <a:noFill/>
          </a:ln>
        </p:spPr>
      </p:pic>
      <p:sp>
        <p:nvSpPr>
          <p:cNvPr id="399" name="Google Shape;399;p27"/>
          <p:cNvSpPr txBox="1"/>
          <p:nvPr/>
        </p:nvSpPr>
        <p:spPr>
          <a:xfrm>
            <a:off x="6172200" y="6045863"/>
            <a:ext cx="5181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This Photo</a:t>
            </a:r>
            <a:r>
              <a:rPr lang="en-US" sz="900">
                <a:solidFill>
                  <a:schemeClr val="dk1"/>
                </a:solidFill>
                <a:latin typeface="Calibri"/>
                <a:ea typeface="Calibri"/>
                <a:cs typeface="Calibri"/>
                <a:sym typeface="Calibri"/>
              </a:rPr>
              <a:t> by Unknown Author is licensed under </a:t>
            </a:r>
            <a:r>
              <a:rPr lang="en-US" sz="9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CC BY-NC</a:t>
            </a:r>
            <a:endParaRPr sz="9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p28"/>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28"/>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Calibri"/>
              <a:buNone/>
            </a:pPr>
            <a:r>
              <a:rPr lang="en-US" sz="4800">
                <a:solidFill>
                  <a:srgbClr val="FFFFFF"/>
                </a:solidFill>
              </a:rPr>
              <a:t>Célula animal</a:t>
            </a:r>
            <a:endParaRPr/>
          </a:p>
        </p:txBody>
      </p:sp>
      <p:pic>
        <p:nvPicPr>
          <p:cNvPr id="407" name="Google Shape;407;p28" descr="Life11e-Fig-05-07-1R.jpg"/>
          <p:cNvPicPr preferRelativeResize="0"/>
          <p:nvPr/>
        </p:nvPicPr>
        <p:blipFill rotWithShape="1">
          <a:blip r:embed="rId3">
            <a:alphaModFix/>
          </a:blip>
          <a:srcRect/>
          <a:stretch/>
        </p:blipFill>
        <p:spPr>
          <a:xfrm>
            <a:off x="5153822" y="1163806"/>
            <a:ext cx="6553545" cy="45383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29"/>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9"/>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Calibri"/>
              <a:buNone/>
            </a:pPr>
            <a:r>
              <a:rPr lang="en-US" sz="4800">
                <a:solidFill>
                  <a:srgbClr val="FFFFFF"/>
                </a:solidFill>
              </a:rPr>
              <a:t>Célula vegetal</a:t>
            </a:r>
            <a:endParaRPr/>
          </a:p>
        </p:txBody>
      </p:sp>
      <p:pic>
        <p:nvPicPr>
          <p:cNvPr id="415" name="Google Shape;415;p29" descr="Life11e-Fig-05-07-8R.jpg"/>
          <p:cNvPicPr preferRelativeResize="0"/>
          <p:nvPr/>
        </p:nvPicPr>
        <p:blipFill rotWithShape="1">
          <a:blip r:embed="rId3">
            <a:alphaModFix/>
          </a:blip>
          <a:srcRect/>
          <a:stretch/>
        </p:blipFill>
        <p:spPr>
          <a:xfrm>
            <a:off x="5153822" y="885280"/>
            <a:ext cx="6553545" cy="50953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3"/>
          <p:cNvSpPr/>
          <p:nvPr/>
        </p:nvSpPr>
        <p:spPr>
          <a:xfrm>
            <a:off x="327546" y="4572000"/>
            <a:ext cx="7058307" cy="1964266"/>
          </a:xfrm>
          <a:prstGeom prst="rect">
            <a:avLst/>
          </a:prstGeom>
          <a:solidFill>
            <a:srgbClr val="4F445D">
              <a:alpha val="9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1" name="Google Shape;141;p3"/>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4400"/>
              <a:buFont typeface="Calibri"/>
              <a:buNone/>
            </a:pPr>
            <a:r>
              <a:rPr lang="en-US" sz="4400">
                <a:solidFill>
                  <a:srgbClr val="FFFFFF"/>
                </a:solidFill>
              </a:rPr>
              <a:t>Usos de los microscopios</a:t>
            </a:r>
            <a:endParaRPr/>
          </a:p>
        </p:txBody>
      </p:sp>
      <p:pic>
        <p:nvPicPr>
          <p:cNvPr id="142" name="Google Shape;142;p3" descr="Life11e-Fig-05-01-0R.jpg"/>
          <p:cNvPicPr preferRelativeResize="0"/>
          <p:nvPr/>
        </p:nvPicPr>
        <p:blipFill rotWithShape="1">
          <a:blip r:embed="rId3">
            <a:alphaModFix/>
          </a:blip>
          <a:srcRect l="3669" r="4825" b="2"/>
          <a:stretch/>
        </p:blipFill>
        <p:spPr>
          <a:xfrm>
            <a:off x="327547" y="321733"/>
            <a:ext cx="7058306" cy="4107392"/>
          </a:xfrm>
          <a:prstGeom prst="rect">
            <a:avLst/>
          </a:prstGeom>
          <a:noFill/>
          <a:ln>
            <a:noFill/>
          </a:ln>
        </p:spPr>
      </p:pic>
      <p:sp>
        <p:nvSpPr>
          <p:cNvPr id="143" name="Google Shape;143;p3"/>
          <p:cNvSpPr/>
          <p:nvPr/>
        </p:nvSpPr>
        <p:spPr>
          <a:xfrm>
            <a:off x="7534655" y="321732"/>
            <a:ext cx="433561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4" name="Google Shape;144;p3"/>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000"/>
              <a:buChar char="•"/>
            </a:pPr>
            <a:r>
              <a:rPr lang="en-US" sz="2000">
                <a:solidFill>
                  <a:srgbClr val="FFFFFF"/>
                </a:solidFill>
              </a:rPr>
              <a:t>Los microscopios magnifican la imagen y aumentan nuestra capacidad para ver detalles que de otro modo no podríamos percibir. </a:t>
            </a:r>
            <a:endParaRPr/>
          </a:p>
          <a:p>
            <a:pPr marL="228600" lvl="0" indent="-228600" algn="l" rtl="0">
              <a:lnSpc>
                <a:spcPct val="90000"/>
              </a:lnSpc>
              <a:spcBef>
                <a:spcPts val="1000"/>
              </a:spcBef>
              <a:spcAft>
                <a:spcPts val="0"/>
              </a:spcAft>
              <a:buClr>
                <a:srgbClr val="FFFFFF"/>
              </a:buClr>
              <a:buSzPts val="2000"/>
              <a:buChar char="•"/>
            </a:pPr>
            <a:r>
              <a:rPr lang="en-US" sz="2000">
                <a:solidFill>
                  <a:srgbClr val="FFFFFF"/>
                </a:solidFill>
              </a:rPr>
              <a:t> Vea cómo fue su origen:  </a:t>
            </a:r>
            <a:r>
              <a:rPr lang="en-US" sz="2000" u="sng">
                <a:solidFill>
                  <a:srgbClr val="FFFFFF"/>
                </a:solidFill>
                <a:hlinkClick r:id="rId4">
                  <a:extLst>
                    <a:ext uri="{A12FA001-AC4F-418D-AE19-62706E023703}">
                      <ahyp:hlinkClr xmlns="" xmlns:ahyp="http://schemas.microsoft.com/office/drawing/2018/hyperlinkcolor" val="tx"/>
                    </a:ext>
                  </a:extLst>
                </a:hlinkClick>
              </a:rPr>
              <a:t>https://www.youtube.com/watch?v=Ue-86MDmjns&amp;frags=pl%2Cwn</a:t>
            </a:r>
            <a:endParaRPr sz="2000">
              <a:solidFill>
                <a:srgbClr val="FFFFFF"/>
              </a:solidFill>
            </a:endParaRPr>
          </a:p>
          <a:p>
            <a:pPr marL="0" lvl="0" indent="127000" algn="l" rtl="0">
              <a:lnSpc>
                <a:spcPct val="90000"/>
              </a:lnSpc>
              <a:spcBef>
                <a:spcPts val="1000"/>
              </a:spcBef>
              <a:spcAft>
                <a:spcPts val="0"/>
              </a:spcAft>
              <a:buClr>
                <a:schemeClr val="dk1"/>
              </a:buClr>
              <a:buSzPts val="2000"/>
              <a:buNone/>
            </a:pPr>
            <a:endParaRPr sz="20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3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30"/>
          <p:cNvSpPr txBox="1">
            <a:spLocks noGrp="1"/>
          </p:cNvSpPr>
          <p:nvPr>
            <p:ph type="title"/>
          </p:nvPr>
        </p:nvSpPr>
        <p:spPr>
          <a:xfrm>
            <a:off x="7041856" y="3113415"/>
            <a:ext cx="4036334" cy="23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Mitocondria</a:t>
            </a:r>
            <a:endParaRPr/>
          </a:p>
        </p:txBody>
      </p:sp>
      <p:sp>
        <p:nvSpPr>
          <p:cNvPr id="423" name="Google Shape;423;p30"/>
          <p:cNvSpPr/>
          <p:nvPr/>
        </p:nvSpPr>
        <p:spPr>
          <a:xfrm flipH="1">
            <a:off x="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30"/>
          <p:cNvSpPr/>
          <p:nvPr/>
        </p:nvSpPr>
        <p:spPr>
          <a:xfrm>
            <a:off x="496824" y="391886"/>
            <a:ext cx="6009366" cy="601707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5" name="Google Shape;425;p30" descr="Life11e-Fig-05-07-2R.jpg"/>
          <p:cNvPicPr preferRelativeResize="0"/>
          <p:nvPr/>
        </p:nvPicPr>
        <p:blipFill rotWithShape="1">
          <a:blip r:embed="rId3">
            <a:alphaModFix/>
          </a:blip>
          <a:srcRect l="7831" b="1"/>
          <a:stretch/>
        </p:blipFill>
        <p:spPr>
          <a:xfrm>
            <a:off x="733507" y="666728"/>
            <a:ext cx="5536001" cy="5465791"/>
          </a:xfrm>
          <a:prstGeom prst="rect">
            <a:avLst/>
          </a:prstGeom>
          <a:noFill/>
          <a:ln>
            <a:noFill/>
          </a:ln>
        </p:spPr>
      </p:pic>
      <p:grpSp>
        <p:nvGrpSpPr>
          <p:cNvPr id="426" name="Google Shape;426;p30"/>
          <p:cNvGrpSpPr/>
          <p:nvPr/>
        </p:nvGrpSpPr>
        <p:grpSpPr>
          <a:xfrm>
            <a:off x="11460480" y="3154317"/>
            <a:ext cx="731521" cy="673460"/>
            <a:chOff x="3940602" y="308034"/>
            <a:chExt cx="2116791" cy="3428999"/>
          </a:xfrm>
        </p:grpSpPr>
        <p:sp>
          <p:nvSpPr>
            <p:cNvPr id="427" name="Google Shape;427;p30"/>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30"/>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30"/>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4"/>
        <p:cNvGrpSpPr/>
        <p:nvPr/>
      </p:nvGrpSpPr>
      <p:grpSpPr>
        <a:xfrm>
          <a:off x="0" y="0"/>
          <a:ext cx="0" cy="0"/>
          <a:chOff x="0" y="0"/>
          <a:chExt cx="0" cy="0"/>
        </a:xfrm>
      </p:grpSpPr>
      <p:sp>
        <p:nvSpPr>
          <p:cNvPr id="435" name="Google Shape;435;p31"/>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31"/>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Calibri"/>
              <a:buNone/>
            </a:pPr>
            <a:r>
              <a:rPr lang="en-US" sz="4800">
                <a:solidFill>
                  <a:srgbClr val="FFFFFF"/>
                </a:solidFill>
              </a:rPr>
              <a:t>Núcleo</a:t>
            </a:r>
            <a:endParaRPr/>
          </a:p>
        </p:txBody>
      </p:sp>
      <p:pic>
        <p:nvPicPr>
          <p:cNvPr id="437" name="Google Shape;437;p31" descr="Life11e-Fig-05-07-3R.jpg"/>
          <p:cNvPicPr preferRelativeResize="0"/>
          <p:nvPr/>
        </p:nvPicPr>
        <p:blipFill rotWithShape="1">
          <a:blip r:embed="rId3">
            <a:alphaModFix/>
          </a:blip>
          <a:srcRect/>
          <a:stretch/>
        </p:blipFill>
        <p:spPr>
          <a:xfrm>
            <a:off x="5153822" y="1352220"/>
            <a:ext cx="6553545" cy="41615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Google Shape;443;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 name="Google Shape;444;p32"/>
          <p:cNvSpPr txBox="1">
            <a:spLocks noGrp="1"/>
          </p:cNvSpPr>
          <p:nvPr>
            <p:ph type="title"/>
          </p:nvPr>
        </p:nvSpPr>
        <p:spPr>
          <a:xfrm>
            <a:off x="7848600" y="1122363"/>
            <a:ext cx="3977640" cy="32041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Citoesqueleto</a:t>
            </a:r>
            <a:endParaRPr/>
          </a:p>
        </p:txBody>
      </p:sp>
      <p:pic>
        <p:nvPicPr>
          <p:cNvPr id="445" name="Google Shape;445;p32" descr="Life11e-Fig-05-07-4R.jpg"/>
          <p:cNvPicPr preferRelativeResize="0"/>
          <p:nvPr/>
        </p:nvPicPr>
        <p:blipFill rotWithShape="1">
          <a:blip r:embed="rId3">
            <a:alphaModFix/>
          </a:blip>
          <a:srcRect l="2319"/>
          <a:stretch/>
        </p:blipFill>
        <p:spPr>
          <a:xfrm>
            <a:off x="20" y="10"/>
            <a:ext cx="7443196" cy="6857990"/>
          </a:xfrm>
          <a:prstGeom prst="rect">
            <a:avLst/>
          </a:prstGeom>
          <a:noFill/>
          <a:ln>
            <a:noFill/>
          </a:ln>
        </p:spPr>
      </p:pic>
      <p:sp>
        <p:nvSpPr>
          <p:cNvPr id="446" name="Google Shape;446;p32"/>
          <p:cNvSpPr/>
          <p:nvPr/>
        </p:nvSpPr>
        <p:spPr>
          <a:xfrm rot="5400000">
            <a:off x="8130540"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7" name="Google Shape;447;p32"/>
          <p:cNvSpPr/>
          <p:nvPr/>
        </p:nvSpPr>
        <p:spPr>
          <a:xfrm>
            <a:off x="7851648"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33"/>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33"/>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a:solidFill>
                  <a:srgbClr val="FFFFFF"/>
                </a:solidFill>
              </a:rPr>
              <a:t>Retículo endoplásmico rugoso</a:t>
            </a:r>
            <a:endParaRPr/>
          </a:p>
        </p:txBody>
      </p:sp>
      <p:pic>
        <p:nvPicPr>
          <p:cNvPr id="455" name="Google Shape;455;p33" descr="Life11e-Fig-05-07-5R.jpg"/>
          <p:cNvPicPr preferRelativeResize="0"/>
          <p:nvPr/>
        </p:nvPicPr>
        <p:blipFill rotWithShape="1">
          <a:blip r:embed="rId3">
            <a:alphaModFix/>
          </a:blip>
          <a:srcRect/>
          <a:stretch/>
        </p:blipFill>
        <p:spPr>
          <a:xfrm>
            <a:off x="5153822" y="1016351"/>
            <a:ext cx="6553545" cy="483323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Google Shape;461;p34"/>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34"/>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Calibri"/>
              <a:buNone/>
            </a:pPr>
            <a:r>
              <a:rPr lang="en-US" sz="4800">
                <a:solidFill>
                  <a:srgbClr val="FFFFFF"/>
                </a:solidFill>
              </a:rPr>
              <a:t>Centriolos</a:t>
            </a:r>
            <a:endParaRPr/>
          </a:p>
        </p:txBody>
      </p:sp>
      <p:pic>
        <p:nvPicPr>
          <p:cNvPr id="463" name="Google Shape;463;p34" descr="Life11e-Fig-05-07-7R.jpg"/>
          <p:cNvPicPr preferRelativeResize="0"/>
          <p:nvPr/>
        </p:nvPicPr>
        <p:blipFill rotWithShape="1">
          <a:blip r:embed="rId3">
            <a:alphaModFix/>
          </a:blip>
          <a:srcRect/>
          <a:stretch/>
        </p:blipFill>
        <p:spPr>
          <a:xfrm>
            <a:off x="5343562" y="492573"/>
            <a:ext cx="6174064" cy="58807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Google Shape;469;p35"/>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35"/>
          <p:cNvSpPr txBox="1">
            <a:spLocks noGrp="1"/>
          </p:cNvSpPr>
          <p:nvPr>
            <p:ph type="title"/>
          </p:nvPr>
        </p:nvSpPr>
        <p:spPr>
          <a:xfrm>
            <a:off x="599609" y="679731"/>
            <a:ext cx="4171994" cy="373654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600"/>
              <a:buFont typeface="Calibri"/>
              <a:buNone/>
            </a:pPr>
            <a:r>
              <a:rPr lang="en-US" sz="5600"/>
              <a:t>Retículo endoplásmico liso</a:t>
            </a:r>
            <a:endParaRPr/>
          </a:p>
        </p:txBody>
      </p:sp>
      <p:grpSp>
        <p:nvGrpSpPr>
          <p:cNvPr id="471" name="Google Shape;471;p35"/>
          <p:cNvGrpSpPr/>
          <p:nvPr/>
        </p:nvGrpSpPr>
        <p:grpSpPr>
          <a:xfrm>
            <a:off x="9416432" y="1"/>
            <a:ext cx="2446384" cy="5777808"/>
            <a:chOff x="329184" y="1"/>
            <a:chExt cx="524256" cy="5777808"/>
          </a:xfrm>
        </p:grpSpPr>
        <p:cxnSp>
          <p:nvCxnSpPr>
            <p:cNvPr id="472" name="Google Shape;472;p35"/>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473" name="Google Shape;473;p35"/>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4" name="Google Shape;474;p35"/>
          <p:cNvSpPr/>
          <p:nvPr/>
        </p:nvSpPr>
        <p:spPr>
          <a:xfrm>
            <a:off x="5386598" y="269324"/>
            <a:ext cx="6116779" cy="620877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5" name="Google Shape;475;p35" descr="Life11e-Fig-05-07-10R.jpg"/>
          <p:cNvPicPr preferRelativeResize="0"/>
          <p:nvPr/>
        </p:nvPicPr>
        <p:blipFill rotWithShape="1">
          <a:blip r:embed="rId3">
            <a:alphaModFix/>
          </a:blip>
          <a:srcRect r="3" b="5351"/>
          <a:stretch/>
        </p:blipFill>
        <p:spPr>
          <a:xfrm>
            <a:off x="5640572" y="557360"/>
            <a:ext cx="5608830" cy="563270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sp>
        <p:nvSpPr>
          <p:cNvPr id="481" name="Google Shape;481;p36"/>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36"/>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Calibri"/>
              <a:buNone/>
            </a:pPr>
            <a:r>
              <a:rPr lang="en-US" sz="4800">
                <a:solidFill>
                  <a:srgbClr val="FFFFFF"/>
                </a:solidFill>
              </a:rPr>
              <a:t>Ribosomas</a:t>
            </a:r>
            <a:endParaRPr sz="4800">
              <a:solidFill>
                <a:srgbClr val="FFFFFF"/>
              </a:solidFill>
            </a:endParaRPr>
          </a:p>
        </p:txBody>
      </p:sp>
      <p:pic>
        <p:nvPicPr>
          <p:cNvPr id="483" name="Google Shape;483;p36" descr="Life11e-Fig-05-07-11R.jpg"/>
          <p:cNvPicPr preferRelativeResize="0"/>
          <p:nvPr/>
        </p:nvPicPr>
        <p:blipFill rotWithShape="1">
          <a:blip r:embed="rId3">
            <a:alphaModFix/>
          </a:blip>
          <a:srcRect/>
          <a:stretch/>
        </p:blipFill>
        <p:spPr>
          <a:xfrm>
            <a:off x="5153822" y="1262109"/>
            <a:ext cx="6553545" cy="43417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37"/>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37"/>
          <p:cNvSpPr txBox="1">
            <a:spLocks noGrp="1"/>
          </p:cNvSpPr>
          <p:nvPr>
            <p:ph type="title"/>
          </p:nvPr>
        </p:nvSpPr>
        <p:spPr>
          <a:xfrm>
            <a:off x="742950" y="742951"/>
            <a:ext cx="3476625" cy="49625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800"/>
              <a:buFont typeface="Calibri"/>
              <a:buNone/>
            </a:pPr>
            <a:r>
              <a:rPr lang="en-US" sz="4800">
                <a:solidFill>
                  <a:srgbClr val="FFFFFF"/>
                </a:solidFill>
              </a:rPr>
              <a:t>Aparato de Golgi</a:t>
            </a:r>
            <a:endParaRPr/>
          </a:p>
        </p:txBody>
      </p:sp>
      <p:pic>
        <p:nvPicPr>
          <p:cNvPr id="491" name="Google Shape;491;p37" descr="Life11e-Fig-05-07-12R.jpg"/>
          <p:cNvPicPr preferRelativeResize="0"/>
          <p:nvPr/>
        </p:nvPicPr>
        <p:blipFill rotWithShape="1">
          <a:blip r:embed="rId3">
            <a:alphaModFix/>
          </a:blip>
          <a:srcRect/>
          <a:stretch/>
        </p:blipFill>
        <p:spPr>
          <a:xfrm>
            <a:off x="5391423" y="492573"/>
            <a:ext cx="6078342" cy="588079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6"/>
        <p:cNvGrpSpPr/>
        <p:nvPr/>
      </p:nvGrpSpPr>
      <p:grpSpPr>
        <a:xfrm>
          <a:off x="0" y="0"/>
          <a:ext cx="0" cy="0"/>
          <a:chOff x="0" y="0"/>
          <a:chExt cx="0" cy="0"/>
        </a:xfrm>
      </p:grpSpPr>
      <p:sp>
        <p:nvSpPr>
          <p:cNvPr id="497" name="Google Shape;497;p3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38"/>
          <p:cNvSpPr txBox="1">
            <a:spLocks noGrp="1"/>
          </p:cNvSpPr>
          <p:nvPr>
            <p:ph type="title"/>
          </p:nvPr>
        </p:nvSpPr>
        <p:spPr>
          <a:xfrm>
            <a:off x="7041856" y="3113415"/>
            <a:ext cx="4036334" cy="23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Vacuola</a:t>
            </a:r>
            <a:endParaRPr sz="5400"/>
          </a:p>
        </p:txBody>
      </p:sp>
      <p:sp>
        <p:nvSpPr>
          <p:cNvPr id="499" name="Google Shape;499;p38"/>
          <p:cNvSpPr/>
          <p:nvPr/>
        </p:nvSpPr>
        <p:spPr>
          <a:xfrm flipH="1">
            <a:off x="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38"/>
          <p:cNvSpPr/>
          <p:nvPr/>
        </p:nvSpPr>
        <p:spPr>
          <a:xfrm>
            <a:off x="496824" y="391886"/>
            <a:ext cx="6009366" cy="601707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1" name="Google Shape;501;p38" descr="Life11e-Fig-05-13-2R.jpg"/>
          <p:cNvPicPr preferRelativeResize="0">
            <a:picLocks noGrp="1"/>
          </p:cNvPicPr>
          <p:nvPr>
            <p:ph type="body" idx="1"/>
          </p:nvPr>
        </p:nvPicPr>
        <p:blipFill rotWithShape="1">
          <a:blip r:embed="rId3">
            <a:alphaModFix/>
          </a:blip>
          <a:srcRect r="1249" b="1"/>
          <a:stretch/>
        </p:blipFill>
        <p:spPr>
          <a:xfrm>
            <a:off x="733507" y="666728"/>
            <a:ext cx="5536001" cy="5465791"/>
          </a:xfrm>
          <a:prstGeom prst="rect">
            <a:avLst/>
          </a:prstGeom>
          <a:noFill/>
          <a:ln>
            <a:noFill/>
          </a:ln>
        </p:spPr>
      </p:pic>
      <p:grpSp>
        <p:nvGrpSpPr>
          <p:cNvPr id="502" name="Google Shape;502;p38"/>
          <p:cNvGrpSpPr/>
          <p:nvPr/>
        </p:nvGrpSpPr>
        <p:grpSpPr>
          <a:xfrm>
            <a:off x="11460480" y="3154317"/>
            <a:ext cx="731521" cy="673460"/>
            <a:chOff x="3940602" y="308034"/>
            <a:chExt cx="2116791" cy="3428999"/>
          </a:xfrm>
        </p:grpSpPr>
        <p:sp>
          <p:nvSpPr>
            <p:cNvPr id="503" name="Google Shape;503;p38"/>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38"/>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38"/>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0"/>
        <p:cNvGrpSpPr/>
        <p:nvPr/>
      </p:nvGrpSpPr>
      <p:grpSpPr>
        <a:xfrm>
          <a:off x="0" y="0"/>
          <a:ext cx="0" cy="0"/>
          <a:chOff x="0" y="0"/>
          <a:chExt cx="0" cy="0"/>
        </a:xfrm>
      </p:grpSpPr>
      <p:sp>
        <p:nvSpPr>
          <p:cNvPr id="511" name="Google Shape;511;p39"/>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39"/>
          <p:cNvSpPr txBox="1">
            <a:spLocks noGrp="1"/>
          </p:cNvSpPr>
          <p:nvPr>
            <p:ph type="title"/>
          </p:nvPr>
        </p:nvSpPr>
        <p:spPr>
          <a:xfrm>
            <a:off x="7041856" y="3113415"/>
            <a:ext cx="4036334" cy="23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Cloroplastos</a:t>
            </a:r>
            <a:endParaRPr/>
          </a:p>
        </p:txBody>
      </p:sp>
      <p:sp>
        <p:nvSpPr>
          <p:cNvPr id="513" name="Google Shape;513;p39"/>
          <p:cNvSpPr/>
          <p:nvPr/>
        </p:nvSpPr>
        <p:spPr>
          <a:xfrm flipH="1">
            <a:off x="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39"/>
          <p:cNvSpPr/>
          <p:nvPr/>
        </p:nvSpPr>
        <p:spPr>
          <a:xfrm>
            <a:off x="496824" y="391886"/>
            <a:ext cx="6009366" cy="601707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5" name="Google Shape;515;p39" descr="Life11e-Fig-05-07-13R.jpg"/>
          <p:cNvPicPr preferRelativeResize="0"/>
          <p:nvPr/>
        </p:nvPicPr>
        <p:blipFill rotWithShape="1">
          <a:blip r:embed="rId3">
            <a:alphaModFix/>
          </a:blip>
          <a:srcRect t="1474" b="2754"/>
          <a:stretch/>
        </p:blipFill>
        <p:spPr>
          <a:xfrm>
            <a:off x="733507" y="666728"/>
            <a:ext cx="5536001" cy="5465791"/>
          </a:xfrm>
          <a:prstGeom prst="rect">
            <a:avLst/>
          </a:prstGeom>
          <a:noFill/>
          <a:ln>
            <a:noFill/>
          </a:ln>
        </p:spPr>
      </p:pic>
      <p:grpSp>
        <p:nvGrpSpPr>
          <p:cNvPr id="516" name="Google Shape;516;p39"/>
          <p:cNvGrpSpPr/>
          <p:nvPr/>
        </p:nvGrpSpPr>
        <p:grpSpPr>
          <a:xfrm>
            <a:off x="11460480" y="3154317"/>
            <a:ext cx="731521" cy="673460"/>
            <a:chOff x="3940602" y="308034"/>
            <a:chExt cx="2116791" cy="3428999"/>
          </a:xfrm>
        </p:grpSpPr>
        <p:sp>
          <p:nvSpPr>
            <p:cNvPr id="517" name="Google Shape;517;p39"/>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39"/>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39"/>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
          <p:cNvSpPr/>
          <p:nvPr/>
        </p:nvSpPr>
        <p:spPr>
          <a:xfrm>
            <a:off x="327546" y="321732"/>
            <a:ext cx="7058307" cy="1964266"/>
          </a:xfrm>
          <a:prstGeom prst="rect">
            <a:avLst/>
          </a:prstGeom>
          <a:solidFill>
            <a:srgbClr val="644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0" name="Google Shape;150;p4"/>
          <p:cNvSpPr txBox="1">
            <a:spLocks noGrp="1"/>
          </p:cNvSpPr>
          <p:nvPr>
            <p:ph type="title"/>
          </p:nvPr>
        </p:nvSpPr>
        <p:spPr>
          <a:xfrm>
            <a:off x="524256" y="491260"/>
            <a:ext cx="6594189" cy="1625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latin typeface="Calibri"/>
                <a:ea typeface="Calibri"/>
                <a:cs typeface="Calibri"/>
                <a:sym typeface="Calibri"/>
              </a:rPr>
              <a:t>Tipos de microscopio</a:t>
            </a:r>
            <a:endParaRPr>
              <a:solidFill>
                <a:srgbClr val="FFFFFF"/>
              </a:solidFill>
              <a:latin typeface="Calibri"/>
              <a:ea typeface="Calibri"/>
              <a:cs typeface="Calibri"/>
              <a:sym typeface="Calibri"/>
            </a:endParaRPr>
          </a:p>
        </p:txBody>
      </p:sp>
      <p:pic>
        <p:nvPicPr>
          <p:cNvPr id="151" name="Google Shape;151;p4" descr="A microscope on a table&#10;&#10;Description automatically generated"/>
          <p:cNvPicPr preferRelativeResize="0">
            <a:picLocks noGrp="1"/>
          </p:cNvPicPr>
          <p:nvPr>
            <p:ph type="body" idx="2"/>
          </p:nvPr>
        </p:nvPicPr>
        <p:blipFill rotWithShape="1">
          <a:blip r:embed="rId3">
            <a:alphaModFix/>
          </a:blip>
          <a:srcRect r="7534" b="4"/>
          <a:stretch/>
        </p:blipFill>
        <p:spPr>
          <a:xfrm>
            <a:off x="327546" y="2454903"/>
            <a:ext cx="3442801" cy="4080254"/>
          </a:xfrm>
          <a:prstGeom prst="rect">
            <a:avLst/>
          </a:prstGeom>
          <a:noFill/>
          <a:ln>
            <a:noFill/>
          </a:ln>
        </p:spPr>
      </p:pic>
      <p:pic>
        <p:nvPicPr>
          <p:cNvPr id="152" name="Google Shape;152;p4" descr="A picture containing indoor, object, table, dark&#10;&#10;Description automatically generated"/>
          <p:cNvPicPr preferRelativeResize="0"/>
          <p:nvPr/>
        </p:nvPicPr>
        <p:blipFill rotWithShape="1">
          <a:blip r:embed="rId4">
            <a:alphaModFix/>
          </a:blip>
          <a:srcRect l="11243" r="4382" b="4"/>
          <a:stretch/>
        </p:blipFill>
        <p:spPr>
          <a:xfrm>
            <a:off x="3942260" y="2454901"/>
            <a:ext cx="3442803" cy="4080255"/>
          </a:xfrm>
          <a:prstGeom prst="rect">
            <a:avLst/>
          </a:prstGeom>
          <a:noFill/>
          <a:ln>
            <a:noFill/>
          </a:ln>
        </p:spPr>
      </p:pic>
      <p:sp>
        <p:nvSpPr>
          <p:cNvPr id="153" name="Google Shape;153;p4"/>
          <p:cNvSpPr/>
          <p:nvPr/>
        </p:nvSpPr>
        <p:spPr>
          <a:xfrm>
            <a:off x="7556975" y="321732"/>
            <a:ext cx="4313293" cy="6214534"/>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4" name="Google Shape;154;p4"/>
          <p:cNvSpPr txBox="1">
            <a:spLocks noGrp="1"/>
          </p:cNvSpPr>
          <p:nvPr>
            <p:ph type="body" idx="1"/>
          </p:nvPr>
        </p:nvSpPr>
        <p:spPr>
          <a:xfrm>
            <a:off x="7800976" y="739662"/>
            <a:ext cx="3866768" cy="5843841"/>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FFFFF"/>
              </a:buClr>
              <a:buSzPts val="2400"/>
              <a:buChar char="•"/>
            </a:pPr>
            <a:r>
              <a:rPr lang="en-US" sz="2400">
                <a:solidFill>
                  <a:srgbClr val="FFFFFF"/>
                </a:solidFill>
              </a:rPr>
              <a:t>Existen dos tipos principales de microscopio: el </a:t>
            </a:r>
            <a:r>
              <a:rPr lang="en-US" sz="2400" b="1">
                <a:solidFill>
                  <a:srgbClr val="FFFFFF"/>
                </a:solidFill>
              </a:rPr>
              <a:t>microscopio de luz y el microscopio de electrones.   </a:t>
            </a:r>
            <a:endParaRPr/>
          </a:p>
          <a:p>
            <a:pPr marL="228600" lvl="0" indent="-228600" algn="l" rtl="0">
              <a:lnSpc>
                <a:spcPct val="90000"/>
              </a:lnSpc>
              <a:spcBef>
                <a:spcPts val="1000"/>
              </a:spcBef>
              <a:spcAft>
                <a:spcPts val="0"/>
              </a:spcAft>
              <a:buClr>
                <a:srgbClr val="FFFFFF"/>
              </a:buClr>
              <a:buSzPts val="2400"/>
              <a:buChar char="•"/>
            </a:pPr>
            <a:r>
              <a:rPr lang="en-US" sz="2400" b="1">
                <a:solidFill>
                  <a:srgbClr val="FFFFFF"/>
                </a:solidFill>
              </a:rPr>
              <a:t>El microscopio de luz u</a:t>
            </a:r>
            <a:r>
              <a:rPr lang="en-US" sz="2400">
                <a:solidFill>
                  <a:srgbClr val="FFFFFF"/>
                </a:solidFill>
              </a:rPr>
              <a:t>sa un rayo de luz para iluminar los objetos magnificados y enfocados por lentes de cristal. </a:t>
            </a:r>
            <a:endParaRPr/>
          </a:p>
          <a:p>
            <a:pPr marL="228600" lvl="0" indent="-228600" algn="l" rtl="0">
              <a:lnSpc>
                <a:spcPct val="90000"/>
              </a:lnSpc>
              <a:spcBef>
                <a:spcPts val="1000"/>
              </a:spcBef>
              <a:spcAft>
                <a:spcPts val="0"/>
              </a:spcAft>
              <a:buClr>
                <a:srgbClr val="FFFFFF"/>
              </a:buClr>
              <a:buSzPts val="2400"/>
              <a:buChar char="•"/>
            </a:pPr>
            <a:r>
              <a:rPr lang="en-US" sz="2400">
                <a:solidFill>
                  <a:srgbClr val="FFFFFF"/>
                </a:solidFill>
              </a:rPr>
              <a:t>Los microscopios de luz más comunes son el estereoscopio (microscopio de disección) y el microscopio compuesto. </a:t>
            </a:r>
            <a:endParaRPr/>
          </a:p>
          <a:p>
            <a:pPr marL="228600" lvl="0" indent="-228600" algn="l" rtl="0">
              <a:lnSpc>
                <a:spcPct val="90000"/>
              </a:lnSpc>
              <a:spcBef>
                <a:spcPts val="1000"/>
              </a:spcBef>
              <a:spcAft>
                <a:spcPts val="0"/>
              </a:spcAft>
              <a:buClr>
                <a:srgbClr val="FFFFFF"/>
              </a:buClr>
              <a:buSzPts val="2400"/>
              <a:buChar char="•"/>
            </a:pPr>
            <a:r>
              <a:rPr lang="en-US" sz="2400">
                <a:solidFill>
                  <a:srgbClr val="FFFFFF"/>
                </a:solidFill>
              </a:rPr>
              <a:t>La resolución es de 0.2 μm.</a:t>
            </a:r>
            <a:endParaRPr/>
          </a:p>
          <a:p>
            <a:pPr marL="228600" lvl="0" indent="-120650" algn="l" rtl="0">
              <a:lnSpc>
                <a:spcPct val="90000"/>
              </a:lnSpc>
              <a:spcBef>
                <a:spcPts val="1000"/>
              </a:spcBef>
              <a:spcAft>
                <a:spcPts val="0"/>
              </a:spcAft>
              <a:buClr>
                <a:schemeClr val="dk1"/>
              </a:buClr>
              <a:buSzPts val="1700"/>
              <a:buNone/>
            </a:pPr>
            <a:endParaRPr sz="1700">
              <a:solidFill>
                <a:srgbClr val="FFFFFF"/>
              </a:solidFill>
            </a:endParaRPr>
          </a:p>
          <a:p>
            <a:pPr marL="228600" lvl="0" indent="-120650" algn="l" rtl="0">
              <a:lnSpc>
                <a:spcPct val="90000"/>
              </a:lnSpc>
              <a:spcBef>
                <a:spcPts val="1000"/>
              </a:spcBef>
              <a:spcAft>
                <a:spcPts val="0"/>
              </a:spcAft>
              <a:buClr>
                <a:schemeClr val="dk1"/>
              </a:buClr>
              <a:buSzPts val="1700"/>
              <a:buNone/>
            </a:pPr>
            <a:endParaRPr sz="1700">
              <a:solidFill>
                <a:srgbClr val="FFFFFF"/>
              </a:solidFill>
            </a:endParaRPr>
          </a:p>
        </p:txBody>
      </p:sp>
      <p:sp>
        <p:nvSpPr>
          <p:cNvPr id="155" name="Google Shape;155;p4"/>
          <p:cNvSpPr txBox="1"/>
          <p:nvPr/>
        </p:nvSpPr>
        <p:spPr>
          <a:xfrm>
            <a:off x="1463305" y="6335102"/>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6">
                  <a:extLst>
                    <a:ext uri="{A12FA001-AC4F-418D-AE19-62706E023703}">
                      <ahyp:hlinkClr xmlns="" xmlns:ahyp="http://schemas.microsoft.com/office/drawing/2018/hyperlinkcolor" val="tx"/>
                    </a:ext>
                  </a:extLst>
                </a:hlinkClick>
              </a:rPr>
              <a:t>CC BY-SA</a:t>
            </a:r>
            <a:endParaRPr sz="700" b="0" i="0" u="none" strike="noStrike" cap="none">
              <a:solidFill>
                <a:srgbClr val="FFFFFF"/>
              </a:solidFill>
              <a:latin typeface="Calibri"/>
              <a:ea typeface="Calibri"/>
              <a:cs typeface="Calibri"/>
              <a:sym typeface="Calibri"/>
            </a:endParaRPr>
          </a:p>
        </p:txBody>
      </p:sp>
      <p:sp>
        <p:nvSpPr>
          <p:cNvPr id="156" name="Google Shape;156;p4"/>
          <p:cNvSpPr txBox="1"/>
          <p:nvPr/>
        </p:nvSpPr>
        <p:spPr>
          <a:xfrm>
            <a:off x="5065197" y="6335101"/>
            <a:ext cx="2319866"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sng" strike="noStrike" cap="none">
                <a:solidFill>
                  <a:srgbClr val="FFFFFF"/>
                </a:solidFill>
                <a:latin typeface="Calibri"/>
                <a:ea typeface="Calibri"/>
                <a:cs typeface="Calibri"/>
                <a:sym typeface="Calibri"/>
                <a:hlinkClick r:id="rId7">
                  <a:extLst>
                    <a:ext uri="{A12FA001-AC4F-418D-AE19-62706E023703}">
                      <ahyp:hlinkClr xmlns="" xmlns:ahyp="http://schemas.microsoft.com/office/drawing/2018/hyperlinkcolor" val="tx"/>
                    </a:ext>
                  </a:extLst>
                </a:hlinkClick>
              </a:rPr>
              <a:t>This Photo</a:t>
            </a:r>
            <a:r>
              <a:rPr lang="en-US" sz="700" b="0" i="0" u="none" strike="noStrike" cap="none">
                <a:solidFill>
                  <a:srgbClr val="FFFFFF"/>
                </a:solidFill>
                <a:latin typeface="Calibri"/>
                <a:ea typeface="Calibri"/>
                <a:cs typeface="Calibri"/>
                <a:sym typeface="Calibri"/>
              </a:rPr>
              <a:t> by Unknown Author is licensed under </a:t>
            </a:r>
            <a:r>
              <a:rPr lang="en-US" sz="700" b="0" i="0" u="sng" strike="noStrike" cap="none">
                <a:solidFill>
                  <a:srgbClr val="FFFFFF"/>
                </a:solidFill>
                <a:latin typeface="Calibri"/>
                <a:ea typeface="Calibri"/>
                <a:cs typeface="Calibri"/>
                <a:sym typeface="Calibri"/>
                <a:hlinkClick r:id="rId8">
                  <a:extLst>
                    <a:ext uri="{A12FA001-AC4F-418D-AE19-62706E023703}">
                      <ahyp:hlinkClr xmlns="" xmlns:ahyp="http://schemas.microsoft.com/office/drawing/2018/hyperlinkcolor" val="tx"/>
                    </a:ext>
                  </a:extLst>
                </a:hlinkClick>
              </a:rPr>
              <a:t>CC BY-NC</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4"/>
        <p:cNvGrpSpPr/>
        <p:nvPr/>
      </p:nvGrpSpPr>
      <p:grpSpPr>
        <a:xfrm>
          <a:off x="0" y="0"/>
          <a:ext cx="0" cy="0"/>
          <a:chOff x="0" y="0"/>
          <a:chExt cx="0" cy="0"/>
        </a:xfrm>
      </p:grpSpPr>
      <p:sp>
        <p:nvSpPr>
          <p:cNvPr id="525" name="Google Shape;525;p4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40"/>
          <p:cNvSpPr txBox="1">
            <a:spLocks noGrp="1"/>
          </p:cNvSpPr>
          <p:nvPr>
            <p:ph type="title"/>
          </p:nvPr>
        </p:nvSpPr>
        <p:spPr>
          <a:xfrm>
            <a:off x="7041856" y="3113415"/>
            <a:ext cx="4036334" cy="23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Pared celular</a:t>
            </a:r>
            <a:endParaRPr sz="5400"/>
          </a:p>
        </p:txBody>
      </p:sp>
      <p:sp>
        <p:nvSpPr>
          <p:cNvPr id="527" name="Google Shape;527;p40"/>
          <p:cNvSpPr/>
          <p:nvPr/>
        </p:nvSpPr>
        <p:spPr>
          <a:xfrm flipH="1">
            <a:off x="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40"/>
          <p:cNvSpPr/>
          <p:nvPr/>
        </p:nvSpPr>
        <p:spPr>
          <a:xfrm>
            <a:off x="496824" y="391886"/>
            <a:ext cx="6009366" cy="6017078"/>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9" name="Google Shape;529;p40" descr="Life11e-Fig-05-07-9R.jpg"/>
          <p:cNvPicPr preferRelativeResize="0"/>
          <p:nvPr/>
        </p:nvPicPr>
        <p:blipFill rotWithShape="1">
          <a:blip r:embed="rId3">
            <a:alphaModFix/>
          </a:blip>
          <a:srcRect l="9097"/>
          <a:stretch/>
        </p:blipFill>
        <p:spPr>
          <a:xfrm>
            <a:off x="733507" y="666728"/>
            <a:ext cx="5536001" cy="5465791"/>
          </a:xfrm>
          <a:prstGeom prst="rect">
            <a:avLst/>
          </a:prstGeom>
          <a:noFill/>
          <a:ln>
            <a:noFill/>
          </a:ln>
        </p:spPr>
      </p:pic>
      <p:grpSp>
        <p:nvGrpSpPr>
          <p:cNvPr id="530" name="Google Shape;530;p40"/>
          <p:cNvGrpSpPr/>
          <p:nvPr/>
        </p:nvGrpSpPr>
        <p:grpSpPr>
          <a:xfrm>
            <a:off x="11460480" y="3154317"/>
            <a:ext cx="731521" cy="673460"/>
            <a:chOff x="3940602" y="308034"/>
            <a:chExt cx="2116791" cy="3428999"/>
          </a:xfrm>
        </p:grpSpPr>
        <p:sp>
          <p:nvSpPr>
            <p:cNvPr id="531" name="Google Shape;531;p40"/>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40"/>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40"/>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5"/>
          <p:cNvSpPr txBox="1">
            <a:spLocks noGrp="1"/>
          </p:cNvSpPr>
          <p:nvPr>
            <p:ph type="title"/>
          </p:nvPr>
        </p:nvSpPr>
        <p:spPr>
          <a:xfrm>
            <a:off x="838200" y="5358141"/>
            <a:ext cx="10515600" cy="9426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Construcción interna de un Microscopio compuesto</a:t>
            </a:r>
            <a:endParaRPr/>
          </a:p>
        </p:txBody>
      </p:sp>
      <p:pic>
        <p:nvPicPr>
          <p:cNvPr id="164" name="Google Shape;164;p5" descr="Life11e-Fig-05-03-1R.jpg"/>
          <p:cNvPicPr preferRelativeResize="0"/>
          <p:nvPr/>
        </p:nvPicPr>
        <p:blipFill rotWithShape="1">
          <a:blip r:embed="rId3">
            <a:alphaModFix/>
          </a:blip>
          <a:srcRect/>
          <a:stretch/>
        </p:blipFill>
        <p:spPr>
          <a:xfrm>
            <a:off x="643467" y="568112"/>
            <a:ext cx="10905066" cy="46073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Estereoscopio</a:t>
            </a:r>
            <a:endParaRPr/>
          </a:p>
        </p:txBody>
      </p:sp>
      <p:sp>
        <p:nvSpPr>
          <p:cNvPr id="170" name="Google Shape;17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170"/>
              <a:buChar char="•"/>
            </a:pPr>
            <a:r>
              <a:rPr lang="en-US" sz="2170"/>
              <a:t>Me permite ver imágenes tridimensionales con una magnificación total usualmente de hasta 80x.</a:t>
            </a:r>
            <a:endParaRPr/>
          </a:p>
          <a:p>
            <a:pPr marL="228600" lvl="0" indent="-228600" algn="l" rtl="0">
              <a:lnSpc>
                <a:spcPct val="70000"/>
              </a:lnSpc>
              <a:spcBef>
                <a:spcPts val="1000"/>
              </a:spcBef>
              <a:spcAft>
                <a:spcPts val="0"/>
              </a:spcAft>
              <a:buClr>
                <a:schemeClr val="dk1"/>
              </a:buClr>
              <a:buSzPts val="2170"/>
              <a:buChar char="•"/>
            </a:pPr>
            <a:r>
              <a:rPr lang="en-US" sz="2170"/>
              <a:t>El poder de resolución y de aumento del estereoscopio son mucho menores que las del microscopio compuesto y por esta razón el estereoscopio se usa para estudiar objetos y especímenes relativamente grandes, de aproximadamente 0.05 a 20 milímetros.  </a:t>
            </a:r>
            <a:endParaRPr/>
          </a:p>
          <a:p>
            <a:pPr marL="228600" lvl="0" indent="-228600" algn="l" rtl="0">
              <a:lnSpc>
                <a:spcPct val="70000"/>
              </a:lnSpc>
              <a:spcBef>
                <a:spcPts val="1000"/>
              </a:spcBef>
              <a:spcAft>
                <a:spcPts val="0"/>
              </a:spcAft>
              <a:buClr>
                <a:schemeClr val="dk1"/>
              </a:buClr>
              <a:buSzPts val="2170"/>
              <a:buChar char="•"/>
            </a:pPr>
            <a:r>
              <a:rPr lang="en-US" sz="2170"/>
              <a:t>Podemos tener dos funtes de iluminación, aunque usualmente se usa una iluminación superior para ver la muestra.</a:t>
            </a:r>
            <a:endParaRPr sz="2170"/>
          </a:p>
        </p:txBody>
      </p:sp>
      <p:pic>
        <p:nvPicPr>
          <p:cNvPr id="171" name="Google Shape;171;p6"/>
          <p:cNvPicPr preferRelativeResize="0">
            <a:picLocks noGrp="1"/>
          </p:cNvPicPr>
          <p:nvPr>
            <p:ph type="body" idx="2"/>
          </p:nvPr>
        </p:nvPicPr>
        <p:blipFill rotWithShape="1">
          <a:blip r:embed="rId3">
            <a:alphaModFix/>
          </a:blip>
          <a:srcRect/>
          <a:stretch/>
        </p:blipFill>
        <p:spPr>
          <a:xfrm>
            <a:off x="7317372" y="828452"/>
            <a:ext cx="3553827" cy="5348511"/>
          </a:xfrm>
          <a:prstGeom prst="rect">
            <a:avLst/>
          </a:prstGeom>
          <a:noFill/>
          <a:ln>
            <a:noFill/>
          </a:ln>
        </p:spPr>
      </p:pic>
      <p:sp>
        <p:nvSpPr>
          <p:cNvPr id="172" name="Google Shape;172;p6"/>
          <p:cNvSpPr txBox="1"/>
          <p:nvPr/>
        </p:nvSpPr>
        <p:spPr>
          <a:xfrm>
            <a:off x="7317372" y="6152878"/>
            <a:ext cx="355382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This Photo</a:t>
            </a:r>
            <a:r>
              <a:rPr lang="en-US" sz="900" b="0" i="0" u="none" strike="noStrike" cap="none">
                <a:solidFill>
                  <a:schemeClr val="dk1"/>
                </a:solidFill>
                <a:latin typeface="Calibri"/>
                <a:ea typeface="Calibri"/>
                <a:cs typeface="Calibri"/>
                <a:sym typeface="Calibri"/>
              </a:rPr>
              <a:t> by Unknown Author is licensed under </a:t>
            </a:r>
            <a:r>
              <a:rPr lang="en-US" sz="9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CC BY-SA</a:t>
            </a:r>
            <a:endParaRPr sz="9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6"/>
        <p:cNvGrpSpPr/>
        <p:nvPr/>
      </p:nvGrpSpPr>
      <p:grpSpPr>
        <a:xfrm>
          <a:off x="0" y="0"/>
          <a:ext cx="0" cy="0"/>
          <a:chOff x="0" y="0"/>
          <a:chExt cx="0" cy="0"/>
        </a:xfrm>
      </p:grpSpPr>
      <p:sp>
        <p:nvSpPr>
          <p:cNvPr id="177" name="Google Shape;177;p7"/>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7" descr="A picture containing table, blue, motorcycle, person&#10;&#10;Description automatically generated"/>
          <p:cNvPicPr preferRelativeResize="0"/>
          <p:nvPr/>
        </p:nvPicPr>
        <p:blipFill rotWithShape="1">
          <a:blip r:embed="rId3">
            <a:alphaModFix amt="50000"/>
          </a:blip>
          <a:srcRect t="14117" b="1612"/>
          <a:stretch/>
        </p:blipFill>
        <p:spPr>
          <a:xfrm>
            <a:off x="20" y="10"/>
            <a:ext cx="12191980" cy="6857990"/>
          </a:xfrm>
          <a:prstGeom prst="rect">
            <a:avLst/>
          </a:prstGeom>
          <a:noFill/>
          <a:ln>
            <a:noFill/>
          </a:ln>
        </p:spPr>
      </p:pic>
      <p:sp>
        <p:nvSpPr>
          <p:cNvPr id="179" name="Google Shape;179;p7"/>
          <p:cNvSpPr txBox="1">
            <a:spLocks noGrp="1"/>
          </p:cNvSpPr>
          <p:nvPr>
            <p:ph type="title"/>
          </p:nvPr>
        </p:nvSpPr>
        <p:spPr>
          <a:xfrm>
            <a:off x="1524000" y="1122362"/>
            <a:ext cx="91440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n-US">
                <a:solidFill>
                  <a:srgbClr val="FFFFFF"/>
                </a:solidFill>
              </a:rPr>
              <a:t>Son varias las técnicas y tipos de microscopios compuestos disponibles: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8"/>
          <p:cNvSpPr/>
          <p:nvPr/>
        </p:nvSpPr>
        <p:spPr>
          <a:xfrm>
            <a:off x="0" y="0"/>
            <a:ext cx="12192000" cy="6858000"/>
          </a:xfrm>
          <a:prstGeom prst="rect">
            <a:avLst/>
          </a:prstGeom>
          <a:solidFill>
            <a:srgbClr val="4E4E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8"/>
          <p:cNvSpPr/>
          <p:nvPr/>
        </p:nvSpPr>
        <p:spPr>
          <a:xfrm>
            <a:off x="6256866" y="480060"/>
            <a:ext cx="5458122"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8" descr="Life11e-Fig-05-03-3R.jpg"/>
          <p:cNvPicPr preferRelativeResize="0"/>
          <p:nvPr/>
        </p:nvPicPr>
        <p:blipFill rotWithShape="1">
          <a:blip r:embed="rId3">
            <a:alphaModFix/>
          </a:blip>
          <a:srcRect t="9860" r="-1"/>
          <a:stretch/>
        </p:blipFill>
        <p:spPr>
          <a:xfrm>
            <a:off x="6421035" y="643467"/>
            <a:ext cx="5129784" cy="5571066"/>
          </a:xfrm>
          <a:prstGeom prst="rect">
            <a:avLst/>
          </a:prstGeom>
          <a:noFill/>
          <a:ln>
            <a:noFill/>
          </a:ln>
        </p:spPr>
      </p:pic>
      <p:sp>
        <p:nvSpPr>
          <p:cNvPr id="188" name="Google Shape;188;p8"/>
          <p:cNvSpPr/>
          <p:nvPr/>
        </p:nvSpPr>
        <p:spPr>
          <a:xfrm>
            <a:off x="477012" y="480060"/>
            <a:ext cx="5458121"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8" descr="Life11e-Fig-05-03-2R.jpg"/>
          <p:cNvPicPr preferRelativeResize="0"/>
          <p:nvPr/>
        </p:nvPicPr>
        <p:blipFill rotWithShape="1">
          <a:blip r:embed="rId4">
            <a:alphaModFix/>
          </a:blip>
          <a:srcRect t="3886" r="1" b="1"/>
          <a:stretch/>
        </p:blipFill>
        <p:spPr>
          <a:xfrm>
            <a:off x="641180" y="643467"/>
            <a:ext cx="5129784" cy="55710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9"/>
          <p:cNvSpPr/>
          <p:nvPr/>
        </p:nvSpPr>
        <p:spPr>
          <a:xfrm>
            <a:off x="0" y="0"/>
            <a:ext cx="12192000" cy="6858000"/>
          </a:xfrm>
          <a:prstGeom prst="rect">
            <a:avLst/>
          </a:prstGeom>
          <a:solidFill>
            <a:srgbClr val="6156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a:off x="6256866" y="480060"/>
            <a:ext cx="5458122"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9" descr="Life11e-Fig-05-03-6R.jpg"/>
          <p:cNvPicPr preferRelativeResize="0"/>
          <p:nvPr/>
        </p:nvPicPr>
        <p:blipFill rotWithShape="1">
          <a:blip r:embed="rId3">
            <a:alphaModFix/>
          </a:blip>
          <a:srcRect/>
          <a:stretch/>
        </p:blipFill>
        <p:spPr>
          <a:xfrm>
            <a:off x="6813211" y="643467"/>
            <a:ext cx="4345431" cy="5571066"/>
          </a:xfrm>
          <a:prstGeom prst="rect">
            <a:avLst/>
          </a:prstGeom>
          <a:noFill/>
          <a:ln>
            <a:noFill/>
          </a:ln>
        </p:spPr>
      </p:pic>
      <p:sp>
        <p:nvSpPr>
          <p:cNvPr id="198" name="Google Shape;198;p9"/>
          <p:cNvSpPr/>
          <p:nvPr/>
        </p:nvSpPr>
        <p:spPr>
          <a:xfrm>
            <a:off x="477012" y="480060"/>
            <a:ext cx="5458121"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9" descr="Life11e-Fig-05-03-5R.jpg"/>
          <p:cNvPicPr preferRelativeResize="0"/>
          <p:nvPr/>
        </p:nvPicPr>
        <p:blipFill rotWithShape="1">
          <a:blip r:embed="rId4">
            <a:alphaModFix/>
          </a:blip>
          <a:srcRect/>
          <a:stretch/>
        </p:blipFill>
        <p:spPr>
          <a:xfrm>
            <a:off x="908007" y="643467"/>
            <a:ext cx="4596129" cy="557106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ure">
  <a:themeElements>
    <a:clrScheme name="Azure 4">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2610</Words>
  <Application>Microsoft Office PowerPoint</Application>
  <PresentationFormat>Panorámica</PresentationFormat>
  <Paragraphs>186</Paragraphs>
  <Slides>40</Slides>
  <Notes>40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40</vt:i4>
      </vt:variant>
    </vt:vector>
  </HeadingPairs>
  <TitlesOfParts>
    <vt:vector size="48" baseType="lpstr">
      <vt:lpstr>Arial</vt:lpstr>
      <vt:lpstr>Calibri</vt:lpstr>
      <vt:lpstr>Courier New</vt:lpstr>
      <vt:lpstr>Noto Sans Symbols</vt:lpstr>
      <vt:lpstr>Times New Roman</vt:lpstr>
      <vt:lpstr>Office Theme</vt:lpstr>
      <vt:lpstr>Office Theme</vt:lpstr>
      <vt:lpstr>Azure</vt:lpstr>
      <vt:lpstr>Guía de uso de Microscopio y Células</vt:lpstr>
      <vt:lpstr>Objetivos</vt:lpstr>
      <vt:lpstr>Usos de los microscopios</vt:lpstr>
      <vt:lpstr>Tipos de microscopio</vt:lpstr>
      <vt:lpstr>Construcción interna de un Microscopio compuesto</vt:lpstr>
      <vt:lpstr>Estereoscopio</vt:lpstr>
      <vt:lpstr>Son varias las técnicas y tipos de microscopios compuestos disponibles:</vt:lpstr>
      <vt:lpstr>Presentación de PowerPoint</vt:lpstr>
      <vt:lpstr>Presentación de PowerPoint</vt:lpstr>
      <vt:lpstr>Presentación de PowerPoint</vt:lpstr>
      <vt:lpstr>Microscopios electrónicos</vt:lpstr>
      <vt:lpstr>Presentación de PowerPoint</vt:lpstr>
      <vt:lpstr>Comparando TEM y SEM</vt:lpstr>
      <vt:lpstr>Presentación de PowerPoint</vt:lpstr>
      <vt:lpstr>Partes del microscopio y sus funciones</vt:lpstr>
      <vt:lpstr>Lentes oculares</vt:lpstr>
      <vt:lpstr>Lentes objetivos</vt:lpstr>
      <vt:lpstr>Lentes objetivos</vt:lpstr>
      <vt:lpstr>Platina y colocación de la laminilla.</vt:lpstr>
      <vt:lpstr>Enfocando la imagen</vt:lpstr>
      <vt:lpstr>Observando la letra “e” bajo el microscopio</vt:lpstr>
      <vt:lpstr>Laminilla de hilos coloridos  </vt:lpstr>
      <vt:lpstr>Montando una laminilla</vt:lpstr>
      <vt:lpstr>Células</vt:lpstr>
      <vt:lpstr>Células</vt:lpstr>
      <vt:lpstr>Celulas procariotas</vt:lpstr>
      <vt:lpstr>Células eucariotas</vt:lpstr>
      <vt:lpstr>Célula animal</vt:lpstr>
      <vt:lpstr>Célula vegetal</vt:lpstr>
      <vt:lpstr>Mitocondria</vt:lpstr>
      <vt:lpstr>Núcleo</vt:lpstr>
      <vt:lpstr>Citoesqueleto</vt:lpstr>
      <vt:lpstr>Retículo endoplásmico rugoso</vt:lpstr>
      <vt:lpstr>Centriolos</vt:lpstr>
      <vt:lpstr>Retículo endoplásmico liso</vt:lpstr>
      <vt:lpstr>Ribosomas</vt:lpstr>
      <vt:lpstr>Aparato de Golgi</vt:lpstr>
      <vt:lpstr>Vacuola</vt:lpstr>
      <vt:lpstr>Cloroplastos</vt:lpstr>
      <vt:lpstr>Pared celular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de uso de Microscopio y Células</dc:title>
  <dc:creator>JVG</dc:creator>
  <cp:lastModifiedBy>Owner</cp:lastModifiedBy>
  <cp:revision>2</cp:revision>
  <dcterms:created xsi:type="dcterms:W3CDTF">2020-09-10T20:41:33Z</dcterms:created>
  <dcterms:modified xsi:type="dcterms:W3CDTF">2022-10-06T18:03:24Z</dcterms:modified>
</cp:coreProperties>
</file>