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6858000" type="screen4x3"/>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iJHbPeai/DULtUWcZbMvRoBRS6V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velezg\Downloads\Osmolarida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Diferencia en Peso de la papa a diferentes</a:t>
            </a:r>
            <a:r>
              <a:rPr lang="en-US" baseline="0"/>
              <a:t> concentraciones</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DO"/>
        </a:p>
      </c:txPr>
    </c:title>
    <c:autoTitleDeleted val="0"/>
    <c:plotArea>
      <c:layout>
        <c:manualLayout>
          <c:layoutTarget val="inner"/>
          <c:xMode val="edge"/>
          <c:yMode val="edge"/>
          <c:x val="0.13034589879163655"/>
          <c:y val="7.2958708332931152E-2"/>
          <c:w val="0.74222314315973659"/>
          <c:h val="0.89058020477815703"/>
        </c:manualLayout>
      </c:layout>
      <c:scatterChart>
        <c:scatterStyle val="lineMarker"/>
        <c:varyColors val="0"/>
        <c:ser>
          <c:idx val="0"/>
          <c:order val="0"/>
          <c:tx>
            <c:strRef>
              <c:f>Sheet1!$B$1</c:f>
              <c:strCache>
                <c:ptCount val="1"/>
                <c:pt idx="0">
                  <c:v>Diferencia en Peso</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Sheet1!$A$2:$A$8</c:f>
              <c:numCache>
                <c:formatCode>General</c:formatCode>
                <c:ptCount val="7"/>
                <c:pt idx="0">
                  <c:v>0</c:v>
                </c:pt>
                <c:pt idx="1">
                  <c:v>0.1</c:v>
                </c:pt>
                <c:pt idx="2">
                  <c:v>0.2</c:v>
                </c:pt>
                <c:pt idx="3">
                  <c:v>0.3</c:v>
                </c:pt>
                <c:pt idx="4">
                  <c:v>0.4</c:v>
                </c:pt>
                <c:pt idx="5">
                  <c:v>0.5</c:v>
                </c:pt>
                <c:pt idx="6">
                  <c:v>0.6</c:v>
                </c:pt>
              </c:numCache>
            </c:numRef>
          </c:xVal>
          <c:yVal>
            <c:numRef>
              <c:f>Sheet1!$B$2:$B$8</c:f>
              <c:numCache>
                <c:formatCode>General</c:formatCode>
                <c:ptCount val="7"/>
                <c:pt idx="0">
                  <c:v>7.6899999999999996E-2</c:v>
                </c:pt>
                <c:pt idx="1">
                  <c:v>7.6899999999999996E-2</c:v>
                </c:pt>
                <c:pt idx="2">
                  <c:v>0.05</c:v>
                </c:pt>
                <c:pt idx="3">
                  <c:v>-7.6899999999999996E-2</c:v>
                </c:pt>
                <c:pt idx="4">
                  <c:v>-0.1153</c:v>
                </c:pt>
                <c:pt idx="5">
                  <c:v>-0.222</c:v>
                </c:pt>
                <c:pt idx="6">
                  <c:v>-0.28570000000000001</c:v>
                </c:pt>
              </c:numCache>
            </c:numRef>
          </c:yVal>
          <c:smooth val="0"/>
          <c:extLst xmlns:c16r2="http://schemas.microsoft.com/office/drawing/2015/06/chart">
            <c:ext xmlns:c16="http://schemas.microsoft.com/office/drawing/2014/chart" uri="{C3380CC4-5D6E-409C-BE32-E72D297353CC}">
              <c16:uniqueId val="{00000000-1085-472C-AA48-2EC039B5E267}"/>
            </c:ext>
          </c:extLst>
        </c:ser>
        <c:dLbls>
          <c:showLegendKey val="0"/>
          <c:showVal val="0"/>
          <c:showCatName val="0"/>
          <c:showSerName val="0"/>
          <c:showPercent val="0"/>
          <c:showBubbleSize val="0"/>
        </c:dLbls>
        <c:axId val="362551584"/>
        <c:axId val="362545600"/>
      </c:scatterChart>
      <c:valAx>
        <c:axId val="3625515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DO"/>
          </a:p>
        </c:txPr>
        <c:crossAx val="362545600"/>
        <c:crosses val="autoZero"/>
        <c:crossBetween val="midCat"/>
      </c:valAx>
      <c:valAx>
        <c:axId val="362545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DO"/>
          </a:p>
        </c:txPr>
        <c:crossAx val="362551584"/>
        <c:crosses val="autoZero"/>
        <c:crossBetween val="midCat"/>
        <c:majorUnit val="2.0000000000000004E-2"/>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DO"/>
        </a:p>
      </c:txPr>
    </c:legend>
    <c:plotVisOnly val="1"/>
    <c:dispBlanksAs val="gap"/>
    <c:showDLblsOverMax val="0"/>
  </c:chart>
  <c:spPr>
    <a:noFill/>
    <a:ln>
      <a:noFill/>
    </a:ln>
    <a:effectLst/>
  </c:spPr>
  <c:txPr>
    <a:bodyPr/>
    <a:lstStyle/>
    <a:p>
      <a:pPr>
        <a:defRPr/>
      </a:pPr>
      <a:endParaRPr lang="es-D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51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84613" y="0"/>
            <a:ext cx="2971800" cy="46513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2971800" cy="4651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884613" y="8829675"/>
            <a:ext cx="2971800" cy="4651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‹Nº›</a:t>
            </a:fld>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041204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9" name="Google Shape;99;p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2113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10: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extLst>
      <p:ext uri="{BB962C8B-B14F-4D97-AF65-F5344CB8AC3E}">
        <p14:creationId xmlns:p14="http://schemas.microsoft.com/office/powerpoint/2010/main" val="2693576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95" name="Google Shape;195;p1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86029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p12: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extLst>
      <p:ext uri="{BB962C8B-B14F-4D97-AF65-F5344CB8AC3E}">
        <p14:creationId xmlns:p14="http://schemas.microsoft.com/office/powerpoint/2010/main" val="3567234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1" name="Google Shape;221;p13: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extLst>
      <p:ext uri="{BB962C8B-B14F-4D97-AF65-F5344CB8AC3E}">
        <p14:creationId xmlns:p14="http://schemas.microsoft.com/office/powerpoint/2010/main" val="1852414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4: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2" name="Google Shape;232;p1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52711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1" name="Google Shape;241;p15: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extLst>
      <p:ext uri="{BB962C8B-B14F-4D97-AF65-F5344CB8AC3E}">
        <p14:creationId xmlns:p14="http://schemas.microsoft.com/office/powerpoint/2010/main" val="2617069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6: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51" name="Google Shape;251;p1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149234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17: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extLst>
      <p:ext uri="{BB962C8B-B14F-4D97-AF65-F5344CB8AC3E}">
        <p14:creationId xmlns:p14="http://schemas.microsoft.com/office/powerpoint/2010/main" val="3394384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8: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18: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b="1"/>
              <a:t>Figure 6.10  Osmosis Can Modify the Shapes of Cells</a:t>
            </a:r>
            <a:endParaRPr/>
          </a:p>
          <a:p>
            <a:pPr marL="0" lvl="0" indent="0" algn="l" rtl="0">
              <a:lnSpc>
                <a:spcPct val="100000"/>
              </a:lnSpc>
              <a:spcBef>
                <a:spcPts val="360"/>
              </a:spcBef>
              <a:spcAft>
                <a:spcPts val="0"/>
              </a:spcAft>
              <a:buSzPts val="1400"/>
              <a:buNone/>
            </a:pPr>
            <a:r>
              <a:rPr lang="en-US"/>
              <a:t>In a solution that is isotonic with the cytoplasm (A), a plant or animal cell maintains a consistent, characteristic shape because there is no net movement of water into or out of the cell. In these models, it is assumed that the solutes do not move across the membrane. In a solution that is hypotonic to the cytoplasm (B), water enters the cell. An environment that is hypertonic to the cytoplasm (C) results in water leaving the cell.</a:t>
            </a:r>
            <a:endParaRPr/>
          </a:p>
          <a:p>
            <a:pPr marL="0" lvl="0" indent="0" algn="l" rtl="0">
              <a:lnSpc>
                <a:spcPct val="100000"/>
              </a:lnSpc>
              <a:spcBef>
                <a:spcPts val="360"/>
              </a:spcBef>
              <a:spcAft>
                <a:spcPts val="0"/>
              </a:spcAft>
              <a:buSzPts val="1400"/>
              <a:buNone/>
            </a:pPr>
            <a:endParaRPr/>
          </a:p>
        </p:txBody>
      </p:sp>
      <p:sp>
        <p:nvSpPr>
          <p:cNvPr id="267" name="Google Shape;267;p18:notes"/>
          <p:cNvSpPr txBox="1">
            <a:spLocks noGrp="1"/>
          </p:cNvSpPr>
          <p:nvPr>
            <p:ph type="sldNum" idx="12"/>
          </p:nvPr>
        </p:nvSpPr>
        <p:spPr>
          <a:xfrm>
            <a:off x="3884613" y="8829675"/>
            <a:ext cx="2971800" cy="4651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Times New Roman"/>
              <a:buNone/>
            </a:pPr>
            <a:fld id="{00000000-1234-1234-1234-123412341234}" type="slidenum">
              <a:rPr lang="en-US" sz="1800" b="0" i="0" u="none" strike="noStrike" cap="none">
                <a:solidFill>
                  <a:srgbClr val="000000"/>
                </a:solidFill>
              </a:rPr>
              <a:t>18</a:t>
            </a:fld>
            <a:endParaRPr sz="1800" b="0" i="0" u="none" strike="noStrike" cap="none">
              <a:solidFill>
                <a:srgbClr val="000000"/>
              </a:solidFill>
            </a:endParaRPr>
          </a:p>
        </p:txBody>
      </p:sp>
    </p:spTree>
    <p:extLst>
      <p:ext uri="{BB962C8B-B14F-4D97-AF65-F5344CB8AC3E}">
        <p14:creationId xmlns:p14="http://schemas.microsoft.com/office/powerpoint/2010/main" val="722505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9: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76" name="Google Shape;276;p1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12767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 name="Google Shape;111;p2: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extLst>
      <p:ext uri="{BB962C8B-B14F-4D97-AF65-F5344CB8AC3E}">
        <p14:creationId xmlns:p14="http://schemas.microsoft.com/office/powerpoint/2010/main" val="1217025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0: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83" name="Google Shape;283;p2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728310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1: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91" name="Google Shape;291;p2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766870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2: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1" name="Google Shape;301;p2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811268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3: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8" name="Google Shape;308;p2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998670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4: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20" name="Google Shape;320;p2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696298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0: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26" name="Google Shape;326;p3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577623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1: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34" name="Google Shape;334;p3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593018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5: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45" name="Google Shape;345;p2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803941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6: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53" name="Google Shape;353;p2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406411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 name="Google Shape;120;p3: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extLst>
      <p:ext uri="{BB962C8B-B14F-4D97-AF65-F5344CB8AC3E}">
        <p14:creationId xmlns:p14="http://schemas.microsoft.com/office/powerpoint/2010/main" val="3077173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2" name="Google Shape;132;p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239702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1" name="Google Shape;141;p5: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extLst>
      <p:ext uri="{BB962C8B-B14F-4D97-AF65-F5344CB8AC3E}">
        <p14:creationId xmlns:p14="http://schemas.microsoft.com/office/powerpoint/2010/main" val="541789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 name="Google Shape;150;p6: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extLst>
      <p:ext uri="{BB962C8B-B14F-4D97-AF65-F5344CB8AC3E}">
        <p14:creationId xmlns:p14="http://schemas.microsoft.com/office/powerpoint/2010/main" val="1079790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9" name="Google Shape;159;p7: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b="1"/>
              <a:t>In-Text Art, Ch. 6, p. 111 (1)</a:t>
            </a:r>
            <a:endParaRPr/>
          </a:p>
        </p:txBody>
      </p:sp>
      <p:sp>
        <p:nvSpPr>
          <p:cNvPr id="160" name="Google Shape;160;p7:notes"/>
          <p:cNvSpPr txBox="1">
            <a:spLocks noGrp="1"/>
          </p:cNvSpPr>
          <p:nvPr>
            <p:ph type="sldNum" idx="12"/>
          </p:nvPr>
        </p:nvSpPr>
        <p:spPr>
          <a:xfrm>
            <a:off x="3884613" y="8829675"/>
            <a:ext cx="2971800" cy="4651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Times New Roman"/>
              <a:buNone/>
            </a:pPr>
            <a:fld id="{00000000-1234-1234-1234-123412341234}" type="slidenum">
              <a:rPr lang="en-US" sz="1800" b="0" i="0" u="none" strike="noStrike" cap="none">
                <a:solidFill>
                  <a:srgbClr val="000000"/>
                </a:solidFill>
              </a:rPr>
              <a:t>7</a:t>
            </a:fld>
            <a:endParaRPr sz="1800" b="0" i="0" u="none" strike="noStrike" cap="none">
              <a:solidFill>
                <a:srgbClr val="000000"/>
              </a:solidFill>
            </a:endParaRPr>
          </a:p>
        </p:txBody>
      </p:sp>
    </p:spTree>
    <p:extLst>
      <p:ext uri="{BB962C8B-B14F-4D97-AF65-F5344CB8AC3E}">
        <p14:creationId xmlns:p14="http://schemas.microsoft.com/office/powerpoint/2010/main" val="282656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9" name="Google Shape;169;p8: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b="1"/>
              <a:t>Figure 6.1  The Fluid Mosaic Model</a:t>
            </a:r>
            <a:endParaRPr/>
          </a:p>
          <a:p>
            <a:pPr marL="0" lvl="0" indent="0" algn="l" rtl="0">
              <a:lnSpc>
                <a:spcPct val="100000"/>
              </a:lnSpc>
              <a:spcBef>
                <a:spcPts val="360"/>
              </a:spcBef>
              <a:spcAft>
                <a:spcPts val="0"/>
              </a:spcAft>
              <a:buSzPts val="1400"/>
              <a:buNone/>
            </a:pPr>
            <a:r>
              <a:rPr lang="en-US"/>
              <a:t>The general molecular structure of a biological membrane is a continuous phospholipid bilayer that has proteins embedded in it or associated with it.</a:t>
            </a:r>
            <a:endParaRPr/>
          </a:p>
          <a:p>
            <a:pPr marL="0" lvl="0" indent="0" algn="l" rtl="0">
              <a:lnSpc>
                <a:spcPct val="100000"/>
              </a:lnSpc>
              <a:spcBef>
                <a:spcPts val="360"/>
              </a:spcBef>
              <a:spcAft>
                <a:spcPts val="0"/>
              </a:spcAft>
              <a:buSzPts val="1400"/>
              <a:buNone/>
            </a:pPr>
            <a:endParaRPr/>
          </a:p>
        </p:txBody>
      </p:sp>
      <p:sp>
        <p:nvSpPr>
          <p:cNvPr id="170" name="Google Shape;170;p8:notes"/>
          <p:cNvSpPr txBox="1">
            <a:spLocks noGrp="1"/>
          </p:cNvSpPr>
          <p:nvPr>
            <p:ph type="sldNum" idx="12"/>
          </p:nvPr>
        </p:nvSpPr>
        <p:spPr>
          <a:xfrm>
            <a:off x="3884613" y="8829675"/>
            <a:ext cx="2971800" cy="4651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Times New Roman"/>
              <a:buNone/>
            </a:pPr>
            <a:fld id="{00000000-1234-1234-1234-123412341234}" type="slidenum">
              <a:rPr lang="en-US" sz="1800" b="0" i="0" u="none" strike="noStrike" cap="none">
                <a:solidFill>
                  <a:srgbClr val="000000"/>
                </a:solidFill>
              </a:rPr>
              <a:t>8</a:t>
            </a:fld>
            <a:endParaRPr sz="1800" b="0" i="0" u="none" strike="noStrike" cap="none">
              <a:solidFill>
                <a:srgbClr val="000000"/>
              </a:solidFill>
            </a:endParaRPr>
          </a:p>
        </p:txBody>
      </p:sp>
    </p:spTree>
    <p:extLst>
      <p:ext uri="{BB962C8B-B14F-4D97-AF65-F5344CB8AC3E}">
        <p14:creationId xmlns:p14="http://schemas.microsoft.com/office/powerpoint/2010/main" val="535560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7" name="Google Shape;177;p9: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extLst>
      <p:ext uri="{BB962C8B-B14F-4D97-AF65-F5344CB8AC3E}">
        <p14:creationId xmlns:p14="http://schemas.microsoft.com/office/powerpoint/2010/main" val="2948572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1"/>
        <p:cNvGrpSpPr/>
        <p:nvPr/>
      </p:nvGrpSpPr>
      <p:grpSpPr>
        <a:xfrm>
          <a:off x="0" y="0"/>
          <a:ext cx="0" cy="0"/>
          <a:chOff x="0" y="0"/>
          <a:chExt cx="0" cy="0"/>
        </a:xfrm>
      </p:grpSpPr>
      <p:sp>
        <p:nvSpPr>
          <p:cNvPr id="72" name="Google Shape;72;p4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3"/>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74" name="Google Shape;74;p4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5" name="Google Shape;75;p4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4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4"/>
          <p:cNvSpPr>
            <a:spLocks noGrp="1"/>
          </p:cNvSpPr>
          <p:nvPr>
            <p:ph type="pic" idx="2"/>
          </p:nvPr>
        </p:nvSpPr>
        <p:spPr>
          <a:xfrm>
            <a:off x="3887391" y="987426"/>
            <a:ext cx="4629150" cy="4873625"/>
          </a:xfrm>
          <a:prstGeom prst="rect">
            <a:avLst/>
          </a:prstGeom>
          <a:noFill/>
          <a:ln>
            <a:noFill/>
          </a:ln>
        </p:spPr>
      </p:sp>
      <p:sp>
        <p:nvSpPr>
          <p:cNvPr id="81" name="Google Shape;81;p4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2" name="Google Shape;82;p4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
        <p:cNvGrpSpPr/>
        <p:nvPr/>
      </p:nvGrpSpPr>
      <p:grpSpPr>
        <a:xfrm>
          <a:off x="0" y="0"/>
          <a:ext cx="0" cy="0"/>
          <a:chOff x="0" y="0"/>
          <a:chExt cx="0" cy="0"/>
        </a:xfrm>
      </p:grpSpPr>
      <p:sp>
        <p:nvSpPr>
          <p:cNvPr id="86" name="Google Shape;86;p4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5"/>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8" name="Google Shape;88;p4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
        <p:cNvGrpSpPr/>
        <p:nvPr/>
      </p:nvGrpSpPr>
      <p:grpSpPr>
        <a:xfrm>
          <a:off x="0" y="0"/>
          <a:ext cx="0" cy="0"/>
          <a:chOff x="0" y="0"/>
          <a:chExt cx="0" cy="0"/>
        </a:xfrm>
      </p:grpSpPr>
      <p:sp>
        <p:nvSpPr>
          <p:cNvPr id="92" name="Google Shape;92;p46"/>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6"/>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4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4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 name="Google Shape;22;p3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wo Content" type="twoObj">
  <p:cSld name="TWO_OBJECTS">
    <p:spTree>
      <p:nvGrpSpPr>
        <p:cNvPr id="1" name="Shape 25"/>
        <p:cNvGrpSpPr/>
        <p:nvPr/>
      </p:nvGrpSpPr>
      <p:grpSpPr>
        <a:xfrm>
          <a:off x="0" y="0"/>
          <a:ext cx="0" cy="0"/>
          <a:chOff x="0" y="0"/>
          <a:chExt cx="0" cy="0"/>
        </a:xfrm>
      </p:grpSpPr>
      <p:sp>
        <p:nvSpPr>
          <p:cNvPr id="26" name="Google Shape;26;p36"/>
          <p:cNvSpPr txBox="1">
            <a:spLocks noGrp="1"/>
          </p:cNvSpPr>
          <p:nvPr>
            <p:ph type="title"/>
          </p:nvPr>
        </p:nvSpPr>
        <p:spPr>
          <a:xfrm>
            <a:off x="685332" y="618518"/>
            <a:ext cx="7773338" cy="159617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6"/>
          <p:cNvSpPr txBox="1">
            <a:spLocks noGrp="1"/>
          </p:cNvSpPr>
          <p:nvPr>
            <p:ph type="body" idx="1"/>
          </p:nvPr>
        </p:nvSpPr>
        <p:spPr>
          <a:xfrm>
            <a:off x="685330" y="2367093"/>
            <a:ext cx="3829520"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36"/>
          <p:cNvSpPr txBox="1">
            <a:spLocks noGrp="1"/>
          </p:cNvSpPr>
          <p:nvPr>
            <p:ph type="body" idx="2"/>
          </p:nvPr>
        </p:nvSpPr>
        <p:spPr>
          <a:xfrm>
            <a:off x="4629150" y="2367093"/>
            <a:ext cx="3829050"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 name="Google Shape;29;p3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32"/>
        <p:cNvGrpSpPr/>
        <p:nvPr/>
      </p:nvGrpSpPr>
      <p:grpSpPr>
        <a:xfrm>
          <a:off x="0" y="0"/>
          <a:ext cx="0" cy="0"/>
          <a:chOff x="0" y="0"/>
          <a:chExt cx="0" cy="0"/>
        </a:xfrm>
      </p:grpSpPr>
      <p:sp>
        <p:nvSpPr>
          <p:cNvPr id="33" name="Google Shape;33;p37"/>
          <p:cNvSpPr txBox="1">
            <a:spLocks noGrp="1"/>
          </p:cNvSpPr>
          <p:nvPr>
            <p:ph type="title"/>
          </p:nvPr>
        </p:nvSpPr>
        <p:spPr>
          <a:xfrm>
            <a:off x="856093" y="609600"/>
            <a:ext cx="7429466" cy="3429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7"/>
          <p:cNvSpPr txBox="1">
            <a:spLocks noGrp="1"/>
          </p:cNvSpPr>
          <p:nvPr>
            <p:ph type="body" idx="1"/>
          </p:nvPr>
        </p:nvSpPr>
        <p:spPr>
          <a:xfrm>
            <a:off x="856058" y="4419600"/>
            <a:ext cx="7428344" cy="137159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chemeClr val="dk1"/>
              </a:buClr>
              <a:buSzPts val="1800"/>
              <a:buNone/>
              <a:defRPr sz="1800"/>
            </a:lvl1pPr>
            <a:lvl2pPr marL="914400" lvl="1" indent="-228600" algn="l">
              <a:lnSpc>
                <a:spcPct val="90000"/>
              </a:lnSpc>
              <a:spcBef>
                <a:spcPts val="375"/>
              </a:spcBef>
              <a:spcAft>
                <a:spcPts val="0"/>
              </a:spcAft>
              <a:buClr>
                <a:schemeClr val="dk1"/>
              </a:buClr>
              <a:buSzPts val="1400"/>
              <a:buNone/>
              <a:defRPr sz="1400"/>
            </a:lvl2pPr>
            <a:lvl3pPr marL="1371600" lvl="2" indent="-228600" algn="l">
              <a:lnSpc>
                <a:spcPct val="90000"/>
              </a:lnSpc>
              <a:spcBef>
                <a:spcPts val="375"/>
              </a:spcBef>
              <a:spcAft>
                <a:spcPts val="0"/>
              </a:spcAft>
              <a:buClr>
                <a:schemeClr val="dk1"/>
              </a:buClr>
              <a:buSzPts val="1200"/>
              <a:buNone/>
              <a:defRPr sz="1200"/>
            </a:lvl3pPr>
            <a:lvl4pPr marL="1828800" lvl="3" indent="-228600" algn="l">
              <a:lnSpc>
                <a:spcPct val="90000"/>
              </a:lnSpc>
              <a:spcBef>
                <a:spcPts val="375"/>
              </a:spcBef>
              <a:spcAft>
                <a:spcPts val="0"/>
              </a:spcAft>
              <a:buClr>
                <a:schemeClr val="dk1"/>
              </a:buClr>
              <a:buSzPts val="1000"/>
              <a:buNone/>
              <a:defRPr sz="1000"/>
            </a:lvl4pPr>
            <a:lvl5pPr marL="2286000" lvl="4" indent="-228600" algn="l">
              <a:lnSpc>
                <a:spcPct val="90000"/>
              </a:lnSpc>
              <a:spcBef>
                <a:spcPts val="375"/>
              </a:spcBef>
              <a:spcAft>
                <a:spcPts val="0"/>
              </a:spcAft>
              <a:buClr>
                <a:schemeClr val="dk1"/>
              </a:buClr>
              <a:buSzPts val="1000"/>
              <a:buNone/>
              <a:defRPr sz="1000"/>
            </a:lvl5pPr>
            <a:lvl6pPr marL="2743200" lvl="5" indent="-228600" algn="l">
              <a:lnSpc>
                <a:spcPct val="90000"/>
              </a:lnSpc>
              <a:spcBef>
                <a:spcPts val="375"/>
              </a:spcBef>
              <a:spcAft>
                <a:spcPts val="0"/>
              </a:spcAft>
              <a:buClr>
                <a:schemeClr val="dk1"/>
              </a:buClr>
              <a:buSzPts val="1000"/>
              <a:buNone/>
              <a:defRPr sz="1000"/>
            </a:lvl6pPr>
            <a:lvl7pPr marL="3200400" lvl="6" indent="-228600" algn="l">
              <a:lnSpc>
                <a:spcPct val="90000"/>
              </a:lnSpc>
              <a:spcBef>
                <a:spcPts val="375"/>
              </a:spcBef>
              <a:spcAft>
                <a:spcPts val="0"/>
              </a:spcAft>
              <a:buClr>
                <a:schemeClr val="dk1"/>
              </a:buClr>
              <a:buSzPts val="1000"/>
              <a:buNone/>
              <a:defRPr sz="1000"/>
            </a:lvl7pPr>
            <a:lvl8pPr marL="3657600" lvl="7" indent="-228600" algn="l">
              <a:lnSpc>
                <a:spcPct val="90000"/>
              </a:lnSpc>
              <a:spcBef>
                <a:spcPts val="375"/>
              </a:spcBef>
              <a:spcAft>
                <a:spcPts val="0"/>
              </a:spcAft>
              <a:buClr>
                <a:schemeClr val="dk1"/>
              </a:buClr>
              <a:buSzPts val="1000"/>
              <a:buNone/>
              <a:defRPr sz="1000"/>
            </a:lvl8pPr>
            <a:lvl9pPr marL="4114800" lvl="8" indent="-228600" algn="l">
              <a:lnSpc>
                <a:spcPct val="90000"/>
              </a:lnSpc>
              <a:spcBef>
                <a:spcPts val="375"/>
              </a:spcBef>
              <a:spcAft>
                <a:spcPts val="0"/>
              </a:spcAft>
              <a:buClr>
                <a:schemeClr val="dk1"/>
              </a:buClr>
              <a:buSzPts val="1000"/>
              <a:buNone/>
              <a:defRPr sz="1000"/>
            </a:lvl9pPr>
          </a:lstStyle>
          <a:p>
            <a:endParaRPr/>
          </a:p>
        </p:txBody>
      </p:sp>
      <p:sp>
        <p:nvSpPr>
          <p:cNvPr id="35" name="Google Shape;35;p3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3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
        <p:cNvGrpSpPr/>
        <p:nvPr/>
      </p:nvGrpSpPr>
      <p:grpSpPr>
        <a:xfrm>
          <a:off x="0" y="0"/>
          <a:ext cx="0" cy="0"/>
          <a:chOff x="0" y="0"/>
          <a:chExt cx="0" cy="0"/>
        </a:xfrm>
      </p:grpSpPr>
      <p:sp>
        <p:nvSpPr>
          <p:cNvPr id="44" name="Google Shape;44;p3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9"/>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39"/>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 name="Google Shape;47;p3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0"/>
        <p:cNvGrpSpPr/>
        <p:nvPr/>
      </p:nvGrpSpPr>
      <p:grpSpPr>
        <a:xfrm>
          <a:off x="0" y="0"/>
          <a:ext cx="0" cy="0"/>
          <a:chOff x="0" y="0"/>
          <a:chExt cx="0" cy="0"/>
        </a:xfrm>
      </p:grpSpPr>
      <p:sp>
        <p:nvSpPr>
          <p:cNvPr id="51" name="Google Shape;51;p40"/>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0"/>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53" name="Google Shape;53;p4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41"/>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41"/>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9" name="Google Shape;59;p4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42"/>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2"/>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 name="Google Shape;65;p42"/>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42"/>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7" name="Google Shape;67;p42"/>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4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3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9pPr>
          </a:lstStyle>
          <a:p>
            <a:endParaRPr/>
          </a:p>
        </p:txBody>
      </p:sp>
      <p:sp>
        <p:nvSpPr>
          <p:cNvPr id="13" name="Google Shape;13;p3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FF0000"/>
                </a:solidFill>
                <a:latin typeface="Times New Roman"/>
                <a:ea typeface="Times New Roman"/>
                <a:cs typeface="Times New Roman"/>
                <a:sym typeface="Times New Roman"/>
              </a:defRPr>
            </a:lvl9pPr>
          </a:lstStyle>
          <a:p>
            <a:endParaRPr/>
          </a:p>
        </p:txBody>
      </p:sp>
      <p:sp>
        <p:nvSpPr>
          <p:cNvPr id="14" name="Google Shape;14;p3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www.weightymatters.ca/2007/10/lose-weight-by-osmosis.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2.jpg"/><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youtube.com/watch?v=zVvHn6Sj9PQ"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A8cI6FkcG4c"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Tonicity" TargetMode="Externa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bMFQ6QS2raY"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youtube.com/watch?v=jTDATlaBV-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bMFQ6QS2raY"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LXaPt9i9hqk"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1"/>
          <p:cNvSpPr/>
          <p:nvPr/>
        </p:nvSpPr>
        <p:spPr>
          <a:xfrm>
            <a:off x="0" y="0"/>
            <a:ext cx="914377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102" name="Google Shape;102;p1"/>
          <p:cNvSpPr txBox="1"/>
          <p:nvPr/>
        </p:nvSpPr>
        <p:spPr>
          <a:xfrm>
            <a:off x="603504" y="5116529"/>
            <a:ext cx="7944130" cy="100065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3500"/>
              <a:buFont typeface="Arial"/>
              <a:buNone/>
            </a:pPr>
            <a:r>
              <a:rPr lang="en-US" sz="3500" b="1" i="0" u="none" strike="noStrike" cap="none">
                <a:solidFill>
                  <a:schemeClr val="dk1"/>
                </a:solidFill>
                <a:latin typeface="Calibri"/>
                <a:ea typeface="Calibri"/>
                <a:cs typeface="Calibri"/>
                <a:sym typeface="Calibri"/>
              </a:rPr>
              <a:t>MEMBRANAS Y TRANSPORTE CELULAR</a:t>
            </a:r>
            <a:endParaRPr sz="3500" b="1" i="0" u="none" strike="noStrike" cap="none">
              <a:solidFill>
                <a:schemeClr val="dk1"/>
              </a:solidFill>
              <a:latin typeface="Calibri"/>
              <a:ea typeface="Calibri"/>
              <a:cs typeface="Calibri"/>
              <a:sym typeface="Calibri"/>
            </a:endParaRPr>
          </a:p>
        </p:txBody>
      </p:sp>
      <p:pic>
        <p:nvPicPr>
          <p:cNvPr id="103" name="Google Shape;103;p1"/>
          <p:cNvPicPr preferRelativeResize="0"/>
          <p:nvPr/>
        </p:nvPicPr>
        <p:blipFill rotWithShape="1">
          <a:blip r:embed="rId3">
            <a:alphaModFix/>
          </a:blip>
          <a:srcRect t="19044" b="6547"/>
          <a:stretch/>
        </p:blipFill>
        <p:spPr>
          <a:xfrm>
            <a:off x="20" y="10"/>
            <a:ext cx="9143980" cy="4201449"/>
          </a:xfrm>
          <a:prstGeom prst="rect">
            <a:avLst/>
          </a:prstGeom>
          <a:noFill/>
          <a:ln>
            <a:noFill/>
          </a:ln>
        </p:spPr>
      </p:pic>
      <p:grpSp>
        <p:nvGrpSpPr>
          <p:cNvPr id="104" name="Google Shape;104;p1"/>
          <p:cNvGrpSpPr/>
          <p:nvPr/>
        </p:nvGrpSpPr>
        <p:grpSpPr>
          <a:xfrm>
            <a:off x="0" y="2941813"/>
            <a:ext cx="9141713" cy="1828800"/>
            <a:chOff x="-305" y="3144820"/>
            <a:chExt cx="9182100" cy="1551136"/>
          </a:xfrm>
        </p:grpSpPr>
        <p:sp>
          <p:nvSpPr>
            <p:cNvPr id="105" name="Google Shape;105;p1"/>
            <p:cNvSpPr/>
            <p:nvPr/>
          </p:nvSpPr>
          <p:spPr>
            <a:xfrm>
              <a:off x="-305" y="3676854"/>
              <a:ext cx="9182100" cy="1019102"/>
            </a:xfrm>
            <a:custGeom>
              <a:avLst/>
              <a:gdLst/>
              <a:ahLst/>
              <a:cxnLst/>
              <a:rect l="l" t="t" r="r" b="b"/>
              <a:pathLst>
                <a:path w="9182100" h="1019102" extrusionOk="0">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0000"/>
                </a:solidFill>
                <a:latin typeface="Times New Roman"/>
                <a:ea typeface="Times New Roman"/>
                <a:cs typeface="Times New Roman"/>
                <a:sym typeface="Times New Roman"/>
              </a:endParaRPr>
            </a:p>
          </p:txBody>
        </p:sp>
        <p:sp>
          <p:nvSpPr>
            <p:cNvPr id="106" name="Google Shape;106;p1"/>
            <p:cNvSpPr/>
            <p:nvPr/>
          </p:nvSpPr>
          <p:spPr>
            <a:xfrm>
              <a:off x="-305" y="3144820"/>
              <a:ext cx="9182100" cy="932744"/>
            </a:xfrm>
            <a:custGeom>
              <a:avLst/>
              <a:gdLst/>
              <a:ahLst/>
              <a:cxnLst/>
              <a:rect l="l" t="t" r="r" b="b"/>
              <a:pathLst>
                <a:path w="9182100" h="932744" extrusionOk="0">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lt1">
                <a:alpha val="29411"/>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0000"/>
                </a:solidFill>
                <a:latin typeface="Times New Roman"/>
                <a:ea typeface="Times New Roman"/>
                <a:cs typeface="Times New Roman"/>
                <a:sym typeface="Times New Roman"/>
              </a:endParaRPr>
            </a:p>
          </p:txBody>
        </p:sp>
        <p:sp>
          <p:nvSpPr>
            <p:cNvPr id="107" name="Google Shape;107;p1"/>
            <p:cNvSpPr/>
            <p:nvPr/>
          </p:nvSpPr>
          <p:spPr>
            <a:xfrm>
              <a:off x="-305" y="3580789"/>
              <a:ext cx="9182100" cy="544245"/>
            </a:xfrm>
            <a:custGeom>
              <a:avLst/>
              <a:gdLst/>
              <a:ahLst/>
              <a:cxnLst/>
              <a:rect l="l" t="t" r="r" b="b"/>
              <a:pathLst>
                <a:path w="9182100" h="544245" extrusionOk="0">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lt1">
                <a:alpha val="29411"/>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0000"/>
                </a:solidFill>
                <a:latin typeface="Times New Roman"/>
                <a:ea typeface="Times New Roman"/>
                <a:cs typeface="Times New Roman"/>
                <a:sym typeface="Times New Roman"/>
              </a:endParaRPr>
            </a:p>
          </p:txBody>
        </p:sp>
        <p:sp>
          <p:nvSpPr>
            <p:cNvPr id="108" name="Google Shape;108;p1"/>
            <p:cNvSpPr/>
            <p:nvPr/>
          </p:nvSpPr>
          <p:spPr>
            <a:xfrm>
              <a:off x="-305" y="3324550"/>
              <a:ext cx="9182100" cy="765639"/>
            </a:xfrm>
            <a:custGeom>
              <a:avLst/>
              <a:gdLst/>
              <a:ahLst/>
              <a:cxnLst/>
              <a:rect l="l" t="t" r="r" b="b"/>
              <a:pathLst>
                <a:path w="9182100" h="765639" extrusionOk="0">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lt1">
                <a:alpha val="29411"/>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0000"/>
                </a:solidFill>
                <a:latin typeface="Times New Roman"/>
                <a:ea typeface="Times New Roman"/>
                <a:cs typeface="Times New Roman"/>
                <a:sym typeface="Times New Roman"/>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sp>
        <p:nvSpPr>
          <p:cNvPr id="188" name="Google Shape;188;p10"/>
          <p:cNvSpPr txBox="1">
            <a:spLocks noGrp="1"/>
          </p:cNvSpPr>
          <p:nvPr>
            <p:ph type="title"/>
          </p:nvPr>
        </p:nvSpPr>
        <p:spPr>
          <a:xfrm>
            <a:off x="486696" y="629266"/>
            <a:ext cx="2629122" cy="16223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Movimiento pasivo</a:t>
            </a:r>
            <a:endParaRPr/>
          </a:p>
        </p:txBody>
      </p:sp>
      <p:sp>
        <p:nvSpPr>
          <p:cNvPr id="189" name="Google Shape;189;p10"/>
          <p:cNvSpPr txBox="1">
            <a:spLocks noGrp="1"/>
          </p:cNvSpPr>
          <p:nvPr>
            <p:ph type="body" idx="1"/>
          </p:nvPr>
        </p:nvSpPr>
        <p:spPr>
          <a:xfrm>
            <a:off x="486697" y="2438400"/>
            <a:ext cx="2780649" cy="3785419"/>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dk1"/>
              </a:buClr>
              <a:buSzPts val="2800"/>
              <a:buChar char="•"/>
            </a:pPr>
            <a:r>
              <a:rPr lang="en-US" sz="2800" b="1"/>
              <a:t>Difusión</a:t>
            </a:r>
            <a:r>
              <a:rPr lang="en-US" sz="2800"/>
              <a:t>: El movimiento pasivo de moléculas de un área de mayor concentración a un área de menor concentración.</a:t>
            </a:r>
            <a:endParaRPr/>
          </a:p>
          <a:p>
            <a:pPr marL="171450" lvl="0" indent="-63500" algn="l" rtl="0">
              <a:lnSpc>
                <a:spcPct val="90000"/>
              </a:lnSpc>
              <a:spcBef>
                <a:spcPts val="1800"/>
              </a:spcBef>
              <a:spcAft>
                <a:spcPts val="0"/>
              </a:spcAft>
              <a:buClr>
                <a:schemeClr val="dk1"/>
              </a:buClr>
              <a:buSzPts val="1700"/>
              <a:buNone/>
            </a:pPr>
            <a:endParaRPr sz="1700"/>
          </a:p>
        </p:txBody>
      </p:sp>
      <p:sp>
        <p:nvSpPr>
          <p:cNvPr id="190" name="Google Shape;190;p10"/>
          <p:cNvSpPr/>
          <p:nvPr/>
        </p:nvSpPr>
        <p:spPr>
          <a:xfrm>
            <a:off x="3479292" y="0"/>
            <a:ext cx="5664708"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191" name="Google Shape;191;p10"/>
          <p:cNvSpPr/>
          <p:nvPr/>
        </p:nvSpPr>
        <p:spPr>
          <a:xfrm>
            <a:off x="3842766" y="557784"/>
            <a:ext cx="4938073"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pic>
        <p:nvPicPr>
          <p:cNvPr id="192" name="Google Shape;192;p10" descr="Life11e-ITA-Ch06-p118.jpg"/>
          <p:cNvPicPr preferRelativeResize="0"/>
          <p:nvPr/>
        </p:nvPicPr>
        <p:blipFill rotWithShape="1">
          <a:blip r:embed="rId3">
            <a:alphaModFix/>
          </a:blip>
          <a:srcRect/>
          <a:stretch/>
        </p:blipFill>
        <p:spPr>
          <a:xfrm>
            <a:off x="4054396" y="2575266"/>
            <a:ext cx="4514498" cy="17042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Difusión a distintas temperaturas de gota de tinte:</a:t>
            </a:r>
            <a:endParaRPr/>
          </a:p>
        </p:txBody>
      </p:sp>
      <p:pic>
        <p:nvPicPr>
          <p:cNvPr id="198" name="Google Shape;198;p11"/>
          <p:cNvPicPr preferRelativeResize="0">
            <a:picLocks noGrp="1"/>
          </p:cNvPicPr>
          <p:nvPr>
            <p:ph type="body" idx="1"/>
          </p:nvPr>
        </p:nvPicPr>
        <p:blipFill rotWithShape="1">
          <a:blip r:embed="rId3">
            <a:alphaModFix/>
          </a:blip>
          <a:srcRect/>
          <a:stretch/>
        </p:blipFill>
        <p:spPr>
          <a:xfrm rot="10800000">
            <a:off x="1828800" y="1981200"/>
            <a:ext cx="5801784" cy="4346575"/>
          </a:xfrm>
          <a:prstGeom prst="rect">
            <a:avLst/>
          </a:prstGeom>
          <a:noFill/>
          <a:ln>
            <a:noFill/>
          </a:ln>
        </p:spPr>
      </p:pic>
      <p:sp>
        <p:nvSpPr>
          <p:cNvPr id="199" name="Google Shape;199;p11"/>
          <p:cNvSpPr txBox="1"/>
          <p:nvPr/>
        </p:nvSpPr>
        <p:spPr>
          <a:xfrm>
            <a:off x="2514600" y="4267200"/>
            <a:ext cx="457200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Times New Roman"/>
                <a:ea typeface="Times New Roman"/>
                <a:cs typeface="Times New Roman"/>
                <a:sym typeface="Times New Roman"/>
              </a:rPr>
              <a:t>De izquierda a derecho: vaso con agua fría, vaso con agua a temperatura ambiente, vaso con agua caliente.</a:t>
            </a:r>
            <a:endParaRPr sz="2400" b="0" i="0" u="none" strike="noStrike" cap="none">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
        <p:cNvGrpSpPr/>
        <p:nvPr/>
      </p:nvGrpSpPr>
      <p:grpSpPr>
        <a:xfrm>
          <a:off x="0" y="0"/>
          <a:ext cx="0" cy="0"/>
          <a:chOff x="0" y="0"/>
          <a:chExt cx="0" cy="0"/>
        </a:xfrm>
      </p:grpSpPr>
      <p:sp>
        <p:nvSpPr>
          <p:cNvPr id="204" name="Google Shape;204;p12"/>
          <p:cNvSpPr/>
          <p:nvPr/>
        </p:nvSpPr>
        <p:spPr>
          <a:xfrm>
            <a:off x="253746" y="303591"/>
            <a:ext cx="2743200" cy="5896743"/>
          </a:xfrm>
          <a:prstGeom prst="rect">
            <a:avLst/>
          </a:prstGeom>
          <a:solidFill>
            <a:schemeClr val="dk1">
              <a:alpha val="14509"/>
            </a:schemeClr>
          </a:solidFill>
          <a:ln w="127000" cap="sq" cmpd="thinThick">
            <a:solidFill>
              <a:schemeClr val="dk1">
                <a:alpha val="9411"/>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205" name="Google Shape;205;p12"/>
          <p:cNvSpPr txBox="1">
            <a:spLocks noGrp="1"/>
          </p:cNvSpPr>
          <p:nvPr>
            <p:ph type="title"/>
          </p:nvPr>
        </p:nvSpPr>
        <p:spPr>
          <a:xfrm>
            <a:off x="445770" y="637125"/>
            <a:ext cx="2372586" cy="525637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Factores que afectan la velocidad de difusión</a:t>
            </a:r>
            <a:endParaRPr/>
          </a:p>
        </p:txBody>
      </p:sp>
      <p:grpSp>
        <p:nvGrpSpPr>
          <p:cNvPr id="206" name="Google Shape;206;p12"/>
          <p:cNvGrpSpPr/>
          <p:nvPr/>
        </p:nvGrpSpPr>
        <p:grpSpPr>
          <a:xfrm>
            <a:off x="3386724" y="1491562"/>
            <a:ext cx="5430033" cy="3520800"/>
            <a:chOff x="0" y="1187971"/>
            <a:chExt cx="5430033" cy="3520800"/>
          </a:xfrm>
        </p:grpSpPr>
        <p:sp>
          <p:nvSpPr>
            <p:cNvPr id="207" name="Google Shape;207;p12"/>
            <p:cNvSpPr/>
            <p:nvPr/>
          </p:nvSpPr>
          <p:spPr>
            <a:xfrm>
              <a:off x="0" y="1483171"/>
              <a:ext cx="5430033" cy="504000"/>
            </a:xfrm>
            <a:prstGeom prst="rect">
              <a:avLst/>
            </a:prstGeom>
            <a:solidFill>
              <a:schemeClr val="lt1">
                <a:alpha val="89411"/>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12"/>
            <p:cNvSpPr/>
            <p:nvPr/>
          </p:nvSpPr>
          <p:spPr>
            <a:xfrm>
              <a:off x="271501" y="1187971"/>
              <a:ext cx="3801023" cy="59040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12"/>
            <p:cNvSpPr txBox="1"/>
            <p:nvPr/>
          </p:nvSpPr>
          <p:spPr>
            <a:xfrm>
              <a:off x="300322" y="1216792"/>
              <a:ext cx="3743381" cy="532758"/>
            </a:xfrm>
            <a:prstGeom prst="rect">
              <a:avLst/>
            </a:prstGeom>
            <a:noFill/>
            <a:ln>
              <a:noFill/>
            </a:ln>
          </p:spPr>
          <p:txBody>
            <a:bodyPr spcFirstLastPara="1" wrap="square" lIns="143650" tIns="0" rIns="143650" bIns="0" anchor="ctr" anchorCtr="0">
              <a:noAutofit/>
            </a:bodyPr>
            <a:lstStyle/>
            <a:p>
              <a:pPr marL="0" marR="0" lvl="0" indent="0" algn="l" rtl="0">
                <a:lnSpc>
                  <a:spcPct val="90000"/>
                </a:lnSpc>
                <a:spcBef>
                  <a:spcPts val="0"/>
                </a:spcBef>
                <a:spcAft>
                  <a:spcPts val="0"/>
                </a:spcAft>
                <a:buClr>
                  <a:schemeClr val="lt1"/>
                </a:buClr>
                <a:buSzPts val="2000"/>
                <a:buFont typeface="Times New Roman"/>
                <a:buNone/>
              </a:pPr>
              <a:r>
                <a:rPr lang="en-US" sz="2000" b="0" i="0" u="none" strike="noStrike" cap="none">
                  <a:solidFill>
                    <a:schemeClr val="lt1"/>
                  </a:solidFill>
                  <a:latin typeface="Times New Roman"/>
                  <a:ea typeface="Times New Roman"/>
                  <a:cs typeface="Times New Roman"/>
                  <a:sym typeface="Times New Roman"/>
                </a:rPr>
                <a:t>Tamaño y masa de las moléculas</a:t>
              </a:r>
              <a:endParaRPr sz="1400" b="0" i="0" u="none" strike="noStrike" cap="none">
                <a:solidFill>
                  <a:srgbClr val="000000"/>
                </a:solidFill>
                <a:latin typeface="Arial"/>
                <a:ea typeface="Arial"/>
                <a:cs typeface="Arial"/>
                <a:sym typeface="Arial"/>
              </a:endParaRPr>
            </a:p>
          </p:txBody>
        </p:sp>
        <p:sp>
          <p:nvSpPr>
            <p:cNvPr id="210" name="Google Shape;210;p12"/>
            <p:cNvSpPr/>
            <p:nvPr/>
          </p:nvSpPr>
          <p:spPr>
            <a:xfrm>
              <a:off x="0" y="2390371"/>
              <a:ext cx="5430033" cy="504000"/>
            </a:xfrm>
            <a:prstGeom prst="rect">
              <a:avLst/>
            </a:prstGeom>
            <a:solidFill>
              <a:schemeClr val="lt1">
                <a:alpha val="89411"/>
              </a:schemeClr>
            </a:solidFill>
            <a:ln w="12700" cap="flat" cmpd="sng">
              <a:solidFill>
                <a:srgbClr val="D07A5B"/>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12"/>
            <p:cNvSpPr/>
            <p:nvPr/>
          </p:nvSpPr>
          <p:spPr>
            <a:xfrm>
              <a:off x="271501" y="2095171"/>
              <a:ext cx="3801023" cy="590400"/>
            </a:xfrm>
            <a:prstGeom prst="roundRect">
              <a:avLst>
                <a:gd name="adj" fmla="val 16667"/>
              </a:avLst>
            </a:prstGeom>
            <a:solidFill>
              <a:srgbClr val="D07A5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2"/>
            <p:cNvSpPr txBox="1"/>
            <p:nvPr/>
          </p:nvSpPr>
          <p:spPr>
            <a:xfrm>
              <a:off x="300322" y="2123992"/>
              <a:ext cx="3743381" cy="532758"/>
            </a:xfrm>
            <a:prstGeom prst="rect">
              <a:avLst/>
            </a:prstGeom>
            <a:noFill/>
            <a:ln>
              <a:noFill/>
            </a:ln>
          </p:spPr>
          <p:txBody>
            <a:bodyPr spcFirstLastPara="1" wrap="square" lIns="143650" tIns="0" rIns="143650" bIns="0" anchor="ctr" anchorCtr="0">
              <a:noAutofit/>
            </a:bodyPr>
            <a:lstStyle/>
            <a:p>
              <a:pPr marL="0" marR="0" lvl="0" indent="0" algn="l" rtl="0">
                <a:lnSpc>
                  <a:spcPct val="90000"/>
                </a:lnSpc>
                <a:spcBef>
                  <a:spcPts val="0"/>
                </a:spcBef>
                <a:spcAft>
                  <a:spcPts val="0"/>
                </a:spcAft>
                <a:buClr>
                  <a:schemeClr val="lt1"/>
                </a:buClr>
                <a:buSzPts val="2000"/>
                <a:buFont typeface="Times New Roman"/>
                <a:buNone/>
              </a:pPr>
              <a:r>
                <a:rPr lang="en-US" sz="2000" b="0" i="0" u="none" strike="noStrike" cap="none">
                  <a:solidFill>
                    <a:schemeClr val="lt1"/>
                  </a:solidFill>
                  <a:latin typeface="Times New Roman"/>
                  <a:ea typeface="Times New Roman"/>
                  <a:cs typeface="Times New Roman"/>
                  <a:sym typeface="Times New Roman"/>
                </a:rPr>
                <a:t>Temperatura</a:t>
              </a:r>
              <a:endParaRPr sz="1400" b="0" i="0" u="none" strike="noStrike" cap="none">
                <a:solidFill>
                  <a:srgbClr val="000000"/>
                </a:solidFill>
                <a:latin typeface="Arial"/>
                <a:ea typeface="Arial"/>
                <a:cs typeface="Arial"/>
                <a:sym typeface="Arial"/>
              </a:endParaRPr>
            </a:p>
          </p:txBody>
        </p:sp>
        <p:sp>
          <p:nvSpPr>
            <p:cNvPr id="213" name="Google Shape;213;p12"/>
            <p:cNvSpPr/>
            <p:nvPr/>
          </p:nvSpPr>
          <p:spPr>
            <a:xfrm>
              <a:off x="0" y="3297571"/>
              <a:ext cx="5430033" cy="504000"/>
            </a:xfrm>
            <a:prstGeom prst="rect">
              <a:avLst/>
            </a:prstGeom>
            <a:solidFill>
              <a:schemeClr val="lt1">
                <a:alpha val="89411"/>
              </a:schemeClr>
            </a:solidFill>
            <a:ln w="12700" cap="flat" cmpd="sng">
              <a:solidFill>
                <a:srgbClr val="B8888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2"/>
            <p:cNvSpPr/>
            <p:nvPr/>
          </p:nvSpPr>
          <p:spPr>
            <a:xfrm>
              <a:off x="271501" y="3002371"/>
              <a:ext cx="3801023" cy="590400"/>
            </a:xfrm>
            <a:prstGeom prst="roundRect">
              <a:avLst>
                <a:gd name="adj" fmla="val 16667"/>
              </a:avLst>
            </a:prstGeom>
            <a:solidFill>
              <a:srgbClr val="B888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2"/>
            <p:cNvSpPr txBox="1"/>
            <p:nvPr/>
          </p:nvSpPr>
          <p:spPr>
            <a:xfrm>
              <a:off x="300322" y="3031192"/>
              <a:ext cx="3743381" cy="532758"/>
            </a:xfrm>
            <a:prstGeom prst="rect">
              <a:avLst/>
            </a:prstGeom>
            <a:noFill/>
            <a:ln>
              <a:noFill/>
            </a:ln>
          </p:spPr>
          <p:txBody>
            <a:bodyPr spcFirstLastPara="1" wrap="square" lIns="143650" tIns="0" rIns="143650" bIns="0" anchor="ctr" anchorCtr="0">
              <a:noAutofit/>
            </a:bodyPr>
            <a:lstStyle/>
            <a:p>
              <a:pPr marL="0" marR="0" lvl="0" indent="0" algn="l" rtl="0">
                <a:lnSpc>
                  <a:spcPct val="90000"/>
                </a:lnSpc>
                <a:spcBef>
                  <a:spcPts val="0"/>
                </a:spcBef>
                <a:spcAft>
                  <a:spcPts val="0"/>
                </a:spcAft>
                <a:buClr>
                  <a:schemeClr val="lt1"/>
                </a:buClr>
                <a:buSzPts val="2000"/>
                <a:buFont typeface="Times New Roman"/>
                <a:buNone/>
              </a:pPr>
              <a:r>
                <a:rPr lang="en-US" sz="2000" b="0" i="0" u="none" strike="noStrike" cap="none">
                  <a:solidFill>
                    <a:schemeClr val="lt1"/>
                  </a:solidFill>
                  <a:latin typeface="Times New Roman"/>
                  <a:ea typeface="Times New Roman"/>
                  <a:cs typeface="Times New Roman"/>
                  <a:sym typeface="Times New Roman"/>
                </a:rPr>
                <a:t>Densidad de la solución</a:t>
              </a:r>
              <a:endParaRPr sz="1400" b="0" i="0" u="none" strike="noStrike" cap="none">
                <a:solidFill>
                  <a:srgbClr val="000000"/>
                </a:solidFill>
                <a:latin typeface="Arial"/>
                <a:ea typeface="Arial"/>
                <a:cs typeface="Arial"/>
                <a:sym typeface="Arial"/>
              </a:endParaRPr>
            </a:p>
          </p:txBody>
        </p:sp>
        <p:sp>
          <p:nvSpPr>
            <p:cNvPr id="216" name="Google Shape;216;p12"/>
            <p:cNvSpPr/>
            <p:nvPr/>
          </p:nvSpPr>
          <p:spPr>
            <a:xfrm>
              <a:off x="0" y="4204771"/>
              <a:ext cx="5430033" cy="504000"/>
            </a:xfrm>
            <a:prstGeom prst="rect">
              <a:avLst/>
            </a:prstGeom>
            <a:solidFill>
              <a:schemeClr val="lt1">
                <a:alpha val="89411"/>
              </a:schemeClr>
            </a:solidFill>
            <a:ln w="12700" cap="flat" cmpd="sng">
              <a:solidFill>
                <a:srgbClr val="A4A4A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2"/>
            <p:cNvSpPr/>
            <p:nvPr/>
          </p:nvSpPr>
          <p:spPr>
            <a:xfrm>
              <a:off x="271501" y="3909571"/>
              <a:ext cx="3801023" cy="590400"/>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2"/>
            <p:cNvSpPr txBox="1"/>
            <p:nvPr/>
          </p:nvSpPr>
          <p:spPr>
            <a:xfrm>
              <a:off x="300322" y="3938392"/>
              <a:ext cx="3743381" cy="532758"/>
            </a:xfrm>
            <a:prstGeom prst="rect">
              <a:avLst/>
            </a:prstGeom>
            <a:noFill/>
            <a:ln>
              <a:noFill/>
            </a:ln>
          </p:spPr>
          <p:txBody>
            <a:bodyPr spcFirstLastPara="1" wrap="square" lIns="143650" tIns="0" rIns="143650" bIns="0" anchor="ctr" anchorCtr="0">
              <a:noAutofit/>
            </a:bodyPr>
            <a:lstStyle/>
            <a:p>
              <a:pPr marL="0" marR="0" lvl="0" indent="0" algn="l" rtl="0">
                <a:lnSpc>
                  <a:spcPct val="90000"/>
                </a:lnSpc>
                <a:spcBef>
                  <a:spcPts val="0"/>
                </a:spcBef>
                <a:spcAft>
                  <a:spcPts val="0"/>
                </a:spcAft>
                <a:buClr>
                  <a:schemeClr val="lt1"/>
                </a:buClr>
                <a:buSzPts val="2000"/>
                <a:buFont typeface="Times New Roman"/>
                <a:buNone/>
              </a:pPr>
              <a:r>
                <a:rPr lang="en-US" sz="2000" b="0" i="0" u="none" strike="noStrike" cap="none">
                  <a:solidFill>
                    <a:schemeClr val="lt1"/>
                  </a:solidFill>
                  <a:latin typeface="Times New Roman"/>
                  <a:ea typeface="Times New Roman"/>
                  <a:cs typeface="Times New Roman"/>
                  <a:sym typeface="Times New Roman"/>
                </a:rPr>
                <a:t>Gradiente de concentración</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2"/>
        <p:cNvGrpSpPr/>
        <p:nvPr/>
      </p:nvGrpSpPr>
      <p:grpSpPr>
        <a:xfrm>
          <a:off x="0" y="0"/>
          <a:ext cx="0" cy="0"/>
          <a:chOff x="0" y="0"/>
          <a:chExt cx="0" cy="0"/>
        </a:xfrm>
      </p:grpSpPr>
      <p:sp>
        <p:nvSpPr>
          <p:cNvPr id="223" name="Google Shape;223;p13"/>
          <p:cNvSpPr/>
          <p:nvPr/>
        </p:nvSpPr>
        <p:spPr>
          <a:xfrm>
            <a:off x="253746" y="303591"/>
            <a:ext cx="2743200" cy="5896743"/>
          </a:xfrm>
          <a:prstGeom prst="rect">
            <a:avLst/>
          </a:prstGeom>
          <a:solidFill>
            <a:schemeClr val="dk1">
              <a:alpha val="14509"/>
            </a:schemeClr>
          </a:solidFill>
          <a:ln w="127000" cap="sq" cmpd="thinThick">
            <a:solidFill>
              <a:schemeClr val="dk1">
                <a:alpha val="9411"/>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224" name="Google Shape;224;p13"/>
          <p:cNvSpPr txBox="1">
            <a:spLocks noGrp="1"/>
          </p:cNvSpPr>
          <p:nvPr>
            <p:ph type="title" idx="4294967295"/>
          </p:nvPr>
        </p:nvSpPr>
        <p:spPr>
          <a:xfrm>
            <a:off x="445770" y="637125"/>
            <a:ext cx="2372586" cy="525637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Calibri"/>
              <a:buNone/>
            </a:pPr>
            <a:r>
              <a:rPr lang="en-US" sz="3400">
                <a:solidFill>
                  <a:schemeClr val="dk1"/>
                </a:solidFill>
                <a:latin typeface="Calibri"/>
                <a:ea typeface="Calibri"/>
                <a:cs typeface="Calibri"/>
                <a:sym typeface="Calibri"/>
              </a:rPr>
              <a:t>Movimiento pasivo de moléculas a través de una membrana</a:t>
            </a:r>
            <a:endParaRPr/>
          </a:p>
        </p:txBody>
      </p:sp>
      <p:grpSp>
        <p:nvGrpSpPr>
          <p:cNvPr id="225" name="Google Shape;225;p13"/>
          <p:cNvGrpSpPr/>
          <p:nvPr/>
        </p:nvGrpSpPr>
        <p:grpSpPr>
          <a:xfrm>
            <a:off x="3386724" y="306250"/>
            <a:ext cx="5430033" cy="5891424"/>
            <a:chOff x="0" y="2659"/>
            <a:chExt cx="5430033" cy="5891424"/>
          </a:xfrm>
        </p:grpSpPr>
        <p:sp>
          <p:nvSpPr>
            <p:cNvPr id="226" name="Google Shape;226;p13"/>
            <p:cNvSpPr/>
            <p:nvPr/>
          </p:nvSpPr>
          <p:spPr>
            <a:xfrm>
              <a:off x="0" y="3558996"/>
              <a:ext cx="5430033" cy="2335087"/>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13"/>
            <p:cNvSpPr txBox="1"/>
            <p:nvPr/>
          </p:nvSpPr>
          <p:spPr>
            <a:xfrm>
              <a:off x="0" y="3558996"/>
              <a:ext cx="5430033" cy="2335087"/>
            </a:xfrm>
            <a:prstGeom prst="rect">
              <a:avLst/>
            </a:prstGeom>
            <a:noFill/>
            <a:ln>
              <a:noFill/>
            </a:ln>
          </p:spPr>
          <p:txBody>
            <a:bodyPr spcFirstLastPara="1" wrap="square" lIns="199125" tIns="199125" rIns="199125" bIns="199125" anchor="ctr" anchorCtr="0">
              <a:noAutofit/>
            </a:bodyPr>
            <a:lstStyle/>
            <a:p>
              <a:pPr marL="0" marR="0" lvl="0" indent="0" algn="ctr" rtl="0">
                <a:lnSpc>
                  <a:spcPct val="90000"/>
                </a:lnSpc>
                <a:spcBef>
                  <a:spcPts val="0"/>
                </a:spcBef>
                <a:spcAft>
                  <a:spcPts val="0"/>
                </a:spcAft>
                <a:buClr>
                  <a:schemeClr val="lt1"/>
                </a:buClr>
                <a:buSzPts val="2800"/>
                <a:buFont typeface="Times New Roman"/>
                <a:buNone/>
              </a:pPr>
              <a:r>
                <a:rPr lang="en-US" sz="2800" b="0" i="0" u="none" strike="noStrike" cap="none">
                  <a:solidFill>
                    <a:schemeClr val="lt1"/>
                  </a:solidFill>
                  <a:latin typeface="Times New Roman"/>
                  <a:ea typeface="Times New Roman"/>
                  <a:cs typeface="Times New Roman"/>
                  <a:sym typeface="Times New Roman"/>
                </a:rPr>
                <a:t>Las moléculas seguirán moviéndose pero no habrá un cambio neto en las concentraciones.</a:t>
              </a:r>
              <a:endParaRPr sz="1400" b="0" i="0" u="none" strike="noStrike" cap="none">
                <a:solidFill>
                  <a:srgbClr val="000000"/>
                </a:solidFill>
                <a:latin typeface="Arial"/>
                <a:ea typeface="Arial"/>
                <a:cs typeface="Arial"/>
                <a:sym typeface="Arial"/>
              </a:endParaRPr>
            </a:p>
          </p:txBody>
        </p:sp>
        <p:sp>
          <p:nvSpPr>
            <p:cNvPr id="228" name="Google Shape;228;p13"/>
            <p:cNvSpPr/>
            <p:nvPr/>
          </p:nvSpPr>
          <p:spPr>
            <a:xfrm rot="10800000">
              <a:off x="0" y="2659"/>
              <a:ext cx="5430033" cy="3591364"/>
            </a:xfrm>
            <a:prstGeom prst="upArrowCallout">
              <a:avLst>
                <a:gd name="adj1" fmla="val 25000"/>
                <a:gd name="adj2" fmla="val 25000"/>
                <a:gd name="adj3" fmla="val 25000"/>
                <a:gd name="adj4" fmla="val 6497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13"/>
            <p:cNvSpPr txBox="1"/>
            <p:nvPr/>
          </p:nvSpPr>
          <p:spPr>
            <a:xfrm>
              <a:off x="0" y="2659"/>
              <a:ext cx="5430033" cy="2333561"/>
            </a:xfrm>
            <a:prstGeom prst="rect">
              <a:avLst/>
            </a:prstGeom>
            <a:noFill/>
            <a:ln>
              <a:noFill/>
            </a:ln>
          </p:spPr>
          <p:txBody>
            <a:bodyPr spcFirstLastPara="1" wrap="square" lIns="199125" tIns="199125" rIns="199125" bIns="199125" anchor="ctr" anchorCtr="0">
              <a:noAutofit/>
            </a:bodyPr>
            <a:lstStyle/>
            <a:p>
              <a:pPr marL="0" marR="0" lvl="0" indent="0" algn="ctr" rtl="0">
                <a:lnSpc>
                  <a:spcPct val="90000"/>
                </a:lnSpc>
                <a:spcBef>
                  <a:spcPts val="0"/>
                </a:spcBef>
                <a:spcAft>
                  <a:spcPts val="0"/>
                </a:spcAft>
                <a:buClr>
                  <a:schemeClr val="lt1"/>
                </a:buClr>
                <a:buSzPts val="2800"/>
                <a:buFont typeface="Times New Roman"/>
                <a:buNone/>
              </a:pPr>
              <a:r>
                <a:rPr lang="en-US" sz="2800" b="0" i="0" u="none" strike="noStrike" cap="none">
                  <a:solidFill>
                    <a:schemeClr val="lt1"/>
                  </a:solidFill>
                  <a:latin typeface="Times New Roman"/>
                  <a:ea typeface="Times New Roman"/>
                  <a:cs typeface="Times New Roman"/>
                  <a:sym typeface="Times New Roman"/>
                </a:rPr>
                <a:t>Las moléculas se moverán a través de la membrana semipermeable hasta que la concentración sea igual en ambos lados.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3"/>
        <p:cNvGrpSpPr/>
        <p:nvPr/>
      </p:nvGrpSpPr>
      <p:grpSpPr>
        <a:xfrm>
          <a:off x="0" y="0"/>
          <a:ext cx="0" cy="0"/>
          <a:chOff x="0" y="0"/>
          <a:chExt cx="0" cy="0"/>
        </a:xfrm>
      </p:grpSpPr>
      <p:sp>
        <p:nvSpPr>
          <p:cNvPr id="234" name="Google Shape;234;p14"/>
          <p:cNvSpPr/>
          <p:nvPr/>
        </p:nvSpPr>
        <p:spPr>
          <a:xfrm>
            <a:off x="2286"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235" name="Google Shape;235;p14"/>
          <p:cNvSpPr/>
          <p:nvPr/>
        </p:nvSpPr>
        <p:spPr>
          <a:xfrm>
            <a:off x="0" y="0"/>
            <a:ext cx="3125454"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236" name="Google Shape;236;p14"/>
          <p:cNvSpPr txBox="1">
            <a:spLocks noGrp="1"/>
          </p:cNvSpPr>
          <p:nvPr>
            <p:ph type="title"/>
          </p:nvPr>
        </p:nvSpPr>
        <p:spPr>
          <a:xfrm>
            <a:off x="515125" y="1153572"/>
            <a:ext cx="24003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300"/>
              <a:buFont typeface="Calibri"/>
              <a:buNone/>
            </a:pPr>
            <a:r>
              <a:rPr lang="en-US">
                <a:solidFill>
                  <a:srgbClr val="FFFFFF"/>
                </a:solidFill>
              </a:rPr>
              <a:t>Osmosis</a:t>
            </a:r>
            <a:endParaRPr/>
          </a:p>
        </p:txBody>
      </p:sp>
      <p:sp>
        <p:nvSpPr>
          <p:cNvPr id="237" name="Google Shape;237;p14"/>
          <p:cNvSpPr/>
          <p:nvPr/>
        </p:nvSpPr>
        <p:spPr>
          <a:xfrm rot="10800000" flipH="1">
            <a:off x="5662801" y="2455479"/>
            <a:ext cx="3062575"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238" name="Google Shape;238;p14"/>
          <p:cNvSpPr txBox="1">
            <a:spLocks noGrp="1"/>
          </p:cNvSpPr>
          <p:nvPr>
            <p:ph type="body" idx="1"/>
          </p:nvPr>
        </p:nvSpPr>
        <p:spPr>
          <a:xfrm>
            <a:off x="3335481" y="591344"/>
            <a:ext cx="5179868" cy="5585619"/>
          </a:xfrm>
          <a:prstGeom prst="rect">
            <a:avLst/>
          </a:prstGeom>
          <a:noFill/>
          <a:ln>
            <a:noFill/>
          </a:ln>
        </p:spPr>
        <p:txBody>
          <a:bodyPr spcFirstLastPara="1" wrap="square" lIns="91425" tIns="45700" rIns="91425" bIns="45700" anchor="ctr" anchorCtr="0">
            <a:normAutofit/>
          </a:bodyPr>
          <a:lstStyle/>
          <a:p>
            <a:pPr marL="171450" lvl="0" indent="-171450" algn="l" rtl="0">
              <a:lnSpc>
                <a:spcPct val="90000"/>
              </a:lnSpc>
              <a:spcBef>
                <a:spcPts val="0"/>
              </a:spcBef>
              <a:spcAft>
                <a:spcPts val="0"/>
              </a:spcAft>
              <a:buClr>
                <a:schemeClr val="dk1"/>
              </a:buClr>
              <a:buSzPts val="2400"/>
              <a:buChar char="•"/>
            </a:pPr>
            <a:r>
              <a:rPr lang="en-US" sz="2400" b="1"/>
              <a:t>Osmosis</a:t>
            </a:r>
            <a:r>
              <a:rPr lang="en-US" sz="2400"/>
              <a:t>: la difusión de agua.</a:t>
            </a:r>
            <a:endParaRPr/>
          </a:p>
          <a:p>
            <a:pPr marL="514350" lvl="1" indent="-171450" algn="l" rtl="0">
              <a:lnSpc>
                <a:spcPct val="90000"/>
              </a:lnSpc>
              <a:spcBef>
                <a:spcPts val="1800"/>
              </a:spcBef>
              <a:spcAft>
                <a:spcPts val="0"/>
              </a:spcAft>
              <a:buClr>
                <a:schemeClr val="dk1"/>
              </a:buClr>
              <a:buSzPts val="2400"/>
              <a:buChar char="•"/>
            </a:pPr>
            <a:r>
              <a:rPr lang="en-US" sz="2400"/>
              <a:t>Depende de la concentración relativa de las moléculas de agua.</a:t>
            </a:r>
            <a:endParaRPr/>
          </a:p>
          <a:p>
            <a:pPr marL="857250" lvl="2" indent="-171450" algn="l" rtl="0">
              <a:lnSpc>
                <a:spcPct val="90000"/>
              </a:lnSpc>
              <a:spcBef>
                <a:spcPts val="1800"/>
              </a:spcBef>
              <a:spcAft>
                <a:spcPts val="0"/>
              </a:spcAft>
              <a:buClr>
                <a:schemeClr val="dk1"/>
              </a:buClr>
              <a:buSzPts val="2400"/>
              <a:buChar char="•"/>
            </a:pPr>
            <a:r>
              <a:rPr lang="en-US" sz="2400" b="1"/>
              <a:t>Isotónico</a:t>
            </a:r>
            <a:r>
              <a:rPr lang="en-US" sz="2400"/>
              <a:t>: concentraciones iguales de soluto</a:t>
            </a:r>
            <a:endParaRPr sz="2400"/>
          </a:p>
          <a:p>
            <a:pPr marL="857250" lvl="2" indent="-171450" algn="l" rtl="0">
              <a:lnSpc>
                <a:spcPct val="90000"/>
              </a:lnSpc>
              <a:spcBef>
                <a:spcPts val="1800"/>
              </a:spcBef>
              <a:spcAft>
                <a:spcPts val="0"/>
              </a:spcAft>
              <a:buClr>
                <a:schemeClr val="dk1"/>
              </a:buClr>
              <a:buSzPts val="2400"/>
              <a:buChar char="•"/>
            </a:pPr>
            <a:r>
              <a:rPr lang="en-US" sz="2400" b="1"/>
              <a:t>Hipertónico</a:t>
            </a:r>
            <a:r>
              <a:rPr lang="en-US" sz="2400"/>
              <a:t>: concentración de soluto más alta</a:t>
            </a:r>
            <a:endParaRPr sz="2400"/>
          </a:p>
          <a:p>
            <a:pPr marL="857250" lvl="2" indent="-171450" algn="l" rtl="0">
              <a:lnSpc>
                <a:spcPct val="90000"/>
              </a:lnSpc>
              <a:spcBef>
                <a:spcPts val="1800"/>
              </a:spcBef>
              <a:spcAft>
                <a:spcPts val="0"/>
              </a:spcAft>
              <a:buClr>
                <a:schemeClr val="dk1"/>
              </a:buClr>
              <a:buSzPts val="2400"/>
              <a:buChar char="•"/>
            </a:pPr>
            <a:r>
              <a:rPr lang="en-US" sz="2400" b="1"/>
              <a:t>Hipotónico</a:t>
            </a:r>
            <a:r>
              <a:rPr lang="en-US" sz="2400"/>
              <a:t>: concentración de soluto más baja</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2"/>
        <p:cNvGrpSpPr/>
        <p:nvPr/>
      </p:nvGrpSpPr>
      <p:grpSpPr>
        <a:xfrm>
          <a:off x="0" y="0"/>
          <a:ext cx="0" cy="0"/>
          <a:chOff x="0" y="0"/>
          <a:chExt cx="0" cy="0"/>
        </a:xfrm>
      </p:grpSpPr>
      <p:sp>
        <p:nvSpPr>
          <p:cNvPr id="243" name="Google Shape;243;p15"/>
          <p:cNvSpPr txBox="1">
            <a:spLocks noGrp="1"/>
          </p:cNvSpPr>
          <p:nvPr>
            <p:ph type="title"/>
          </p:nvPr>
        </p:nvSpPr>
        <p:spPr>
          <a:xfrm>
            <a:off x="575106" y="320422"/>
            <a:ext cx="2629122" cy="16223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Osmosis</a:t>
            </a:r>
            <a:endParaRPr/>
          </a:p>
        </p:txBody>
      </p:sp>
      <p:sp>
        <p:nvSpPr>
          <p:cNvPr id="244" name="Google Shape;244;p15"/>
          <p:cNvSpPr txBox="1">
            <a:spLocks noGrp="1"/>
          </p:cNvSpPr>
          <p:nvPr>
            <p:ph type="body" idx="1"/>
          </p:nvPr>
        </p:nvSpPr>
        <p:spPr>
          <a:xfrm>
            <a:off x="396060" y="1940998"/>
            <a:ext cx="2629120" cy="3785419"/>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000"/>
              <a:buChar char="•"/>
            </a:pPr>
            <a:r>
              <a:rPr lang="en-US" sz="2000"/>
              <a:t>Si dos soluciones están separadas por una membrana que deja pasar el agua pero no los solutos:</a:t>
            </a:r>
            <a:endParaRPr/>
          </a:p>
          <a:p>
            <a:pPr marL="514350" lvl="1" indent="-171450" algn="l" rtl="0">
              <a:lnSpc>
                <a:spcPct val="90000"/>
              </a:lnSpc>
              <a:spcBef>
                <a:spcPts val="1800"/>
              </a:spcBef>
              <a:spcAft>
                <a:spcPts val="0"/>
              </a:spcAft>
              <a:buClr>
                <a:schemeClr val="dk1"/>
              </a:buClr>
              <a:buSzPts val="2000"/>
              <a:buChar char="•"/>
            </a:pPr>
            <a:r>
              <a:rPr lang="en-US" sz="2000"/>
              <a:t>El agua pasará del área de mayor concentración de agua (solución hipotónica) al área de menor concentración de agua (solución hipertónica).</a:t>
            </a:r>
            <a:endParaRPr/>
          </a:p>
        </p:txBody>
      </p:sp>
      <p:sp>
        <p:nvSpPr>
          <p:cNvPr id="245" name="Google Shape;245;p15"/>
          <p:cNvSpPr/>
          <p:nvPr/>
        </p:nvSpPr>
        <p:spPr>
          <a:xfrm>
            <a:off x="3479292" y="0"/>
            <a:ext cx="5664708"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246" name="Google Shape;246;p15"/>
          <p:cNvSpPr/>
          <p:nvPr/>
        </p:nvSpPr>
        <p:spPr>
          <a:xfrm>
            <a:off x="3842766" y="557784"/>
            <a:ext cx="4938073"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pic>
        <p:nvPicPr>
          <p:cNvPr id="247" name="Google Shape;247;p15" descr="A picture containing food&#10;&#10;Description automatically generated"/>
          <p:cNvPicPr preferRelativeResize="0"/>
          <p:nvPr/>
        </p:nvPicPr>
        <p:blipFill rotWithShape="1">
          <a:blip r:embed="rId3">
            <a:alphaModFix/>
          </a:blip>
          <a:srcRect/>
          <a:stretch/>
        </p:blipFill>
        <p:spPr>
          <a:xfrm>
            <a:off x="4054396" y="1515769"/>
            <a:ext cx="4514498" cy="3823215"/>
          </a:xfrm>
          <a:prstGeom prst="rect">
            <a:avLst/>
          </a:prstGeom>
          <a:noFill/>
          <a:ln>
            <a:noFill/>
          </a:ln>
        </p:spPr>
      </p:pic>
      <p:sp>
        <p:nvSpPr>
          <p:cNvPr id="248" name="Google Shape;248;p15"/>
          <p:cNvSpPr txBox="1"/>
          <p:nvPr/>
        </p:nvSpPr>
        <p:spPr>
          <a:xfrm>
            <a:off x="5867400" y="5726417"/>
            <a:ext cx="2459327" cy="200055"/>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US" sz="700" b="0" i="0" u="sng" strike="noStrike" cap="none">
                <a:solidFill>
                  <a:srgbClr val="FFFFFF"/>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This Photo</a:t>
            </a:r>
            <a:r>
              <a:rPr lang="en-US" sz="700" b="0" i="0" u="none" strike="noStrike" cap="none">
                <a:solidFill>
                  <a:srgbClr val="FFFFFF"/>
                </a:solidFill>
                <a:latin typeface="Calibri"/>
                <a:ea typeface="Calibri"/>
                <a:cs typeface="Calibri"/>
                <a:sym typeface="Calibri"/>
              </a:rPr>
              <a:t> by Unknown Author is licensed under </a:t>
            </a:r>
            <a:r>
              <a:rPr lang="en-US" sz="700" b="0" i="0" u="sng" strike="noStrike" cap="none">
                <a:solidFill>
                  <a:srgbClr val="FFFFFF"/>
                </a:solidFill>
                <a:latin typeface="Calibri"/>
                <a:ea typeface="Calibri"/>
                <a:cs typeface="Calibri"/>
                <a:sym typeface="Calibri"/>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CC BY-NC-ND</a:t>
            </a:r>
            <a:endParaRPr sz="700" b="0" i="0" u="none" strike="noStrike" cap="none">
              <a:solidFill>
                <a:srgbClr val="FFFFF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6"/>
          <p:cNvSpPr/>
          <p:nvPr/>
        </p:nvSpPr>
        <p:spPr>
          <a:xfrm>
            <a:off x="533400" y="3200400"/>
            <a:ext cx="8153400" cy="29238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En  la figura la bolsa representa una membrana selectivamente permeable. El líquido en el envase es una solución de cloruro de sodio (sal). </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000"/>
              <a:buFont typeface="Calibri"/>
              <a:buAutoNum type="alphaLcParenBoth"/>
            </a:pPr>
            <a:r>
              <a:rPr lang="en-US" sz="2000" b="0" i="0" u="none" strike="noStrike" cap="none">
                <a:solidFill>
                  <a:schemeClr val="dk1"/>
                </a:solidFill>
                <a:latin typeface="Calibri"/>
                <a:ea typeface="Calibri"/>
                <a:cs typeface="Calibri"/>
                <a:sym typeface="Calibri"/>
              </a:rPr>
              <a:t>La concentración de sal en la solución del envase es más baja (solución hipotónica) que la concentración de sal dentro de la bolsa. </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000"/>
              <a:buFont typeface="Calibri"/>
              <a:buAutoNum type="alphaLcParenBoth"/>
            </a:pPr>
            <a:r>
              <a:rPr lang="en-US" sz="2000" b="0" i="0" u="none" strike="noStrike" cap="none">
                <a:solidFill>
                  <a:schemeClr val="dk1"/>
                </a:solidFill>
                <a:latin typeface="Calibri"/>
                <a:ea typeface="Calibri"/>
                <a:cs typeface="Calibri"/>
                <a:sym typeface="Calibri"/>
              </a:rPr>
              <a:t>La concentración de sal en las soluciones dentro de la bolsa y fuera en el envase son iguales (solución isotónica). </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000"/>
              <a:buFont typeface="Calibri"/>
              <a:buAutoNum type="alphaLcParenBoth"/>
            </a:pPr>
            <a:r>
              <a:rPr lang="en-US" sz="2000" b="0" i="0" u="none" strike="noStrike" cap="none">
                <a:solidFill>
                  <a:schemeClr val="dk1"/>
                </a:solidFill>
                <a:latin typeface="Calibri"/>
                <a:ea typeface="Calibri"/>
                <a:cs typeface="Calibri"/>
                <a:sym typeface="Calibri"/>
              </a:rPr>
              <a:t>La concentración de sal en la solución del envase es más alta (solución hipertónica) que la concentración de sal dentro de la bolsa. </a:t>
            </a:r>
            <a:endParaRPr sz="1400" b="0" i="0" u="none" strike="noStrike" cap="none">
              <a:solidFill>
                <a:srgbClr val="000000"/>
              </a:solidFill>
              <a:latin typeface="Arial"/>
              <a:ea typeface="Arial"/>
              <a:cs typeface="Arial"/>
              <a:sym typeface="Arial"/>
            </a:endParaRPr>
          </a:p>
        </p:txBody>
      </p:sp>
      <p:pic>
        <p:nvPicPr>
          <p:cNvPr id="254" name="Google Shape;254;p16"/>
          <p:cNvPicPr preferRelativeResize="0"/>
          <p:nvPr/>
        </p:nvPicPr>
        <p:blipFill rotWithShape="1">
          <a:blip r:embed="rId3">
            <a:alphaModFix/>
          </a:blip>
          <a:srcRect/>
          <a:stretch/>
        </p:blipFill>
        <p:spPr>
          <a:xfrm>
            <a:off x="995479" y="838200"/>
            <a:ext cx="6976741" cy="2133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8"/>
        <p:cNvGrpSpPr/>
        <p:nvPr/>
      </p:nvGrpSpPr>
      <p:grpSpPr>
        <a:xfrm>
          <a:off x="0" y="0"/>
          <a:ext cx="0" cy="0"/>
          <a:chOff x="0" y="0"/>
          <a:chExt cx="0" cy="0"/>
        </a:xfrm>
      </p:grpSpPr>
      <p:sp>
        <p:nvSpPr>
          <p:cNvPr id="259" name="Google Shape;259;p17"/>
          <p:cNvSpPr/>
          <p:nvPr/>
        </p:nvSpPr>
        <p:spPr>
          <a:xfrm>
            <a:off x="2286"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260" name="Google Shape;260;p17"/>
          <p:cNvSpPr/>
          <p:nvPr/>
        </p:nvSpPr>
        <p:spPr>
          <a:xfrm>
            <a:off x="0" y="0"/>
            <a:ext cx="3125454"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261" name="Google Shape;261;p17"/>
          <p:cNvSpPr txBox="1">
            <a:spLocks noGrp="1"/>
          </p:cNvSpPr>
          <p:nvPr>
            <p:ph type="title"/>
          </p:nvPr>
        </p:nvSpPr>
        <p:spPr>
          <a:xfrm>
            <a:off x="515125" y="1153572"/>
            <a:ext cx="24003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300"/>
              <a:buFont typeface="Calibri"/>
              <a:buNone/>
            </a:pPr>
            <a:r>
              <a:rPr lang="en-US">
                <a:solidFill>
                  <a:srgbClr val="FFFFFF"/>
                </a:solidFill>
              </a:rPr>
              <a:t>Osmosis en células animales y vegetales</a:t>
            </a:r>
            <a:endParaRPr/>
          </a:p>
        </p:txBody>
      </p:sp>
      <p:sp>
        <p:nvSpPr>
          <p:cNvPr id="262" name="Google Shape;262;p17"/>
          <p:cNvSpPr/>
          <p:nvPr/>
        </p:nvSpPr>
        <p:spPr>
          <a:xfrm rot="10800000" flipH="1">
            <a:off x="5662801" y="2455479"/>
            <a:ext cx="3062575"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263" name="Google Shape;263;p17"/>
          <p:cNvSpPr txBox="1">
            <a:spLocks noGrp="1"/>
          </p:cNvSpPr>
          <p:nvPr>
            <p:ph type="body" idx="1"/>
          </p:nvPr>
        </p:nvSpPr>
        <p:spPr>
          <a:xfrm>
            <a:off x="3335481" y="591344"/>
            <a:ext cx="5179868" cy="5585619"/>
          </a:xfrm>
          <a:prstGeom prst="rect">
            <a:avLst/>
          </a:prstGeom>
          <a:noFill/>
          <a:ln>
            <a:noFill/>
          </a:ln>
        </p:spPr>
        <p:txBody>
          <a:bodyPr spcFirstLastPara="1" wrap="square" lIns="91425" tIns="45700" rIns="91425" bIns="45700" anchor="ctr" anchorCtr="0">
            <a:normAutofit/>
          </a:bodyPr>
          <a:lstStyle/>
          <a:p>
            <a:pPr marL="171450" lvl="0" indent="-171450" algn="l" rtl="0">
              <a:lnSpc>
                <a:spcPct val="90000"/>
              </a:lnSpc>
              <a:spcBef>
                <a:spcPts val="0"/>
              </a:spcBef>
              <a:spcAft>
                <a:spcPts val="0"/>
              </a:spcAft>
              <a:buClr>
                <a:schemeClr val="dk1"/>
              </a:buClr>
              <a:buSzPts val="2400"/>
              <a:buChar char="•"/>
            </a:pPr>
            <a:r>
              <a:rPr lang="en-US" sz="2400"/>
              <a:t>Las células animales pueden explotar cuando se colocan en una solución hipotónica (</a:t>
            </a:r>
            <a:r>
              <a:rPr lang="en-US" sz="2400" b="1"/>
              <a:t>lisis</a:t>
            </a:r>
            <a:r>
              <a:rPr lang="en-US" sz="2400"/>
              <a:t>) o se encogerán en una solución hipertónica (</a:t>
            </a:r>
            <a:r>
              <a:rPr lang="en-US" sz="2400" b="1"/>
              <a:t>crenación</a:t>
            </a:r>
            <a:r>
              <a:rPr lang="en-US" sz="2400"/>
              <a:t>).</a:t>
            </a:r>
            <a:endParaRPr/>
          </a:p>
          <a:p>
            <a:pPr marL="171450" lvl="0" indent="-171450" algn="l" rtl="0">
              <a:lnSpc>
                <a:spcPct val="90000"/>
              </a:lnSpc>
              <a:spcBef>
                <a:spcPts val="1800"/>
              </a:spcBef>
              <a:spcAft>
                <a:spcPts val="0"/>
              </a:spcAft>
              <a:buClr>
                <a:schemeClr val="dk1"/>
              </a:buClr>
              <a:buSzPts val="2400"/>
              <a:buChar char="•"/>
            </a:pPr>
            <a:r>
              <a:rPr lang="en-US" sz="2400"/>
              <a:t>La pared celular en las plantas no permite que la célula explote en una solución hipotónica. La pared creará presión y no permitirá que más agua entre (</a:t>
            </a:r>
            <a:r>
              <a:rPr lang="en-US" sz="2400" b="1"/>
              <a:t>presión de turgencia</a:t>
            </a:r>
            <a:r>
              <a:rPr lang="en-US" sz="2400"/>
              <a:t>).</a:t>
            </a:r>
            <a:endParaRPr/>
          </a:p>
          <a:p>
            <a:pPr marL="171450" lvl="0" indent="-171450" algn="l" rtl="0">
              <a:lnSpc>
                <a:spcPct val="90000"/>
              </a:lnSpc>
              <a:spcBef>
                <a:spcPts val="1800"/>
              </a:spcBef>
              <a:spcAft>
                <a:spcPts val="0"/>
              </a:spcAft>
              <a:buClr>
                <a:schemeClr val="dk1"/>
              </a:buClr>
              <a:buSzPts val="2400"/>
              <a:buChar char="•"/>
            </a:pPr>
            <a:r>
              <a:rPr lang="en-US" sz="2400"/>
              <a:t>Al tener células vegetales en una solución hipertónica, la membrana se separará de la pared y se encoge (</a:t>
            </a:r>
            <a:r>
              <a:rPr lang="en-US" sz="2400" b="1"/>
              <a:t>plasmólisis</a:t>
            </a:r>
            <a:r>
              <a:rPr lang="en-US" sz="2400"/>
              <a: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8"/>
        <p:cNvGrpSpPr/>
        <p:nvPr/>
      </p:nvGrpSpPr>
      <p:grpSpPr>
        <a:xfrm>
          <a:off x="0" y="0"/>
          <a:ext cx="0" cy="0"/>
          <a:chOff x="0" y="0"/>
          <a:chExt cx="0" cy="0"/>
        </a:xfrm>
      </p:grpSpPr>
      <p:sp>
        <p:nvSpPr>
          <p:cNvPr id="269" name="Google Shape;269;p18"/>
          <p:cNvSpPr txBox="1">
            <a:spLocks noGrp="1"/>
          </p:cNvSpPr>
          <p:nvPr>
            <p:ph type="title"/>
          </p:nvPr>
        </p:nvSpPr>
        <p:spPr>
          <a:xfrm>
            <a:off x="5899559" y="484632"/>
            <a:ext cx="2880967" cy="343798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700"/>
              <a:buFont typeface="Calibri"/>
              <a:buNone/>
            </a:pPr>
            <a:r>
              <a:rPr lang="en-US" sz="4700">
                <a:solidFill>
                  <a:schemeClr val="dk1"/>
                </a:solidFill>
                <a:latin typeface="Calibri"/>
                <a:ea typeface="Calibri"/>
                <a:cs typeface="Calibri"/>
                <a:sym typeface="Calibri"/>
              </a:rPr>
              <a:t>Osmosis en células animales y vegetales</a:t>
            </a:r>
            <a:endParaRPr/>
          </a:p>
        </p:txBody>
      </p:sp>
      <p:pic>
        <p:nvPicPr>
          <p:cNvPr id="270" name="Google Shape;270;p18" descr="Life11e-Fig-06-10-3R.jpg"/>
          <p:cNvPicPr preferRelativeResize="0"/>
          <p:nvPr/>
        </p:nvPicPr>
        <p:blipFill rotWithShape="1">
          <a:blip r:embed="rId3">
            <a:alphaModFix/>
          </a:blip>
          <a:srcRect l="14016" r="20854" b="-1"/>
          <a:stretch/>
        </p:blipFill>
        <p:spPr>
          <a:xfrm>
            <a:off x="3907808" y="485958"/>
            <a:ext cx="1696298" cy="5886072"/>
          </a:xfrm>
          <a:prstGeom prst="rect">
            <a:avLst/>
          </a:prstGeom>
          <a:noFill/>
          <a:ln>
            <a:noFill/>
          </a:ln>
        </p:spPr>
      </p:pic>
      <p:pic>
        <p:nvPicPr>
          <p:cNvPr id="271" name="Google Shape;271;p18" descr="Life11e-Fig-06-10-2R.jpg"/>
          <p:cNvPicPr preferRelativeResize="0"/>
          <p:nvPr/>
        </p:nvPicPr>
        <p:blipFill rotWithShape="1">
          <a:blip r:embed="rId4">
            <a:alphaModFix/>
          </a:blip>
          <a:srcRect l="9307" r="26396" b="-1"/>
          <a:stretch/>
        </p:blipFill>
        <p:spPr>
          <a:xfrm>
            <a:off x="2167031" y="484632"/>
            <a:ext cx="1674638" cy="5886073"/>
          </a:xfrm>
          <a:prstGeom prst="rect">
            <a:avLst/>
          </a:prstGeom>
          <a:noFill/>
          <a:ln>
            <a:noFill/>
          </a:ln>
        </p:spPr>
      </p:pic>
      <p:pic>
        <p:nvPicPr>
          <p:cNvPr id="272" name="Google Shape;272;p18" descr="Life11e-Fig-06-10-1R.jpg"/>
          <p:cNvPicPr preferRelativeResize="0"/>
          <p:nvPr/>
        </p:nvPicPr>
        <p:blipFill rotWithShape="1">
          <a:blip r:embed="rId5">
            <a:alphaModFix/>
          </a:blip>
          <a:srcRect l="6795" r="28085" b="-1"/>
          <a:stretch/>
        </p:blipFill>
        <p:spPr>
          <a:xfrm>
            <a:off x="360125" y="485969"/>
            <a:ext cx="1696078" cy="5886072"/>
          </a:xfrm>
          <a:prstGeom prst="rect">
            <a:avLst/>
          </a:prstGeom>
          <a:noFill/>
          <a:ln>
            <a:noFill/>
          </a:ln>
        </p:spPr>
      </p:pic>
      <p:cxnSp>
        <p:nvCxnSpPr>
          <p:cNvPr id="273" name="Google Shape;273;p18"/>
          <p:cNvCxnSpPr/>
          <p:nvPr/>
        </p:nvCxnSpPr>
        <p:spPr>
          <a:xfrm>
            <a:off x="5983783" y="4003046"/>
            <a:ext cx="2537460" cy="0"/>
          </a:xfrm>
          <a:prstGeom prst="straightConnector1">
            <a:avLst/>
          </a:prstGeom>
          <a:noFill/>
          <a:ln w="19050" cap="flat" cmpd="sng">
            <a:solidFill>
              <a:srgbClr val="FDB535"/>
            </a:solidFill>
            <a:prstDash val="solid"/>
            <a:miter lim="800000"/>
            <a:headEnd type="none" w="sm" len="sm"/>
            <a:tailEnd type="none" w="sm" len="sm"/>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9"/>
          <p:cNvSpPr txBox="1">
            <a:spLocks noGrp="1"/>
          </p:cNvSpPr>
          <p:nvPr>
            <p:ph type="title"/>
          </p:nvPr>
        </p:nvSpPr>
        <p:spPr>
          <a:xfrm>
            <a:off x="628650" y="365126"/>
            <a:ext cx="7886700" cy="1325563"/>
          </a:xfrm>
          <a:prstGeom prst="rect">
            <a:avLst/>
          </a:prstGeom>
          <a:solidFill>
            <a:schemeClr val="accent2"/>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40"/>
              <a:buFont typeface="Calibri"/>
              <a:buNone/>
            </a:pPr>
            <a:r>
              <a:rPr lang="en-US" sz="3240">
                <a:solidFill>
                  <a:schemeClr val="lt1"/>
                </a:solidFill>
              </a:rPr>
              <a:t>Osmosis en células vegetales y el efecto de la presión de turgencia de la pared celular</a:t>
            </a:r>
            <a:endParaRPr sz="3240">
              <a:solidFill>
                <a:schemeClr val="lt1"/>
              </a:solidFill>
            </a:endParaRPr>
          </a:p>
        </p:txBody>
      </p:sp>
      <p:pic>
        <p:nvPicPr>
          <p:cNvPr id="279" name="Google Shape;279;p19"/>
          <p:cNvPicPr preferRelativeResize="0">
            <a:picLocks noGrp="1"/>
          </p:cNvPicPr>
          <p:nvPr>
            <p:ph type="body" idx="1"/>
          </p:nvPr>
        </p:nvPicPr>
        <p:blipFill rotWithShape="1">
          <a:blip r:embed="rId3">
            <a:alphaModFix/>
          </a:blip>
          <a:srcRect/>
          <a:stretch/>
        </p:blipFill>
        <p:spPr>
          <a:xfrm>
            <a:off x="730512" y="1905000"/>
            <a:ext cx="7682975" cy="3593924"/>
          </a:xfrm>
          <a:prstGeom prst="rect">
            <a:avLst/>
          </a:prstGeom>
          <a:noFill/>
          <a:ln>
            <a:noFill/>
          </a:ln>
        </p:spPr>
      </p:pic>
      <p:sp>
        <p:nvSpPr>
          <p:cNvPr id="280" name="Google Shape;280;p19"/>
          <p:cNvSpPr/>
          <p:nvPr/>
        </p:nvSpPr>
        <p:spPr>
          <a:xfrm>
            <a:off x="1203455" y="5638064"/>
            <a:ext cx="673708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Times New Roman"/>
                <a:ea typeface="Times New Roman"/>
                <a:cs typeface="Times New Roman"/>
                <a:sym typeface="Times New Roman"/>
              </a:rPr>
              <a:t>Vea lo que ocurre en las células de </a:t>
            </a:r>
            <a:r>
              <a:rPr lang="en-US" sz="2400" b="0" i="1" u="none" strike="noStrike" cap="none">
                <a:solidFill>
                  <a:schemeClr val="dk1"/>
                </a:solidFill>
                <a:latin typeface="Times New Roman"/>
                <a:ea typeface="Times New Roman"/>
                <a:cs typeface="Times New Roman"/>
                <a:sym typeface="Times New Roman"/>
              </a:rPr>
              <a:t>Elodea</a:t>
            </a:r>
            <a:r>
              <a:rPr lang="en-US" sz="2400" b="0" i="0" u="none" strike="noStrike" cap="none">
                <a:solidFill>
                  <a:schemeClr val="dk1"/>
                </a:solidFill>
                <a:latin typeface="Times New Roman"/>
                <a:ea typeface="Times New Roman"/>
                <a:cs typeface="Times New Roman"/>
                <a:sym typeface="Times New Roman"/>
              </a:rPr>
              <a:t>: </a:t>
            </a:r>
            <a:r>
              <a:rPr lang="en-US" sz="2400" b="0" i="0" u="sng" strike="noStrike" cap="none">
                <a:solidFill>
                  <a:srgbClr val="FF0000"/>
                </a:solidFill>
                <a:latin typeface="Times New Roman"/>
                <a:ea typeface="Times New Roman"/>
                <a:cs typeface="Times New Roman"/>
                <a:sym typeface="Times New Roman"/>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https://www.youtube.com/watch?v=zVvHn6Sj9PQ</a:t>
            </a:r>
            <a:endParaRPr sz="2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sp>
        <p:nvSpPr>
          <p:cNvPr id="113" name="Google Shape;113;p2"/>
          <p:cNvSpPr/>
          <p:nvPr/>
        </p:nvSpPr>
        <p:spPr>
          <a:xfrm>
            <a:off x="2286"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114" name="Google Shape;114;p2"/>
          <p:cNvSpPr/>
          <p:nvPr/>
        </p:nvSpPr>
        <p:spPr>
          <a:xfrm>
            <a:off x="0" y="0"/>
            <a:ext cx="3125454"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115" name="Google Shape;115;p2"/>
          <p:cNvSpPr txBox="1">
            <a:spLocks noGrp="1"/>
          </p:cNvSpPr>
          <p:nvPr>
            <p:ph type="title"/>
          </p:nvPr>
        </p:nvSpPr>
        <p:spPr>
          <a:xfrm>
            <a:off x="515125" y="1153572"/>
            <a:ext cx="24003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300"/>
              <a:buFont typeface="Calibri"/>
              <a:buNone/>
            </a:pPr>
            <a:r>
              <a:rPr lang="en-US">
                <a:solidFill>
                  <a:srgbClr val="FFFFFF"/>
                </a:solidFill>
              </a:rPr>
              <a:t>Objetivos</a:t>
            </a:r>
            <a:endParaRPr/>
          </a:p>
        </p:txBody>
      </p:sp>
      <p:sp>
        <p:nvSpPr>
          <p:cNvPr id="116" name="Google Shape;116;p2"/>
          <p:cNvSpPr/>
          <p:nvPr/>
        </p:nvSpPr>
        <p:spPr>
          <a:xfrm rot="10800000" flipH="1">
            <a:off x="5662801" y="2455479"/>
            <a:ext cx="3062575"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117" name="Google Shape;117;p2"/>
          <p:cNvSpPr txBox="1">
            <a:spLocks noGrp="1"/>
          </p:cNvSpPr>
          <p:nvPr>
            <p:ph type="body" idx="1"/>
          </p:nvPr>
        </p:nvSpPr>
        <p:spPr>
          <a:xfrm>
            <a:off x="3335481" y="591344"/>
            <a:ext cx="5179868" cy="5585619"/>
          </a:xfrm>
          <a:prstGeom prst="rect">
            <a:avLst/>
          </a:prstGeom>
          <a:noFill/>
          <a:ln>
            <a:noFill/>
          </a:ln>
        </p:spPr>
        <p:txBody>
          <a:bodyPr spcFirstLastPara="1" wrap="square" lIns="91425" tIns="45700" rIns="91425" bIns="45700" anchor="ctr" anchorCtr="0">
            <a:normAutofit/>
          </a:bodyPr>
          <a:lstStyle/>
          <a:p>
            <a:pPr marL="685800" lvl="0" indent="-685800" algn="l" rtl="0">
              <a:lnSpc>
                <a:spcPct val="90000"/>
              </a:lnSpc>
              <a:spcBef>
                <a:spcPts val="0"/>
              </a:spcBef>
              <a:spcAft>
                <a:spcPts val="0"/>
              </a:spcAft>
              <a:buClr>
                <a:schemeClr val="dk1"/>
              </a:buClr>
              <a:buSzPts val="2100"/>
              <a:buFont typeface="Arial"/>
              <a:buChar char="•"/>
            </a:pPr>
            <a:r>
              <a:rPr lang="en-US"/>
              <a:t>Describir los componentes de las membranas biológicas.</a:t>
            </a:r>
            <a:endParaRPr/>
          </a:p>
          <a:p>
            <a:pPr marL="685800" lvl="0" indent="-685800" algn="l" rtl="0">
              <a:lnSpc>
                <a:spcPct val="90000"/>
              </a:lnSpc>
              <a:spcBef>
                <a:spcPts val="750"/>
              </a:spcBef>
              <a:spcAft>
                <a:spcPts val="0"/>
              </a:spcAft>
              <a:buClr>
                <a:schemeClr val="dk1"/>
              </a:buClr>
              <a:buSzPts val="2100"/>
              <a:buFont typeface="Arial"/>
              <a:buChar char="•"/>
            </a:pPr>
            <a:r>
              <a:rPr lang="en-US"/>
              <a:t>Identificar factores que afectan la integridad de las membranas.</a:t>
            </a:r>
            <a:endParaRPr/>
          </a:p>
          <a:p>
            <a:pPr marL="685800" lvl="0" indent="-685800" algn="l" rtl="0">
              <a:lnSpc>
                <a:spcPct val="90000"/>
              </a:lnSpc>
              <a:spcBef>
                <a:spcPts val="750"/>
              </a:spcBef>
              <a:spcAft>
                <a:spcPts val="0"/>
              </a:spcAft>
              <a:buClr>
                <a:schemeClr val="dk1"/>
              </a:buClr>
              <a:buSzPts val="2100"/>
              <a:buFont typeface="Arial"/>
              <a:buChar char="•"/>
            </a:pPr>
            <a:r>
              <a:rPr lang="en-US"/>
              <a:t>Explicar ocurren la difusión y la osmosis.</a:t>
            </a:r>
            <a:endParaRPr/>
          </a:p>
          <a:p>
            <a:pPr marL="685800" lvl="0" indent="-685800" algn="l" rtl="0">
              <a:lnSpc>
                <a:spcPct val="90000"/>
              </a:lnSpc>
              <a:spcBef>
                <a:spcPts val="750"/>
              </a:spcBef>
              <a:spcAft>
                <a:spcPts val="0"/>
              </a:spcAft>
              <a:buClr>
                <a:schemeClr val="dk1"/>
              </a:buClr>
              <a:buSzPts val="2100"/>
              <a:buFont typeface="Arial"/>
              <a:buChar char="•"/>
            </a:pPr>
            <a:r>
              <a:rPr lang="en-US"/>
              <a:t>Mencionar factores que afectan la velocidad de difusión.</a:t>
            </a:r>
            <a:endParaRPr/>
          </a:p>
          <a:p>
            <a:pPr marL="685800" lvl="0" indent="-685800" algn="l" rtl="0">
              <a:lnSpc>
                <a:spcPct val="90000"/>
              </a:lnSpc>
              <a:spcBef>
                <a:spcPts val="750"/>
              </a:spcBef>
              <a:spcAft>
                <a:spcPts val="0"/>
              </a:spcAft>
              <a:buClr>
                <a:schemeClr val="dk1"/>
              </a:buClr>
              <a:buSzPts val="2100"/>
              <a:buFont typeface="Arial"/>
              <a:buChar char="•"/>
            </a:pPr>
            <a:r>
              <a:rPr lang="en-US"/>
              <a:t>Conocer qué son soluciones hipotónicas, hipertónicas e isotónicas.</a:t>
            </a:r>
            <a:endParaRPr/>
          </a:p>
          <a:p>
            <a:pPr marL="0" lvl="0" indent="-133350" algn="l" rtl="0">
              <a:lnSpc>
                <a:spcPct val="90000"/>
              </a:lnSpc>
              <a:spcBef>
                <a:spcPts val="750"/>
              </a:spcBef>
              <a:spcAft>
                <a:spcPts val="0"/>
              </a:spcAft>
              <a:buClr>
                <a:schemeClr val="dk1"/>
              </a:buClr>
              <a:buSzPts val="2100"/>
              <a:buChar char="•"/>
            </a:pPr>
            <a:r>
              <a:rPr lang="en-US"/>
              <a:t>* En su clase se discutirán con detalle todos los distintos mecanismos de movimiento de iones y moléculas a través de la membrana.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0"/>
          <p:cNvSpPr txBox="1">
            <a:spLocks noGrp="1"/>
          </p:cNvSpPr>
          <p:nvPr>
            <p:ph type="title"/>
          </p:nvPr>
        </p:nvSpPr>
        <p:spPr>
          <a:xfrm>
            <a:off x="628650" y="152400"/>
            <a:ext cx="7886700" cy="1325563"/>
          </a:xfrm>
          <a:prstGeom prst="rect">
            <a:avLst/>
          </a:prstGeom>
          <a:solidFill>
            <a:schemeClr val="accent2"/>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Calibri"/>
              <a:buNone/>
            </a:pPr>
            <a:r>
              <a:rPr lang="en-US" sz="3600">
                <a:solidFill>
                  <a:schemeClr val="lt1"/>
                </a:solidFill>
              </a:rPr>
              <a:t>Osmosis en células animales</a:t>
            </a:r>
            <a:endParaRPr sz="3600">
              <a:solidFill>
                <a:schemeClr val="lt1"/>
              </a:solidFill>
            </a:endParaRPr>
          </a:p>
        </p:txBody>
      </p:sp>
      <p:sp>
        <p:nvSpPr>
          <p:cNvPr id="286" name="Google Shape;286;p20"/>
          <p:cNvSpPr/>
          <p:nvPr/>
        </p:nvSpPr>
        <p:spPr>
          <a:xfrm>
            <a:off x="1304925" y="5565331"/>
            <a:ext cx="7277099"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Times New Roman"/>
                <a:ea typeface="Times New Roman"/>
                <a:cs typeface="Times New Roman"/>
                <a:sym typeface="Times New Roman"/>
              </a:rPr>
              <a:t>Vea lo que ocurre en los globulos rojos: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dk1"/>
                </a:solid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https://www.youtube.com/watch?v=A8cI6FkcG4c</a:t>
            </a:r>
            <a:endParaRPr sz="2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pic>
        <p:nvPicPr>
          <p:cNvPr id="287" name="Google Shape;287;p20" descr="A close up of a logo&#10;&#10;Description automatically generated"/>
          <p:cNvPicPr preferRelativeResize="0">
            <a:picLocks noGrp="1"/>
          </p:cNvPicPr>
          <p:nvPr>
            <p:ph type="body" idx="1"/>
          </p:nvPr>
        </p:nvPicPr>
        <p:blipFill rotWithShape="1">
          <a:blip r:embed="rId4">
            <a:alphaModFix/>
          </a:blip>
          <a:srcRect/>
          <a:stretch/>
        </p:blipFill>
        <p:spPr>
          <a:xfrm>
            <a:off x="1000125" y="1628048"/>
            <a:ext cx="7143750" cy="3744515"/>
          </a:xfrm>
          <a:prstGeom prst="rect">
            <a:avLst/>
          </a:prstGeom>
          <a:noFill/>
          <a:ln>
            <a:noFill/>
          </a:ln>
        </p:spPr>
      </p:pic>
      <p:sp>
        <p:nvSpPr>
          <p:cNvPr id="288" name="Google Shape;288;p20"/>
          <p:cNvSpPr txBox="1"/>
          <p:nvPr/>
        </p:nvSpPr>
        <p:spPr>
          <a:xfrm>
            <a:off x="1000125" y="5284285"/>
            <a:ext cx="788670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rgbClr val="FF0000"/>
                </a:solidFill>
                <a:latin typeface="Times New Roman"/>
                <a:ea typeface="Times New Roman"/>
                <a:cs typeface="Times New Roman"/>
                <a:sym typeface="Times New Roman"/>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This Photo</a:t>
            </a:r>
            <a:r>
              <a:rPr lang="en-US" sz="900" b="0" i="0" u="none" strike="noStrike" cap="none">
                <a:solidFill>
                  <a:srgbClr val="FF0000"/>
                </a:solidFill>
                <a:latin typeface="Times New Roman"/>
                <a:ea typeface="Times New Roman"/>
                <a:cs typeface="Times New Roman"/>
                <a:sym typeface="Times New Roman"/>
              </a:rPr>
              <a:t> by Unknown Author is licensed under </a:t>
            </a:r>
            <a:r>
              <a:rPr lang="en-US" sz="900" b="0" i="0" u="sng" strike="noStrike" cap="none">
                <a:solidFill>
                  <a:srgbClr val="FF0000"/>
                </a:solidFill>
                <a:latin typeface="Times New Roman"/>
                <a:ea typeface="Times New Roman"/>
                <a:cs typeface="Times New Roman"/>
                <a:sym typeface="Times New Roman"/>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CC BY-SA</a:t>
            </a:r>
            <a:endParaRPr sz="900" b="0" i="0" u="none" strike="noStrike" cap="none">
              <a:solidFill>
                <a:srgbClr val="FF0000"/>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1"/>
          <p:cNvSpPr txBox="1">
            <a:spLocks noGrp="1"/>
          </p:cNvSpPr>
          <p:nvPr>
            <p:ph type="title"/>
          </p:nvPr>
        </p:nvSpPr>
        <p:spPr>
          <a:xfrm>
            <a:off x="628650" y="82916"/>
            <a:ext cx="7753350" cy="1100933"/>
          </a:xfrm>
          <a:prstGeom prst="rect">
            <a:avLst/>
          </a:prstGeom>
          <a:solidFill>
            <a:schemeClr val="accent2"/>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US"/>
              <a:t>Difusión por membrana selectivamente permeable</a:t>
            </a:r>
            <a:endParaRPr/>
          </a:p>
        </p:txBody>
      </p:sp>
      <p:sp>
        <p:nvSpPr>
          <p:cNvPr id="294" name="Google Shape;294;p21"/>
          <p:cNvSpPr txBox="1">
            <a:spLocks noGrp="1"/>
          </p:cNvSpPr>
          <p:nvPr>
            <p:ph type="body" idx="1"/>
          </p:nvPr>
        </p:nvSpPr>
        <p:spPr>
          <a:xfrm>
            <a:off x="501649" y="1295400"/>
            <a:ext cx="7315200" cy="4724400"/>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dk1"/>
              </a:buClr>
              <a:buSzPts val="2100"/>
              <a:buChar char="•"/>
            </a:pPr>
            <a:r>
              <a:rPr lang="en-US"/>
              <a:t>Ver detalles del procedimiento en la separata.</a:t>
            </a:r>
            <a:endParaRPr/>
          </a:p>
          <a:p>
            <a:pPr marL="171450" lvl="0" indent="-171450" algn="l" rtl="0">
              <a:lnSpc>
                <a:spcPct val="90000"/>
              </a:lnSpc>
              <a:spcBef>
                <a:spcPts val="750"/>
              </a:spcBef>
              <a:spcAft>
                <a:spcPts val="0"/>
              </a:spcAft>
              <a:buClr>
                <a:schemeClr val="dk1"/>
              </a:buClr>
              <a:buSzPts val="2100"/>
              <a:buChar char="•"/>
            </a:pPr>
            <a:r>
              <a:rPr lang="en-US"/>
              <a:t>¿Cuál es el objetivo del experimento?</a:t>
            </a:r>
            <a:endParaRPr/>
          </a:p>
        </p:txBody>
      </p:sp>
      <p:pic>
        <p:nvPicPr>
          <p:cNvPr id="295" name="Google Shape;295;p21"/>
          <p:cNvPicPr preferRelativeResize="0"/>
          <p:nvPr/>
        </p:nvPicPr>
        <p:blipFill rotWithShape="1">
          <a:blip r:embed="rId3">
            <a:alphaModFix/>
          </a:blip>
          <a:srcRect/>
          <a:stretch/>
        </p:blipFill>
        <p:spPr>
          <a:xfrm>
            <a:off x="459315" y="2152650"/>
            <a:ext cx="3843867" cy="2882900"/>
          </a:xfrm>
          <a:prstGeom prst="rect">
            <a:avLst/>
          </a:prstGeom>
          <a:noFill/>
          <a:ln>
            <a:noFill/>
          </a:ln>
        </p:spPr>
      </p:pic>
      <p:pic>
        <p:nvPicPr>
          <p:cNvPr id="296" name="Google Shape;296;p21"/>
          <p:cNvPicPr preferRelativeResize="0"/>
          <p:nvPr/>
        </p:nvPicPr>
        <p:blipFill rotWithShape="1">
          <a:blip r:embed="rId4">
            <a:alphaModFix/>
          </a:blip>
          <a:srcRect/>
          <a:stretch/>
        </p:blipFill>
        <p:spPr>
          <a:xfrm>
            <a:off x="4798484" y="2152650"/>
            <a:ext cx="3843867" cy="2882900"/>
          </a:xfrm>
          <a:prstGeom prst="rect">
            <a:avLst/>
          </a:prstGeom>
          <a:noFill/>
          <a:ln>
            <a:noFill/>
          </a:ln>
        </p:spPr>
      </p:pic>
      <p:sp>
        <p:nvSpPr>
          <p:cNvPr id="297" name="Google Shape;297;p21"/>
          <p:cNvSpPr txBox="1"/>
          <p:nvPr/>
        </p:nvSpPr>
        <p:spPr>
          <a:xfrm>
            <a:off x="459315" y="5055048"/>
            <a:ext cx="384386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990000"/>
                </a:solidFill>
                <a:latin typeface="Times New Roman"/>
                <a:ea typeface="Times New Roman"/>
                <a:cs typeface="Times New Roman"/>
                <a:sym typeface="Times New Roman"/>
              </a:rPr>
              <a:t>Soluciones de almidón, glucosa y membrana semipermeable (membrana de diálisis)</a:t>
            </a:r>
            <a:endParaRPr sz="2400" b="0" i="0" u="none" strike="noStrike" cap="none">
              <a:solidFill>
                <a:srgbClr val="990000"/>
              </a:solidFill>
              <a:latin typeface="Times New Roman"/>
              <a:ea typeface="Times New Roman"/>
              <a:cs typeface="Times New Roman"/>
              <a:sym typeface="Times New Roman"/>
            </a:endParaRPr>
          </a:p>
        </p:txBody>
      </p:sp>
      <p:sp>
        <p:nvSpPr>
          <p:cNvPr id="298" name="Google Shape;298;p21"/>
          <p:cNvSpPr txBox="1"/>
          <p:nvPr/>
        </p:nvSpPr>
        <p:spPr>
          <a:xfrm>
            <a:off x="4798483" y="5147101"/>
            <a:ext cx="3843867"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990000"/>
                </a:solidFill>
                <a:latin typeface="Times New Roman"/>
                <a:ea typeface="Times New Roman"/>
                <a:cs typeface="Times New Roman"/>
                <a:sym typeface="Times New Roman"/>
              </a:rPr>
              <a:t>Añadir a bolsa de diálisis solución de almidón y de glucosa (1:1)</a:t>
            </a:r>
            <a:endParaRPr sz="2400" b="0" i="0" u="none" strike="noStrike" cap="none">
              <a:solidFill>
                <a:srgbClr val="990000"/>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2"/>
          <p:cNvSpPr txBox="1">
            <a:spLocks noGrp="1"/>
          </p:cNvSpPr>
          <p:nvPr>
            <p:ph type="title"/>
          </p:nvPr>
        </p:nvSpPr>
        <p:spPr>
          <a:xfrm>
            <a:off x="628650" y="365126"/>
            <a:ext cx="7886700" cy="1325563"/>
          </a:xfrm>
          <a:prstGeom prst="rect">
            <a:avLst/>
          </a:prstGeom>
          <a:solidFill>
            <a:schemeClr val="accent2"/>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Experimento en proceso:</a:t>
            </a:r>
            <a:endParaRPr/>
          </a:p>
        </p:txBody>
      </p:sp>
      <p:pic>
        <p:nvPicPr>
          <p:cNvPr id="304" name="Google Shape;304;p22"/>
          <p:cNvPicPr preferRelativeResize="0">
            <a:picLocks noGrp="1"/>
          </p:cNvPicPr>
          <p:nvPr>
            <p:ph type="body" idx="1"/>
          </p:nvPr>
        </p:nvPicPr>
        <p:blipFill rotWithShape="1">
          <a:blip r:embed="rId3">
            <a:alphaModFix/>
          </a:blip>
          <a:srcRect/>
          <a:stretch/>
        </p:blipFill>
        <p:spPr>
          <a:xfrm>
            <a:off x="1671108" y="1825625"/>
            <a:ext cx="5186892" cy="3890169"/>
          </a:xfrm>
          <a:prstGeom prst="rect">
            <a:avLst/>
          </a:prstGeom>
          <a:noFill/>
          <a:ln>
            <a:noFill/>
          </a:ln>
        </p:spPr>
      </p:pic>
      <p:sp>
        <p:nvSpPr>
          <p:cNvPr id="305" name="Google Shape;305;p22"/>
          <p:cNvSpPr txBox="1"/>
          <p:nvPr/>
        </p:nvSpPr>
        <p:spPr>
          <a:xfrm>
            <a:off x="838200" y="5715000"/>
            <a:ext cx="74676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Times New Roman"/>
                <a:ea typeface="Times New Roman"/>
                <a:cs typeface="Times New Roman"/>
                <a:sym typeface="Times New Roman"/>
              </a:rPr>
              <a:t>Limpiar bien la parte externa de la bolsa y colocar en vaso con yodo y agua. Dejar por 1 hora.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3"/>
          <p:cNvSpPr txBox="1">
            <a:spLocks noGrp="1"/>
          </p:cNvSpPr>
          <p:nvPr>
            <p:ph type="title"/>
          </p:nvPr>
        </p:nvSpPr>
        <p:spPr>
          <a:xfrm>
            <a:off x="628650" y="365126"/>
            <a:ext cx="7886700" cy="1325563"/>
          </a:xfrm>
          <a:prstGeom prst="rect">
            <a:avLst/>
          </a:prstGeom>
          <a:solidFill>
            <a:schemeClr val="accent2"/>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Resultados</a:t>
            </a:r>
            <a:endParaRPr/>
          </a:p>
        </p:txBody>
      </p:sp>
      <p:pic>
        <p:nvPicPr>
          <p:cNvPr id="311" name="Google Shape;311;p23"/>
          <p:cNvPicPr preferRelativeResize="0">
            <a:picLocks noGrp="1"/>
          </p:cNvPicPr>
          <p:nvPr>
            <p:ph type="body" idx="1"/>
          </p:nvPr>
        </p:nvPicPr>
        <p:blipFill rotWithShape="1">
          <a:blip r:embed="rId3">
            <a:alphaModFix/>
          </a:blip>
          <a:srcRect/>
          <a:stretch/>
        </p:blipFill>
        <p:spPr>
          <a:xfrm>
            <a:off x="939361" y="1825625"/>
            <a:ext cx="3264778" cy="4351338"/>
          </a:xfrm>
          <a:prstGeom prst="rect">
            <a:avLst/>
          </a:prstGeom>
          <a:noFill/>
          <a:ln>
            <a:noFill/>
          </a:ln>
        </p:spPr>
      </p:pic>
      <p:sp>
        <p:nvSpPr>
          <p:cNvPr id="312" name="Google Shape;312;p23"/>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dk1"/>
              </a:buClr>
              <a:buSzPts val="2100"/>
              <a:buChar char="•"/>
            </a:pPr>
            <a:r>
              <a:rPr lang="en-US"/>
              <a:t>Prueba de almidón dentro de bolsa:</a:t>
            </a:r>
            <a:endParaRPr/>
          </a:p>
          <a:p>
            <a:pPr marL="171450" lvl="0" indent="-171450" algn="l" rtl="0">
              <a:lnSpc>
                <a:spcPct val="90000"/>
              </a:lnSpc>
              <a:spcBef>
                <a:spcPts val="750"/>
              </a:spcBef>
              <a:spcAft>
                <a:spcPts val="0"/>
              </a:spcAft>
              <a:buClr>
                <a:schemeClr val="dk1"/>
              </a:buClr>
              <a:buSzPts val="2100"/>
              <a:buChar char="•"/>
            </a:pPr>
            <a:r>
              <a:rPr lang="en-US"/>
              <a:t>Prueba de almidón fuera de bolsa:</a:t>
            </a:r>
            <a:endParaRPr/>
          </a:p>
          <a:p>
            <a:pPr marL="171450" lvl="0" indent="-38100" algn="l" rtl="0">
              <a:lnSpc>
                <a:spcPct val="90000"/>
              </a:lnSpc>
              <a:spcBef>
                <a:spcPts val="750"/>
              </a:spcBef>
              <a:spcAft>
                <a:spcPts val="0"/>
              </a:spcAft>
              <a:buClr>
                <a:schemeClr val="dk1"/>
              </a:buClr>
              <a:buSzPts val="2100"/>
              <a:buNone/>
            </a:pPr>
            <a:endParaRPr/>
          </a:p>
          <a:p>
            <a:pPr marL="171450" lvl="0" indent="-171450" algn="l" rtl="0">
              <a:lnSpc>
                <a:spcPct val="90000"/>
              </a:lnSpc>
              <a:spcBef>
                <a:spcPts val="750"/>
              </a:spcBef>
              <a:spcAft>
                <a:spcPts val="0"/>
              </a:spcAft>
              <a:buClr>
                <a:schemeClr val="dk1"/>
              </a:buClr>
              <a:buSzPts val="2100"/>
              <a:buChar char="•"/>
            </a:pPr>
            <a:r>
              <a:rPr lang="en-US"/>
              <a:t>Prueba de Benedict dentro de bolsa:</a:t>
            </a:r>
            <a:endParaRPr/>
          </a:p>
          <a:p>
            <a:pPr marL="171450" lvl="0" indent="-171450" algn="l" rtl="0">
              <a:lnSpc>
                <a:spcPct val="90000"/>
              </a:lnSpc>
              <a:spcBef>
                <a:spcPts val="750"/>
              </a:spcBef>
              <a:spcAft>
                <a:spcPts val="0"/>
              </a:spcAft>
              <a:buClr>
                <a:schemeClr val="dk1"/>
              </a:buClr>
              <a:buSzPts val="2100"/>
              <a:buChar char="•"/>
            </a:pPr>
            <a:r>
              <a:rPr lang="en-US"/>
              <a:t>Prueba de Benedict fuera de bolsa: </a:t>
            </a:r>
            <a:endParaRPr/>
          </a:p>
        </p:txBody>
      </p:sp>
      <p:sp>
        <p:nvSpPr>
          <p:cNvPr id="313" name="Google Shape;313;p23"/>
          <p:cNvSpPr txBox="1"/>
          <p:nvPr/>
        </p:nvSpPr>
        <p:spPr>
          <a:xfrm>
            <a:off x="5791200" y="2146299"/>
            <a:ext cx="4572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0000"/>
                </a:solidFill>
                <a:latin typeface="Times New Roman"/>
                <a:ea typeface="Times New Roman"/>
                <a:cs typeface="Times New Roman"/>
                <a:sym typeface="Times New Roman"/>
              </a:rPr>
              <a:t>+</a:t>
            </a:r>
            <a:endParaRPr sz="2400" b="1" i="0" u="none" strike="noStrike" cap="none">
              <a:solidFill>
                <a:srgbClr val="FF0000"/>
              </a:solidFill>
              <a:latin typeface="Times New Roman"/>
              <a:ea typeface="Times New Roman"/>
              <a:cs typeface="Times New Roman"/>
              <a:sym typeface="Times New Roman"/>
            </a:endParaRPr>
          </a:p>
        </p:txBody>
      </p:sp>
      <p:sp>
        <p:nvSpPr>
          <p:cNvPr id="314" name="Google Shape;314;p23"/>
          <p:cNvSpPr txBox="1"/>
          <p:nvPr/>
        </p:nvSpPr>
        <p:spPr>
          <a:xfrm>
            <a:off x="5791200" y="3886200"/>
            <a:ext cx="3937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0000"/>
                </a:solidFill>
                <a:latin typeface="Times New Roman"/>
                <a:ea typeface="Times New Roman"/>
                <a:cs typeface="Times New Roman"/>
                <a:sym typeface="Times New Roman"/>
              </a:rPr>
              <a:t>+</a:t>
            </a:r>
            <a:endParaRPr sz="2400" b="1" i="0" u="none" strike="noStrike" cap="none">
              <a:solidFill>
                <a:srgbClr val="FF0000"/>
              </a:solidFill>
              <a:latin typeface="Times New Roman"/>
              <a:ea typeface="Times New Roman"/>
              <a:cs typeface="Times New Roman"/>
              <a:sym typeface="Times New Roman"/>
            </a:endParaRPr>
          </a:p>
        </p:txBody>
      </p:sp>
      <p:sp>
        <p:nvSpPr>
          <p:cNvPr id="315" name="Google Shape;315;p23"/>
          <p:cNvSpPr txBox="1"/>
          <p:nvPr/>
        </p:nvSpPr>
        <p:spPr>
          <a:xfrm>
            <a:off x="5791200" y="4648200"/>
            <a:ext cx="4572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0000"/>
                </a:solidFill>
                <a:latin typeface="Times New Roman"/>
                <a:ea typeface="Times New Roman"/>
                <a:cs typeface="Times New Roman"/>
                <a:sym typeface="Times New Roman"/>
              </a:rPr>
              <a:t>+</a:t>
            </a:r>
            <a:endParaRPr sz="2400" b="1" i="0" u="none" strike="noStrike" cap="none">
              <a:solidFill>
                <a:srgbClr val="FF0000"/>
              </a:solidFill>
              <a:latin typeface="Times New Roman"/>
              <a:ea typeface="Times New Roman"/>
              <a:cs typeface="Times New Roman"/>
              <a:sym typeface="Times New Roman"/>
            </a:endParaRPr>
          </a:p>
        </p:txBody>
      </p:sp>
      <p:sp>
        <p:nvSpPr>
          <p:cNvPr id="316" name="Google Shape;316;p23"/>
          <p:cNvSpPr txBox="1"/>
          <p:nvPr/>
        </p:nvSpPr>
        <p:spPr>
          <a:xfrm>
            <a:off x="5676900" y="2607964"/>
            <a:ext cx="5080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F0000"/>
                </a:solidFill>
                <a:latin typeface="Times New Roman"/>
                <a:ea typeface="Times New Roman"/>
                <a:cs typeface="Times New Roman"/>
                <a:sym typeface="Times New Roman"/>
              </a:rPr>
              <a:t>-</a:t>
            </a:r>
            <a:endParaRPr sz="4800" b="0" i="0" u="none" strike="noStrike" cap="none">
              <a:solidFill>
                <a:srgbClr val="FF0000"/>
              </a:solidFill>
              <a:latin typeface="Times New Roman"/>
              <a:ea typeface="Times New Roman"/>
              <a:cs typeface="Times New Roman"/>
              <a:sym typeface="Times New Roman"/>
            </a:endParaRPr>
          </a:p>
        </p:txBody>
      </p:sp>
      <p:sp>
        <p:nvSpPr>
          <p:cNvPr id="317" name="Google Shape;317;p23"/>
          <p:cNvSpPr txBox="1"/>
          <p:nvPr/>
        </p:nvSpPr>
        <p:spPr>
          <a:xfrm>
            <a:off x="4800600" y="5562600"/>
            <a:ext cx="38862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990000"/>
                </a:solidFill>
                <a:latin typeface="Times New Roman"/>
                <a:ea typeface="Times New Roman"/>
                <a:cs typeface="Times New Roman"/>
                <a:sym typeface="Times New Roman"/>
              </a:rPr>
              <a:t>¿Qué indican los resultados?</a:t>
            </a:r>
            <a:endParaRPr sz="2400" b="0" i="0" u="none" strike="noStrike" cap="none">
              <a:solidFill>
                <a:srgbClr val="99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anim calcmode="lin" valueType="num">
                                      <p:cBhvr additive="base">
                                        <p:cTn id="7" dur="500"/>
                                        <p:tgtEl>
                                          <p:spTgt spid="31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16"/>
                                        </p:tgtEl>
                                        <p:attrNameLst>
                                          <p:attrName>style.visibility</p:attrName>
                                        </p:attrNameLst>
                                      </p:cBhvr>
                                      <p:to>
                                        <p:strVal val="visible"/>
                                      </p:to>
                                    </p:set>
                                    <p:anim calcmode="lin" valueType="num">
                                      <p:cBhvr additive="base">
                                        <p:cTn id="12" dur="500"/>
                                        <p:tgtEl>
                                          <p:spTgt spid="3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14"/>
                                        </p:tgtEl>
                                        <p:attrNameLst>
                                          <p:attrName>style.visibility</p:attrName>
                                        </p:attrNameLst>
                                      </p:cBhvr>
                                      <p:to>
                                        <p:strVal val="visible"/>
                                      </p:to>
                                    </p:set>
                                    <p:anim calcmode="lin" valueType="num">
                                      <p:cBhvr additive="base">
                                        <p:cTn id="17" dur="500"/>
                                        <p:tgtEl>
                                          <p:spTgt spid="3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15"/>
                                        </p:tgtEl>
                                        <p:attrNameLst>
                                          <p:attrName>style.visibility</p:attrName>
                                        </p:attrNameLst>
                                      </p:cBhvr>
                                      <p:to>
                                        <p:strVal val="visible"/>
                                      </p:to>
                                    </p:set>
                                    <p:anim calcmode="lin" valueType="num">
                                      <p:cBhvr additive="base">
                                        <p:cTn id="22" dur="500"/>
                                        <p:tgtEl>
                                          <p:spTgt spid="3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4"/>
          <p:cNvSpPr txBox="1">
            <a:spLocks noGrp="1"/>
          </p:cNvSpPr>
          <p:nvPr>
            <p:ph type="title"/>
          </p:nvPr>
        </p:nvSpPr>
        <p:spPr>
          <a:xfrm>
            <a:off x="628650" y="152400"/>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Osmolaridad de la papa a diferentes molaridades</a:t>
            </a:r>
            <a:endParaRPr/>
          </a:p>
        </p:txBody>
      </p:sp>
      <p:sp>
        <p:nvSpPr>
          <p:cNvPr id="323" name="Google Shape;323;p24"/>
          <p:cNvSpPr txBox="1">
            <a:spLocks noGrp="1"/>
          </p:cNvSpPr>
          <p:nvPr>
            <p:ph type="body" idx="1"/>
          </p:nvPr>
        </p:nvSpPr>
        <p:spPr>
          <a:xfrm>
            <a:off x="914400" y="1143000"/>
            <a:ext cx="7315200" cy="4724400"/>
          </a:xfrm>
          <a:prstGeom prst="rect">
            <a:avLst/>
          </a:prstGeom>
          <a:noFill/>
          <a:ln>
            <a:noFill/>
          </a:ln>
        </p:spPr>
        <p:txBody>
          <a:bodyPr spcFirstLastPara="1" wrap="square" lIns="91425" tIns="45700" rIns="91425" bIns="45700" anchor="t" anchorCtr="0">
            <a:normAutofit/>
          </a:bodyPr>
          <a:lstStyle/>
          <a:p>
            <a:pPr marL="457200" lvl="0" indent="-304800" algn="l" rtl="0">
              <a:lnSpc>
                <a:spcPct val="90000"/>
              </a:lnSpc>
              <a:spcBef>
                <a:spcPts val="0"/>
              </a:spcBef>
              <a:spcAft>
                <a:spcPts val="0"/>
              </a:spcAft>
              <a:buClr>
                <a:schemeClr val="dk1"/>
              </a:buClr>
              <a:buSzPts val="2400"/>
              <a:buFont typeface="Calibri"/>
              <a:buNone/>
            </a:pPr>
            <a:endParaRPr sz="2400"/>
          </a:p>
          <a:p>
            <a:pPr marL="0" lvl="0" indent="0" algn="l" rtl="0">
              <a:lnSpc>
                <a:spcPct val="90000"/>
              </a:lnSpc>
              <a:spcBef>
                <a:spcPts val="750"/>
              </a:spcBef>
              <a:spcAft>
                <a:spcPts val="0"/>
              </a:spcAft>
              <a:buClr>
                <a:schemeClr val="dk1"/>
              </a:buClr>
              <a:buSzPts val="2400"/>
              <a:buNone/>
            </a:pPr>
            <a:r>
              <a:rPr lang="en-US" sz="2400"/>
              <a:t>Para este ejercicio tiene el procedimiento de su separata. </a:t>
            </a:r>
            <a:endParaRPr/>
          </a:p>
          <a:p>
            <a:pPr marL="0" lvl="0" indent="0" algn="l" rtl="0">
              <a:lnSpc>
                <a:spcPct val="90000"/>
              </a:lnSpc>
              <a:spcBef>
                <a:spcPts val="750"/>
              </a:spcBef>
              <a:spcAft>
                <a:spcPts val="0"/>
              </a:spcAft>
              <a:buClr>
                <a:schemeClr val="dk1"/>
              </a:buClr>
              <a:buSzPts val="2400"/>
              <a:buNone/>
            </a:pPr>
            <a:r>
              <a:rPr lang="en-US" sz="2400"/>
              <a:t>Se colocaron cilindros de papa en soluciones de glucosa de molaridades.  Se desea comparar en peso inicial y el final para ver el cambio en peso y saber si la papa gana o pierde peso. Queremos saber a qué molaridad la papa está en una solución en la cual sus células estén en condiciones óptimas (no pierde o gana peso).</a:t>
            </a:r>
            <a:endParaRPr sz="2400"/>
          </a:p>
          <a:p>
            <a:pPr marL="0" lvl="0" indent="0" algn="l" rtl="0">
              <a:lnSpc>
                <a:spcPct val="90000"/>
              </a:lnSpc>
              <a:spcBef>
                <a:spcPts val="750"/>
              </a:spcBef>
              <a:spcAft>
                <a:spcPts val="0"/>
              </a:spcAft>
              <a:buClr>
                <a:schemeClr val="dk1"/>
              </a:buClr>
              <a:buSzPts val="2400"/>
              <a:buNone/>
            </a:pPr>
            <a:r>
              <a:rPr lang="en-US" sz="2400"/>
              <a:t> </a:t>
            </a:r>
            <a:endParaRPr sz="2400"/>
          </a:p>
          <a:p>
            <a:pPr marL="0" lvl="0" indent="0" algn="l" rtl="0">
              <a:lnSpc>
                <a:spcPct val="90000"/>
              </a:lnSpc>
              <a:spcBef>
                <a:spcPts val="750"/>
              </a:spcBef>
              <a:spcAft>
                <a:spcPts val="0"/>
              </a:spcAft>
              <a:buClr>
                <a:schemeClr val="dk1"/>
              </a:buClr>
              <a:buSzPts val="2400"/>
              <a:buNone/>
            </a:pPr>
            <a:r>
              <a:rPr lang="en-US" sz="2400"/>
              <a:t>Aquí otras variantes del ejercicio que podrá ver en los videos abajo.</a:t>
            </a:r>
            <a:endParaRPr/>
          </a:p>
          <a:p>
            <a:pPr marL="457200" lvl="0" indent="-457200" algn="l" rtl="0">
              <a:lnSpc>
                <a:spcPct val="90000"/>
              </a:lnSpc>
              <a:spcBef>
                <a:spcPts val="750"/>
              </a:spcBef>
              <a:spcAft>
                <a:spcPts val="0"/>
              </a:spcAft>
              <a:buClr>
                <a:schemeClr val="dk1"/>
              </a:buClr>
              <a:buSzPts val="2400"/>
              <a:buFont typeface="Calibri"/>
              <a:buChar char="-"/>
            </a:pPr>
            <a:r>
              <a:rPr lang="en-US" sz="2400" u="sng">
                <a:solidFill>
                  <a:schemeClr val="hlink"/>
                </a:solidFill>
                <a:hlinkClick r:id="rId3"/>
              </a:rPr>
              <a:t>https://www.youtube.com/watch?v=bMFQ6QS2raY</a:t>
            </a:r>
            <a:endParaRPr sz="2400"/>
          </a:p>
          <a:p>
            <a:pPr marL="457200" lvl="0" indent="-457200" algn="l" rtl="0">
              <a:lnSpc>
                <a:spcPct val="90000"/>
              </a:lnSpc>
              <a:spcBef>
                <a:spcPts val="750"/>
              </a:spcBef>
              <a:spcAft>
                <a:spcPts val="0"/>
              </a:spcAft>
              <a:buClr>
                <a:schemeClr val="dk1"/>
              </a:buClr>
              <a:buSzPts val="2400"/>
              <a:buFont typeface="Calibri"/>
              <a:buChar char="-"/>
            </a:pPr>
            <a:r>
              <a:rPr lang="en-US" sz="2400" u="sng">
                <a:solidFill>
                  <a:schemeClr val="hlink"/>
                </a:solidFill>
                <a:hlinkClick r:id="rId4"/>
              </a:rPr>
              <a:t>https://www.youtube.com/watch?v=jTDATlaBV-o</a:t>
            </a:r>
            <a:endParaRPr sz="2400"/>
          </a:p>
          <a:p>
            <a:pPr marL="0" lvl="0" indent="0" algn="l" rtl="0">
              <a:lnSpc>
                <a:spcPct val="90000"/>
              </a:lnSpc>
              <a:spcBef>
                <a:spcPts val="750"/>
              </a:spcBef>
              <a:spcAft>
                <a:spcPts val="0"/>
              </a:spcAft>
              <a:buClr>
                <a:schemeClr val="dk1"/>
              </a:buClr>
              <a:buSzPts val="2400"/>
              <a:buNone/>
            </a:pPr>
            <a:endParaRPr sz="2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0"/>
          <p:cNvSpPr txBox="1">
            <a:spLocks noGrp="1"/>
          </p:cNvSpPr>
          <p:nvPr>
            <p:ph type="title"/>
          </p:nvPr>
        </p:nvSpPr>
        <p:spPr>
          <a:xfrm>
            <a:off x="623206" y="228600"/>
            <a:ext cx="813979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970"/>
              <a:buFont typeface="Calibri"/>
              <a:buNone/>
            </a:pPr>
            <a:r>
              <a:rPr lang="en-US" sz="2970"/>
              <a:t>Experimento de osmolaridad de la papa en distintas soluciones con sal:</a:t>
            </a:r>
            <a:endParaRPr/>
          </a:p>
        </p:txBody>
      </p:sp>
      <p:sp>
        <p:nvSpPr>
          <p:cNvPr id="329" name="Google Shape;329;p30"/>
          <p:cNvSpPr txBox="1">
            <a:spLocks noGrp="1"/>
          </p:cNvSpPr>
          <p:nvPr>
            <p:ph type="body" idx="1"/>
          </p:nvPr>
        </p:nvSpPr>
        <p:spPr>
          <a:xfrm>
            <a:off x="628650" y="1690689"/>
            <a:ext cx="7886700" cy="4486274"/>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dk1"/>
              </a:buClr>
              <a:buSzPts val="2100"/>
              <a:buChar char="•"/>
            </a:pPr>
            <a:r>
              <a:rPr lang="en-US"/>
              <a:t>Se usan en este experimento cilindros del mismo tamaño, los cuales previo a colocarlos en las soluciones salinas se midieron con una regla (No más largos de 1-1.5 pulgadas). Se colocaron cada uno a la misma vez en distintas soluciones. En vaso 1: solución con 3 cucharaditas (cdta) de sal, vaso 2: con 2 cdta sal, vaso 3: 1 cdta sal, Vaso 4:  ½ cdta sal, vaso 5: ¼ cdta sal, vaso 6: 1/8 cdta sal. Dejar por 1-2 horas. Sacar y volver a medir. </a:t>
            </a:r>
            <a:endParaRPr/>
          </a:p>
          <a:p>
            <a:pPr marL="0" lvl="0" indent="0" algn="l" rtl="0">
              <a:lnSpc>
                <a:spcPct val="90000"/>
              </a:lnSpc>
              <a:spcBef>
                <a:spcPts val="750"/>
              </a:spcBef>
              <a:spcAft>
                <a:spcPts val="0"/>
              </a:spcAft>
              <a:buClr>
                <a:schemeClr val="dk1"/>
              </a:buClr>
              <a:buSzPts val="2100"/>
              <a:buNone/>
            </a:pPr>
            <a:r>
              <a:rPr lang="en-US"/>
              <a:t> </a:t>
            </a:r>
            <a:endParaRPr/>
          </a:p>
        </p:txBody>
      </p:sp>
      <p:pic>
        <p:nvPicPr>
          <p:cNvPr id="330" name="Google Shape;330;p30" descr="A picture containing indoor, table, sitting, food&#10;&#10;Description automatically generated"/>
          <p:cNvPicPr preferRelativeResize="0"/>
          <p:nvPr/>
        </p:nvPicPr>
        <p:blipFill rotWithShape="1">
          <a:blip r:embed="rId3">
            <a:alphaModFix/>
          </a:blip>
          <a:srcRect/>
          <a:stretch/>
        </p:blipFill>
        <p:spPr>
          <a:xfrm>
            <a:off x="980177" y="3873499"/>
            <a:ext cx="3530600" cy="2647950"/>
          </a:xfrm>
          <a:prstGeom prst="rect">
            <a:avLst/>
          </a:prstGeom>
          <a:noFill/>
          <a:ln>
            <a:noFill/>
          </a:ln>
        </p:spPr>
      </p:pic>
      <p:pic>
        <p:nvPicPr>
          <p:cNvPr id="331" name="Google Shape;331;p30"/>
          <p:cNvPicPr preferRelativeResize="0"/>
          <p:nvPr/>
        </p:nvPicPr>
        <p:blipFill rotWithShape="1">
          <a:blip r:embed="rId4">
            <a:alphaModFix/>
          </a:blip>
          <a:srcRect/>
          <a:stretch/>
        </p:blipFill>
        <p:spPr>
          <a:xfrm rot="5400000">
            <a:off x="5302939" y="3428101"/>
            <a:ext cx="2647950" cy="352922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¿Qué indican los resultados?</a:t>
            </a:r>
            <a:endParaRPr/>
          </a:p>
        </p:txBody>
      </p:sp>
      <p:pic>
        <p:nvPicPr>
          <p:cNvPr id="337" name="Google Shape;337;p31" descr="A picture containing small, sitting, banana, door&#10;&#10;Description automatically generated"/>
          <p:cNvPicPr preferRelativeResize="0">
            <a:picLocks noGrp="1"/>
          </p:cNvPicPr>
          <p:nvPr>
            <p:ph type="body" idx="1"/>
          </p:nvPr>
        </p:nvPicPr>
        <p:blipFill rotWithShape="1">
          <a:blip r:embed="rId3">
            <a:alphaModFix/>
          </a:blip>
          <a:srcRect/>
          <a:stretch/>
        </p:blipFill>
        <p:spPr>
          <a:xfrm rot="5400000">
            <a:off x="2978336" y="2159542"/>
            <a:ext cx="3252219" cy="2439163"/>
          </a:xfrm>
          <a:prstGeom prst="rect">
            <a:avLst/>
          </a:prstGeom>
          <a:noFill/>
          <a:ln>
            <a:noFill/>
          </a:ln>
        </p:spPr>
      </p:pic>
      <p:pic>
        <p:nvPicPr>
          <p:cNvPr id="338" name="Google Shape;338;p31" descr="A picture containing sitting, small, table, water&#10;&#10;Description automatically generated"/>
          <p:cNvPicPr preferRelativeResize="0"/>
          <p:nvPr/>
        </p:nvPicPr>
        <p:blipFill rotWithShape="1">
          <a:blip r:embed="rId4">
            <a:alphaModFix/>
          </a:blip>
          <a:srcRect/>
          <a:stretch/>
        </p:blipFill>
        <p:spPr>
          <a:xfrm rot="5400000">
            <a:off x="5715713" y="2158860"/>
            <a:ext cx="3246778" cy="2435083"/>
          </a:xfrm>
          <a:prstGeom prst="rect">
            <a:avLst/>
          </a:prstGeom>
          <a:noFill/>
          <a:ln>
            <a:noFill/>
          </a:ln>
        </p:spPr>
      </p:pic>
      <p:pic>
        <p:nvPicPr>
          <p:cNvPr id="339" name="Google Shape;339;p31" descr="A picture containing indoor, food, banana, sitting&#10;&#10;Description automatically generated"/>
          <p:cNvPicPr preferRelativeResize="0"/>
          <p:nvPr/>
        </p:nvPicPr>
        <p:blipFill rotWithShape="1">
          <a:blip r:embed="rId5">
            <a:alphaModFix/>
          </a:blip>
          <a:srcRect/>
          <a:stretch/>
        </p:blipFill>
        <p:spPr>
          <a:xfrm rot="5400000">
            <a:off x="139695" y="2158859"/>
            <a:ext cx="3246777" cy="2435083"/>
          </a:xfrm>
          <a:prstGeom prst="rect">
            <a:avLst/>
          </a:prstGeom>
          <a:noFill/>
          <a:ln>
            <a:noFill/>
          </a:ln>
        </p:spPr>
      </p:pic>
      <p:sp>
        <p:nvSpPr>
          <p:cNvPr id="340" name="Google Shape;340;p31"/>
          <p:cNvSpPr txBox="1"/>
          <p:nvPr/>
        </p:nvSpPr>
        <p:spPr>
          <a:xfrm>
            <a:off x="545541" y="4999789"/>
            <a:ext cx="2435083"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0000"/>
                </a:solidFill>
                <a:latin typeface="Times New Roman"/>
                <a:ea typeface="Times New Roman"/>
                <a:cs typeface="Times New Roman"/>
                <a:sym typeface="Times New Roman"/>
              </a:rPr>
              <a:t>De arriba hacia abajo cilindros en vaso 1 al 6</a:t>
            </a:r>
            <a:endParaRPr sz="1400" b="0" i="0" u="none" strike="noStrike" cap="none">
              <a:solidFill>
                <a:srgbClr val="000000"/>
              </a:solidFill>
              <a:latin typeface="Arial"/>
              <a:ea typeface="Arial"/>
              <a:cs typeface="Arial"/>
              <a:sym typeface="Arial"/>
            </a:endParaRPr>
          </a:p>
        </p:txBody>
      </p:sp>
      <p:sp>
        <p:nvSpPr>
          <p:cNvPr id="341" name="Google Shape;341;p31"/>
          <p:cNvSpPr txBox="1"/>
          <p:nvPr/>
        </p:nvSpPr>
        <p:spPr>
          <a:xfrm>
            <a:off x="4036941" y="5233794"/>
            <a:ext cx="17526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0000"/>
                </a:solidFill>
                <a:latin typeface="Times New Roman"/>
                <a:ea typeface="Times New Roman"/>
                <a:cs typeface="Times New Roman"/>
                <a:sym typeface="Times New Roman"/>
              </a:rPr>
              <a:t>Vaso 1</a:t>
            </a:r>
            <a:endParaRPr sz="1400" b="0" i="0" u="none" strike="noStrike" cap="none">
              <a:solidFill>
                <a:srgbClr val="000000"/>
              </a:solidFill>
              <a:latin typeface="Arial"/>
              <a:ea typeface="Arial"/>
              <a:cs typeface="Arial"/>
              <a:sym typeface="Arial"/>
            </a:endParaRPr>
          </a:p>
        </p:txBody>
      </p:sp>
      <p:sp>
        <p:nvSpPr>
          <p:cNvPr id="342" name="Google Shape;342;p31"/>
          <p:cNvSpPr txBox="1"/>
          <p:nvPr/>
        </p:nvSpPr>
        <p:spPr>
          <a:xfrm>
            <a:off x="6845858" y="5233794"/>
            <a:ext cx="17526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0000"/>
                </a:solidFill>
                <a:latin typeface="Times New Roman"/>
                <a:ea typeface="Times New Roman"/>
                <a:cs typeface="Times New Roman"/>
                <a:sym typeface="Times New Roman"/>
              </a:rPr>
              <a:t>Vaso 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970"/>
              <a:buFont typeface="Calibri"/>
              <a:buNone/>
            </a:pPr>
            <a:r>
              <a:rPr lang="en-US" sz="1970"/>
              <a:t>Recuerde que los detalles del experimento están en su separata. También puede ver:  </a:t>
            </a:r>
            <a:r>
              <a:rPr lang="en-US" sz="1970" u="sng">
                <a:solidFill>
                  <a:schemeClr val="hlink"/>
                </a:solidFill>
                <a:hlinkClick r:id="rId3"/>
              </a:rPr>
              <a:t>https://www.youtube.com/watch?v=bMFQ6QS2raY</a:t>
            </a:r>
            <a:r>
              <a:rPr lang="en-US" sz="1970"/>
              <a:t> </a:t>
            </a:r>
            <a:endParaRPr sz="1970"/>
          </a:p>
          <a:p>
            <a:pPr marL="0" lvl="0" indent="0" algn="l" rtl="0">
              <a:lnSpc>
                <a:spcPct val="90000"/>
              </a:lnSpc>
              <a:spcBef>
                <a:spcPts val="0"/>
              </a:spcBef>
              <a:spcAft>
                <a:spcPts val="0"/>
              </a:spcAft>
              <a:buClr>
                <a:schemeClr val="dk1"/>
              </a:buClr>
              <a:buSzPts val="2970"/>
              <a:buFont typeface="Calibri"/>
              <a:buNone/>
            </a:pPr>
            <a:r>
              <a:rPr lang="en-US" sz="1970"/>
              <a:t>Con estos resultados prepare la gráfica de forma correcta como si la fuese a usar para publicación. Luego de preparar la gráfica mencione cual es la molaridad en la cual la papa no tiene cambio en peso.</a:t>
            </a:r>
            <a:endParaRPr sz="1970"/>
          </a:p>
        </p:txBody>
      </p:sp>
      <p:sp>
        <p:nvSpPr>
          <p:cNvPr id="348" name="Google Shape;348;p25"/>
          <p:cNvSpPr/>
          <p:nvPr/>
        </p:nvSpPr>
        <p:spPr>
          <a:xfrm>
            <a:off x="420575" y="1965727"/>
            <a:ext cx="4572000" cy="304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73763"/>
                </a:solidFill>
                <a:latin typeface="Times New Roman"/>
                <a:ea typeface="Times New Roman"/>
                <a:cs typeface="Times New Roman"/>
                <a:sym typeface="Times New Roman"/>
              </a:rPr>
              <a:t>M		Diferencia en peso (gr)</a:t>
            </a:r>
            <a:endParaRPr sz="1400" b="0" i="0" u="none" strike="noStrike" cap="none">
              <a:solidFill>
                <a:srgbClr val="07376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73763"/>
                </a:solidFill>
                <a:latin typeface="Times New Roman"/>
                <a:ea typeface="Times New Roman"/>
                <a:cs typeface="Times New Roman"/>
                <a:sym typeface="Times New Roman"/>
              </a:rPr>
              <a:t>0.1M		0.0769</a:t>
            </a:r>
            <a:endParaRPr sz="1400" b="0" i="0" u="none" strike="noStrike" cap="none">
              <a:solidFill>
                <a:srgbClr val="07376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73763"/>
                </a:solidFill>
                <a:latin typeface="Times New Roman"/>
                <a:ea typeface="Times New Roman"/>
                <a:cs typeface="Times New Roman"/>
                <a:sym typeface="Times New Roman"/>
              </a:rPr>
              <a:t>0.2M		0.05</a:t>
            </a:r>
            <a:endParaRPr sz="1400" b="0" i="0" u="none" strike="noStrike" cap="none">
              <a:solidFill>
                <a:srgbClr val="07376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73763"/>
                </a:solidFill>
                <a:latin typeface="Times New Roman"/>
                <a:ea typeface="Times New Roman"/>
                <a:cs typeface="Times New Roman"/>
                <a:sym typeface="Times New Roman"/>
              </a:rPr>
              <a:t>0.3M		-0.0769</a:t>
            </a:r>
            <a:endParaRPr sz="1400" b="0" i="0" u="none" strike="noStrike" cap="none">
              <a:solidFill>
                <a:srgbClr val="07376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73763"/>
                </a:solidFill>
                <a:latin typeface="Times New Roman"/>
                <a:ea typeface="Times New Roman"/>
                <a:cs typeface="Times New Roman"/>
                <a:sym typeface="Times New Roman"/>
              </a:rPr>
              <a:t>0.4M		-0.1153</a:t>
            </a:r>
            <a:endParaRPr sz="1400" b="0" i="0" u="none" strike="noStrike" cap="none">
              <a:solidFill>
                <a:srgbClr val="07376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73763"/>
                </a:solidFill>
                <a:latin typeface="Times New Roman"/>
                <a:ea typeface="Times New Roman"/>
                <a:cs typeface="Times New Roman"/>
                <a:sym typeface="Times New Roman"/>
              </a:rPr>
              <a:t>0.5M		-0.222</a:t>
            </a:r>
            <a:endParaRPr sz="1400" b="0" i="0" u="none" strike="noStrike" cap="none">
              <a:solidFill>
                <a:srgbClr val="07376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73763"/>
                </a:solidFill>
                <a:latin typeface="Times New Roman"/>
                <a:ea typeface="Times New Roman"/>
                <a:cs typeface="Times New Roman"/>
                <a:sym typeface="Times New Roman"/>
              </a:rPr>
              <a:t>0.6M		-0.2857</a:t>
            </a:r>
            <a:endParaRPr sz="1400" b="0" i="0" u="none" strike="noStrike" cap="none">
              <a:solidFill>
                <a:srgbClr val="073763"/>
              </a:solidFill>
              <a:latin typeface="Arial"/>
              <a:ea typeface="Arial"/>
              <a:cs typeface="Arial"/>
              <a:sym typeface="Arial"/>
            </a:endParaRPr>
          </a:p>
        </p:txBody>
      </p:sp>
      <p:pic>
        <p:nvPicPr>
          <p:cNvPr id="349" name="Google Shape;349;p25"/>
          <p:cNvPicPr preferRelativeResize="0"/>
          <p:nvPr/>
        </p:nvPicPr>
        <p:blipFill rotWithShape="1">
          <a:blip r:embed="rId4">
            <a:alphaModFix/>
          </a:blip>
          <a:srcRect/>
          <a:stretch/>
        </p:blipFill>
        <p:spPr>
          <a:xfrm>
            <a:off x="914400" y="5470885"/>
            <a:ext cx="6862550" cy="1325563"/>
          </a:xfrm>
          <a:prstGeom prst="rect">
            <a:avLst/>
          </a:prstGeom>
          <a:noFill/>
          <a:ln>
            <a:noFill/>
          </a:ln>
        </p:spPr>
      </p:pic>
      <p:pic>
        <p:nvPicPr>
          <p:cNvPr id="350" name="Google Shape;350;p25"/>
          <p:cNvPicPr preferRelativeResize="0"/>
          <p:nvPr/>
        </p:nvPicPr>
        <p:blipFill rotWithShape="1">
          <a:blip r:embed="rId5">
            <a:alphaModFix/>
          </a:blip>
          <a:srcRect/>
          <a:stretch/>
        </p:blipFill>
        <p:spPr>
          <a:xfrm>
            <a:off x="4815840" y="1965727"/>
            <a:ext cx="4212210" cy="350514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¿Cómo se debería ver la gráfica?</a:t>
            </a:r>
            <a:endParaRPr/>
          </a:p>
        </p:txBody>
      </p:sp>
      <p:graphicFrame>
        <p:nvGraphicFramePr>
          <p:cNvPr id="356" name="Google Shape;356;p26"/>
          <p:cNvGraphicFramePr/>
          <p:nvPr/>
        </p:nvGraphicFramePr>
        <p:xfrm>
          <a:off x="670275" y="1744300"/>
          <a:ext cx="7886700" cy="4351200"/>
        </p:xfrm>
        <a:graphic>
          <a:graphicData uri="http://schemas.openxmlformats.org/drawingml/2006/chart">
            <c:chart xmlns:c="http://schemas.openxmlformats.org/drawingml/2006/chart" xmlns:r="http://schemas.openxmlformats.org/officeDocument/2006/relationships" r:id="rId3"/>
          </a:graphicData>
        </a:graphic>
      </p:graphicFrame>
      <p:sp>
        <p:nvSpPr>
          <p:cNvPr id="357" name="Google Shape;357;p26"/>
          <p:cNvSpPr/>
          <p:nvPr/>
        </p:nvSpPr>
        <p:spPr>
          <a:xfrm>
            <a:off x="3429000" y="2743200"/>
            <a:ext cx="457200" cy="457200"/>
          </a:xfrm>
          <a:prstGeom prst="ellipse">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 calcmode="lin" valueType="num">
                                      <p:cBhvr additive="base">
                                        <p:cTn id="7" dur="500"/>
                                        <p:tgtEl>
                                          <p:spTgt spid="35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7"/>
                                        </p:tgtEl>
                                        <p:attrNameLst>
                                          <p:attrName>style.visibility</p:attrName>
                                        </p:attrNameLst>
                                      </p:cBhvr>
                                      <p:to>
                                        <p:strVal val="visible"/>
                                      </p:to>
                                    </p:set>
                                    <p:anim calcmode="lin" valueType="num">
                                      <p:cBhvr additive="base">
                                        <p:cTn id="12" dur="500"/>
                                        <p:tgtEl>
                                          <p:spTgt spid="3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2" name="Google Shape;122;p3"/>
          <p:cNvSpPr txBox="1">
            <a:spLocks noGrp="1"/>
          </p:cNvSpPr>
          <p:nvPr>
            <p:ph type="title"/>
          </p:nvPr>
        </p:nvSpPr>
        <p:spPr>
          <a:xfrm>
            <a:off x="389658" y="621792"/>
            <a:ext cx="2810742" cy="55046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200"/>
              <a:buFont typeface="Calibri"/>
              <a:buNone/>
            </a:pPr>
            <a:r>
              <a:rPr lang="en-US" sz="4200"/>
              <a:t>Membranas celulares</a:t>
            </a:r>
            <a:endParaRPr sz="4200"/>
          </a:p>
        </p:txBody>
      </p:sp>
      <p:grpSp>
        <p:nvGrpSpPr>
          <p:cNvPr id="123" name="Google Shape;123;p3"/>
          <p:cNvGrpSpPr/>
          <p:nvPr/>
        </p:nvGrpSpPr>
        <p:grpSpPr>
          <a:xfrm>
            <a:off x="3352800" y="677034"/>
            <a:ext cx="5486400" cy="5897123"/>
            <a:chOff x="0" y="55242"/>
            <a:chExt cx="5486400" cy="5897123"/>
          </a:xfrm>
        </p:grpSpPr>
        <p:sp>
          <p:nvSpPr>
            <p:cNvPr id="124" name="Google Shape;124;p3"/>
            <p:cNvSpPr/>
            <p:nvPr/>
          </p:nvSpPr>
          <p:spPr>
            <a:xfrm>
              <a:off x="0" y="55242"/>
              <a:ext cx="5486400" cy="148473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3"/>
            <p:cNvSpPr txBox="1"/>
            <p:nvPr/>
          </p:nvSpPr>
          <p:spPr>
            <a:xfrm>
              <a:off x="72479" y="127721"/>
              <a:ext cx="5341442" cy="1339772"/>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chemeClr val="lt1"/>
                </a:buClr>
                <a:buSzPts val="2700"/>
                <a:buFont typeface="Times New Roman"/>
                <a:buNone/>
              </a:pPr>
              <a:r>
                <a:rPr lang="en-US" sz="2700" b="0" i="0" u="none" strike="noStrike" cap="none">
                  <a:solidFill>
                    <a:schemeClr val="lt1"/>
                  </a:solidFill>
                  <a:latin typeface="Times New Roman"/>
                  <a:ea typeface="Times New Roman"/>
                  <a:cs typeface="Times New Roman"/>
                  <a:sym typeface="Times New Roman"/>
                </a:rPr>
                <a:t>Son barreras selectivas que separan las células y forman compartimientos celulares.</a:t>
              </a:r>
              <a:endParaRPr sz="1400" b="0" i="0" u="none" strike="noStrike" cap="none">
                <a:solidFill>
                  <a:srgbClr val="000000"/>
                </a:solidFill>
                <a:latin typeface="Arial"/>
                <a:ea typeface="Arial"/>
                <a:cs typeface="Arial"/>
                <a:sym typeface="Arial"/>
              </a:endParaRPr>
            </a:p>
          </p:txBody>
        </p:sp>
        <p:sp>
          <p:nvSpPr>
            <p:cNvPr id="126" name="Google Shape;126;p3"/>
            <p:cNvSpPr/>
            <p:nvPr/>
          </p:nvSpPr>
          <p:spPr>
            <a:xfrm>
              <a:off x="0" y="1617732"/>
              <a:ext cx="5486400" cy="1484730"/>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3"/>
            <p:cNvSpPr txBox="1"/>
            <p:nvPr/>
          </p:nvSpPr>
          <p:spPr>
            <a:xfrm>
              <a:off x="72479" y="1690211"/>
              <a:ext cx="5341442" cy="1339772"/>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chemeClr val="lt1"/>
                </a:buClr>
                <a:buSzPts val="2700"/>
                <a:buFont typeface="Times New Roman"/>
                <a:buNone/>
              </a:pPr>
              <a:r>
                <a:rPr lang="en-US" sz="2700" b="0" i="0" u="none" strike="noStrike" cap="none">
                  <a:solidFill>
                    <a:schemeClr val="lt1"/>
                  </a:solidFill>
                  <a:latin typeface="Times New Roman"/>
                  <a:ea typeface="Times New Roman"/>
                  <a:cs typeface="Times New Roman"/>
                  <a:sym typeface="Times New Roman"/>
                </a:rPr>
                <a:t>Sus funciones incluyen:</a:t>
              </a:r>
              <a:endParaRPr sz="1400" b="0" i="0" u="none" strike="noStrike" cap="none">
                <a:solidFill>
                  <a:srgbClr val="000000"/>
                </a:solidFill>
                <a:latin typeface="Arial"/>
                <a:ea typeface="Arial"/>
                <a:cs typeface="Arial"/>
                <a:sym typeface="Arial"/>
              </a:endParaRPr>
            </a:p>
          </p:txBody>
        </p:sp>
        <p:sp>
          <p:nvSpPr>
            <p:cNvPr id="128" name="Google Shape;128;p3"/>
            <p:cNvSpPr/>
            <p:nvPr/>
          </p:nvSpPr>
          <p:spPr>
            <a:xfrm>
              <a:off x="0" y="3102462"/>
              <a:ext cx="5486400" cy="284990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3"/>
            <p:cNvSpPr txBox="1"/>
            <p:nvPr/>
          </p:nvSpPr>
          <p:spPr>
            <a:xfrm>
              <a:off x="0" y="3102462"/>
              <a:ext cx="5486400" cy="2849903"/>
            </a:xfrm>
            <a:prstGeom prst="rect">
              <a:avLst/>
            </a:prstGeom>
            <a:noFill/>
            <a:ln>
              <a:noFill/>
            </a:ln>
          </p:spPr>
          <p:txBody>
            <a:bodyPr spcFirstLastPara="1" wrap="square" lIns="174175" tIns="34275" rIns="192000" bIns="34275" anchor="t" anchorCtr="0">
              <a:noAutofit/>
            </a:bodyPr>
            <a:lstStyle/>
            <a:p>
              <a:pPr marL="228600" marR="0" lvl="1" indent="-228600" algn="l" rtl="0">
                <a:lnSpc>
                  <a:spcPct val="90000"/>
                </a:lnSpc>
                <a:spcBef>
                  <a:spcPts val="0"/>
                </a:spcBef>
                <a:spcAft>
                  <a:spcPts val="0"/>
                </a:spcAft>
                <a:buClr>
                  <a:srgbClr val="660000"/>
                </a:buClr>
                <a:buSzPts val="2100"/>
                <a:buFont typeface="Times New Roman"/>
                <a:buChar char="•"/>
              </a:pPr>
              <a:r>
                <a:rPr lang="en-US" sz="2100" b="0" i="0" u="none" strike="noStrike" cap="none">
                  <a:solidFill>
                    <a:srgbClr val="660000"/>
                  </a:solidFill>
                  <a:latin typeface="Times New Roman"/>
                  <a:ea typeface="Times New Roman"/>
                  <a:cs typeface="Times New Roman"/>
                  <a:sym typeface="Times New Roman"/>
                </a:rPr>
                <a:t>Regular el transporte de las moléculas que entran o salen de la célula o los organelos. </a:t>
              </a:r>
              <a:endParaRPr sz="1400" b="0" i="0" u="none" strike="noStrike" cap="none">
                <a:solidFill>
                  <a:srgbClr val="660000"/>
                </a:solidFill>
                <a:latin typeface="Arial"/>
                <a:ea typeface="Arial"/>
                <a:cs typeface="Arial"/>
                <a:sym typeface="Arial"/>
              </a:endParaRPr>
            </a:p>
            <a:p>
              <a:pPr marL="228600" marR="0" lvl="1" indent="-228600" algn="l" rtl="0">
                <a:lnSpc>
                  <a:spcPct val="90000"/>
                </a:lnSpc>
                <a:spcBef>
                  <a:spcPts val="420"/>
                </a:spcBef>
                <a:spcAft>
                  <a:spcPts val="0"/>
                </a:spcAft>
                <a:buClr>
                  <a:srgbClr val="660000"/>
                </a:buClr>
                <a:buSzPts val="2100"/>
                <a:buFont typeface="Times New Roman"/>
                <a:buChar char="•"/>
              </a:pPr>
              <a:r>
                <a:rPr lang="en-US" sz="2100" b="0" i="0" u="none" strike="noStrike" cap="none">
                  <a:solidFill>
                    <a:srgbClr val="660000"/>
                  </a:solidFill>
                  <a:latin typeface="Times New Roman"/>
                  <a:ea typeface="Times New Roman"/>
                  <a:cs typeface="Times New Roman"/>
                  <a:sym typeface="Times New Roman"/>
                </a:rPr>
                <a:t>Generar señales importantes para el metabolismo. </a:t>
              </a:r>
              <a:endParaRPr sz="1400" b="0" i="0" u="none" strike="noStrike" cap="none">
                <a:solidFill>
                  <a:srgbClr val="660000"/>
                </a:solidFill>
                <a:latin typeface="Arial"/>
                <a:ea typeface="Arial"/>
                <a:cs typeface="Arial"/>
                <a:sym typeface="Arial"/>
              </a:endParaRPr>
            </a:p>
            <a:p>
              <a:pPr marL="228600" marR="0" lvl="1" indent="-228600" algn="l" rtl="0">
                <a:lnSpc>
                  <a:spcPct val="90000"/>
                </a:lnSpc>
                <a:spcBef>
                  <a:spcPts val="420"/>
                </a:spcBef>
                <a:spcAft>
                  <a:spcPts val="0"/>
                </a:spcAft>
                <a:buClr>
                  <a:srgbClr val="660000"/>
                </a:buClr>
                <a:buSzPts val="2100"/>
                <a:buFont typeface="Times New Roman"/>
                <a:buChar char="•"/>
              </a:pPr>
              <a:r>
                <a:rPr lang="en-US" sz="2100" b="0" i="0" u="none" strike="noStrike" cap="none">
                  <a:solidFill>
                    <a:srgbClr val="660000"/>
                  </a:solidFill>
                  <a:latin typeface="Times New Roman"/>
                  <a:ea typeface="Times New Roman"/>
                  <a:cs typeface="Times New Roman"/>
                  <a:sym typeface="Times New Roman"/>
                </a:rPr>
                <a:t>Adherir células para formar tejidos.</a:t>
              </a:r>
              <a:endParaRPr sz="1400" b="0" i="0" u="none" strike="noStrike" cap="none">
                <a:solidFill>
                  <a:srgbClr val="66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p4"/>
          <p:cNvSpPr txBox="1">
            <a:spLocks noGrp="1"/>
          </p:cNvSpPr>
          <p:nvPr>
            <p:ph type="title"/>
          </p:nvPr>
        </p:nvSpPr>
        <p:spPr>
          <a:xfrm>
            <a:off x="486696" y="228600"/>
            <a:ext cx="2629122" cy="16223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700"/>
              <a:buFont typeface="Calibri"/>
              <a:buNone/>
            </a:pPr>
            <a:r>
              <a:rPr lang="en-US" sz="3700">
                <a:solidFill>
                  <a:schemeClr val="dk1"/>
                </a:solidFill>
                <a:latin typeface="Calibri"/>
                <a:ea typeface="Calibri"/>
                <a:cs typeface="Calibri"/>
                <a:sym typeface="Calibri"/>
              </a:rPr>
              <a:t>Modelo de mosaico fluido</a:t>
            </a:r>
            <a:endParaRPr sz="3700">
              <a:solidFill>
                <a:schemeClr val="dk1"/>
              </a:solidFill>
              <a:latin typeface="Calibri"/>
              <a:ea typeface="Calibri"/>
              <a:cs typeface="Calibri"/>
              <a:sym typeface="Calibri"/>
            </a:endParaRPr>
          </a:p>
        </p:txBody>
      </p:sp>
      <p:sp>
        <p:nvSpPr>
          <p:cNvPr id="135" name="Google Shape;135;p4"/>
          <p:cNvSpPr txBox="1">
            <a:spLocks noGrp="1"/>
          </p:cNvSpPr>
          <p:nvPr>
            <p:ph type="body" idx="1"/>
          </p:nvPr>
        </p:nvSpPr>
        <p:spPr>
          <a:xfrm>
            <a:off x="486698" y="1850922"/>
            <a:ext cx="2629120" cy="4778478"/>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dk1"/>
              </a:buClr>
              <a:buSzPts val="1800"/>
              <a:buChar char="•"/>
            </a:pPr>
            <a:r>
              <a:rPr lang="en-US" sz="1800"/>
              <a:t> La membrana celular está formada por una bicapa de fosfolípidos, proteínas y carbohidratos. </a:t>
            </a:r>
            <a:endParaRPr/>
          </a:p>
          <a:p>
            <a:pPr marL="171450" lvl="0" indent="-171450" algn="l" rtl="0">
              <a:lnSpc>
                <a:spcPct val="90000"/>
              </a:lnSpc>
              <a:spcBef>
                <a:spcPts val="750"/>
              </a:spcBef>
              <a:spcAft>
                <a:spcPts val="0"/>
              </a:spcAft>
              <a:buClr>
                <a:schemeClr val="dk1"/>
              </a:buClr>
              <a:buSzPts val="1800"/>
              <a:buChar char="•"/>
            </a:pPr>
            <a:r>
              <a:rPr lang="en-US" sz="1800"/>
              <a:t>Los fosfolípidos están formados de una “cabeza” polar hidrofílica y dos cadenas hidrofóbicas de ácidos grasos.</a:t>
            </a:r>
            <a:endParaRPr/>
          </a:p>
          <a:p>
            <a:pPr marL="171450" lvl="0" indent="-171450" algn="l" rtl="0">
              <a:lnSpc>
                <a:spcPct val="90000"/>
              </a:lnSpc>
              <a:spcBef>
                <a:spcPts val="750"/>
              </a:spcBef>
              <a:spcAft>
                <a:spcPts val="0"/>
              </a:spcAft>
              <a:buClr>
                <a:schemeClr val="dk1"/>
              </a:buClr>
              <a:buSzPts val="1800"/>
              <a:buChar char="•"/>
            </a:pPr>
            <a:r>
              <a:rPr lang="en-US" sz="1800"/>
              <a:t>Las proteínas asociadas a las membranas pueden estar integradas en la bicapa o asociadas en la parte expuesta de la membrana.</a:t>
            </a:r>
            <a:endParaRPr/>
          </a:p>
          <a:p>
            <a:pPr marL="171450" lvl="0" indent="-69850" algn="l" rtl="0">
              <a:lnSpc>
                <a:spcPct val="90000"/>
              </a:lnSpc>
              <a:spcBef>
                <a:spcPts val="750"/>
              </a:spcBef>
              <a:spcAft>
                <a:spcPts val="0"/>
              </a:spcAft>
              <a:buClr>
                <a:schemeClr val="dk1"/>
              </a:buClr>
              <a:buSzPts val="1600"/>
              <a:buNone/>
            </a:pPr>
            <a:endParaRPr sz="1600"/>
          </a:p>
          <a:p>
            <a:pPr marL="171450" lvl="0" indent="-69850" algn="l" rtl="0">
              <a:lnSpc>
                <a:spcPct val="90000"/>
              </a:lnSpc>
              <a:spcBef>
                <a:spcPts val="750"/>
              </a:spcBef>
              <a:spcAft>
                <a:spcPts val="0"/>
              </a:spcAft>
              <a:buClr>
                <a:schemeClr val="dk1"/>
              </a:buClr>
              <a:buSzPts val="1600"/>
              <a:buNone/>
            </a:pPr>
            <a:endParaRPr sz="1600"/>
          </a:p>
        </p:txBody>
      </p:sp>
      <p:sp>
        <p:nvSpPr>
          <p:cNvPr id="136" name="Google Shape;136;p4"/>
          <p:cNvSpPr/>
          <p:nvPr/>
        </p:nvSpPr>
        <p:spPr>
          <a:xfrm>
            <a:off x="3479292" y="0"/>
            <a:ext cx="5664708"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137" name="Google Shape;137;p4"/>
          <p:cNvSpPr/>
          <p:nvPr/>
        </p:nvSpPr>
        <p:spPr>
          <a:xfrm>
            <a:off x="3842766" y="557784"/>
            <a:ext cx="4938073"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pic>
        <p:nvPicPr>
          <p:cNvPr id="138" name="Google Shape;138;p4" descr="Life11e-Fig-06-02-0R.jpg"/>
          <p:cNvPicPr preferRelativeResize="0">
            <a:picLocks noGrp="1"/>
          </p:cNvPicPr>
          <p:nvPr>
            <p:ph type="body" idx="2"/>
          </p:nvPr>
        </p:nvPicPr>
        <p:blipFill rotWithShape="1">
          <a:blip r:embed="rId3">
            <a:alphaModFix/>
          </a:blip>
          <a:srcRect/>
          <a:stretch/>
        </p:blipFill>
        <p:spPr>
          <a:xfrm>
            <a:off x="4054396" y="1198344"/>
            <a:ext cx="4514498" cy="445806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xfrm>
            <a:off x="319548" y="120797"/>
            <a:ext cx="2629122" cy="14330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700"/>
              <a:buFont typeface="Calibri"/>
              <a:buNone/>
            </a:pPr>
            <a:r>
              <a:rPr lang="en-US" sz="3700">
                <a:solidFill>
                  <a:schemeClr val="dk1"/>
                </a:solidFill>
                <a:latin typeface="Calibri"/>
                <a:ea typeface="Calibri"/>
                <a:cs typeface="Calibri"/>
                <a:sym typeface="Calibri"/>
              </a:rPr>
              <a:t>Proteínas</a:t>
            </a:r>
            <a:endParaRPr sz="3700">
              <a:solidFill>
                <a:schemeClr val="dk1"/>
              </a:solidFill>
              <a:latin typeface="Calibri"/>
              <a:ea typeface="Calibri"/>
              <a:cs typeface="Calibri"/>
              <a:sym typeface="Calibri"/>
            </a:endParaRPr>
          </a:p>
        </p:txBody>
      </p:sp>
      <p:sp>
        <p:nvSpPr>
          <p:cNvPr id="144" name="Google Shape;144;p5"/>
          <p:cNvSpPr txBox="1">
            <a:spLocks noGrp="1"/>
          </p:cNvSpPr>
          <p:nvPr>
            <p:ph type="body" idx="1"/>
          </p:nvPr>
        </p:nvSpPr>
        <p:spPr>
          <a:xfrm>
            <a:off x="152400" y="1295400"/>
            <a:ext cx="2963418" cy="5181600"/>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dk1"/>
              </a:buClr>
              <a:buSzPts val="1800"/>
              <a:buChar char="•"/>
            </a:pPr>
            <a:r>
              <a:rPr lang="en-US" sz="1800"/>
              <a:t>Permiten el paso de moléculas hidrofílicas  a través de  la membrana.</a:t>
            </a:r>
            <a:endParaRPr/>
          </a:p>
          <a:p>
            <a:pPr marL="171450" lvl="0" indent="-171450" algn="l" rtl="0">
              <a:lnSpc>
                <a:spcPct val="90000"/>
              </a:lnSpc>
              <a:spcBef>
                <a:spcPts val="750"/>
              </a:spcBef>
              <a:spcAft>
                <a:spcPts val="0"/>
              </a:spcAft>
              <a:buClr>
                <a:schemeClr val="dk1"/>
              </a:buClr>
              <a:buSzPts val="1800"/>
              <a:buChar char="•"/>
            </a:pPr>
            <a:r>
              <a:rPr lang="en-US" sz="1800"/>
              <a:t>Determinan funciones específicas de  la membrana.</a:t>
            </a:r>
            <a:endParaRPr/>
          </a:p>
          <a:p>
            <a:pPr marL="171450" lvl="0" indent="-171450" algn="l" rtl="0">
              <a:lnSpc>
                <a:spcPct val="90000"/>
              </a:lnSpc>
              <a:spcBef>
                <a:spcPts val="750"/>
              </a:spcBef>
              <a:spcAft>
                <a:spcPts val="0"/>
              </a:spcAft>
              <a:buClr>
                <a:schemeClr val="dk1"/>
              </a:buClr>
              <a:buSzPts val="1800"/>
              <a:buChar char="•"/>
            </a:pPr>
            <a:r>
              <a:rPr lang="en-US" sz="1800"/>
              <a:t>Incluyen bombas, canales, receptores, moléculas de adhesión, transductores de energía y enzimas.</a:t>
            </a:r>
            <a:endParaRPr/>
          </a:p>
          <a:p>
            <a:pPr marL="171450" lvl="0" indent="-171450" algn="l" rtl="0">
              <a:lnSpc>
                <a:spcPct val="90000"/>
              </a:lnSpc>
              <a:spcBef>
                <a:spcPts val="750"/>
              </a:spcBef>
              <a:spcAft>
                <a:spcPts val="0"/>
              </a:spcAft>
              <a:buClr>
                <a:schemeClr val="dk1"/>
              </a:buClr>
              <a:buSzPts val="1800"/>
              <a:buChar char="•"/>
            </a:pPr>
            <a:r>
              <a:rPr lang="en-US" sz="1800"/>
              <a:t>Las proteínas periféricas están asociadas con las superficies, mientras que las integrales están incrustadas en la membrana y pueden atravesar completamente la bicapa. </a:t>
            </a:r>
            <a:endParaRPr/>
          </a:p>
          <a:p>
            <a:pPr marL="514350" lvl="1" indent="-139700" algn="l" rtl="0">
              <a:lnSpc>
                <a:spcPct val="90000"/>
              </a:lnSpc>
              <a:spcBef>
                <a:spcPts val="375"/>
              </a:spcBef>
              <a:spcAft>
                <a:spcPts val="0"/>
              </a:spcAft>
              <a:buClr>
                <a:schemeClr val="dk1"/>
              </a:buClr>
              <a:buSzPts val="1400"/>
              <a:buNone/>
            </a:pPr>
            <a:endParaRPr sz="1400"/>
          </a:p>
        </p:txBody>
      </p:sp>
      <p:sp>
        <p:nvSpPr>
          <p:cNvPr id="145" name="Google Shape;145;p5"/>
          <p:cNvSpPr/>
          <p:nvPr/>
        </p:nvSpPr>
        <p:spPr>
          <a:xfrm>
            <a:off x="3479292" y="0"/>
            <a:ext cx="5664708"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146" name="Google Shape;146;p5"/>
          <p:cNvSpPr/>
          <p:nvPr/>
        </p:nvSpPr>
        <p:spPr>
          <a:xfrm>
            <a:off x="3842766" y="557784"/>
            <a:ext cx="4938073"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pic>
        <p:nvPicPr>
          <p:cNvPr id="147" name="Google Shape;147;p5" descr="Life11e-Fig-06-03-0R.jpg"/>
          <p:cNvPicPr preferRelativeResize="0">
            <a:picLocks noGrp="1"/>
          </p:cNvPicPr>
          <p:nvPr>
            <p:ph type="body" idx="2"/>
          </p:nvPr>
        </p:nvPicPr>
        <p:blipFill rotWithShape="1">
          <a:blip r:embed="rId3">
            <a:alphaModFix/>
          </a:blip>
          <a:srcRect/>
          <a:stretch/>
        </p:blipFill>
        <p:spPr>
          <a:xfrm>
            <a:off x="4054396" y="1553860"/>
            <a:ext cx="4514498" cy="374703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
        <p:cNvGrpSpPr/>
        <p:nvPr/>
      </p:nvGrpSpPr>
      <p:grpSpPr>
        <a:xfrm>
          <a:off x="0" y="0"/>
          <a:ext cx="0" cy="0"/>
          <a:chOff x="0" y="0"/>
          <a:chExt cx="0" cy="0"/>
        </a:xfrm>
      </p:grpSpPr>
      <p:sp>
        <p:nvSpPr>
          <p:cNvPr id="152" name="Google Shape;152;p6"/>
          <p:cNvSpPr/>
          <p:nvPr/>
        </p:nvSpPr>
        <p:spPr>
          <a:xfrm>
            <a:off x="2286"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153" name="Google Shape;153;p6"/>
          <p:cNvSpPr/>
          <p:nvPr/>
        </p:nvSpPr>
        <p:spPr>
          <a:xfrm>
            <a:off x="0" y="0"/>
            <a:ext cx="3125454"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154" name="Google Shape;154;p6"/>
          <p:cNvSpPr txBox="1">
            <a:spLocks noGrp="1"/>
          </p:cNvSpPr>
          <p:nvPr>
            <p:ph type="title"/>
          </p:nvPr>
        </p:nvSpPr>
        <p:spPr>
          <a:xfrm>
            <a:off x="515125" y="1153572"/>
            <a:ext cx="24003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800"/>
              <a:buFont typeface="Calibri"/>
              <a:buNone/>
            </a:pPr>
            <a:r>
              <a:rPr lang="en-US" sz="2800">
                <a:solidFill>
                  <a:srgbClr val="FFFFFF"/>
                </a:solidFill>
              </a:rPr>
              <a:t>Carbohidratos en la membrana</a:t>
            </a:r>
            <a:endParaRPr sz="2800">
              <a:solidFill>
                <a:srgbClr val="FFFFFF"/>
              </a:solidFill>
            </a:endParaRPr>
          </a:p>
        </p:txBody>
      </p:sp>
      <p:sp>
        <p:nvSpPr>
          <p:cNvPr id="155" name="Google Shape;155;p6"/>
          <p:cNvSpPr/>
          <p:nvPr/>
        </p:nvSpPr>
        <p:spPr>
          <a:xfrm rot="10800000" flipH="1">
            <a:off x="5662801" y="2455479"/>
            <a:ext cx="3062575"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156" name="Google Shape;156;p6"/>
          <p:cNvSpPr txBox="1">
            <a:spLocks noGrp="1"/>
          </p:cNvSpPr>
          <p:nvPr>
            <p:ph type="body" idx="1"/>
          </p:nvPr>
        </p:nvSpPr>
        <p:spPr>
          <a:xfrm>
            <a:off x="3335481" y="591344"/>
            <a:ext cx="5293394" cy="5585619"/>
          </a:xfrm>
          <a:prstGeom prst="rect">
            <a:avLst/>
          </a:prstGeom>
          <a:noFill/>
          <a:ln>
            <a:noFill/>
          </a:ln>
        </p:spPr>
        <p:txBody>
          <a:bodyPr spcFirstLastPara="1" wrap="square" lIns="91425" tIns="45700" rIns="91425" bIns="45700" anchor="ctr" anchorCtr="0">
            <a:normAutofit/>
          </a:bodyPr>
          <a:lstStyle/>
          <a:p>
            <a:pPr marL="171450" lvl="0" indent="-171450" algn="l" rtl="0">
              <a:lnSpc>
                <a:spcPct val="90000"/>
              </a:lnSpc>
              <a:spcBef>
                <a:spcPts val="0"/>
              </a:spcBef>
              <a:spcAft>
                <a:spcPts val="0"/>
              </a:spcAft>
              <a:buClr>
                <a:schemeClr val="dk1"/>
              </a:buClr>
              <a:buSzPts val="2800"/>
              <a:buChar char="•"/>
            </a:pPr>
            <a:r>
              <a:rPr lang="en-US" sz="2800"/>
              <a:t>Los carbohidratos sirven para el reconocimiento de otras células y moléculas. Asociados a lípidos o proteínas.</a:t>
            </a:r>
            <a:endParaRPr/>
          </a:p>
          <a:p>
            <a:pPr marL="514350" lvl="1" indent="-177800" algn="l" rtl="0">
              <a:lnSpc>
                <a:spcPct val="90000"/>
              </a:lnSpc>
              <a:spcBef>
                <a:spcPts val="1800"/>
              </a:spcBef>
              <a:spcAft>
                <a:spcPts val="0"/>
              </a:spcAft>
              <a:buClr>
                <a:schemeClr val="dk1"/>
              </a:buClr>
              <a:buSzPts val="2800"/>
              <a:buChar char="•"/>
            </a:pPr>
            <a:r>
              <a:rPr lang="en-US" sz="2800" b="1"/>
              <a:t>Glucolípidos</a:t>
            </a:r>
            <a:r>
              <a:rPr lang="en-US" sz="2800"/>
              <a:t>—carbohidrato + lípido</a:t>
            </a:r>
            <a:endParaRPr sz="2800"/>
          </a:p>
          <a:p>
            <a:pPr marL="514350" lvl="1" indent="-177800" algn="l" rtl="0">
              <a:lnSpc>
                <a:spcPct val="90000"/>
              </a:lnSpc>
              <a:spcBef>
                <a:spcPts val="1800"/>
              </a:spcBef>
              <a:spcAft>
                <a:spcPts val="0"/>
              </a:spcAft>
              <a:buClr>
                <a:schemeClr val="dk1"/>
              </a:buClr>
              <a:buSzPts val="2800"/>
              <a:buChar char="•"/>
            </a:pPr>
            <a:r>
              <a:rPr lang="en-US" sz="2800" b="1"/>
              <a:t>Glucoproteínas</a:t>
            </a:r>
            <a:r>
              <a:rPr lang="en-US" sz="2800"/>
              <a:t>—carbohidrato + proteína</a:t>
            </a:r>
            <a:endParaRPr sz="2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7"/>
          <p:cNvSpPr txBox="1">
            <a:spLocks noGrp="1"/>
          </p:cNvSpPr>
          <p:nvPr>
            <p:ph type="title"/>
          </p:nvPr>
        </p:nvSpPr>
        <p:spPr>
          <a:xfrm>
            <a:off x="486696" y="629266"/>
            <a:ext cx="2629122" cy="16223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Colesterol</a:t>
            </a:r>
            <a:endParaRPr sz="4400">
              <a:solidFill>
                <a:schemeClr val="dk1"/>
              </a:solidFill>
              <a:latin typeface="Calibri"/>
              <a:ea typeface="Calibri"/>
              <a:cs typeface="Calibri"/>
              <a:sym typeface="Calibri"/>
            </a:endParaRPr>
          </a:p>
        </p:txBody>
      </p:sp>
      <p:sp>
        <p:nvSpPr>
          <p:cNvPr id="163" name="Google Shape;163;p7"/>
          <p:cNvSpPr txBox="1">
            <a:spLocks noGrp="1"/>
          </p:cNvSpPr>
          <p:nvPr>
            <p:ph type="body" idx="1"/>
          </p:nvPr>
        </p:nvSpPr>
        <p:spPr>
          <a:xfrm>
            <a:off x="410910" y="1536300"/>
            <a:ext cx="2780700" cy="3785400"/>
          </a:xfrm>
          <a:prstGeom prst="rect">
            <a:avLst/>
          </a:prstGeom>
          <a:noFill/>
          <a:ln>
            <a:noFill/>
          </a:ln>
        </p:spPr>
        <p:txBody>
          <a:bodyPr spcFirstLastPara="1" wrap="square" lIns="91425" tIns="45700" rIns="91425" bIns="45700" anchor="ctr" anchorCtr="0">
            <a:normAutofit/>
          </a:bodyPr>
          <a:lstStyle/>
          <a:p>
            <a:pPr marL="0" lvl="0" indent="-152400" algn="l" rtl="0">
              <a:lnSpc>
                <a:spcPct val="90000"/>
              </a:lnSpc>
              <a:spcBef>
                <a:spcPts val="0"/>
              </a:spcBef>
              <a:spcAft>
                <a:spcPts val="0"/>
              </a:spcAft>
              <a:buClr>
                <a:schemeClr val="dk1"/>
              </a:buClr>
              <a:buSzPts val="2400"/>
              <a:buFont typeface="Arial"/>
              <a:buChar char="•"/>
            </a:pPr>
            <a:r>
              <a:rPr lang="en-US" sz="2400"/>
              <a:t>Es un esteroide (lípido) que determina la fluidez de la membrana. </a:t>
            </a:r>
            <a:endParaRPr/>
          </a:p>
        </p:txBody>
      </p:sp>
      <p:sp>
        <p:nvSpPr>
          <p:cNvPr id="164" name="Google Shape;164;p7"/>
          <p:cNvSpPr/>
          <p:nvPr/>
        </p:nvSpPr>
        <p:spPr>
          <a:xfrm>
            <a:off x="3479292" y="0"/>
            <a:ext cx="5664708"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165" name="Google Shape;165;p7"/>
          <p:cNvSpPr/>
          <p:nvPr/>
        </p:nvSpPr>
        <p:spPr>
          <a:xfrm>
            <a:off x="3842766" y="557784"/>
            <a:ext cx="4938073"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pic>
        <p:nvPicPr>
          <p:cNvPr id="166" name="Google Shape;166;p7" descr="Life11e-ITA-Ch06-p111-1.jpg"/>
          <p:cNvPicPr preferRelativeResize="0"/>
          <p:nvPr/>
        </p:nvPicPr>
        <p:blipFill rotWithShape="1">
          <a:blip r:embed="rId3">
            <a:alphaModFix/>
          </a:blip>
          <a:srcRect/>
          <a:stretch/>
        </p:blipFill>
        <p:spPr>
          <a:xfrm>
            <a:off x="4054396" y="2073028"/>
            <a:ext cx="4514498" cy="27086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p:nvPr/>
        </p:nvSpPr>
        <p:spPr>
          <a:xfrm>
            <a:off x="0" y="0"/>
            <a:ext cx="914171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173" name="Google Shape;173;p8"/>
          <p:cNvSpPr txBox="1">
            <a:spLocks noGrp="1"/>
          </p:cNvSpPr>
          <p:nvPr>
            <p:ph type="title"/>
          </p:nvPr>
        </p:nvSpPr>
        <p:spPr>
          <a:xfrm>
            <a:off x="627506" y="4953000"/>
            <a:ext cx="7886700" cy="128654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2800"/>
              <a:buFont typeface="Calibri"/>
              <a:buNone/>
            </a:pPr>
            <a:r>
              <a:rPr lang="en-US" sz="2800"/>
              <a:t>Modelo de mosaico fluido</a:t>
            </a:r>
            <a:br>
              <a:rPr lang="en-US" sz="2800"/>
            </a:br>
            <a:r>
              <a:rPr lang="en-US" sz="2800" u="sng">
                <a:solidFill>
                  <a:schemeClr val="hlink"/>
                </a:solidFill>
                <a:hlinkClick r:id="rId3"/>
              </a:rPr>
              <a:t>https://www.youtube.com/watch?v=LXaPt9i9hqk</a:t>
            </a:r>
            <a:r>
              <a:rPr lang="en-US" sz="2800"/>
              <a:t/>
            </a:r>
            <a:br>
              <a:rPr lang="en-US" sz="2800"/>
            </a:br>
            <a:endParaRPr sz="2800"/>
          </a:p>
        </p:txBody>
      </p:sp>
      <p:pic>
        <p:nvPicPr>
          <p:cNvPr id="174" name="Google Shape;174;p8" descr="Life11e-Fig-06-01-0R.jpg"/>
          <p:cNvPicPr preferRelativeResize="0"/>
          <p:nvPr/>
        </p:nvPicPr>
        <p:blipFill rotWithShape="1">
          <a:blip r:embed="rId4">
            <a:alphaModFix/>
          </a:blip>
          <a:srcRect l="11708" r="6817" b="-1"/>
          <a:stretch/>
        </p:blipFill>
        <p:spPr>
          <a:xfrm>
            <a:off x="20" y="2"/>
            <a:ext cx="9143979" cy="390010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sp>
        <p:nvSpPr>
          <p:cNvPr id="179" name="Google Shape;179;p9"/>
          <p:cNvSpPr/>
          <p:nvPr/>
        </p:nvSpPr>
        <p:spPr>
          <a:xfrm>
            <a:off x="2286"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180" name="Google Shape;180;p9"/>
          <p:cNvSpPr/>
          <p:nvPr/>
        </p:nvSpPr>
        <p:spPr>
          <a:xfrm>
            <a:off x="0" y="0"/>
            <a:ext cx="3125454"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181" name="Google Shape;181;p9"/>
          <p:cNvSpPr txBox="1">
            <a:spLocks noGrp="1"/>
          </p:cNvSpPr>
          <p:nvPr>
            <p:ph type="title" idx="4294967295"/>
          </p:nvPr>
        </p:nvSpPr>
        <p:spPr>
          <a:xfrm>
            <a:off x="515125" y="1153572"/>
            <a:ext cx="24003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800"/>
              <a:buFont typeface="Calibri"/>
              <a:buNone/>
            </a:pPr>
            <a:r>
              <a:rPr lang="en-US" sz="2800">
                <a:solidFill>
                  <a:srgbClr val="FFFFFF"/>
                </a:solidFill>
                <a:latin typeface="Calibri"/>
                <a:ea typeface="Calibri"/>
                <a:cs typeface="Calibri"/>
                <a:sym typeface="Calibri"/>
              </a:rPr>
              <a:t>La membrana es selectivamente permeable</a:t>
            </a:r>
            <a:endParaRPr/>
          </a:p>
        </p:txBody>
      </p:sp>
      <p:sp>
        <p:nvSpPr>
          <p:cNvPr id="182" name="Google Shape;182;p9"/>
          <p:cNvSpPr/>
          <p:nvPr/>
        </p:nvSpPr>
        <p:spPr>
          <a:xfrm rot="10800000" flipH="1">
            <a:off x="5662801" y="2455479"/>
            <a:ext cx="3062575"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183" name="Google Shape;183;p9"/>
          <p:cNvSpPr txBox="1">
            <a:spLocks noGrp="1"/>
          </p:cNvSpPr>
          <p:nvPr>
            <p:ph type="body" idx="4294967295"/>
          </p:nvPr>
        </p:nvSpPr>
        <p:spPr>
          <a:xfrm>
            <a:off x="3335481" y="591344"/>
            <a:ext cx="5179868" cy="5585619"/>
          </a:xfrm>
          <a:prstGeom prst="rect">
            <a:avLst/>
          </a:prstGeom>
          <a:noFill/>
          <a:ln>
            <a:noFill/>
          </a:ln>
        </p:spPr>
        <p:txBody>
          <a:bodyPr spcFirstLastPara="1" wrap="square" lIns="91425" tIns="45700" rIns="91425" bIns="45700" anchor="ctr" anchorCtr="0">
            <a:normAutofit/>
          </a:bodyPr>
          <a:lstStyle/>
          <a:p>
            <a:pPr marL="171450" lvl="0" indent="-171450" algn="l" rtl="0">
              <a:lnSpc>
                <a:spcPct val="90000"/>
              </a:lnSpc>
              <a:spcBef>
                <a:spcPts val="0"/>
              </a:spcBef>
              <a:spcAft>
                <a:spcPts val="0"/>
              </a:spcAft>
              <a:buClr>
                <a:schemeClr val="dk1"/>
              </a:buClr>
              <a:buSzPts val="2400"/>
              <a:buChar char="•"/>
            </a:pPr>
            <a:r>
              <a:rPr lang="en-US" sz="2400"/>
              <a:t>Las membranas celulares son selectivamente permeables: permiten el paso de algunas substancias y otras no.</a:t>
            </a:r>
            <a:endParaRPr/>
          </a:p>
          <a:p>
            <a:pPr marL="171450" lvl="0" indent="-171450" algn="l" rtl="0">
              <a:lnSpc>
                <a:spcPct val="90000"/>
              </a:lnSpc>
              <a:spcBef>
                <a:spcPts val="1800"/>
              </a:spcBef>
              <a:spcAft>
                <a:spcPts val="0"/>
              </a:spcAft>
              <a:buClr>
                <a:schemeClr val="dk1"/>
              </a:buClr>
              <a:buSzPts val="2400"/>
              <a:buChar char="•"/>
            </a:pPr>
            <a:r>
              <a:rPr lang="en-US" sz="2400"/>
              <a:t>El transporte pasivo no requiere de energía</a:t>
            </a:r>
            <a:r>
              <a:rPr lang="en-US" sz="2400" b="1"/>
              <a:t>.</a:t>
            </a:r>
            <a:endParaRPr sz="2400"/>
          </a:p>
          <a:p>
            <a:pPr marL="171450" lvl="0" indent="-171450" algn="l" rtl="0">
              <a:lnSpc>
                <a:spcPct val="90000"/>
              </a:lnSpc>
              <a:spcBef>
                <a:spcPts val="1800"/>
              </a:spcBef>
              <a:spcAft>
                <a:spcPts val="0"/>
              </a:spcAft>
              <a:buClr>
                <a:schemeClr val="dk1"/>
              </a:buClr>
              <a:buSzPts val="2400"/>
              <a:buChar char="•"/>
            </a:pPr>
            <a:r>
              <a:rPr lang="en-US" sz="2400"/>
              <a:t>El transporte activo requiere energía.</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1357</Words>
  <Application>Microsoft Office PowerPoint</Application>
  <PresentationFormat>Presentación en pantalla (4:3)</PresentationFormat>
  <Paragraphs>125</Paragraphs>
  <Slides>28</Slides>
  <Notes>28</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28</vt:i4>
      </vt:variant>
    </vt:vector>
  </HeadingPairs>
  <TitlesOfParts>
    <vt:vector size="32" baseType="lpstr">
      <vt:lpstr>Arial</vt:lpstr>
      <vt:lpstr>Calibri</vt:lpstr>
      <vt:lpstr>Times New Roman</vt:lpstr>
      <vt:lpstr>Office Theme</vt:lpstr>
      <vt:lpstr>Presentación de PowerPoint</vt:lpstr>
      <vt:lpstr>Objetivos</vt:lpstr>
      <vt:lpstr>Membranas celulares</vt:lpstr>
      <vt:lpstr>Modelo de mosaico fluido</vt:lpstr>
      <vt:lpstr>Proteínas</vt:lpstr>
      <vt:lpstr>Carbohidratos en la membrana</vt:lpstr>
      <vt:lpstr>Colesterol</vt:lpstr>
      <vt:lpstr>Modelo de mosaico fluido https://www.youtube.com/watch?v=LXaPt9i9hqk </vt:lpstr>
      <vt:lpstr>La membrana es selectivamente permeable</vt:lpstr>
      <vt:lpstr>Movimiento pasivo</vt:lpstr>
      <vt:lpstr>Difusión a distintas temperaturas de gota de tinte:</vt:lpstr>
      <vt:lpstr>Factores que afectan la velocidad de difusión</vt:lpstr>
      <vt:lpstr>Movimiento pasivo de moléculas a través de una membrana</vt:lpstr>
      <vt:lpstr>Osmosis</vt:lpstr>
      <vt:lpstr>Osmosis</vt:lpstr>
      <vt:lpstr>Presentación de PowerPoint</vt:lpstr>
      <vt:lpstr>Osmosis en células animales y vegetales</vt:lpstr>
      <vt:lpstr>Osmosis en células animales y vegetales</vt:lpstr>
      <vt:lpstr>Osmosis en células vegetales y el efecto de la presión de turgencia de la pared celular</vt:lpstr>
      <vt:lpstr>Osmosis en células animales</vt:lpstr>
      <vt:lpstr>Difusión por membrana selectivamente permeable</vt:lpstr>
      <vt:lpstr>Experimento en proceso:</vt:lpstr>
      <vt:lpstr>Resultados</vt:lpstr>
      <vt:lpstr>Osmolaridad de la papa a diferentes molaridades</vt:lpstr>
      <vt:lpstr>Experimento de osmolaridad de la papa en distintas soluciones con sal:</vt:lpstr>
      <vt:lpstr>¿Qué indican los resultados?</vt:lpstr>
      <vt:lpstr>Recuerde que los detalles del experimento están en su separata. También puede ver:  https://www.youtube.com/watch?v=bMFQ6QS2raY  Con estos resultados prepare la gráfica de forma correcta como si la fuese a usar para publicación. Luego de preparar la gráfica mencione cual es la molaridad en la cual la papa no tiene cambio en peso.</vt:lpstr>
      <vt:lpstr>¿Cómo se debería ver la gráfica?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JVG</dc:creator>
  <cp:lastModifiedBy>Owner</cp:lastModifiedBy>
  <cp:revision>1</cp:revision>
  <dcterms:created xsi:type="dcterms:W3CDTF">2020-09-21T23:30:38Z</dcterms:created>
  <dcterms:modified xsi:type="dcterms:W3CDTF">2022-10-01T00:09:32Z</dcterms:modified>
</cp:coreProperties>
</file>