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7" r:id="rId4"/>
    <p:sldId id="268" r:id="rId5"/>
    <p:sldId id="257" r:id="rId6"/>
    <p:sldId id="272" r:id="rId7"/>
    <p:sldId id="278" r:id="rId8"/>
    <p:sldId id="258" r:id="rId9"/>
    <p:sldId id="259" r:id="rId10"/>
    <p:sldId id="280" r:id="rId11"/>
    <p:sldId id="260" r:id="rId12"/>
    <p:sldId id="261" r:id="rId13"/>
    <p:sldId id="262" r:id="rId14"/>
    <p:sldId id="269" r:id="rId15"/>
    <p:sldId id="263" r:id="rId16"/>
    <p:sldId id="271" r:id="rId17"/>
    <p:sldId id="265" r:id="rId18"/>
    <p:sldId id="264" r:id="rId19"/>
    <p:sldId id="266" r:id="rId20"/>
    <p:sldId id="273" r:id="rId21"/>
    <p:sldId id="274" r:id="rId22"/>
    <p:sldId id="275" r:id="rId23"/>
    <p:sldId id="276" r:id="rId24"/>
    <p:sldId id="277" r:id="rId25"/>
    <p:sldId id="27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FA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4586"/>
  </p:normalViewPr>
  <p:slideViewPr>
    <p:cSldViewPr snapToGrid="0" snapToObjects="1">
      <p:cViewPr varScale="1">
        <p:scale>
          <a:sx n="102" d="100"/>
          <a:sy n="102" d="100"/>
        </p:scale>
        <p:origin x="13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10/6/16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82249"/>
            <a:ext cx="8237136" cy="2250501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4000" dirty="0" err="1" smtClean="0"/>
              <a:t>Pieter</a:t>
            </a:r>
            <a:r>
              <a:rPr lang="es-ES_tradnl" sz="4000" dirty="0" smtClean="0"/>
              <a:t> </a:t>
            </a:r>
            <a:r>
              <a:rPr lang="es-ES_tradnl" sz="4000" dirty="0" err="1" smtClean="0"/>
              <a:t>Tijmes</a:t>
            </a:r>
            <a:r>
              <a:rPr lang="es-ES_tradnl" dirty="0" smtClean="0"/>
              <a:t>, “</a:t>
            </a:r>
            <a:r>
              <a:rPr lang="es-ES_tradnl" dirty="0" smtClean="0">
                <a:solidFill>
                  <a:srgbClr val="FFFF00"/>
                </a:solidFill>
              </a:rPr>
              <a:t>Albert </a:t>
            </a:r>
            <a:r>
              <a:rPr lang="es-ES_tradnl" dirty="0" err="1" smtClean="0">
                <a:solidFill>
                  <a:srgbClr val="FFFF00"/>
                </a:solidFill>
              </a:rPr>
              <a:t>Borgmann</a:t>
            </a:r>
            <a:r>
              <a:rPr lang="es-ES_tradnl" dirty="0" smtClean="0">
                <a:solidFill>
                  <a:srgbClr val="FFFF00"/>
                </a:solidFill>
              </a:rPr>
              <a:t>: </a:t>
            </a:r>
            <a:r>
              <a:rPr lang="es-ES_tradnl" dirty="0" err="1">
                <a:solidFill>
                  <a:srgbClr val="FFFF00"/>
                </a:solidFill>
              </a:rPr>
              <a:t>T</a:t>
            </a:r>
            <a:r>
              <a:rPr lang="es-ES_tradnl" dirty="0" err="1" smtClean="0">
                <a:solidFill>
                  <a:srgbClr val="FFFF00"/>
                </a:solidFill>
              </a:rPr>
              <a:t>echnology</a:t>
            </a:r>
            <a:r>
              <a:rPr lang="es-ES_tradnl" dirty="0" smtClean="0">
                <a:solidFill>
                  <a:srgbClr val="FFFF00"/>
                </a:solidFill>
              </a:rPr>
              <a:t> and </a:t>
            </a:r>
            <a:r>
              <a:rPr lang="es-ES_tradnl" dirty="0" err="1" smtClean="0">
                <a:solidFill>
                  <a:srgbClr val="FFFF00"/>
                </a:solidFill>
              </a:rPr>
              <a:t>the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dirty="0" err="1" smtClean="0">
                <a:solidFill>
                  <a:srgbClr val="FFFF00"/>
                </a:solidFill>
              </a:rPr>
              <a:t>Character</a:t>
            </a:r>
            <a:r>
              <a:rPr lang="es-ES_tradnl" dirty="0" smtClean="0">
                <a:solidFill>
                  <a:srgbClr val="FFFF00"/>
                </a:solidFill>
              </a:rPr>
              <a:t> of </a:t>
            </a:r>
            <a:r>
              <a:rPr lang="es-ES_tradnl" dirty="0" err="1" smtClean="0">
                <a:solidFill>
                  <a:srgbClr val="FFFF00"/>
                </a:solidFill>
              </a:rPr>
              <a:t>Everyday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dirty="0" err="1" smtClean="0">
                <a:solidFill>
                  <a:srgbClr val="FFFF00"/>
                </a:solidFill>
              </a:rPr>
              <a:t>Life</a:t>
            </a:r>
            <a:r>
              <a:rPr lang="es-ES_tradnl" dirty="0" smtClean="0"/>
              <a:t>”</a:t>
            </a:r>
            <a:endParaRPr lang="es-ES_trad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398" y="3886200"/>
            <a:ext cx="8215533" cy="2431278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s-ES_tradnl" sz="5100" b="1" i="1" dirty="0" smtClean="0"/>
              <a:t>American </a:t>
            </a:r>
            <a:r>
              <a:rPr lang="es-ES_tradnl" sz="5100" b="1" i="1" dirty="0" err="1" smtClean="0"/>
              <a:t>Philosophy</a:t>
            </a:r>
            <a:r>
              <a:rPr lang="es-ES_tradnl" sz="5100" b="1" i="1" dirty="0" smtClean="0"/>
              <a:t> of </a:t>
            </a:r>
            <a:r>
              <a:rPr lang="es-ES_tradnl" sz="5100" b="1" i="1" dirty="0" err="1" smtClean="0"/>
              <a:t>Technology</a:t>
            </a:r>
            <a:r>
              <a:rPr lang="es-ES_tradnl" sz="5100" b="1" i="1" dirty="0" smtClean="0"/>
              <a:t>: </a:t>
            </a:r>
            <a:r>
              <a:rPr lang="es-ES_tradnl" sz="5100" b="1" i="1" dirty="0" err="1" smtClean="0"/>
              <a:t>The</a:t>
            </a:r>
            <a:r>
              <a:rPr lang="es-ES_tradnl" sz="5100" b="1" i="1" dirty="0" smtClean="0"/>
              <a:t> </a:t>
            </a:r>
            <a:r>
              <a:rPr lang="es-ES_tradnl" sz="5100" b="1" i="1" dirty="0" err="1" smtClean="0"/>
              <a:t>Empirical</a:t>
            </a:r>
            <a:r>
              <a:rPr lang="es-ES_tradnl" sz="5100" b="1" i="1" dirty="0" smtClean="0"/>
              <a:t> </a:t>
            </a:r>
            <a:r>
              <a:rPr lang="es-ES_tradnl" sz="5100" b="1" i="1" dirty="0" err="1" smtClean="0"/>
              <a:t>Turn</a:t>
            </a:r>
            <a:endParaRPr lang="es-ES_tradnl" sz="5100" i="1" dirty="0"/>
          </a:p>
          <a:p>
            <a:pPr algn="l"/>
            <a:r>
              <a:rPr lang="es-ES_tradnl" sz="5100" dirty="0" smtClean="0"/>
              <a:t>Hans </a:t>
            </a:r>
            <a:r>
              <a:rPr lang="es-ES_tradnl" sz="5100" dirty="0" err="1"/>
              <a:t>Achterhuis</a:t>
            </a:r>
            <a:r>
              <a:rPr lang="es-ES_tradnl" sz="5100" dirty="0"/>
              <a:t>, </a:t>
            </a:r>
            <a:r>
              <a:rPr lang="es-ES_tradnl" sz="5100" dirty="0" smtClean="0"/>
              <a:t>editor, 2001</a:t>
            </a:r>
            <a:r>
              <a:rPr lang="en-US" sz="5100" dirty="0" smtClean="0"/>
              <a:t>, p</a:t>
            </a:r>
            <a:r>
              <a:rPr lang="es-ES_tradnl" sz="5100" dirty="0" err="1" smtClean="0"/>
              <a:t>áginas</a:t>
            </a:r>
            <a:r>
              <a:rPr lang="es-ES_tradnl" sz="5100" dirty="0" smtClean="0"/>
              <a:t> </a:t>
            </a:r>
            <a:r>
              <a:rPr lang="es-ES_tradnl" sz="5100" dirty="0"/>
              <a:t>11 a 36</a:t>
            </a:r>
          </a:p>
          <a:p>
            <a:pPr algn="l"/>
            <a:endParaRPr lang="es-ES_tradnl" sz="5100" dirty="0" smtClean="0"/>
          </a:p>
          <a:p>
            <a:pPr algn="l"/>
            <a:endParaRPr lang="es-ES_tradnl" sz="3600" dirty="0"/>
          </a:p>
          <a:p>
            <a:pPr algn="l"/>
            <a:r>
              <a:rPr lang="es-ES_tradnl" sz="3600" dirty="0" smtClean="0"/>
              <a:t>Héctor José Huyke, transparencias para la discusión en clase INTD 3990</a:t>
            </a:r>
          </a:p>
          <a:p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3064310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2395"/>
            <a:ext cx="8229600" cy="4847572"/>
          </a:xfrm>
        </p:spPr>
        <p:txBody>
          <a:bodyPr>
            <a:normAutofit/>
          </a:bodyPr>
          <a:lstStyle/>
          <a:p>
            <a:pPr algn="l"/>
            <a:r>
              <a:rPr lang="es-ES_tradnl" dirty="0"/>
              <a:t>L</a:t>
            </a:r>
            <a:r>
              <a:rPr lang="es-ES_tradnl" dirty="0" smtClean="0"/>
              <a:t>a tendencia es </a:t>
            </a:r>
            <a:r>
              <a:rPr lang="es-ES_tradnl" smtClean="0"/>
              <a:t>lo que puede </a:t>
            </a:r>
            <a:r>
              <a:rPr lang="es-ES_tradnl" dirty="0" smtClean="0"/>
              <a:t>preocuparnos, meramente la tendencia </a:t>
            </a:r>
            <a:r>
              <a:rPr lang="is-IS" dirty="0" smtClean="0"/>
              <a:t>… </a:t>
            </a:r>
            <a:r>
              <a:rPr lang="es-ES_tradnl" dirty="0" smtClean="0"/>
              <a:t>; como cuando una especie exógena se va quedando con un ecosistema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87635302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3159677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4400" dirty="0" smtClean="0"/>
              <a:t>Según </a:t>
            </a:r>
            <a:r>
              <a:rPr lang="es-ES_tradnl" sz="4400" dirty="0" err="1" smtClean="0"/>
              <a:t>Borgmann</a:t>
            </a:r>
            <a:r>
              <a:rPr lang="es-ES_tradnl" sz="4400" dirty="0" smtClean="0"/>
              <a:t>, </a:t>
            </a:r>
            <a:r>
              <a:rPr lang="es-ES_tradnl" sz="4400" dirty="0"/>
              <a:t>l</a:t>
            </a:r>
            <a:r>
              <a:rPr lang="es-ES_tradnl" sz="4400" dirty="0" smtClean="0"/>
              <a:t>a tecnología moderna es paradigmáticamente un dispositivo:</a:t>
            </a:r>
            <a:br>
              <a:rPr lang="es-ES_tradnl" sz="4400" dirty="0" smtClean="0"/>
            </a:br>
            <a:r>
              <a:rPr lang="es-ES_tradnl" sz="4400" dirty="0" smtClean="0">
                <a:solidFill>
                  <a:srgbClr val="FFFF00"/>
                </a:solidFill>
              </a:rPr>
              <a:t/>
            </a:r>
            <a:br>
              <a:rPr lang="es-ES_tradnl" sz="4400" dirty="0" smtClean="0">
                <a:solidFill>
                  <a:srgbClr val="FFFF00"/>
                </a:solidFill>
              </a:rPr>
            </a:br>
            <a:r>
              <a:rPr lang="es-ES_tradnl" sz="4400" dirty="0" smtClean="0">
                <a:solidFill>
                  <a:srgbClr val="FFFF00"/>
                </a:solidFill>
              </a:rPr>
              <a:t>‘</a:t>
            </a:r>
            <a:r>
              <a:rPr lang="es-ES_tradnl" sz="4400" dirty="0" err="1" smtClean="0">
                <a:solidFill>
                  <a:srgbClr val="FFFF00"/>
                </a:solidFill>
              </a:rPr>
              <a:t>the</a:t>
            </a:r>
            <a:r>
              <a:rPr lang="es-ES_tradnl" sz="4400" dirty="0" smtClean="0">
                <a:solidFill>
                  <a:srgbClr val="FFFF00"/>
                </a:solidFill>
              </a:rPr>
              <a:t> </a:t>
            </a:r>
            <a:r>
              <a:rPr lang="es-ES_tradnl" sz="4400" dirty="0" err="1" smtClean="0">
                <a:solidFill>
                  <a:srgbClr val="FFFF00"/>
                </a:solidFill>
              </a:rPr>
              <a:t>device</a:t>
            </a:r>
            <a:r>
              <a:rPr lang="es-ES_tradnl" sz="4400" dirty="0" smtClean="0">
                <a:solidFill>
                  <a:srgbClr val="FFFF00"/>
                </a:solidFill>
              </a:rPr>
              <a:t> </a:t>
            </a:r>
            <a:r>
              <a:rPr lang="es-ES_tradnl" sz="4400" dirty="0" err="1" smtClean="0">
                <a:solidFill>
                  <a:srgbClr val="FFFF00"/>
                </a:solidFill>
              </a:rPr>
              <a:t>paradigm</a:t>
            </a:r>
            <a:r>
              <a:rPr lang="es-ES_tradnl" sz="4400" dirty="0" smtClean="0">
                <a:solidFill>
                  <a:srgbClr val="FFFF00"/>
                </a:solidFill>
              </a:rPr>
              <a:t>’</a:t>
            </a:r>
            <a:br>
              <a:rPr lang="es-ES_tradnl" sz="4400" dirty="0" smtClean="0">
                <a:solidFill>
                  <a:srgbClr val="FFFF00"/>
                </a:solidFill>
              </a:rPr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es-ES_tradnl" sz="400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3524638" y="694117"/>
            <a:ext cx="2395176" cy="85300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/>
              <a:t>(1) función prominente</a:t>
            </a:r>
            <a:br>
              <a:rPr lang="es-ES_tradnl" dirty="0"/>
            </a:br>
            <a:r>
              <a:rPr lang="es-ES_tradnl" dirty="0"/>
              <a:t>(2) maquinaria escondida</a:t>
            </a:r>
            <a:br>
              <a:rPr lang="es-ES_tradnl" dirty="0"/>
            </a:br>
            <a:r>
              <a:rPr lang="es-ES_tradnl" dirty="0"/>
              <a:t>(3) disponibilidad </a:t>
            </a:r>
            <a:r>
              <a:rPr lang="es-ES_tradnl" dirty="0" smtClean="0"/>
              <a:t>con el mínimo de </a:t>
            </a:r>
            <a:r>
              <a:rPr lang="es-ES_tradnl" dirty="0"/>
              <a:t>compromiso</a:t>
            </a:r>
          </a:p>
        </p:txBody>
      </p:sp>
    </p:spTree>
    <p:extLst>
      <p:ext uri="{BB962C8B-B14F-4D97-AF65-F5344CB8AC3E}">
        <p14:creationId xmlns:p14="http://schemas.microsoft.com/office/powerpoint/2010/main" val="2859376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2259477"/>
          </a:xfrm>
        </p:spPr>
        <p:txBody>
          <a:bodyPr>
            <a:normAutofit fontScale="90000"/>
          </a:bodyPr>
          <a:lstStyle/>
          <a:p>
            <a:pPr algn="just"/>
            <a:r>
              <a:rPr lang="es-ES_tradnl" dirty="0" smtClean="0"/>
              <a:t>¿Qué efectos tiene el paradigma en el trabajo? en el tiempo libre? (página 17)</a:t>
            </a:r>
            <a:endParaRPr lang="es-ES_tradnl" dirty="0"/>
          </a:p>
        </p:txBody>
      </p:sp>
      <p:sp>
        <p:nvSpPr>
          <p:cNvPr id="3" name="Vertical Text Placeholder 2"/>
          <p:cNvSpPr>
            <a:spLocks noGrp="1"/>
          </p:cNvSpPr>
          <p:nvPr>
            <p:ph idx="1"/>
          </p:nvPr>
        </p:nvSpPr>
        <p:spPr>
          <a:xfrm>
            <a:off x="457200" y="2716676"/>
            <a:ext cx="8229600" cy="34094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En gran </a:t>
            </a:r>
            <a:r>
              <a:rPr lang="en-US" dirty="0" err="1" smtClean="0"/>
              <a:t>medida</a:t>
            </a:r>
            <a:r>
              <a:rPr lang="en-US" dirty="0" smtClean="0"/>
              <a:t>, e</a:t>
            </a:r>
            <a:r>
              <a:rPr lang="es-ES_tradnl" dirty="0" smtClean="0"/>
              <a:t>l </a:t>
            </a:r>
            <a:r>
              <a:rPr lang="es-ES_tradnl" dirty="0" smtClean="0">
                <a:solidFill>
                  <a:srgbClr val="FFFF00"/>
                </a:solidFill>
              </a:rPr>
              <a:t>trabajo</a:t>
            </a:r>
            <a:r>
              <a:rPr lang="es-ES_tradnl" dirty="0" smtClean="0"/>
              <a:t> viene a ser la construcción y el mantenimiento de la maquinaria necesaria para proveer la disponibilidad (y en alguna medida el uso con el mínimo de obstrucción)</a:t>
            </a:r>
          </a:p>
          <a:p>
            <a:r>
              <a:rPr lang="es-ES_tradnl" dirty="0" smtClean="0"/>
              <a:t>El </a:t>
            </a:r>
            <a:r>
              <a:rPr lang="es-ES_tradnl" dirty="0" smtClean="0">
                <a:solidFill>
                  <a:srgbClr val="FFFF00"/>
                </a:solidFill>
              </a:rPr>
              <a:t>tiempo libre </a:t>
            </a:r>
            <a:r>
              <a:rPr lang="es-ES_tradnl" dirty="0" smtClean="0"/>
              <a:t>viene a ser el gozo del dispositivo sin ninguna obstrucción (tiempo ‘libre’) 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321411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39651"/>
          </a:xfrm>
        </p:spPr>
        <p:txBody>
          <a:bodyPr>
            <a:normAutofit fontScale="90000"/>
          </a:bodyPr>
          <a:lstStyle/>
          <a:p>
            <a:r>
              <a:rPr lang="es-ES_tradnl" sz="3600" dirty="0" smtClean="0"/>
              <a:t>¿Podemos entonces hacernos </a:t>
            </a:r>
            <a:r>
              <a:rPr lang="en-US" sz="3600" dirty="0" smtClean="0"/>
              <a:t>l</a:t>
            </a:r>
            <a:r>
              <a:rPr lang="es-ES_tradnl" sz="3600" dirty="0" smtClean="0"/>
              <a:t>a pregunta acerca del buen vivir en el contexto de la tecnología moderna, la pregunta política?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3676"/>
            <a:ext cx="8229600" cy="4615223"/>
          </a:xfrm>
        </p:spPr>
        <p:txBody>
          <a:bodyPr>
            <a:normAutofit fontScale="55000" lnSpcReduction="20000"/>
          </a:bodyPr>
          <a:lstStyle/>
          <a:p>
            <a:r>
              <a:rPr lang="es-ES_tradnl" dirty="0" smtClean="0"/>
              <a:t>Observemos cómo se transforma la pregunta</a:t>
            </a:r>
          </a:p>
          <a:p>
            <a:r>
              <a:rPr lang="es-ES_tradnl" dirty="0" smtClean="0"/>
              <a:t>“</a:t>
            </a:r>
            <a:r>
              <a:rPr lang="es-ES_tradnl" dirty="0" err="1" smtClean="0"/>
              <a:t>Although</a:t>
            </a:r>
            <a:r>
              <a:rPr lang="es-ES_tradnl" dirty="0" smtClean="0"/>
              <a:t> </a:t>
            </a:r>
            <a:r>
              <a:rPr lang="es-ES_tradnl" dirty="0" err="1" smtClean="0"/>
              <a:t>technology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conceived</a:t>
            </a:r>
            <a:r>
              <a:rPr lang="es-ES_tradnl" dirty="0" smtClean="0"/>
              <a:t> </a:t>
            </a:r>
            <a:r>
              <a:rPr lang="es-ES_tradnl" dirty="0" err="1" smtClean="0"/>
              <a:t>instrumentally</a:t>
            </a:r>
            <a:r>
              <a:rPr lang="es-ES_tradnl" dirty="0" smtClean="0"/>
              <a:t>, </a:t>
            </a:r>
            <a:r>
              <a:rPr lang="es-ES_tradnl" dirty="0" err="1" smtClean="0"/>
              <a:t>it</a:t>
            </a:r>
            <a:r>
              <a:rPr lang="es-ES_tradnl" dirty="0" smtClean="0"/>
              <a:t> </a:t>
            </a:r>
            <a:r>
              <a:rPr lang="es-ES_tradnl" dirty="0" err="1" smtClean="0"/>
              <a:t>makes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good</a:t>
            </a:r>
            <a:r>
              <a:rPr lang="es-ES_tradnl" dirty="0" smtClean="0"/>
              <a:t> </a:t>
            </a:r>
            <a:r>
              <a:rPr lang="es-ES_tradnl" dirty="0" err="1" smtClean="0"/>
              <a:t>life</a:t>
            </a:r>
            <a:r>
              <a:rPr lang="es-ES_tradnl" dirty="0" smtClean="0"/>
              <a:t> </a:t>
            </a:r>
            <a:r>
              <a:rPr lang="es-ES_tradnl" dirty="0" err="1" smtClean="0"/>
              <a:t>equal</a:t>
            </a:r>
            <a:r>
              <a:rPr lang="es-ES_tradnl" dirty="0" smtClean="0"/>
              <a:t> to </a:t>
            </a:r>
            <a:r>
              <a:rPr lang="es-ES_tradnl" dirty="0" err="1" smtClean="0"/>
              <a:t>consumerism</a:t>
            </a:r>
            <a:r>
              <a:rPr lang="es-ES_tradnl" dirty="0" smtClean="0"/>
              <a:t> </a:t>
            </a:r>
            <a:r>
              <a:rPr lang="en-US" dirty="0" smtClean="0"/>
              <a:t>–</a:t>
            </a:r>
            <a:r>
              <a:rPr lang="es-ES_tradnl" dirty="0" err="1" smtClean="0"/>
              <a:t>which</a:t>
            </a:r>
            <a:r>
              <a:rPr lang="es-ES_tradnl" dirty="0" smtClean="0"/>
              <a:t> </a:t>
            </a:r>
            <a:r>
              <a:rPr lang="es-ES_tradnl" dirty="0" err="1" smtClean="0"/>
              <a:t>undermines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claim</a:t>
            </a:r>
            <a:r>
              <a:rPr lang="es-ES_tradnl" dirty="0" smtClean="0"/>
              <a:t> </a:t>
            </a:r>
            <a:r>
              <a:rPr lang="es-ES_tradnl" dirty="0" err="1" smtClean="0"/>
              <a:t>for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value</a:t>
            </a:r>
            <a:r>
              <a:rPr lang="es-ES_tradnl" dirty="0" smtClean="0"/>
              <a:t> </a:t>
            </a:r>
            <a:r>
              <a:rPr lang="es-ES_tradnl" dirty="0" err="1" smtClean="0"/>
              <a:t>neutrality</a:t>
            </a:r>
            <a:r>
              <a:rPr lang="es-ES_tradnl" dirty="0" smtClean="0"/>
              <a:t> of </a:t>
            </a:r>
            <a:r>
              <a:rPr lang="es-ES_tradnl" dirty="0" err="1" smtClean="0"/>
              <a:t>technology</a:t>
            </a:r>
            <a:r>
              <a:rPr lang="es-ES_tradnl" dirty="0" smtClean="0"/>
              <a:t>.”</a:t>
            </a:r>
          </a:p>
          <a:p>
            <a:r>
              <a:rPr lang="es-ES_tradnl" dirty="0" smtClean="0"/>
              <a:t>“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put</a:t>
            </a:r>
            <a:r>
              <a:rPr lang="es-ES_tradnl" dirty="0" smtClean="0"/>
              <a:t> </a:t>
            </a:r>
            <a:r>
              <a:rPr lang="es-ES_tradnl" dirty="0" err="1" smtClean="0"/>
              <a:t>it</a:t>
            </a:r>
            <a:r>
              <a:rPr lang="es-ES_tradnl" dirty="0" smtClean="0"/>
              <a:t> </a:t>
            </a:r>
            <a:r>
              <a:rPr lang="es-ES_tradnl" dirty="0" err="1" smtClean="0"/>
              <a:t>another</a:t>
            </a:r>
            <a:r>
              <a:rPr lang="es-ES_tradnl" dirty="0" smtClean="0"/>
              <a:t> </a:t>
            </a:r>
            <a:r>
              <a:rPr lang="es-ES_tradnl" dirty="0" err="1" smtClean="0"/>
              <a:t>way</a:t>
            </a:r>
            <a:r>
              <a:rPr lang="es-ES_tradnl" dirty="0" smtClean="0"/>
              <a:t>: </a:t>
            </a:r>
            <a:r>
              <a:rPr lang="es-ES_tradnl" dirty="0" err="1" smtClean="0"/>
              <a:t>Technology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never</a:t>
            </a:r>
            <a:r>
              <a:rPr lang="es-ES_tradnl" dirty="0" smtClean="0"/>
              <a:t> </a:t>
            </a:r>
            <a:r>
              <a:rPr lang="es-ES_tradnl" dirty="0" err="1" smtClean="0"/>
              <a:t>offered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us</a:t>
            </a:r>
            <a:r>
              <a:rPr lang="es-ES_tradnl" dirty="0" smtClean="0"/>
              <a:t> as a </a:t>
            </a:r>
            <a:r>
              <a:rPr lang="es-ES_tradnl" dirty="0" err="1" smtClean="0"/>
              <a:t>way</a:t>
            </a:r>
            <a:r>
              <a:rPr lang="es-ES_tradnl" dirty="0" smtClean="0"/>
              <a:t> of </a:t>
            </a:r>
            <a:r>
              <a:rPr lang="es-ES_tradnl" dirty="0" err="1" smtClean="0"/>
              <a:t>life</a:t>
            </a:r>
            <a:r>
              <a:rPr lang="es-ES_tradnl" dirty="0" smtClean="0"/>
              <a:t> </a:t>
            </a:r>
            <a:r>
              <a:rPr lang="es-ES_tradnl" dirty="0" err="1" smtClean="0"/>
              <a:t>that</a:t>
            </a:r>
            <a:r>
              <a:rPr lang="es-ES_tradnl" dirty="0" smtClean="0"/>
              <a:t> </a:t>
            </a:r>
            <a:r>
              <a:rPr lang="es-ES_tradnl" dirty="0" err="1" smtClean="0"/>
              <a:t>we</a:t>
            </a:r>
            <a:r>
              <a:rPr lang="es-ES_tradnl" dirty="0" smtClean="0"/>
              <a:t> can </a:t>
            </a:r>
            <a:r>
              <a:rPr lang="es-ES_tradnl" dirty="0" err="1" smtClean="0"/>
              <a:t>prefer</a:t>
            </a:r>
            <a:r>
              <a:rPr lang="es-ES_tradnl" dirty="0" smtClean="0"/>
              <a:t> </a:t>
            </a:r>
            <a:r>
              <a:rPr lang="es-ES_tradnl" dirty="0" err="1" smtClean="0"/>
              <a:t>above</a:t>
            </a:r>
            <a:r>
              <a:rPr lang="es-ES_tradnl" dirty="0" smtClean="0"/>
              <a:t> </a:t>
            </a:r>
            <a:r>
              <a:rPr lang="es-ES_tradnl" dirty="0" err="1" smtClean="0"/>
              <a:t>other</a:t>
            </a:r>
            <a:r>
              <a:rPr lang="es-ES_tradnl" dirty="0" smtClean="0"/>
              <a:t> </a:t>
            </a:r>
            <a:r>
              <a:rPr lang="es-ES_tradnl" dirty="0" err="1" smtClean="0"/>
              <a:t>ways</a:t>
            </a:r>
            <a:r>
              <a:rPr lang="es-ES_tradnl" dirty="0" smtClean="0"/>
              <a:t> of </a:t>
            </a:r>
            <a:r>
              <a:rPr lang="es-ES_tradnl" dirty="0" err="1" smtClean="0"/>
              <a:t>life</a:t>
            </a:r>
            <a:r>
              <a:rPr lang="es-ES_tradnl" dirty="0" smtClean="0"/>
              <a:t>, </a:t>
            </a:r>
            <a:r>
              <a:rPr lang="es-ES_tradnl" dirty="0" err="1" smtClean="0"/>
              <a:t>but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advanced</a:t>
            </a:r>
            <a:r>
              <a:rPr lang="es-ES_tradnl" dirty="0" smtClean="0"/>
              <a:t> as a </a:t>
            </a:r>
            <a:r>
              <a:rPr lang="es-ES_tradnl" dirty="0" err="1" smtClean="0"/>
              <a:t>basis</a:t>
            </a:r>
            <a:r>
              <a:rPr lang="es-ES_tradnl" dirty="0" smtClean="0"/>
              <a:t> </a:t>
            </a:r>
            <a:r>
              <a:rPr lang="es-ES_tradnl" dirty="0" err="1" smtClean="0"/>
              <a:t>for</a:t>
            </a:r>
            <a:r>
              <a:rPr lang="es-ES_tradnl" dirty="0" smtClean="0"/>
              <a:t> </a:t>
            </a:r>
            <a:r>
              <a:rPr lang="es-ES_tradnl" dirty="0" err="1" smtClean="0"/>
              <a:t>choices</a:t>
            </a:r>
            <a:r>
              <a:rPr lang="es-ES_tradnl" dirty="0" smtClean="0"/>
              <a:t>.”  --y sin embargo, viene a ser un modo de vida</a:t>
            </a:r>
          </a:p>
          <a:p>
            <a:r>
              <a:rPr lang="es-ES_tradnl" dirty="0" smtClean="0"/>
              <a:t>“</a:t>
            </a:r>
            <a:r>
              <a:rPr lang="es-ES_tradnl" dirty="0" err="1" smtClean="0"/>
              <a:t>Technology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deeply</a:t>
            </a:r>
            <a:r>
              <a:rPr lang="es-ES_tradnl" dirty="0" smtClean="0"/>
              <a:t> </a:t>
            </a:r>
            <a:r>
              <a:rPr lang="es-ES_tradnl" dirty="0" err="1" smtClean="0"/>
              <a:t>anchored</a:t>
            </a:r>
            <a:r>
              <a:rPr lang="es-ES_tradnl" dirty="0" smtClean="0"/>
              <a:t> in </a:t>
            </a:r>
            <a:r>
              <a:rPr lang="es-ES_tradnl" dirty="0" err="1" smtClean="0"/>
              <a:t>our</a:t>
            </a:r>
            <a:r>
              <a:rPr lang="es-ES_tradnl" dirty="0" smtClean="0"/>
              <a:t> </a:t>
            </a:r>
            <a:r>
              <a:rPr lang="es-ES_tradnl" dirty="0" err="1" smtClean="0"/>
              <a:t>existence</a:t>
            </a:r>
            <a:r>
              <a:rPr lang="es-ES_tradnl" dirty="0" smtClean="0"/>
              <a:t> </a:t>
            </a:r>
            <a:r>
              <a:rPr lang="es-ES_tradnl" dirty="0" err="1" smtClean="0"/>
              <a:t>yet</a:t>
            </a:r>
            <a:r>
              <a:rPr lang="es-ES_tradnl" dirty="0" smtClean="0"/>
              <a:t> </a:t>
            </a:r>
            <a:r>
              <a:rPr lang="es-ES_tradnl" dirty="0" err="1" smtClean="0"/>
              <a:t>tends</a:t>
            </a:r>
            <a:r>
              <a:rPr lang="es-ES_tradnl" dirty="0" smtClean="0"/>
              <a:t> to </a:t>
            </a:r>
            <a:r>
              <a:rPr lang="es-ES_tradnl" dirty="0" err="1" smtClean="0"/>
              <a:t>become</a:t>
            </a:r>
            <a:r>
              <a:rPr lang="es-ES_tradnl" dirty="0" smtClean="0"/>
              <a:t> invisible.’’ (página 19)</a:t>
            </a:r>
          </a:p>
          <a:p>
            <a:r>
              <a:rPr lang="es-ES_tradnl" dirty="0"/>
              <a:t>e</a:t>
            </a:r>
            <a:r>
              <a:rPr lang="es-ES_tradnl" dirty="0" smtClean="0"/>
              <a:t>l ejemplo preliminar del celular</a:t>
            </a:r>
            <a:r>
              <a:rPr lang="is-IS" dirty="0" smtClean="0"/>
              <a:t>…  Decimos que hablamos con nuestros padres, que hablamos con nuestros amigos.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835221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4927927"/>
          </a:xfrm>
        </p:spPr>
        <p:txBody>
          <a:bodyPr>
            <a:normAutofit fontScale="90000"/>
          </a:bodyPr>
          <a:lstStyle/>
          <a:p>
            <a:r>
              <a:rPr lang="es-ES_tradnl" sz="9600" dirty="0" smtClean="0"/>
              <a:t>¿Y qué quiere decir esto en términos políticos?</a:t>
            </a:r>
            <a:endParaRPr lang="es-ES_tradnl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15402"/>
            <a:ext cx="8229600" cy="1110761"/>
          </a:xfrm>
        </p:spPr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67659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es-ES_tradnl" dirty="0" smtClean="0"/>
              <a:t>En términos políticos</a:t>
            </a:r>
            <a:endParaRPr lang="es-ES_tradnl" dirty="0"/>
          </a:p>
        </p:txBody>
      </p:sp>
      <p:sp>
        <p:nvSpPr>
          <p:cNvPr id="7" name="Vertical Text Placeholder 6"/>
          <p:cNvSpPr>
            <a:spLocks noGrp="1"/>
          </p:cNvSpPr>
          <p:nvPr>
            <p:ph type="body" orient="vert" idx="1"/>
          </p:nvPr>
        </p:nvSpPr>
        <p:spPr>
          <a:xfrm rot="17326019">
            <a:off x="729920" y="655338"/>
            <a:ext cx="5215647" cy="5851525"/>
          </a:xfrm>
        </p:spPr>
        <p:txBody>
          <a:bodyPr>
            <a:normAutofit fontScale="85000" lnSpcReduction="20000"/>
          </a:bodyPr>
          <a:lstStyle/>
          <a:p>
            <a:r>
              <a:rPr lang="es-ES_tradnl" sz="2000" dirty="0" smtClean="0"/>
              <a:t>servidores públicos usan drogas ilegales . . . </a:t>
            </a:r>
            <a:r>
              <a:rPr lang="en-US" sz="2000" dirty="0" smtClean="0"/>
              <a:t>S</a:t>
            </a:r>
            <a:r>
              <a:rPr lang="es-ES_tradnl" sz="2000" dirty="0" err="1" smtClean="0"/>
              <a:t>olución</a:t>
            </a:r>
            <a:r>
              <a:rPr lang="es-ES_tradnl" sz="2000" dirty="0" smtClean="0"/>
              <a:t>: </a:t>
            </a:r>
            <a:r>
              <a:rPr lang="en-US" sz="2000" dirty="0" smtClean="0"/>
              <a:t>e</a:t>
            </a:r>
            <a:r>
              <a:rPr lang="es-ES_tradnl" sz="2000" dirty="0" err="1" smtClean="0"/>
              <a:t>xamen</a:t>
            </a:r>
            <a:r>
              <a:rPr lang="es-ES_tradnl" sz="2000" dirty="0" smtClean="0"/>
              <a:t> de dopaje</a:t>
            </a:r>
          </a:p>
          <a:p>
            <a:r>
              <a:rPr lang="en-US" sz="2000" dirty="0"/>
              <a:t>h</a:t>
            </a:r>
            <a:r>
              <a:rPr lang="es-ES_tradnl" sz="2000" dirty="0" err="1" smtClean="0"/>
              <a:t>ospitales</a:t>
            </a:r>
            <a:r>
              <a:rPr lang="es-ES_tradnl" sz="2000" dirty="0" smtClean="0"/>
              <a:t> reciben cada vez más pacientes que no tienen a alguien para contactar y tampoco tienen record . . . Solución: </a:t>
            </a:r>
            <a:r>
              <a:rPr lang="en-US" sz="2000" dirty="0" err="1" smtClean="0"/>
              <a:t>i</a:t>
            </a:r>
            <a:r>
              <a:rPr lang="es-ES_tradnl" sz="2000" dirty="0" err="1" smtClean="0"/>
              <a:t>nsertar</a:t>
            </a:r>
            <a:r>
              <a:rPr lang="es-ES_tradnl" sz="2000" dirty="0" smtClean="0"/>
              <a:t> un chip con información médica</a:t>
            </a:r>
          </a:p>
          <a:p>
            <a:r>
              <a:rPr lang="en-US" sz="2000" dirty="0"/>
              <a:t>c</a:t>
            </a:r>
            <a:r>
              <a:rPr lang="es-ES_tradnl" sz="2000" dirty="0" err="1" smtClean="0"/>
              <a:t>ada</a:t>
            </a:r>
            <a:r>
              <a:rPr lang="es-ES_tradnl" sz="2000" dirty="0" smtClean="0"/>
              <a:t> vez hay más niños  con déficit de atención, hiperactivos, o con otras necesidades especiales . . . Solución: </a:t>
            </a:r>
            <a:r>
              <a:rPr lang="en-US" sz="2000" dirty="0" err="1" smtClean="0"/>
              <a:t>fármacos</a:t>
            </a:r>
            <a:r>
              <a:rPr lang="en-US" sz="2000" dirty="0" smtClean="0"/>
              <a:t> y </a:t>
            </a:r>
            <a:r>
              <a:rPr lang="en-US" sz="2000" dirty="0" err="1" smtClean="0"/>
              <a:t>otros</a:t>
            </a:r>
            <a:r>
              <a:rPr lang="en-US" sz="2000" dirty="0" smtClean="0"/>
              <a:t> d</a:t>
            </a:r>
            <a:r>
              <a:rPr lang="es-ES_tradnl" sz="2000" dirty="0" err="1" smtClean="0"/>
              <a:t>ispositivos</a:t>
            </a:r>
            <a:r>
              <a:rPr lang="es-ES_tradnl" sz="2000" dirty="0" smtClean="0"/>
              <a:t> médicos</a:t>
            </a:r>
          </a:p>
          <a:p>
            <a:r>
              <a:rPr lang="en-US" sz="2000" dirty="0" smtClean="0"/>
              <a:t>N</a:t>
            </a:r>
            <a:r>
              <a:rPr lang="es-ES_tradnl" sz="2000" dirty="0" smtClean="0"/>
              <a:t>o hay personal suficiente para cuidar ancianos . . . Solución: </a:t>
            </a:r>
            <a:r>
              <a:rPr lang="en-US" sz="2000" dirty="0" smtClean="0"/>
              <a:t>introduce</a:t>
            </a:r>
            <a:r>
              <a:rPr lang="es-ES_tradnl" sz="2000" dirty="0" smtClean="0"/>
              <a:t> robots amigables</a:t>
            </a:r>
          </a:p>
          <a:p>
            <a:r>
              <a:rPr lang="es-ES_tradnl" sz="2000" dirty="0" smtClean="0">
                <a:solidFill>
                  <a:srgbClr val="FFFF00"/>
                </a:solidFill>
              </a:rPr>
              <a:t>¿Será una tendencia general?  Vamos pensando que sí y nos vamos preocupando con </a:t>
            </a:r>
            <a:r>
              <a:rPr lang="es-ES_tradnl" sz="2000" dirty="0" err="1" smtClean="0">
                <a:solidFill>
                  <a:srgbClr val="FFFF00"/>
                </a:solidFill>
              </a:rPr>
              <a:t>Borgmann</a:t>
            </a:r>
            <a:r>
              <a:rPr lang="es-ES_tradnl" sz="20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s-ES_tradnl" sz="2000" dirty="0" smtClean="0">
                <a:solidFill>
                  <a:srgbClr val="FFFF00"/>
                </a:solidFill>
              </a:rPr>
              <a:t>¿Presentarán las llamadas soluciones  una tendencia que preocupa?  ¿Tendrá alguna razón </a:t>
            </a:r>
            <a:r>
              <a:rPr lang="es-ES_tradnl" sz="2000" dirty="0" err="1" smtClean="0">
                <a:solidFill>
                  <a:srgbClr val="FFFF00"/>
                </a:solidFill>
              </a:rPr>
              <a:t>Borgmann</a:t>
            </a:r>
            <a:r>
              <a:rPr lang="es-ES_tradnl" sz="2000" dirty="0" smtClean="0">
                <a:solidFill>
                  <a:srgbClr val="FFFF00"/>
                </a:solidFill>
              </a:rPr>
              <a:t>?</a:t>
            </a:r>
          </a:p>
          <a:p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3545840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En términos más generales</a:t>
            </a:r>
            <a:endParaRPr lang="es-ES_tradn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</a:t>
            </a:r>
            <a:r>
              <a:rPr lang="es-ES_tradnl" dirty="0" smtClean="0"/>
              <a:t>a música, los juegos, los deportes, el cine, el entretenimiento, las noticias, la educación y toda cultura en general . . . Solución: disponibilidad</a:t>
            </a:r>
          </a:p>
          <a:p>
            <a:r>
              <a:rPr lang="en-US" dirty="0" smtClean="0"/>
              <a:t>L</a:t>
            </a:r>
            <a:r>
              <a:rPr lang="es-ES_tradnl" dirty="0" smtClean="0"/>
              <a:t>a comunicación con quien quiera, la transportación a donde quiera, los bienes y servicios de donde quiera y todo ello cuando quiera . . .,</a:t>
            </a:r>
            <a:r>
              <a:rPr lang="es-ES_tradnl" dirty="0" smtClean="0">
                <a:solidFill>
                  <a:srgbClr val="FFFF00"/>
                </a:solidFill>
              </a:rPr>
              <a:t> pero a expensas del compromiso</a:t>
            </a:r>
            <a:endParaRPr lang="es-ES_tradnl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2905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54034" y="626925"/>
            <a:ext cx="6720338" cy="5787003"/>
          </a:xfrm>
        </p:spPr>
        <p:txBody>
          <a:bodyPr>
            <a:normAutofit fontScale="90000"/>
          </a:bodyPr>
          <a:lstStyle/>
          <a:p>
            <a:pPr algn="just"/>
            <a:r>
              <a:rPr lang="es-ES_tradnl" sz="3200" dirty="0" smtClean="0">
                <a:solidFill>
                  <a:srgbClr val="FFFF00"/>
                </a:solidFill>
              </a:rPr>
              <a:t>Según </a:t>
            </a:r>
            <a:r>
              <a:rPr lang="es-ES_tradnl" sz="3200" dirty="0" err="1" smtClean="0">
                <a:solidFill>
                  <a:srgbClr val="FFFF00"/>
                </a:solidFill>
              </a:rPr>
              <a:t>Borgmann</a:t>
            </a:r>
            <a:r>
              <a:rPr lang="es-ES_tradnl" sz="3200" dirty="0" smtClean="0">
                <a:solidFill>
                  <a:srgbClr val="FFFF00"/>
                </a:solidFill>
              </a:rPr>
              <a:t>, la vida contemporánea se rige por el paradigma del dispositivo. </a:t>
            </a:r>
            <a:r>
              <a:rPr lang="es-ES_tradnl" sz="3200" dirty="0" smtClean="0"/>
              <a:t>La tecnología se nos presenta como un medio, como plataforma de opciones y no como opción, lo que nos mueve a “juzgar nuestras vidas y nuestra sociedad” sólo “a la luz“ de los dispositivos a la disposición (página 18).  Esto inquieta, preocupa . . . (páginas 11 a 20).  Es el asunto a atender, según </a:t>
            </a:r>
            <a:r>
              <a:rPr lang="es-ES_tradnl" sz="3200" dirty="0" err="1" smtClean="0"/>
              <a:t>Borgmann</a:t>
            </a:r>
            <a:r>
              <a:rPr lang="es-ES_tradnl" sz="3200" dirty="0" smtClean="0"/>
              <a:t>.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5870308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066576"/>
          </a:xfrm>
        </p:spPr>
        <p:txBody>
          <a:bodyPr>
            <a:normAutofit/>
          </a:bodyPr>
          <a:lstStyle/>
          <a:p>
            <a:pPr algn="l"/>
            <a:r>
              <a:rPr lang="es-ES_tradnl" sz="4000" dirty="0" smtClean="0"/>
              <a:t>¿Qué nos propone como alternativa?  ¿Cuál es su propuesta en este sentido?</a:t>
            </a:r>
            <a:endParaRPr lang="es-ES_tradnl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80776"/>
            <a:ext cx="8229600" cy="4245387"/>
          </a:xfrm>
        </p:spPr>
        <p:txBody>
          <a:bodyPr>
            <a:normAutofit fontScale="77500" lnSpcReduction="20000"/>
          </a:bodyPr>
          <a:lstStyle/>
          <a:p>
            <a:r>
              <a:rPr lang="es-ES_tradnl" dirty="0" smtClean="0"/>
              <a:t>“la reforma de la tecnología” entendiendo por reforma el “florecimiento de </a:t>
            </a:r>
            <a:r>
              <a:rPr lang="es-ES_tradnl" dirty="0" smtClean="0">
                <a:solidFill>
                  <a:srgbClr val="FFFF00"/>
                </a:solidFill>
              </a:rPr>
              <a:t>lo focal</a:t>
            </a:r>
            <a:r>
              <a:rPr lang="es-ES_tradnl" dirty="0" smtClean="0"/>
              <a:t>” en una “economía dual” (página 26)</a:t>
            </a:r>
          </a:p>
          <a:p>
            <a:r>
              <a:rPr lang="es-ES_tradnl" dirty="0" err="1" smtClean="0"/>
              <a:t>Borgmann</a:t>
            </a:r>
            <a:r>
              <a:rPr lang="es-ES_tradnl" dirty="0" smtClean="0"/>
              <a:t> propone una reforma de la tecnología </a:t>
            </a:r>
            <a:r>
              <a:rPr lang="es-ES_tradnl" dirty="0" err="1" smtClean="0"/>
              <a:t>seg</a:t>
            </a:r>
            <a:r>
              <a:rPr lang="cs-CZ" dirty="0" err="1" smtClean="0"/>
              <a:t>ú</a:t>
            </a:r>
            <a:r>
              <a:rPr lang="es-ES_tradnl" dirty="0" smtClean="0"/>
              <a:t>n la cual el paradigma del dispositivo se circunscribe a ser sólo trasfondo de una vida centrada en </a:t>
            </a:r>
            <a:r>
              <a:rPr lang="es-ES_tradnl" dirty="0" smtClean="0">
                <a:solidFill>
                  <a:srgbClr val="FFFF00"/>
                </a:solidFill>
              </a:rPr>
              <a:t>las cosas y prácticas focales</a:t>
            </a:r>
            <a:r>
              <a:rPr lang="es-ES_tradnl" dirty="0" smtClean="0"/>
              <a:t> (sobre todo páginas 23 a 29)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202082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2452377"/>
          </a:xfrm>
        </p:spPr>
        <p:txBody>
          <a:bodyPr>
            <a:normAutofit/>
          </a:bodyPr>
          <a:lstStyle/>
          <a:p>
            <a:pPr algn="l"/>
            <a:r>
              <a:rPr lang="es-ES_tradnl" dirty="0" smtClean="0"/>
              <a:t>Para el jueves, llegar con un sentido claro de la diferencia y la relación entre los </a:t>
            </a:r>
            <a:endParaRPr lang="es-ES_trad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764901"/>
            <a:ext cx="4040188" cy="33612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Los d</a:t>
            </a:r>
            <a:r>
              <a:rPr lang="es-ES_tradnl" sz="4000" dirty="0" err="1" smtClean="0"/>
              <a:t>ispositivos</a:t>
            </a:r>
            <a:r>
              <a:rPr lang="es-ES_tradnl" sz="4000" dirty="0" smtClean="0"/>
              <a:t> del paradigma</a:t>
            </a:r>
            <a:endParaRPr lang="es-ES_tradnl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909577"/>
            <a:ext cx="4041775" cy="3216586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FFFF00"/>
                </a:solidFill>
              </a:rPr>
              <a:t>y</a:t>
            </a:r>
            <a:r>
              <a:rPr lang="es-ES_tradnl" sz="4400" b="1" dirty="0" smtClean="0">
                <a:solidFill>
                  <a:srgbClr val="FFFF00"/>
                </a:solidFill>
              </a:rPr>
              <a:t> </a:t>
            </a:r>
            <a:r>
              <a:rPr lang="es-ES_tradnl" sz="4400" b="1" u="sng" dirty="0" smtClean="0">
                <a:solidFill>
                  <a:srgbClr val="FFFF00"/>
                </a:solidFill>
              </a:rPr>
              <a:t>las cosas y prácticas </a:t>
            </a:r>
            <a:r>
              <a:rPr lang="es-ES_tradnl" sz="4400" b="1" u="sng" dirty="0" smtClean="0">
                <a:solidFill>
                  <a:srgbClr val="FFFF00"/>
                </a:solidFill>
              </a:rPr>
              <a:t>focales</a:t>
            </a:r>
            <a:endParaRPr lang="es-ES_tradnl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4870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54051"/>
            <a:ext cx="8229600" cy="900199"/>
          </a:xfrm>
        </p:spPr>
        <p:txBody>
          <a:bodyPr>
            <a:noAutofit/>
          </a:bodyPr>
          <a:lstStyle/>
          <a:p>
            <a:r>
              <a:rPr lang="es-ES_tradnl" sz="8000" dirty="0" smtClean="0"/>
              <a:t>¿Qué es la filosofía de la tecnología?</a:t>
            </a:r>
            <a:endParaRPr lang="es-ES_tradnl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552"/>
            <a:ext cx="8229600" cy="4597451"/>
          </a:xfrm>
        </p:spPr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90741999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 asignación:</a:t>
            </a:r>
            <a:endParaRPr lang="es-ES_trad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s-ES_tradnl" dirty="0" smtClean="0"/>
              <a:t>tención a la definición de las cosas y prácticas focales</a:t>
            </a:r>
            <a:endParaRPr lang="es-ES_trad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s-ES_tradnl" dirty="0" smtClean="0"/>
              <a:t>tención a los ejemplos de cosas y prácticas focales</a:t>
            </a:r>
          </a:p>
          <a:p>
            <a:pPr marL="0" indent="0">
              <a:buNone/>
            </a:pPr>
            <a:r>
              <a:rPr lang="es-ES_tradnl" dirty="0" smtClean="0">
                <a:solidFill>
                  <a:srgbClr val="FFFF00"/>
                </a:solidFill>
              </a:rPr>
              <a:t>¿Puedes tú dar tus propios ejemplos?</a:t>
            </a:r>
            <a:endParaRPr lang="es-ES_tradnl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599588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334225"/>
            <a:ext cx="8229600" cy="2845277"/>
          </a:xfrm>
        </p:spPr>
        <p:txBody>
          <a:bodyPr>
            <a:noAutofit/>
          </a:bodyPr>
          <a:lstStyle/>
          <a:p>
            <a:pPr algn="l"/>
            <a:r>
              <a:rPr lang="es-ES_tradnl" sz="5400" dirty="0" smtClean="0"/>
              <a:t>¿</a:t>
            </a:r>
            <a:r>
              <a:rPr lang="es-ES_tradnl" sz="5400" dirty="0" err="1" smtClean="0"/>
              <a:t>Qúe</a:t>
            </a:r>
            <a:r>
              <a:rPr lang="es-ES_tradnl" sz="5400" dirty="0" smtClean="0"/>
              <a:t> son </a:t>
            </a:r>
            <a:r>
              <a:rPr lang="es-ES_tradnl" sz="5400" dirty="0" smtClean="0">
                <a:solidFill>
                  <a:srgbClr val="FFFF00"/>
                </a:solidFill>
              </a:rPr>
              <a:t>las cosas y las prácticas focales</a:t>
            </a:r>
            <a:r>
              <a:rPr lang="es-ES_tradnl" sz="5400" dirty="0" smtClean="0"/>
              <a:t>?  ¿Qué tipo de contraste y relación </a:t>
            </a:r>
            <a:r>
              <a:rPr lang="es-ES_tradnl" sz="5400" dirty="0" err="1" smtClean="0"/>
              <a:t>Borgmann</a:t>
            </a:r>
            <a:r>
              <a:rPr lang="es-ES_tradnl" sz="5400" dirty="0" smtClean="0"/>
              <a:t> establece entre éstas y la tecnología moderna?</a:t>
            </a:r>
            <a:endParaRPr lang="es-ES_tradnl" sz="5400" dirty="0"/>
          </a:p>
        </p:txBody>
      </p:sp>
    </p:spTree>
    <p:extLst>
      <p:ext uri="{BB962C8B-B14F-4D97-AF65-F5344CB8AC3E}">
        <p14:creationId xmlns:p14="http://schemas.microsoft.com/office/powerpoint/2010/main" val="3708931122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Los </a:t>
            </a:r>
            <a:r>
              <a:rPr lang="en-US" sz="2800" dirty="0" err="1" smtClean="0"/>
              <a:t>dispositivos</a:t>
            </a:r>
            <a:endParaRPr lang="es-ES_tradnl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</a:t>
            </a:r>
            <a:r>
              <a:rPr lang="es-ES_tradnl" dirty="0" smtClean="0"/>
              <a:t>unción prominente</a:t>
            </a:r>
          </a:p>
          <a:p>
            <a:r>
              <a:rPr lang="en-US" dirty="0" smtClean="0"/>
              <a:t>M</a:t>
            </a:r>
            <a:r>
              <a:rPr lang="es-ES_tradnl" dirty="0" err="1" smtClean="0"/>
              <a:t>aquinaria</a:t>
            </a:r>
            <a:r>
              <a:rPr lang="es-ES_tradnl" dirty="0" smtClean="0"/>
              <a:t> escondida</a:t>
            </a:r>
          </a:p>
          <a:p>
            <a:r>
              <a:rPr lang="en-US" dirty="0" smtClean="0"/>
              <a:t>D</a:t>
            </a:r>
            <a:r>
              <a:rPr lang="es-ES_tradnl" dirty="0" err="1" smtClean="0"/>
              <a:t>isponibilidad</a:t>
            </a:r>
            <a:r>
              <a:rPr lang="es-ES_tradnl" dirty="0" smtClean="0"/>
              <a:t> con el mínimo de compromiso</a:t>
            </a:r>
            <a:endParaRPr lang="es-ES_tradn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457200"/>
            <a:ext cx="4041775" cy="1717676"/>
          </a:xfrm>
        </p:spPr>
        <p:txBody>
          <a:bodyPr>
            <a:noAutofit/>
          </a:bodyPr>
          <a:lstStyle/>
          <a:p>
            <a:r>
              <a:rPr lang="es-ES_tradnl" sz="2800" dirty="0" smtClean="0">
                <a:solidFill>
                  <a:srgbClr val="FFFF00"/>
                </a:solidFill>
              </a:rPr>
              <a:t>Las cosas y las prácticas focales</a:t>
            </a:r>
            <a:endParaRPr lang="es-ES_tradnl" sz="2800" dirty="0">
              <a:solidFill>
                <a:srgbClr val="FFFF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768250"/>
            <a:ext cx="4041775" cy="4613527"/>
          </a:xfrm>
        </p:spPr>
        <p:txBody>
          <a:bodyPr>
            <a:normAutofit fontScale="62500" lnSpcReduction="20000"/>
          </a:bodyPr>
          <a:lstStyle/>
          <a:p>
            <a:r>
              <a:rPr lang="en-US" sz="2800" dirty="0" err="1" smtClean="0">
                <a:solidFill>
                  <a:srgbClr val="FFFF00"/>
                </a:solidFill>
              </a:rPr>
              <a:t>Proveen</a:t>
            </a:r>
            <a:r>
              <a:rPr lang="en-US" sz="2800" dirty="0" smtClean="0">
                <a:solidFill>
                  <a:srgbClr val="FFFF00"/>
                </a:solidFill>
              </a:rPr>
              <a:t> un </a:t>
            </a:r>
            <a:r>
              <a:rPr lang="en-US" sz="2800" dirty="0" err="1" smtClean="0">
                <a:solidFill>
                  <a:srgbClr val="FFFF00"/>
                </a:solidFill>
              </a:rPr>
              <a:t>consumo</a:t>
            </a:r>
            <a:r>
              <a:rPr lang="en-US" sz="2800" dirty="0" smtClean="0">
                <a:solidFill>
                  <a:srgbClr val="FFFF00"/>
                </a:solidFill>
              </a:rPr>
              <a:t> que </a:t>
            </a:r>
            <a:r>
              <a:rPr lang="en-US" sz="2800" dirty="0" err="1" smtClean="0">
                <a:solidFill>
                  <a:srgbClr val="FFFF00"/>
                </a:solidFill>
              </a:rPr>
              <a:t>viene</a:t>
            </a:r>
            <a:r>
              <a:rPr lang="en-US" sz="2800" dirty="0" smtClean="0">
                <a:solidFill>
                  <a:srgbClr val="FFFF00"/>
                </a:solidFill>
              </a:rPr>
              <a:t> con </a:t>
            </a:r>
            <a:r>
              <a:rPr lang="en-US" sz="2800" dirty="0" err="1" smtClean="0">
                <a:solidFill>
                  <a:srgbClr val="FFFF00"/>
                </a:solidFill>
              </a:rPr>
              <a:t>ser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competentes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100" dirty="0" smtClean="0">
                <a:solidFill>
                  <a:srgbClr val="FFFF00"/>
                </a:solidFill>
              </a:rPr>
              <a:t>(</a:t>
            </a:r>
            <a:r>
              <a:rPr lang="en-US" sz="2100" dirty="0" err="1" smtClean="0">
                <a:solidFill>
                  <a:srgbClr val="FFFF00"/>
                </a:solidFill>
              </a:rPr>
              <a:t>página</a:t>
            </a:r>
            <a:r>
              <a:rPr lang="en-US" sz="2100" dirty="0" smtClean="0">
                <a:solidFill>
                  <a:srgbClr val="FFFF00"/>
                </a:solidFill>
              </a:rPr>
              <a:t> 24, 4to </a:t>
            </a:r>
            <a:r>
              <a:rPr lang="en-US" sz="2100" dirty="0" err="1" smtClean="0">
                <a:solidFill>
                  <a:srgbClr val="FFFF00"/>
                </a:solidFill>
              </a:rPr>
              <a:t>párrafo</a:t>
            </a:r>
            <a:r>
              <a:rPr lang="en-US" sz="2100" dirty="0" smtClean="0">
                <a:solidFill>
                  <a:srgbClr val="FFFF00"/>
                </a:solidFill>
              </a:rPr>
              <a:t> </a:t>
            </a:r>
            <a:r>
              <a:rPr lang="en-US" sz="2100" dirty="0" err="1" smtClean="0">
                <a:solidFill>
                  <a:srgbClr val="FFFF00"/>
                </a:solidFill>
              </a:rPr>
              <a:t>centro</a:t>
            </a:r>
            <a:r>
              <a:rPr lang="en-US" sz="2100" dirty="0" smtClean="0">
                <a:solidFill>
                  <a:srgbClr val="FFFF00"/>
                </a:solidFill>
              </a:rPr>
              <a:t>)</a:t>
            </a:r>
          </a:p>
          <a:p>
            <a:r>
              <a:rPr lang="en-US" sz="2800" dirty="0" err="1" smtClean="0">
                <a:solidFill>
                  <a:srgbClr val="FFFF00"/>
                </a:solidFill>
              </a:rPr>
              <a:t>Proveen</a:t>
            </a:r>
            <a:r>
              <a:rPr lang="en-US" sz="2800" dirty="0" smtClean="0">
                <a:solidFill>
                  <a:srgbClr val="FFFF00"/>
                </a:solidFill>
              </a:rPr>
              <a:t> un </a:t>
            </a:r>
            <a:r>
              <a:rPr lang="en-US" sz="2800" dirty="0" err="1" smtClean="0">
                <a:solidFill>
                  <a:srgbClr val="FFFF00"/>
                </a:solidFill>
              </a:rPr>
              <a:t>gozo</a:t>
            </a:r>
            <a:r>
              <a:rPr lang="en-US" sz="2800" dirty="0" smtClean="0">
                <a:solidFill>
                  <a:srgbClr val="FFFF00"/>
                </a:solidFill>
              </a:rPr>
              <a:t> que </a:t>
            </a:r>
            <a:r>
              <a:rPr lang="en-US" sz="2800" dirty="0" err="1" smtClean="0">
                <a:solidFill>
                  <a:srgbClr val="FFFF00"/>
                </a:solidFill>
              </a:rPr>
              <a:t>viene</a:t>
            </a:r>
            <a:r>
              <a:rPr lang="en-US" sz="2800" dirty="0" smtClean="0">
                <a:solidFill>
                  <a:srgbClr val="FFFF00"/>
                </a:solidFill>
              </a:rPr>
              <a:t> con el</a:t>
            </a:r>
            <a:r>
              <a:rPr lang="es-ES_tradnl" sz="2800" dirty="0" smtClean="0">
                <a:solidFill>
                  <a:srgbClr val="FFFF00"/>
                </a:solidFill>
              </a:rPr>
              <a:t> sentido de logro </a:t>
            </a:r>
            <a:r>
              <a:rPr lang="es-ES_tradnl" sz="2100" dirty="0" smtClean="0">
                <a:solidFill>
                  <a:srgbClr val="FFFF00"/>
                </a:solidFill>
              </a:rPr>
              <a:t>(página 24, 4to párrafo centro)</a:t>
            </a:r>
          </a:p>
          <a:p>
            <a:r>
              <a:rPr lang="es-ES_tradnl" sz="2800" dirty="0" smtClean="0">
                <a:solidFill>
                  <a:srgbClr val="FFFF00"/>
                </a:solidFill>
              </a:rPr>
              <a:t>Ocupan y comprometen </a:t>
            </a:r>
            <a:r>
              <a:rPr lang="es-ES_tradnl" sz="2800" dirty="0" smtClean="0">
                <a:solidFill>
                  <a:srgbClr val="FFFF00"/>
                </a:solidFill>
              </a:rPr>
              <a:t>generalmente la </a:t>
            </a:r>
            <a:r>
              <a:rPr lang="es-ES_tradnl" sz="2800" dirty="0" smtClean="0">
                <a:solidFill>
                  <a:srgbClr val="FFFF00"/>
                </a:solidFill>
              </a:rPr>
              <a:t>mente y el cuerpo </a:t>
            </a:r>
            <a:r>
              <a:rPr lang="es-ES_tradnl" sz="2000" dirty="0" smtClean="0">
                <a:solidFill>
                  <a:srgbClr val="FFFF00"/>
                </a:solidFill>
              </a:rPr>
              <a:t>(página 24, 4to párrafo centro, definiendo mente)</a:t>
            </a:r>
          </a:p>
          <a:p>
            <a:r>
              <a:rPr lang="en-US" sz="3100" dirty="0" smtClean="0">
                <a:solidFill>
                  <a:srgbClr val="FFFF00"/>
                </a:solidFill>
              </a:rPr>
              <a:t>‘Fuentes de </a:t>
            </a:r>
            <a:r>
              <a:rPr lang="en-US" sz="3100" dirty="0" err="1" smtClean="0">
                <a:solidFill>
                  <a:srgbClr val="FFFF00"/>
                </a:solidFill>
              </a:rPr>
              <a:t>poder</a:t>
            </a:r>
            <a:r>
              <a:rPr lang="en-US" sz="3100" dirty="0" smtClean="0">
                <a:solidFill>
                  <a:srgbClr val="FFFF00"/>
                </a:solidFill>
              </a:rPr>
              <a:t> </a:t>
            </a:r>
            <a:r>
              <a:rPr lang="en-US" sz="3100" dirty="0" err="1" smtClean="0">
                <a:solidFill>
                  <a:srgbClr val="FFFF00"/>
                </a:solidFill>
              </a:rPr>
              <a:t>que</a:t>
            </a:r>
            <a:r>
              <a:rPr lang="en-US" sz="3100" dirty="0" smtClean="0">
                <a:solidFill>
                  <a:srgbClr val="FFFF00"/>
                </a:solidFill>
              </a:rPr>
              <a:t> l</a:t>
            </a:r>
            <a:r>
              <a:rPr lang="es-ES_tradnl" sz="3100" dirty="0" smtClean="0">
                <a:solidFill>
                  <a:srgbClr val="FFFF00"/>
                </a:solidFill>
              </a:rPr>
              <a:t>imitan o complementan los dispositivos’ </a:t>
            </a:r>
            <a:r>
              <a:rPr lang="es-ES_tradnl" sz="2300" dirty="0" smtClean="0">
                <a:solidFill>
                  <a:srgbClr val="FFFF00"/>
                </a:solidFill>
              </a:rPr>
              <a:t>(página 24, 3er párrafo)</a:t>
            </a:r>
            <a:endParaRPr lang="es-ES_tradnl" sz="23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993409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976"/>
            <a:ext cx="8229600" cy="1141326"/>
          </a:xfrm>
        </p:spPr>
        <p:txBody>
          <a:bodyPr/>
          <a:lstStyle/>
          <a:p>
            <a:r>
              <a:rPr lang="en-US" dirty="0" smtClean="0"/>
              <a:t>E</a:t>
            </a:r>
            <a:r>
              <a:rPr lang="es-ES_tradnl" dirty="0" smtClean="0"/>
              <a:t>l contraste y las áreas grises</a:t>
            </a:r>
            <a:endParaRPr lang="es-ES_trad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_tradnl" dirty="0" smtClean="0"/>
              <a:t>La </a:t>
            </a:r>
            <a:r>
              <a:rPr lang="es-ES_tradnl" dirty="0" smtClean="0"/>
              <a:t>calefacción eléctrica o de gas, el aire </a:t>
            </a:r>
            <a:r>
              <a:rPr lang="es-ES_tradnl" dirty="0" smtClean="0"/>
              <a:t>acondicionado, el refrigerador </a:t>
            </a:r>
            <a:r>
              <a:rPr lang="es-ES_tradnl" dirty="0" smtClean="0"/>
              <a:t>(páginas 15 a 16)</a:t>
            </a:r>
          </a:p>
          <a:p>
            <a:r>
              <a:rPr lang="en-US" dirty="0" smtClean="0"/>
              <a:t>E</a:t>
            </a:r>
            <a:r>
              <a:rPr lang="es-ES_tradnl" dirty="0" smtClean="0"/>
              <a:t>l automóvil (no la </a:t>
            </a:r>
            <a:r>
              <a:rPr lang="es-ES_tradnl" dirty="0" smtClean="0"/>
              <a:t>carreta, ni la bicicleta); </a:t>
            </a:r>
            <a:r>
              <a:rPr lang="es-ES_tradnl" dirty="0" smtClean="0"/>
              <a:t>el grifo (no el pozo</a:t>
            </a:r>
            <a:r>
              <a:rPr lang="es-ES_tradnl" dirty="0" smtClean="0"/>
              <a:t>); el celular (no hablar de frente)</a:t>
            </a:r>
            <a:endParaRPr lang="es-ES_tradnl" dirty="0" smtClean="0"/>
          </a:p>
          <a:p>
            <a:r>
              <a:rPr lang="en-US" dirty="0" smtClean="0"/>
              <a:t>L</a:t>
            </a:r>
            <a:r>
              <a:rPr lang="es-ES_tradnl" dirty="0" smtClean="0"/>
              <a:t>a trotadora, la </a:t>
            </a:r>
            <a:r>
              <a:rPr lang="es-ES_tradnl" dirty="0" smtClean="0"/>
              <a:t>elíptica, unos buenos tenis; PERO</a:t>
            </a:r>
            <a:r>
              <a:rPr lang="is-IS" dirty="0" smtClean="0"/>
              <a:t>…</a:t>
            </a:r>
            <a:endParaRPr lang="es-ES_tradnl" dirty="0" smtClean="0"/>
          </a:p>
          <a:p>
            <a:r>
              <a:rPr lang="es-ES_tradnl" dirty="0" smtClean="0"/>
              <a:t>Los </a:t>
            </a:r>
            <a:r>
              <a:rPr lang="es-ES_tradnl" dirty="0" smtClean="0"/>
              <a:t>estimulantes, </a:t>
            </a:r>
            <a:r>
              <a:rPr lang="es-ES_tradnl" dirty="0" smtClean="0"/>
              <a:t>las </a:t>
            </a:r>
            <a:r>
              <a:rPr lang="es-ES_tradnl" dirty="0" smtClean="0"/>
              <a:t>drogas; PERO </a:t>
            </a:r>
            <a:r>
              <a:rPr lang="es-ES_tradnl" dirty="0" err="1" smtClean="0"/>
              <a:t>ritualizadas</a:t>
            </a:r>
            <a:r>
              <a:rPr lang="is-IS" dirty="0" smtClean="0"/>
              <a:t>…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n-US" dirty="0"/>
              <a:t>L</a:t>
            </a:r>
            <a:r>
              <a:rPr lang="es-ES_tradnl" dirty="0"/>
              <a:t>a información tecnológica  </a:t>
            </a:r>
            <a:r>
              <a:rPr lang="es-ES_tradnl" dirty="0" smtClean="0"/>
              <a:t>--el cine, la televisión, dispositivos </a:t>
            </a:r>
            <a:r>
              <a:rPr lang="es-ES_tradnl" dirty="0"/>
              <a:t>como los que reproducen música digitalmente (páginas 13 a 14 y 29 a 33</a:t>
            </a:r>
            <a:r>
              <a:rPr lang="es-ES_tradnl" dirty="0" smtClean="0"/>
              <a:t>); PERO</a:t>
            </a:r>
            <a:r>
              <a:rPr lang="is-IS" dirty="0" smtClean="0"/>
              <a:t>…</a:t>
            </a:r>
            <a:endParaRPr lang="es-ES_trad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35113"/>
            <a:ext cx="4041775" cy="511994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E</a:t>
            </a:r>
            <a:r>
              <a:rPr lang="es-ES_tradnl" dirty="0" smtClean="0">
                <a:solidFill>
                  <a:srgbClr val="FFFF00"/>
                </a:solidFill>
              </a:rPr>
              <a:t>l bosque (‘</a:t>
            </a:r>
            <a:r>
              <a:rPr lang="es-ES_tradnl" dirty="0" err="1" smtClean="0">
                <a:solidFill>
                  <a:srgbClr val="FFFF00"/>
                </a:solidFill>
              </a:rPr>
              <a:t>wilderness</a:t>
            </a:r>
            <a:r>
              <a:rPr lang="es-ES_tradnl" dirty="0" smtClean="0">
                <a:solidFill>
                  <a:srgbClr val="FFFF00"/>
                </a:solidFill>
              </a:rPr>
              <a:t>’) para el caminante y el acampador (cosa y prácticas focales, página 24)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L</a:t>
            </a:r>
            <a:r>
              <a:rPr lang="es-ES_tradnl" dirty="0" smtClean="0">
                <a:solidFill>
                  <a:srgbClr val="FFFF00"/>
                </a:solidFill>
              </a:rPr>
              <a:t>as artesanías, las obras de  arte (cosa, páginas 27 a 29)</a:t>
            </a:r>
          </a:p>
          <a:p>
            <a:endParaRPr lang="es-ES_tradnl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P</a:t>
            </a:r>
            <a:r>
              <a:rPr lang="es-ES_tradnl" dirty="0" err="1" smtClean="0">
                <a:solidFill>
                  <a:srgbClr val="FFFF00"/>
                </a:solidFill>
              </a:rPr>
              <a:t>roducir</a:t>
            </a:r>
            <a:r>
              <a:rPr lang="es-ES_tradnl" dirty="0" smtClean="0">
                <a:solidFill>
                  <a:srgbClr val="FFFF00"/>
                </a:solidFill>
              </a:rPr>
              <a:t> música (práctica, página </a:t>
            </a:r>
            <a:r>
              <a:rPr lang="es-ES_tradnl" smtClean="0">
                <a:solidFill>
                  <a:srgbClr val="FFFF00"/>
                </a:solidFill>
              </a:rPr>
              <a:t>24</a:t>
            </a:r>
            <a:r>
              <a:rPr lang="es-ES_tradnl" smtClean="0">
                <a:solidFill>
                  <a:srgbClr val="FFFF00"/>
                </a:solidFill>
              </a:rPr>
              <a:t>) como sea</a:t>
            </a:r>
            <a:endParaRPr lang="es-ES_tradnl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La j</a:t>
            </a:r>
            <a:r>
              <a:rPr lang="es-ES_tradnl" dirty="0" err="1" smtClean="0">
                <a:solidFill>
                  <a:srgbClr val="FFFF00"/>
                </a:solidFill>
              </a:rPr>
              <a:t>ardinería</a:t>
            </a:r>
            <a:r>
              <a:rPr lang="es-ES_tradnl" dirty="0" smtClean="0">
                <a:solidFill>
                  <a:srgbClr val="FFFF00"/>
                </a:solidFill>
              </a:rPr>
              <a:t> (práctica, página 24)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L</a:t>
            </a:r>
            <a:r>
              <a:rPr lang="es-ES_tradnl" dirty="0" smtClean="0">
                <a:solidFill>
                  <a:srgbClr val="FFFF00"/>
                </a:solidFill>
              </a:rPr>
              <a:t>a cultura de la mesa (práctica, página 24)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</a:t>
            </a:r>
            <a:r>
              <a:rPr lang="es-ES_tradnl" dirty="0" smtClean="0">
                <a:solidFill>
                  <a:srgbClr val="FFFF00"/>
                </a:solidFill>
              </a:rPr>
              <a:t>rotar (práctica, página 24)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L</a:t>
            </a:r>
            <a:r>
              <a:rPr lang="es-ES_tradnl" dirty="0" smtClean="0">
                <a:solidFill>
                  <a:srgbClr val="FFFF00"/>
                </a:solidFill>
              </a:rPr>
              <a:t>os deportes (práctica, páginas 27 a 29</a:t>
            </a:r>
            <a:r>
              <a:rPr lang="es-ES_tradnl" dirty="0" smtClean="0">
                <a:solidFill>
                  <a:srgbClr val="FFFF00"/>
                </a:solidFill>
              </a:rPr>
              <a:t>)</a:t>
            </a:r>
          </a:p>
          <a:p>
            <a:r>
              <a:rPr lang="es-ES_tradnl" dirty="0" smtClean="0">
                <a:solidFill>
                  <a:srgbClr val="FFFF00"/>
                </a:solidFill>
              </a:rPr>
              <a:t>La bola de baloncesto, la tabla de surfear, la patineta (cosas)</a:t>
            </a:r>
            <a:endParaRPr lang="es-ES_tradnl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L</a:t>
            </a:r>
            <a:r>
              <a:rPr lang="es-ES_tradnl" dirty="0" smtClean="0">
                <a:solidFill>
                  <a:srgbClr val="FFFF00"/>
                </a:solidFill>
              </a:rPr>
              <a:t>a investigación científico ambiental (práctica, páginas 27 a 29</a:t>
            </a:r>
            <a:r>
              <a:rPr lang="es-ES_tradnl" dirty="0" smtClean="0">
                <a:solidFill>
                  <a:srgbClr val="FFFF00"/>
                </a:solidFill>
              </a:rPr>
              <a:t>) y la investigación en general</a:t>
            </a:r>
            <a:endParaRPr lang="es-ES_tradnl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L</a:t>
            </a:r>
            <a:r>
              <a:rPr lang="es-ES_tradnl" dirty="0" smtClean="0">
                <a:solidFill>
                  <a:srgbClr val="FFFF00"/>
                </a:solidFill>
              </a:rPr>
              <a:t>os ritos religiosos (práctica, página 29)</a:t>
            </a:r>
          </a:p>
          <a:p>
            <a:endParaRPr lang="es-ES_tradnl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L</a:t>
            </a:r>
            <a:r>
              <a:rPr lang="es-ES_tradnl" dirty="0" smtClean="0">
                <a:solidFill>
                  <a:srgbClr val="FFFF00"/>
                </a:solidFill>
              </a:rPr>
              <a:t>a información </a:t>
            </a:r>
            <a:r>
              <a:rPr lang="es-ES_tradnl" dirty="0" smtClean="0">
                <a:solidFill>
                  <a:srgbClr val="FFFF00"/>
                </a:solidFill>
              </a:rPr>
              <a:t>natural;  cuando está nublado, por ejemplo </a:t>
            </a:r>
            <a:r>
              <a:rPr lang="es-ES_tradnl" dirty="0" smtClean="0">
                <a:solidFill>
                  <a:srgbClr val="FFFF00"/>
                </a:solidFill>
              </a:rPr>
              <a:t>(cosa y práctica, páginas 29 a 33)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L</a:t>
            </a:r>
            <a:r>
              <a:rPr lang="es-ES_tradnl" dirty="0" smtClean="0">
                <a:solidFill>
                  <a:srgbClr val="FFFF00"/>
                </a:solidFill>
              </a:rPr>
              <a:t>a información </a:t>
            </a:r>
            <a:r>
              <a:rPr lang="es-ES_tradnl" dirty="0" smtClean="0">
                <a:solidFill>
                  <a:srgbClr val="FFFF00"/>
                </a:solidFill>
              </a:rPr>
              <a:t>cultural; cuando leemos, por ejemplo </a:t>
            </a:r>
            <a:r>
              <a:rPr lang="es-ES_tradnl" dirty="0" smtClean="0">
                <a:solidFill>
                  <a:srgbClr val="FFFF00"/>
                </a:solidFill>
              </a:rPr>
              <a:t>(cosa y práctica, páginas 29 a 33)</a:t>
            </a:r>
          </a:p>
          <a:p>
            <a:endParaRPr lang="es-ES_tradnl" dirty="0" smtClean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956452268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s-ES_tradnl" dirty="0" smtClean="0"/>
              <a:t> trabajar en sus grupos </a:t>
            </a:r>
            <a:r>
              <a:rPr lang="es-ES_tradnl" sz="2700" dirty="0" smtClean="0"/>
              <a:t>(1:15 pm)</a:t>
            </a:r>
            <a:endParaRPr lang="es-ES_tradnl" sz="2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</a:t>
            </a:r>
            <a:r>
              <a:rPr lang="es-ES_tradnl" dirty="0" err="1" smtClean="0"/>
              <a:t>iscutan</a:t>
            </a:r>
            <a:r>
              <a:rPr lang="es-ES_tradnl" dirty="0" smtClean="0"/>
              <a:t> y desarrollen a fondo un contraste entre un dispositivo particular y una cosa o práctica focal</a:t>
            </a:r>
          </a:p>
          <a:p>
            <a:r>
              <a:rPr lang="es-ES_tradnl" dirty="0" smtClean="0"/>
              <a:t>Elijan persona a presentar el contraste ante la clase</a:t>
            </a:r>
            <a:endParaRPr lang="es-ES_trad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_tradnl" dirty="0" smtClean="0"/>
              <a:t>Presentaciones breves de algunos grupos y discusión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63585247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6198"/>
            <a:ext cx="8229600" cy="5549966"/>
          </a:xfrm>
        </p:spPr>
        <p:txBody>
          <a:bodyPr>
            <a:normAutofit fontScale="92500"/>
          </a:bodyPr>
          <a:lstStyle/>
          <a:p>
            <a:r>
              <a:rPr lang="es-ES_tradnl" dirty="0" smtClean="0"/>
              <a:t>(Literalmente entre paréntesis: ¿A qué apuntan los criterios de diseño para justicia social que discutíamos la semana pasada?  ¿A reorientarnos hacia cosas y prácticas focales o a persistir en el dominio del paradigma del dispositivo?  ¿Hasta qué punto tenemos en </a:t>
            </a:r>
            <a:r>
              <a:rPr lang="es-ES_tradnl" dirty="0" err="1" smtClean="0"/>
              <a:t>Borgmann</a:t>
            </a:r>
            <a:r>
              <a:rPr lang="es-ES_tradnl" dirty="0" smtClean="0"/>
              <a:t> una crítica a esos criterios como </a:t>
            </a:r>
            <a:r>
              <a:rPr lang="es-ES_tradnl" dirty="0" smtClean="0"/>
              <a:t>valiosos pero insuficientes</a:t>
            </a:r>
            <a:r>
              <a:rPr lang="es-ES_tradnl" dirty="0" smtClean="0"/>
              <a:t>?)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3798446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975"/>
            <a:ext cx="8229600" cy="5770927"/>
          </a:xfrm>
        </p:spPr>
        <p:txBody>
          <a:bodyPr>
            <a:normAutofit fontScale="90000"/>
          </a:bodyPr>
          <a:lstStyle/>
          <a:p>
            <a:pPr algn="just"/>
            <a:r>
              <a:rPr lang="es-ES_tradnl" dirty="0" smtClean="0"/>
              <a:t>“Preguntarse </a:t>
            </a:r>
            <a:r>
              <a:rPr lang="es-ES_tradnl" dirty="0"/>
              <a:t>qué es la tecnología y si es buena, en qué sentido es buena y cómo las nociones que predominan de ella corresponden o no corresponden con lo que la tecnología es, constituye el núcleo central de la </a:t>
            </a:r>
            <a:r>
              <a:rPr lang="es-ES_tradnl" b="1" dirty="0">
                <a:solidFill>
                  <a:srgbClr val="FFFF00"/>
                </a:solidFill>
              </a:rPr>
              <a:t>filosofía de la tecnología</a:t>
            </a:r>
            <a:r>
              <a:rPr lang="es-ES_tradnl" dirty="0" smtClean="0"/>
              <a:t>.” 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79901"/>
            <a:ext cx="8229600" cy="73945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ES_tradnl" dirty="0" smtClean="0"/>
              <a:t>Huyke, </a:t>
            </a:r>
            <a:r>
              <a:rPr lang="es-ES_tradnl" b="1" i="1" dirty="0" smtClean="0"/>
              <a:t>Tras otro progreso: filosofía de la tecnología desde la periferia, 2013</a:t>
            </a:r>
            <a:endParaRPr lang="es-ES_tradnl" b="1" i="1" dirty="0"/>
          </a:p>
        </p:txBody>
      </p:sp>
    </p:spTree>
    <p:extLst>
      <p:ext uri="{BB962C8B-B14F-4D97-AF65-F5344CB8AC3E}">
        <p14:creationId xmlns:p14="http://schemas.microsoft.com/office/powerpoint/2010/main" val="38174130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rgbClr val="FFFF00"/>
                </a:solidFill>
              </a:rPr>
              <a:t>Albert </a:t>
            </a:r>
            <a:r>
              <a:rPr lang="es-ES_tradnl" dirty="0" err="1" smtClean="0">
                <a:solidFill>
                  <a:srgbClr val="FFFF00"/>
                </a:solidFill>
              </a:rPr>
              <a:t>Borgmann</a:t>
            </a:r>
            <a:r>
              <a:rPr lang="es-ES_tradnl" dirty="0" smtClean="0">
                <a:solidFill>
                  <a:srgbClr val="FFFF00"/>
                </a:solidFill>
              </a:rPr>
              <a:t> (1937-)</a:t>
            </a:r>
            <a:endParaRPr lang="es-ES_tradnl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</a:t>
            </a:r>
            <a:r>
              <a:rPr lang="es-ES_tradnl" dirty="0" err="1" smtClean="0"/>
              <a:t>ertenece</a:t>
            </a:r>
            <a:r>
              <a:rPr lang="es-ES_tradnl" dirty="0" smtClean="0"/>
              <a:t> a una segunda generación de la filosofía de la tecnología . . . “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empirical</a:t>
            </a:r>
            <a:r>
              <a:rPr lang="es-ES_tradnl" dirty="0" smtClean="0"/>
              <a:t> </a:t>
            </a:r>
            <a:r>
              <a:rPr lang="es-ES_tradnl" dirty="0" err="1" smtClean="0"/>
              <a:t>turn</a:t>
            </a:r>
            <a:r>
              <a:rPr lang="es-ES_tradnl" dirty="0" smtClean="0"/>
              <a:t>”</a:t>
            </a:r>
          </a:p>
          <a:p>
            <a:r>
              <a:rPr lang="en-US" dirty="0"/>
              <a:t>N</a:t>
            </a:r>
            <a:r>
              <a:rPr lang="es-ES_tradnl" dirty="0" smtClean="0"/>
              <a:t>o tecno-pesimista, como la primera generación, pero tampoco tecno-optimista </a:t>
            </a:r>
          </a:p>
          <a:p>
            <a:r>
              <a:rPr lang="es-ES_tradnl" dirty="0" smtClean="0"/>
              <a:t>Y tampoco partidario como tal de la tecnología apropiada</a:t>
            </a:r>
          </a:p>
          <a:p>
            <a:r>
              <a:rPr lang="es-ES_tradnl" dirty="0" smtClean="0">
                <a:solidFill>
                  <a:srgbClr val="FFFF00"/>
                </a:solidFill>
              </a:rPr>
              <a:t>Propone dar un lugar a la tecnología moderna en el buen vivir (“</a:t>
            </a:r>
            <a:r>
              <a:rPr lang="es-ES_tradnl" dirty="0" err="1" smtClean="0">
                <a:solidFill>
                  <a:srgbClr val="FFFF00"/>
                </a:solidFill>
              </a:rPr>
              <a:t>the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dirty="0" err="1" smtClean="0">
                <a:solidFill>
                  <a:srgbClr val="FFFF00"/>
                </a:solidFill>
              </a:rPr>
              <a:t>good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dirty="0" err="1" smtClean="0">
                <a:solidFill>
                  <a:srgbClr val="FFFF00"/>
                </a:solidFill>
              </a:rPr>
              <a:t>life</a:t>
            </a:r>
            <a:r>
              <a:rPr lang="es-ES_tradnl" dirty="0" smtClean="0">
                <a:solidFill>
                  <a:srgbClr val="FFFF00"/>
                </a:solidFill>
              </a:rPr>
              <a:t>”, “</a:t>
            </a:r>
            <a:r>
              <a:rPr lang="es-ES_tradnl" dirty="0" err="1" smtClean="0">
                <a:solidFill>
                  <a:srgbClr val="FFFF00"/>
                </a:solidFill>
              </a:rPr>
              <a:t>sumak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dirty="0" err="1" smtClean="0">
                <a:solidFill>
                  <a:srgbClr val="FFFF00"/>
                </a:solidFill>
              </a:rPr>
              <a:t>kawsay</a:t>
            </a:r>
            <a:r>
              <a:rPr lang="es-ES_tradnl" dirty="0" smtClean="0">
                <a:solidFill>
                  <a:srgbClr val="FFFF00"/>
                </a:solidFill>
              </a:rPr>
              <a:t>”)</a:t>
            </a:r>
            <a:r>
              <a:rPr lang="es-ES_tradnl" dirty="0" smtClean="0"/>
              <a:t>, un lugar a la tecnología moderna en el contexto amplio y político de la vida humana como debe ser </a:t>
            </a:r>
          </a:p>
          <a:p>
            <a:endParaRPr lang="es-ES_tradnl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8449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es-ES_tradnl" sz="4800" dirty="0" smtClean="0"/>
              <a:t>Reacciones a la lectura . . .</a:t>
            </a:r>
          </a:p>
        </p:txBody>
      </p:sp>
    </p:spTree>
    <p:extLst>
      <p:ext uri="{BB962C8B-B14F-4D97-AF65-F5344CB8AC3E}">
        <p14:creationId xmlns:p14="http://schemas.microsoft.com/office/powerpoint/2010/main" val="196355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charset="2"/>
              <a:buChar char="ü"/>
            </a:pPr>
            <a:r>
              <a:rPr lang="es-ES_tradnl" dirty="0"/>
              <a:t>¿Cuál </a:t>
            </a:r>
            <a:r>
              <a:rPr lang="es-ES_tradnl" dirty="0" smtClean="0"/>
              <a:t>es, según </a:t>
            </a:r>
            <a:r>
              <a:rPr lang="es-ES_tradnl" dirty="0" err="1" smtClean="0"/>
              <a:t>Borgmann</a:t>
            </a:r>
            <a:r>
              <a:rPr lang="es-ES_tradnl" dirty="0" smtClean="0"/>
              <a:t>,  </a:t>
            </a:r>
            <a:r>
              <a:rPr lang="es-ES_tradnl" dirty="0"/>
              <a:t>la diferencia fundamental entre escuchar música hoy día y escucharla, digamos, hace siglo y medio? </a:t>
            </a:r>
            <a:r>
              <a:rPr lang="es-ES_tradnl" sz="2200" dirty="0"/>
              <a:t>(páginas 13 y 14)</a:t>
            </a:r>
          </a:p>
          <a:p>
            <a:pPr>
              <a:buFont typeface="Wingdings" charset="2"/>
              <a:buChar char="ü"/>
            </a:pPr>
            <a:r>
              <a:rPr lang="es-ES_tradnl" dirty="0"/>
              <a:t>¿Cuál </a:t>
            </a:r>
            <a:r>
              <a:rPr lang="es-ES_tradnl" dirty="0" smtClean="0"/>
              <a:t>es, según </a:t>
            </a:r>
            <a:r>
              <a:rPr lang="es-ES_tradnl" dirty="0" err="1" smtClean="0"/>
              <a:t>Borgmann</a:t>
            </a:r>
            <a:r>
              <a:rPr lang="es-ES_tradnl" dirty="0" smtClean="0"/>
              <a:t>, la </a:t>
            </a:r>
            <a:r>
              <a:rPr lang="es-ES_tradnl" dirty="0"/>
              <a:t>diferencia </a:t>
            </a:r>
            <a:r>
              <a:rPr lang="es-ES_tradnl" dirty="0" smtClean="0"/>
              <a:t>fundamental </a:t>
            </a:r>
            <a:r>
              <a:rPr lang="es-ES_tradnl" dirty="0"/>
              <a:t>entre calentar un hogar </a:t>
            </a:r>
            <a:r>
              <a:rPr lang="es-ES_tradnl" dirty="0" smtClean="0"/>
              <a:t>hoy día y calentarlo antes </a:t>
            </a:r>
            <a:r>
              <a:rPr lang="es-ES_tradnl" dirty="0"/>
              <a:t>de que </a:t>
            </a:r>
            <a:r>
              <a:rPr lang="es-ES_tradnl" dirty="0" smtClean="0"/>
              <a:t>tuviéramos calefacción central? </a:t>
            </a:r>
            <a:r>
              <a:rPr lang="es-ES_tradnl" sz="2200" dirty="0"/>
              <a:t>(páginas 15 y 16</a:t>
            </a:r>
            <a:r>
              <a:rPr lang="es-ES_tradnl" sz="2200" dirty="0" smtClean="0"/>
              <a:t>)</a:t>
            </a:r>
          </a:p>
          <a:p>
            <a:pPr>
              <a:buFont typeface="Wingdings" charset="2"/>
              <a:buChar char="ü"/>
            </a:pPr>
            <a:r>
              <a:rPr lang="es-ES_tradnl" sz="2200" dirty="0" smtClean="0"/>
              <a:t>¿Cuál es la diferencia entre lavar ropa hoy día</a:t>
            </a:r>
            <a:r>
              <a:rPr lang="is-IS" sz="2200" dirty="0" smtClean="0"/>
              <a:t>…  cocinar...  transportarnos...  </a:t>
            </a:r>
            <a:r>
              <a:rPr lang="en-US" sz="2200" dirty="0"/>
              <a:t>v</a:t>
            </a:r>
            <a:r>
              <a:rPr lang="is-IS" sz="2200" dirty="0" smtClean="0"/>
              <a:t>er una película...  </a:t>
            </a:r>
            <a:r>
              <a:rPr lang="en-US" sz="2200" dirty="0" smtClean="0"/>
              <a:t>b</a:t>
            </a:r>
            <a:r>
              <a:rPr lang="is-IS" sz="2200" dirty="0" smtClean="0"/>
              <a:t>uscar información...  </a:t>
            </a:r>
            <a:r>
              <a:rPr lang="en-US" sz="2200" dirty="0" err="1"/>
              <a:t>h</a:t>
            </a:r>
            <a:r>
              <a:rPr lang="en-US" sz="2200" dirty="0" err="1" smtClean="0"/>
              <a:t>ablar</a:t>
            </a:r>
            <a:r>
              <a:rPr lang="en-US" sz="2200" dirty="0" smtClean="0"/>
              <a:t> con </a:t>
            </a:r>
            <a:r>
              <a:rPr lang="is-IS" sz="2200" dirty="0" smtClean="0"/>
              <a:t>un amigo...</a:t>
            </a:r>
            <a:endParaRPr lang="es-ES_tradnl" sz="2200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60719652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La tendencia nuestra es tan decididamente a favor de la tecnología moderna, estamos tan inmersos en ella, que es importante aquí aclarar </a:t>
            </a:r>
            <a:r>
              <a:rPr lang="es-ES_tradnl" dirty="0" smtClean="0">
                <a:solidFill>
                  <a:srgbClr val="FFFF00"/>
                </a:solidFill>
              </a:rPr>
              <a:t>que no hay rechazo y tampoco hay nostalgia en estas observaciones.</a:t>
            </a:r>
            <a:endParaRPr lang="es-ES_tradnl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5732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130876"/>
          </a:xfrm>
        </p:spPr>
        <p:txBody>
          <a:bodyPr>
            <a:noAutofit/>
          </a:bodyPr>
          <a:lstStyle/>
          <a:p>
            <a:pPr algn="just"/>
            <a:r>
              <a:rPr lang="es-ES_tradnl" sz="3200" dirty="0"/>
              <a:t>“</a:t>
            </a:r>
            <a:r>
              <a:rPr lang="es-ES_tradnl" sz="3200" dirty="0">
                <a:solidFill>
                  <a:srgbClr val="FFFF00"/>
                </a:solidFill>
              </a:rPr>
              <a:t>Modern </a:t>
            </a:r>
            <a:r>
              <a:rPr lang="es-ES_tradnl" sz="3200" dirty="0" err="1">
                <a:solidFill>
                  <a:srgbClr val="FFFF00"/>
                </a:solidFill>
              </a:rPr>
              <a:t>technology</a:t>
            </a:r>
            <a:r>
              <a:rPr lang="es-ES_tradnl" sz="3200" dirty="0">
                <a:solidFill>
                  <a:srgbClr val="FFFF00"/>
                </a:solidFill>
              </a:rPr>
              <a:t> </a:t>
            </a:r>
            <a:r>
              <a:rPr lang="es-ES_tradnl" sz="3200" dirty="0" err="1"/>
              <a:t>is</a:t>
            </a:r>
            <a:r>
              <a:rPr lang="es-ES_tradnl" sz="3200" dirty="0"/>
              <a:t> </a:t>
            </a:r>
            <a:r>
              <a:rPr lang="es-ES_tradnl" sz="3200" dirty="0" err="1"/>
              <a:t>all</a:t>
            </a:r>
            <a:r>
              <a:rPr lang="es-ES_tradnl" sz="3200" dirty="0"/>
              <a:t> </a:t>
            </a:r>
            <a:r>
              <a:rPr lang="es-ES_tradnl" sz="3200" dirty="0" err="1"/>
              <a:t>about</a:t>
            </a:r>
            <a:r>
              <a:rPr lang="es-ES_tradnl" sz="3200" dirty="0"/>
              <a:t> </a:t>
            </a:r>
            <a:r>
              <a:rPr lang="es-ES_tradnl" sz="3200" dirty="0" err="1"/>
              <a:t>product</a:t>
            </a:r>
            <a:r>
              <a:rPr lang="es-ES_tradnl" sz="3200" dirty="0"/>
              <a:t>, </a:t>
            </a:r>
            <a:r>
              <a:rPr lang="es-ES_tradnl" sz="3200" dirty="0" err="1"/>
              <a:t>while</a:t>
            </a:r>
            <a:r>
              <a:rPr lang="es-ES_tradnl" sz="3200" dirty="0"/>
              <a:t> </a:t>
            </a:r>
            <a:r>
              <a:rPr lang="es-ES_tradnl" sz="3200" dirty="0" err="1"/>
              <a:t>the</a:t>
            </a:r>
            <a:r>
              <a:rPr lang="es-ES_tradnl" sz="3200" dirty="0"/>
              <a:t> </a:t>
            </a:r>
            <a:r>
              <a:rPr lang="es-ES_tradnl" sz="3200" dirty="0" err="1"/>
              <a:t>device</a:t>
            </a:r>
            <a:r>
              <a:rPr lang="es-ES_tradnl" sz="3200" dirty="0"/>
              <a:t> </a:t>
            </a:r>
            <a:r>
              <a:rPr lang="es-ES_tradnl" sz="3200" dirty="0" err="1"/>
              <a:t>itself</a:t>
            </a:r>
            <a:r>
              <a:rPr lang="es-ES_tradnl" sz="3200" dirty="0"/>
              <a:t> </a:t>
            </a:r>
            <a:r>
              <a:rPr lang="es-ES_tradnl" sz="3200" dirty="0" err="1"/>
              <a:t>withdraws</a:t>
            </a:r>
            <a:r>
              <a:rPr lang="es-ES_tradnl" sz="3200" dirty="0"/>
              <a:t> . . . </a:t>
            </a:r>
            <a:r>
              <a:rPr lang="es-ES_tradnl" sz="3200" dirty="0" err="1"/>
              <a:t>The</a:t>
            </a:r>
            <a:r>
              <a:rPr lang="es-ES_tradnl" sz="3200" dirty="0"/>
              <a:t> </a:t>
            </a:r>
            <a:r>
              <a:rPr lang="es-ES_tradnl" sz="3200" dirty="0" err="1"/>
              <a:t>products</a:t>
            </a:r>
            <a:r>
              <a:rPr lang="es-ES_tradnl" sz="3200" dirty="0"/>
              <a:t> are </a:t>
            </a:r>
            <a:r>
              <a:rPr lang="es-ES_tradnl" sz="3200" dirty="0" err="1"/>
              <a:t>destined</a:t>
            </a:r>
            <a:r>
              <a:rPr lang="es-ES_tradnl" sz="3200" dirty="0"/>
              <a:t> </a:t>
            </a:r>
            <a:r>
              <a:rPr lang="es-ES_tradnl" sz="3200" dirty="0" err="1"/>
              <a:t>for</a:t>
            </a:r>
            <a:r>
              <a:rPr lang="es-ES_tradnl" sz="3200" dirty="0"/>
              <a:t> </a:t>
            </a:r>
            <a:r>
              <a:rPr lang="es-ES_tradnl" sz="3200" dirty="0" err="1"/>
              <a:t>the</a:t>
            </a:r>
            <a:r>
              <a:rPr lang="es-ES_tradnl" sz="3200" dirty="0"/>
              <a:t> </a:t>
            </a:r>
            <a:r>
              <a:rPr lang="es-ES_tradnl" sz="3200" dirty="0" err="1"/>
              <a:t>consumer</a:t>
            </a:r>
            <a:r>
              <a:rPr lang="es-ES_tradnl" sz="3200" dirty="0"/>
              <a:t>; </a:t>
            </a:r>
            <a:r>
              <a:rPr lang="es-ES_tradnl" sz="3200" dirty="0" err="1"/>
              <a:t>the</a:t>
            </a:r>
            <a:r>
              <a:rPr lang="es-ES_tradnl" sz="3200" dirty="0"/>
              <a:t> </a:t>
            </a:r>
            <a:r>
              <a:rPr lang="es-ES_tradnl" sz="3200" dirty="0" err="1"/>
              <a:t>technology</a:t>
            </a:r>
            <a:r>
              <a:rPr lang="es-ES_tradnl" sz="3200" dirty="0"/>
              <a:t> </a:t>
            </a:r>
            <a:r>
              <a:rPr lang="es-ES_tradnl" sz="3200" dirty="0" err="1"/>
              <a:t>is</a:t>
            </a:r>
            <a:r>
              <a:rPr lang="es-ES_tradnl" sz="3200" dirty="0"/>
              <a:t> </a:t>
            </a:r>
            <a:r>
              <a:rPr lang="es-ES_tradnl" sz="3200" dirty="0" err="1"/>
              <a:t>the</a:t>
            </a:r>
            <a:r>
              <a:rPr lang="es-ES_tradnl" sz="3200" dirty="0"/>
              <a:t> </a:t>
            </a:r>
            <a:r>
              <a:rPr lang="es-ES_tradnl" sz="3200" dirty="0" err="1"/>
              <a:t>business</a:t>
            </a:r>
            <a:r>
              <a:rPr lang="es-ES_tradnl" sz="3200" dirty="0"/>
              <a:t> of </a:t>
            </a:r>
            <a:r>
              <a:rPr lang="es-ES_tradnl" sz="3200" dirty="0" err="1"/>
              <a:t>the</a:t>
            </a:r>
            <a:r>
              <a:rPr lang="es-ES_tradnl" sz="3200" dirty="0"/>
              <a:t> </a:t>
            </a:r>
            <a:r>
              <a:rPr lang="es-ES_tradnl" sz="3200" dirty="0" err="1"/>
              <a:t>engineer</a:t>
            </a:r>
            <a:r>
              <a:rPr lang="es-ES_tradnl" sz="3200" dirty="0"/>
              <a:t>.” (</a:t>
            </a:r>
            <a:r>
              <a:rPr lang="es-ES_tradnl" sz="3200" dirty="0" smtClean="0"/>
              <a:t>páginas 13-14)</a:t>
            </a:r>
            <a:r>
              <a:rPr lang="es-ES_tradnl" sz="3200" dirty="0"/>
              <a:t/>
            </a:r>
            <a:br>
              <a:rPr lang="es-ES_tradnl" sz="3200" dirty="0"/>
            </a:br>
            <a:r>
              <a:rPr lang="es-ES_tradnl" sz="3200" dirty="0"/>
              <a:t/>
            </a:r>
            <a:br>
              <a:rPr lang="es-ES_tradnl" sz="3200" dirty="0"/>
            </a:br>
            <a:endParaRPr lang="es-ES_tradnl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2874" y="2588076"/>
            <a:ext cx="3482926" cy="353808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¿L</a:t>
            </a:r>
            <a:r>
              <a:rPr lang="es-ES_tradnl" dirty="0" smtClean="0"/>
              <a:t>a ventaja?  </a:t>
            </a:r>
          </a:p>
          <a:p>
            <a:pPr marL="0" indent="0">
              <a:buNone/>
            </a:pPr>
            <a:r>
              <a:rPr lang="es-ES_tradnl" dirty="0" smtClean="0"/>
              <a:t>Está disponible. </a:t>
            </a:r>
            <a:r>
              <a:rPr lang="es-ES_tradnl" dirty="0"/>
              <a:t> </a:t>
            </a:r>
            <a:r>
              <a:rPr lang="es-ES_tradnl" dirty="0" smtClean="0"/>
              <a:t>No obstruye. </a:t>
            </a:r>
          </a:p>
          <a:p>
            <a:pPr marL="0" indent="0">
              <a:buNone/>
            </a:pPr>
            <a:r>
              <a:rPr lang="es-ES_tradnl" dirty="0" smtClean="0"/>
              <a:t>(‘</a:t>
            </a:r>
            <a:r>
              <a:rPr lang="es-ES_tradnl" dirty="0" err="1" smtClean="0"/>
              <a:t>availability</a:t>
            </a:r>
            <a:r>
              <a:rPr lang="es-ES_tradnl" dirty="0" smtClean="0"/>
              <a:t>’)</a:t>
            </a:r>
          </a:p>
          <a:p>
            <a:pPr marL="0" indent="0">
              <a:buNone/>
            </a:pPr>
            <a:r>
              <a:rPr lang="es-ES_tradnl" dirty="0" smtClean="0">
                <a:solidFill>
                  <a:srgbClr val="47FA69"/>
                </a:solidFill>
              </a:rPr>
              <a:t>¡Bien!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324811" y="2957801"/>
            <a:ext cx="4361989" cy="29095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_tradnl" dirty="0"/>
              <a:t>¿La desventaja? </a:t>
            </a:r>
            <a:endParaRPr lang="es-ES_tradnl" dirty="0" smtClean="0"/>
          </a:p>
          <a:p>
            <a:pPr marL="0" indent="0">
              <a:buNone/>
            </a:pPr>
            <a:r>
              <a:rPr lang="es-ES_tradnl" dirty="0" smtClean="0"/>
              <a:t>No </a:t>
            </a:r>
            <a:r>
              <a:rPr lang="es-ES_tradnl" dirty="0"/>
              <a:t>te compromete.  No te involucra. </a:t>
            </a:r>
            <a:r>
              <a:rPr lang="es-ES_tradnl" dirty="0" smtClean="0"/>
              <a:t> No </a:t>
            </a:r>
            <a:r>
              <a:rPr lang="es-ES_tradnl" dirty="0"/>
              <a:t>requiere de ti. </a:t>
            </a:r>
            <a:endParaRPr lang="es-ES_tradnl" dirty="0" smtClean="0"/>
          </a:p>
          <a:p>
            <a:pPr marL="0" indent="0">
              <a:buNone/>
            </a:pPr>
            <a:r>
              <a:rPr lang="es-ES_tradnl" dirty="0" smtClean="0"/>
              <a:t>(‘</a:t>
            </a:r>
            <a:r>
              <a:rPr lang="es-ES_tradnl" dirty="0" err="1" smtClean="0"/>
              <a:t>disengagement</a:t>
            </a:r>
            <a:r>
              <a:rPr lang="es-ES_tradnl" dirty="0"/>
              <a:t>’)</a:t>
            </a:r>
          </a:p>
          <a:p>
            <a:pPr marL="0" indent="0">
              <a:buNone/>
            </a:pPr>
            <a:r>
              <a:rPr lang="es-ES_tradnl" dirty="0" smtClean="0">
                <a:solidFill>
                  <a:srgbClr val="47FA69"/>
                </a:solidFill>
              </a:rPr>
              <a:t>¡No importa!  ¡Te comprometes con lo que quieras comprometerte!</a:t>
            </a:r>
            <a:endParaRPr lang="es-ES_tradnl" dirty="0">
              <a:solidFill>
                <a:srgbClr val="47FA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268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642999"/>
            <a:ext cx="8229600" cy="5947753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“</a:t>
            </a:r>
            <a:r>
              <a:rPr lang="es-ES_tradnl" dirty="0" err="1" smtClean="0">
                <a:solidFill>
                  <a:srgbClr val="FFFF00"/>
                </a:solidFill>
              </a:rPr>
              <a:t>It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dirty="0" err="1" smtClean="0">
                <a:solidFill>
                  <a:srgbClr val="FFFF00"/>
                </a:solidFill>
              </a:rPr>
              <a:t>is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dirty="0" err="1" smtClean="0">
                <a:solidFill>
                  <a:srgbClr val="FFFF00"/>
                </a:solidFill>
              </a:rPr>
              <a:t>hardly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dirty="0" err="1" smtClean="0">
                <a:solidFill>
                  <a:srgbClr val="FFFF00"/>
                </a:solidFill>
              </a:rPr>
              <a:t>meaningful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dirty="0" smtClean="0"/>
              <a:t>to pose, </a:t>
            </a:r>
            <a:r>
              <a:rPr lang="es-ES_tradnl" dirty="0" err="1" smtClean="0"/>
              <a:t>let</a:t>
            </a:r>
            <a:r>
              <a:rPr lang="es-ES_tradnl" dirty="0" smtClean="0"/>
              <a:t> </a:t>
            </a:r>
            <a:r>
              <a:rPr lang="es-ES_tradnl" dirty="0" err="1" smtClean="0"/>
              <a:t>alone</a:t>
            </a:r>
            <a:r>
              <a:rPr lang="es-ES_tradnl" dirty="0" smtClean="0"/>
              <a:t> </a:t>
            </a:r>
            <a:r>
              <a:rPr lang="es-ES_tradnl" dirty="0" err="1" smtClean="0"/>
              <a:t>answer</a:t>
            </a:r>
            <a:r>
              <a:rPr lang="es-ES_tradnl" dirty="0" smtClean="0"/>
              <a:t>,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question</a:t>
            </a:r>
            <a:r>
              <a:rPr lang="es-ES_tradnl" dirty="0" smtClean="0"/>
              <a:t>, ‘</a:t>
            </a:r>
            <a:r>
              <a:rPr lang="es-ES_tradnl" dirty="0" err="1" smtClean="0"/>
              <a:t>Have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changes</a:t>
            </a:r>
            <a:r>
              <a:rPr lang="es-ES_tradnl" dirty="0" smtClean="0"/>
              <a:t> </a:t>
            </a:r>
            <a:r>
              <a:rPr lang="es-ES_tradnl" dirty="0" err="1" smtClean="0"/>
              <a:t>effected</a:t>
            </a:r>
            <a:r>
              <a:rPr lang="es-ES_tradnl" dirty="0" smtClean="0"/>
              <a:t> </a:t>
            </a:r>
            <a:r>
              <a:rPr lang="es-ES_tradnl" dirty="0" err="1" smtClean="0"/>
              <a:t>by</a:t>
            </a:r>
            <a:r>
              <a:rPr lang="es-ES_tradnl" dirty="0" smtClean="0"/>
              <a:t> </a:t>
            </a:r>
            <a:r>
              <a:rPr lang="es-ES_tradnl" dirty="0" err="1" smtClean="0"/>
              <a:t>modern</a:t>
            </a:r>
            <a:r>
              <a:rPr lang="es-ES_tradnl" dirty="0" smtClean="0"/>
              <a:t> </a:t>
            </a:r>
            <a:r>
              <a:rPr lang="es-ES_tradnl" dirty="0" err="1" smtClean="0"/>
              <a:t>technology</a:t>
            </a:r>
            <a:r>
              <a:rPr lang="es-ES_tradnl" dirty="0" smtClean="0"/>
              <a:t> led to </a:t>
            </a:r>
            <a:r>
              <a:rPr lang="es-ES_tradnl" dirty="0" err="1" smtClean="0"/>
              <a:t>good</a:t>
            </a:r>
            <a:r>
              <a:rPr lang="es-ES_tradnl" dirty="0" smtClean="0"/>
              <a:t> </a:t>
            </a:r>
            <a:r>
              <a:rPr lang="es-ES_tradnl" dirty="0" err="1" smtClean="0"/>
              <a:t>or</a:t>
            </a:r>
            <a:r>
              <a:rPr lang="es-ES_tradnl" dirty="0" smtClean="0"/>
              <a:t> </a:t>
            </a:r>
            <a:r>
              <a:rPr lang="es-ES_tradnl" dirty="0" err="1" smtClean="0"/>
              <a:t>bad</a:t>
            </a:r>
            <a:r>
              <a:rPr lang="es-ES_tradnl" dirty="0" smtClean="0"/>
              <a:t>?’” </a:t>
            </a:r>
            <a:r>
              <a:rPr lang="es-ES_tradnl" sz="2700" dirty="0" smtClean="0"/>
              <a:t>(página 17)</a:t>
            </a:r>
            <a:br>
              <a:rPr lang="es-ES_tradnl" sz="2700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sz="3100" dirty="0" smtClean="0"/>
              <a:t>. . . tenemos que hacer sentido del bien y el mal que acontece en alguna otra manera que meramente concluir a favor de que la tecnología moderna es beneficiosa  . . .</a:t>
            </a:r>
            <a:br>
              <a:rPr lang="es-ES_tradnl" sz="3100" dirty="0" smtClean="0"/>
            </a:br>
            <a:r>
              <a:rPr lang="es-ES_tradnl" dirty="0"/>
              <a:t/>
            </a:r>
            <a:br>
              <a:rPr lang="es-ES_tradnl" dirty="0"/>
            </a:b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1239033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683</TotalTime>
  <Words>1641</Words>
  <Application>Microsoft Macintosh PowerPoint</Application>
  <PresentationFormat>On-screen Show (4:3)</PresentationFormat>
  <Paragraphs>99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Corbel</vt:lpstr>
      <vt:lpstr>Wingdings</vt:lpstr>
      <vt:lpstr>Arial</vt:lpstr>
      <vt:lpstr>Twilight</vt:lpstr>
      <vt:lpstr>Pieter Tijmes, “Albert Borgmann: Technology and the Character of Everyday Life”</vt:lpstr>
      <vt:lpstr>¿Qué es la filosofía de la tecnología?</vt:lpstr>
      <vt:lpstr>“Preguntarse qué es la tecnología y si es buena, en qué sentido es buena y cómo las nociones que predominan de ella corresponden o no corresponden con lo que la tecnología es, constituye el núcleo central de la filosofía de la tecnología.” </vt:lpstr>
      <vt:lpstr>Albert Borgmann (1937-)</vt:lpstr>
      <vt:lpstr>PowerPoint Presentation</vt:lpstr>
      <vt:lpstr>PowerPoint Presentation</vt:lpstr>
      <vt:lpstr>PowerPoint Presentation</vt:lpstr>
      <vt:lpstr>“Modern technology is all about product, while the device itself withdraws . . . The products are destined for the consumer; the technology is the business of the engineer.” (páginas 13-14)  </vt:lpstr>
      <vt:lpstr>“It is hardly meaningful to pose, let alone answer, the question, ‘Have the changes effected by modern technology led to good or bad?’” (página 17)  . . . tenemos que hacer sentido del bien y el mal que acontece en alguna otra manera que meramente concluir a favor de que la tecnología moderna es beneficiosa  . . .  </vt:lpstr>
      <vt:lpstr>La tendencia es lo que puede preocuparnos, meramente la tendencia … ; como cuando una especie exógena se va quedando con un ecosistema</vt:lpstr>
      <vt:lpstr>Según Borgmann, la tecnología moderna es paradigmáticamente un dispositivo:  ‘the device paradigm’  </vt:lpstr>
      <vt:lpstr>¿Qué efectos tiene el paradigma en el trabajo? en el tiempo libre? (página 17)</vt:lpstr>
      <vt:lpstr>¿Podemos entonces hacernos la pregunta acerca del buen vivir en el contexto de la tecnología moderna, la pregunta política?</vt:lpstr>
      <vt:lpstr>¿Y qué quiere decir esto en términos políticos?</vt:lpstr>
      <vt:lpstr>En términos políticos</vt:lpstr>
      <vt:lpstr>En términos más generales</vt:lpstr>
      <vt:lpstr>Según Borgmann, la vida contemporánea se rige por el paradigma del dispositivo. La tecnología se nos presenta como un medio, como plataforma de opciones y no como opción, lo que nos mueve a “juzgar nuestras vidas y nuestra sociedad” sólo “a la luz“ de los dispositivos a la disposición (página 18).  Esto inquieta, preocupa . . . (páginas 11 a 20).  Es el asunto a atender, según Borgmann.</vt:lpstr>
      <vt:lpstr>¿Qué nos propone como alternativa?  ¿Cuál es su propuesta en este sentido?</vt:lpstr>
      <vt:lpstr>Para el jueves, llegar con un sentido claro de la diferencia y la relación entre los </vt:lpstr>
      <vt:lpstr>La asignación:</vt:lpstr>
      <vt:lpstr>¿Qúe son las cosas y las prácticas focales?  ¿Qué tipo de contraste y relación Borgmann establece entre éstas y la tecnología moderna?</vt:lpstr>
      <vt:lpstr>PowerPoint Presentation</vt:lpstr>
      <vt:lpstr>El contraste y las áreas grises</vt:lpstr>
      <vt:lpstr>A trabajar en sus grupos (1:15 pm)</vt:lpstr>
      <vt:lpstr>PowerPoint Presentation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Pieter Tijmes, “Albert Borgmann: Technology and the Character of Everyday Life”</dc:title>
  <dc:creator>Héctor José Huyke</dc:creator>
  <cp:lastModifiedBy>Héctor José Huyke</cp:lastModifiedBy>
  <cp:revision>53</cp:revision>
  <dcterms:created xsi:type="dcterms:W3CDTF">2013-09-28T11:47:38Z</dcterms:created>
  <dcterms:modified xsi:type="dcterms:W3CDTF">2016-10-06T12:35:10Z</dcterms:modified>
</cp:coreProperties>
</file>