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5" roundtripDataSignature="AMtx7mgAsXd2QS+jOinfAGQ9vnZZpID3X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Jeani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7D2979-CDA2-4FAF-BD84-6B51CF69795B}">
  <a:tblStyle styleId="{2A7D2979-CDA2-4FAF-BD84-6B51CF69795B}"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tcStyle>
        <a:fill>
          <a:solidFill>
            <a:srgbClr val="F2F2F2"/>
          </a:solidFill>
        </a:fill>
      </a:tcStyle>
    </a:band1H>
    <a:band2H>
      <a:tcTxStyle/>
    </a:band2H>
    <a:band1V>
      <a:tcTxStyle/>
      <a:tcStyle>
        <a:fill>
          <a:solidFill>
            <a:srgbClr val="F2F2F2"/>
          </a:solidFill>
        </a:fill>
      </a:tcStyle>
    </a:band1V>
    <a:band2V>
      <a:tcTxStyle/>
    </a:band2V>
    <a:lastCol>
      <a:tcTxStyle i="on">
        <a:font>
          <a:latin typeface="Calibri"/>
          <a:ea typeface="Calibri"/>
          <a:cs typeface="Calibri"/>
        </a:font>
      </a:tcTxStyle>
      <a:tcStyle>
        <a:tcBdr>
          <a:left>
            <a:ln cap="flat" cmpd="sng" w="6350">
              <a:solidFill>
                <a:srgbClr val="7F7F7F"/>
              </a:solidFill>
              <a:prstDash val="solid"/>
              <a:round/>
              <a:headEnd len="sm" w="sm" type="none"/>
              <a:tailEnd len="sm" w="sm" type="none"/>
            </a:ln>
          </a:left>
        </a:tcBdr>
        <a:fill>
          <a:solidFill>
            <a:srgbClr val="FFFFFF"/>
          </a:solidFill>
        </a:fill>
      </a:tcStyle>
    </a:lastCol>
    <a:firstCol>
      <a:tcTxStyle i="on">
        <a:font>
          <a:latin typeface="Calibri"/>
          <a:ea typeface="Calibri"/>
          <a:cs typeface="Calibri"/>
        </a:font>
      </a:tcTxStyle>
      <a:tcStyle>
        <a:tcBdr>
          <a:right>
            <a:ln cap="flat" cmpd="sng" w="6350">
              <a:solidFill>
                <a:srgbClr val="7F7F7F"/>
              </a:solidFill>
              <a:prstDash val="solid"/>
              <a:round/>
              <a:headEnd len="sm" w="sm" type="none"/>
              <a:tailEnd len="sm" w="sm" type="none"/>
            </a:ln>
          </a:right>
        </a:tcBdr>
        <a:fill>
          <a:solidFill>
            <a:srgbClr val="FFFFFF"/>
          </a:solidFill>
        </a:fill>
      </a:tcStyle>
    </a:firstCol>
    <a:lastRow>
      <a:tcTxStyle i="on">
        <a:font>
          <a:latin typeface="Calibri"/>
          <a:ea typeface="Calibri"/>
          <a:cs typeface="Calibri"/>
        </a:font>
      </a:tcTxStyle>
      <a:tcStyle>
        <a:tcBdr>
          <a:top>
            <a:ln cap="flat" cmpd="sng" w="6350">
              <a:solidFill>
                <a:srgbClr val="7F7F7F"/>
              </a:solidFill>
              <a:prstDash val="solid"/>
              <a:round/>
              <a:headEnd len="sm" w="sm" type="none"/>
              <a:tailEnd len="sm" w="sm" type="none"/>
            </a:ln>
          </a:top>
        </a:tcBdr>
        <a:fill>
          <a:solidFill>
            <a:srgbClr val="FFFFFF"/>
          </a:solidFill>
        </a:fill>
      </a:tcStyle>
    </a:lastRow>
    <a:seCell>
      <a:tcTxStyle/>
      <a:tcStyle>
        <a:tcBdr>
          <a:left>
            <a:ln cap="flat" cmpd="sng">
              <a:solidFill>
                <a:srgbClr val="000000"/>
              </a:solidFill>
              <a:prstDash val="solid"/>
              <a:round/>
              <a:headEnd len="sm" w="sm" type="none"/>
              <a:tailEnd len="sm" w="sm" type="none"/>
            </a:ln>
          </a:left>
        </a:tcBdr>
      </a:tcStyle>
    </a:seCell>
    <a:swCell>
      <a:tcTxStyle/>
      <a:tcStyle>
        <a:tcBdr>
          <a:right>
            <a:ln cap="flat" cmpd="sng">
              <a:solidFill>
                <a:srgbClr val="000000"/>
              </a:solidFill>
              <a:prstDash val="solid"/>
              <a:round/>
              <a:headEnd len="sm" w="sm" type="none"/>
              <a:tailEnd len="sm" w="sm" type="none"/>
            </a:ln>
          </a:right>
        </a:tcBdr>
      </a:tcStyle>
    </a:swCell>
    <a:firstRow>
      <a:tcTxStyle i="on">
        <a:font>
          <a:latin typeface="Calibri"/>
          <a:ea typeface="Calibri"/>
          <a:cs typeface="Calibri"/>
        </a:font>
      </a:tcTxStyle>
      <a:tcStyle>
        <a:tcBdr>
          <a:bottom>
            <a:ln cap="flat" cmpd="sng" w="6350">
              <a:solidFill>
                <a:srgbClr val="7F7F7F"/>
              </a:solidFill>
              <a:prstDash val="solid"/>
              <a:round/>
              <a:headEnd len="sm" w="sm" type="none"/>
              <a:tailEnd len="sm" w="sm" type="none"/>
            </a:ln>
          </a:bottom>
        </a:tcBdr>
        <a:fill>
          <a:solidFill>
            <a:srgbClr val="FFFFFF"/>
          </a:solidFill>
        </a:fill>
      </a:tcStyle>
    </a:firstRow>
    <a:neCell>
      <a:tcTxStyle/>
      <a:tcStyle>
        <a:tcBdr>
          <a:left>
            <a:ln cap="flat" cmpd="sng">
              <a:solidFill>
                <a:srgbClr val="000000"/>
              </a:solidFill>
              <a:prstDash val="solid"/>
              <a:round/>
              <a:headEnd len="sm" w="sm" type="none"/>
              <a:tailEnd len="sm" w="sm" type="none"/>
            </a:ln>
          </a:left>
        </a:tcBdr>
      </a:tcStyle>
    </a:neCell>
    <a:nwCell>
      <a:tcTxStyle/>
      <a:tcStyle>
        <a:tcBdr>
          <a:right>
            <a:ln cap="flat" cmpd="sng">
              <a:solidFill>
                <a:srgbClr val="000000"/>
              </a:solidFill>
              <a:prstDash val="solid"/>
              <a:round/>
              <a:headEnd len="sm" w="sm" type="none"/>
              <a:tailEnd len="sm" w="sm" type="none"/>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3-19T23:15:35.733">
    <p:pos x="3528" y="1366"/>
    <p:text>Los procesos de respitacion celular necesitan de materia prima (moleculas organicas ) para producir el ATP. A traves de la fotosintesis se producen carbohidratos que, a traves de la respiracion celular, se usan para producir energía.</p:text>
    <p:extLst>
      <p:ext uri="{C676402C-5697-4E1C-873F-D02D1690AC5C}">
        <p15:threadingInfo timeZoneBias="0"/>
      </p:ext>
      <p:ext uri="http://customooxmlschemas.google.com/">
        <go:slidesCustomData xmlns:go="http://customooxmlschemas.google.com/" commentPostId="AAAAHFHIjL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3-19T23:28:15.425">
    <p:pos x="4972" y="1189"/>
    <p:text>Vea que el Ciclo de Krebs tiene varias reacciones en la cadena. Cada una de estas reacciones necesita enzimas específicas y depende de los productos de la reacción anterios.</p:text>
    <p:extLst>
      <p:ext uri="{C676402C-5697-4E1C-873F-D02D1690AC5C}">
        <p15:threadingInfo timeZoneBias="0"/>
      </p:ext>
      <p:ext uri="http://customooxmlschemas.google.com/">
        <go:slidesCustomData xmlns:go="http://customooxmlschemas.google.com/" commentPostId="AAAAHFHIjLI"/>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3-19T23:31:44.189">
    <p:pos x="5021" y="1008"/>
    <p:text>Observe que las reacciones del ciclo de Krebs tienen enzimas especificas.</p:text>
    <p:extLst>
      <p:ext uri="{C676402C-5697-4E1C-873F-D02D1690AC5C}">
        <p15:threadingInfo timeZoneBias="0"/>
      </p:ext>
      <p:ext uri="http://customooxmlschemas.google.com/">
        <go:slidesCustomData xmlns:go="http://customooxmlschemas.google.com/" commentPostId="AAAAHFHIjL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1d9dce56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41d9dce56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141d9dce565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Se explicarán los pasos principales de la respiración celular; qué pasa en presecia y ausencia de oxígeno.  </a:t>
            </a:r>
            <a:endParaRPr/>
          </a:p>
        </p:txBody>
      </p:sp>
      <p:sp>
        <p:nvSpPr>
          <p:cNvPr id="99" name="Google Shape;99;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63ff3d8a0c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63ff3d8a0c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163ff3d8a0c_0_1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 name="Shape 69"/>
        <p:cNvGrpSpPr/>
        <p:nvPr/>
      </p:nvGrpSpPr>
      <p:grpSpPr>
        <a:xfrm>
          <a:off x="0" y="0"/>
          <a:ext cx="0" cy="0"/>
          <a:chOff x="0" y="0"/>
          <a:chExt cx="0" cy="0"/>
        </a:xfrm>
      </p:grpSpPr>
      <p:sp>
        <p:nvSpPr>
          <p:cNvPr id="70" name="Google Shape;70;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1" name="Google Shape;71;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2" name="Google Shape;72;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3" name="Google Shape;73;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4" name="Google Shape;74;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5" name="Google Shape;7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4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81" name="Google Shape;8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 name="Shape 34"/>
        <p:cNvGrpSpPr/>
        <p:nvPr/>
      </p:nvGrpSpPr>
      <p:grpSpPr>
        <a:xfrm>
          <a:off x="0" y="0"/>
          <a:ext cx="0" cy="0"/>
          <a:chOff x="0" y="0"/>
          <a:chExt cx="0" cy="0"/>
        </a:xfrm>
      </p:grpSpPr>
      <p:sp>
        <p:nvSpPr>
          <p:cNvPr id="35" name="Google Shape;35;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 name="Google Shape;36;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 name="Shape 40"/>
        <p:cNvGrpSpPr/>
        <p:nvPr/>
      </p:nvGrpSpPr>
      <p:grpSpPr>
        <a:xfrm>
          <a:off x="0" y="0"/>
          <a:ext cx="0" cy="0"/>
          <a:chOff x="0" y="0"/>
          <a:chExt cx="0" cy="0"/>
        </a:xfrm>
      </p:grpSpPr>
      <p:sp>
        <p:nvSpPr>
          <p:cNvPr id="41" name="Google Shape;41;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4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 name="Google Shape;43;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 name="Google Shape;48;p44"/>
          <p:cNvSpPr/>
          <p:nvPr>
            <p:ph idx="2" type="pic"/>
          </p:nvPr>
        </p:nvSpPr>
        <p:spPr>
          <a:xfrm>
            <a:off x="1792288" y="612775"/>
            <a:ext cx="5486400" cy="4114800"/>
          </a:xfrm>
          <a:prstGeom prst="rect">
            <a:avLst/>
          </a:prstGeom>
          <a:noFill/>
          <a:ln>
            <a:noFill/>
          </a:ln>
        </p:spPr>
      </p:sp>
      <p:sp>
        <p:nvSpPr>
          <p:cNvPr id="49" name="Google Shape;49;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0" name="Google Shape;5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6" name="Google Shape;56;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7" name="Google Shape;5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3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hyperlink" Target="https://www.youtube.com/watch?v=C8440-oGryU" TargetMode="External"/><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es.khanacademy.org/science/biology/cellular-respiration-and-fermentation/oxidative-phosphorylation/a/oxidative-phosphorylation-et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es.khanacademy.org/science/biology/cellular-respiration-and-fermentation/variations-on-cellular-respiration/a/fermentation-and-anaerobic-respiration"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14.jpg"/><Relationship Id="rId5"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27.jpg"/><Relationship Id="rId5" Type="http://schemas.openxmlformats.org/officeDocument/2006/relationships/hyperlink" Target="https://www.youtube.com/watch?v=TbhUEJ2oQ4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jpg"/><Relationship Id="rId4" Type="http://schemas.openxmlformats.org/officeDocument/2006/relationships/image" Target="../media/image18.png"/><Relationship Id="rId5"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rcmFwDVbOUA"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381000" y="228600"/>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Respiración celular</a:t>
            </a:r>
            <a:endParaRPr/>
          </a:p>
        </p:txBody>
      </p:sp>
      <p:sp>
        <p:nvSpPr>
          <p:cNvPr id="89" name="Google Shape;89;p1"/>
          <p:cNvSpPr txBox="1"/>
          <p:nvPr>
            <p:ph idx="1" type="subTitle"/>
          </p:nvPr>
        </p:nvSpPr>
        <p:spPr>
          <a:xfrm>
            <a:off x="990600" y="1219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98989"/>
              </a:buClr>
              <a:buSzPts val="3200"/>
              <a:buNone/>
            </a:pPr>
            <a:r>
              <a:rPr b="0" i="0" lang="en-US" sz="3200" u="none">
                <a:solidFill>
                  <a:srgbClr val="898989"/>
                </a:solidFill>
                <a:latin typeface="Calibri"/>
                <a:ea typeface="Calibri"/>
                <a:cs typeface="Calibri"/>
                <a:sym typeface="Calibri"/>
              </a:rPr>
              <a:t>Biol 30</a:t>
            </a:r>
            <a:r>
              <a:rPr lang="en-US">
                <a:solidFill>
                  <a:srgbClr val="898989"/>
                </a:solidFill>
              </a:rPr>
              <a:t>63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Ciclo de Krebs</a:t>
            </a:r>
            <a:endParaRPr/>
          </a:p>
        </p:txBody>
      </p:sp>
      <p:sp>
        <p:nvSpPr>
          <p:cNvPr id="145" name="Google Shape;145;p10"/>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 ácido pirúvico antes de entrar al Ciclo de Krebs pasa por unas reacciones para poder formar Acetyl CoA.</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La molécula de Acetyl CoA entra al ciclo  para  pasar a una serie de reacciones por las cuales se libera energía y se produce CO</a:t>
            </a:r>
            <a:r>
              <a:rPr b="0" baseline="-25000" i="0" lang="en-US" sz="2400" u="none" cap="none" strike="noStrike">
                <a:solidFill>
                  <a:schemeClr val="dk1"/>
                </a:solidFill>
                <a:latin typeface="Calibri"/>
                <a:ea typeface="Calibri"/>
                <a:cs typeface="Calibri"/>
                <a:sym typeface="Calibri"/>
              </a:rPr>
              <a:t>2</a:t>
            </a:r>
            <a:r>
              <a:rPr b="0" i="0" lang="en-US" sz="2400" u="none" cap="none" strike="noStrike">
                <a:solidFill>
                  <a:schemeClr val="dk1"/>
                </a:solidFill>
                <a:latin typeface="Calibri"/>
                <a:ea typeface="Calibri"/>
                <a:cs typeface="Calibri"/>
                <a:sym typeface="Calibri"/>
              </a:rPr>
              <a:t>.</a:t>
            </a:r>
            <a:endParaRPr/>
          </a:p>
        </p:txBody>
      </p:sp>
      <p:pic>
        <p:nvPicPr>
          <p:cNvPr descr="Life11e-Fig-09-06-0R.jpg" id="146" name="Google Shape;146;p10"/>
          <p:cNvPicPr preferRelativeResize="0"/>
          <p:nvPr>
            <p:ph idx="2" type="body"/>
          </p:nvPr>
        </p:nvPicPr>
        <p:blipFill rotWithShape="1">
          <a:blip r:embed="rId4">
            <a:alphaModFix/>
          </a:blip>
          <a:srcRect b="0" l="0" r="0" t="0"/>
          <a:stretch/>
        </p:blipFill>
        <p:spPr>
          <a:xfrm>
            <a:off x="4891087" y="1600200"/>
            <a:ext cx="3552825" cy="45259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Aquí tienen lo que pasa en el Ciclo de Krebs.  Importante ver las moléculas que se producen (NADH, CO2, FADH2): </a:t>
            </a:r>
            <a:r>
              <a:rPr b="0" i="0" lang="en-US" sz="2000" u="sng">
                <a:solidFill>
                  <a:schemeClr val="dk1"/>
                </a:solidFill>
                <a:hlinkClick r:id="rId4">
                  <a:extLst>
                    <a:ext uri="{A12FA001-AC4F-418D-AE19-62706E023703}">
                      <ahyp:hlinkClr val="tx"/>
                    </a:ext>
                  </a:extLst>
                </a:hlinkClick>
              </a:rPr>
              <a:t>https://www.youtube.com/watch?v=C8440-oGryU</a:t>
            </a:r>
            <a:endParaRPr/>
          </a:p>
        </p:txBody>
      </p:sp>
      <p:pic>
        <p:nvPicPr>
          <p:cNvPr id="152" name="Google Shape;152;p11"/>
          <p:cNvPicPr preferRelativeResize="0"/>
          <p:nvPr>
            <p:ph idx="1" type="body"/>
          </p:nvPr>
        </p:nvPicPr>
        <p:blipFill rotWithShape="1">
          <a:blip r:embed="rId5">
            <a:alphaModFix/>
          </a:blip>
          <a:srcRect b="0" l="0" r="0" t="0"/>
          <a:stretch/>
        </p:blipFill>
        <p:spPr>
          <a:xfrm>
            <a:off x="1173162" y="1600200"/>
            <a:ext cx="6797675" cy="45259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Respiración celular aeróbica</a:t>
            </a:r>
            <a:endParaRPr/>
          </a:p>
        </p:txBody>
      </p:sp>
      <p:pic>
        <p:nvPicPr>
          <p:cNvPr id="158" name="Google Shape;158;p12"/>
          <p:cNvPicPr preferRelativeResize="0"/>
          <p:nvPr/>
        </p:nvPicPr>
        <p:blipFill rotWithShape="1">
          <a:blip r:embed="rId3">
            <a:alphaModFix/>
          </a:blip>
          <a:srcRect b="0" l="0" r="0" t="0"/>
          <a:stretch/>
        </p:blipFill>
        <p:spPr>
          <a:xfrm>
            <a:off x="228600" y="1905000"/>
            <a:ext cx="8658225" cy="2933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Fosforilación oxidativa: cadena de transporte de electrones y quimiosmosis</a:t>
            </a:r>
            <a:endParaRPr/>
          </a:p>
        </p:txBody>
      </p:sp>
      <p:sp>
        <p:nvSpPr>
          <p:cNvPr id="164" name="Google Shape;164;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La fosforilación oxidativa </a:t>
            </a:r>
            <a:r>
              <a:rPr b="0" i="0" lang="en-US" sz="2000" u="none" cap="none" strike="noStrike">
                <a:solidFill>
                  <a:schemeClr val="dk1"/>
                </a:solidFill>
                <a:latin typeface="Calibri"/>
                <a:ea typeface="Calibri"/>
                <a:cs typeface="Calibri"/>
                <a:sym typeface="Calibri"/>
              </a:rPr>
              <a:t>ocurre en la membrana del mitocondrio.</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 la </a:t>
            </a:r>
            <a:r>
              <a:rPr b="1" i="0" lang="en-US" sz="2000" u="none" cap="none" strike="noStrike">
                <a:solidFill>
                  <a:schemeClr val="dk1"/>
                </a:solidFill>
                <a:latin typeface="Calibri"/>
                <a:ea typeface="Calibri"/>
                <a:cs typeface="Calibri"/>
                <a:sym typeface="Calibri"/>
              </a:rPr>
              <a:t>cadena de transporte de electrones</a:t>
            </a:r>
            <a:r>
              <a:rPr b="0" i="0" lang="en-US" sz="2000" u="none" cap="none" strike="noStrike">
                <a:solidFill>
                  <a:schemeClr val="dk1"/>
                </a:solidFill>
                <a:latin typeface="Calibri"/>
                <a:ea typeface="Calibri"/>
                <a:cs typeface="Calibri"/>
                <a:sym typeface="Calibri"/>
              </a:rPr>
              <a:t>, los electrones producidos en glucólisis y en el ciclo de Krebs pasan a niveles más bajos de energía y se libera energía para formar ATP.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Durante este transporte de electrones las moléculas transportadoras se oxidan y se reducen.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El último aceptador de electrones de la cadena es el oxígeno.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La </a:t>
            </a:r>
            <a:r>
              <a:rPr b="1" i="0" lang="en-US" sz="2000" u="none" cap="none" strike="noStrike">
                <a:solidFill>
                  <a:schemeClr val="dk1"/>
                </a:solidFill>
                <a:latin typeface="Calibri"/>
                <a:ea typeface="Calibri"/>
                <a:cs typeface="Calibri"/>
                <a:sym typeface="Calibri"/>
              </a:rPr>
              <a:t>quimiosmosis </a:t>
            </a:r>
            <a:r>
              <a:rPr b="0" i="0" lang="en-US" sz="2000" u="none" cap="none" strike="noStrike">
                <a:solidFill>
                  <a:schemeClr val="dk1"/>
                </a:solidFill>
                <a:latin typeface="Calibri"/>
                <a:ea typeface="Calibri"/>
                <a:cs typeface="Calibri"/>
                <a:sym typeface="Calibri"/>
              </a:rPr>
              <a:t>usa la energía que se produce en la cadena para mover hidrógeno a través de la membrana y producir la energía necesaria para sintetizar ATP.</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 la cadena se producen 26-28 moléculas de ATP a partir de una molécula inicial de glucosa.</a:t>
            </a:r>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Puede ver la explicación detallada y la producción total de ATP en: </a:t>
            </a:r>
            <a:r>
              <a:rPr b="0"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https://es.khanacademy.org/science/biology/cellular-respiration-and-fermentation/oxidative-phosphorylation/a/oxidative-phosphorylation-etc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Life11e-Fig-09-08-3R.jpg" id="169" name="Google Shape;169;p14"/>
          <p:cNvPicPr preferRelativeResize="0"/>
          <p:nvPr/>
        </p:nvPicPr>
        <p:blipFill rotWithShape="1">
          <a:blip r:embed="rId3">
            <a:alphaModFix/>
          </a:blip>
          <a:srcRect b="0" l="0" r="0" t="0"/>
          <a:stretch/>
        </p:blipFill>
        <p:spPr>
          <a:xfrm>
            <a:off x="304800" y="884237"/>
            <a:ext cx="8534400" cy="5668962"/>
          </a:xfrm>
          <a:prstGeom prst="rect">
            <a:avLst/>
          </a:prstGeom>
          <a:noFill/>
          <a:ln>
            <a:noFill/>
          </a:ln>
        </p:spPr>
      </p:pic>
      <p:sp>
        <p:nvSpPr>
          <p:cNvPr id="170" name="Google Shape;170;p14"/>
          <p:cNvSpPr txBox="1"/>
          <p:nvPr>
            <p:ph type="title"/>
          </p:nvPr>
        </p:nvSpPr>
        <p:spPr>
          <a:xfrm>
            <a:off x="381000" y="304800"/>
            <a:ext cx="8229600" cy="579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Fosforilación oxidativa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0" i="0" lang="en-US" sz="4000" u="none">
                <a:solidFill>
                  <a:schemeClr val="dk1"/>
                </a:solidFill>
                <a:latin typeface="Calibri"/>
                <a:ea typeface="Calibri"/>
                <a:cs typeface="Calibri"/>
                <a:sym typeface="Calibri"/>
              </a:rPr>
              <a:t>¿Cuántas </a:t>
            </a:r>
            <a:r>
              <a:rPr lang="en-US" sz="4000"/>
              <a:t>moléculas</a:t>
            </a:r>
            <a:r>
              <a:rPr b="0" i="0" lang="en-US" sz="4000" u="none">
                <a:solidFill>
                  <a:schemeClr val="dk1"/>
                </a:solidFill>
                <a:latin typeface="Calibri"/>
                <a:ea typeface="Calibri"/>
                <a:cs typeface="Calibri"/>
                <a:sym typeface="Calibri"/>
              </a:rPr>
              <a:t> de ATP se producen?</a:t>
            </a:r>
            <a:endParaRPr/>
          </a:p>
        </p:txBody>
      </p:sp>
      <p:sp>
        <p:nvSpPr>
          <p:cNvPr id="176" name="Google Shape;176;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30-32 moléculas de ATP (ganancia neta):</a:t>
            </a:r>
            <a:endParaRPr/>
          </a:p>
          <a:p>
            <a:pPr indent="-342900" lvl="0" marL="342900" marR="0" rtl="0" algn="l">
              <a:lnSpc>
                <a:spcPct val="80000"/>
              </a:lnSpc>
              <a:spcBef>
                <a:spcPts val="540"/>
              </a:spcBef>
              <a:spcAft>
                <a:spcPts val="0"/>
              </a:spcAft>
              <a:buClr>
                <a:schemeClr val="dk1"/>
              </a:buClr>
              <a:buSzPts val="2700"/>
              <a:buFont typeface="Arial"/>
              <a:buNone/>
            </a:pP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2 moléculas de ATP - en Glucólisis</a:t>
            </a:r>
            <a:br>
              <a:rPr b="0" i="0" lang="en-US" sz="2700" u="none" cap="none" strike="noStrike">
                <a:solidFill>
                  <a:schemeClr val="dk1"/>
                </a:solidFill>
                <a:latin typeface="Calibri"/>
                <a:ea typeface="Calibri"/>
                <a:cs typeface="Calibri"/>
                <a:sym typeface="Calibri"/>
              </a:rPr>
            </a:b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 2 moléculas de ATP - en Ciclo de Krebs</a:t>
            </a:r>
            <a:br>
              <a:rPr b="0" i="0" lang="en-US" sz="2700" u="none" cap="none" strike="noStrike">
                <a:solidFill>
                  <a:schemeClr val="dk1"/>
                </a:solidFill>
                <a:latin typeface="Calibri"/>
                <a:ea typeface="Calibri"/>
                <a:cs typeface="Calibri"/>
                <a:sym typeface="Calibri"/>
              </a:rPr>
            </a:b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26-28 moléculas de ATP – en Fosforilación oxidativa.</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- 1 NADH produce x2.5 ATP ( se producen 10 NADH )</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- 1 FADH2 produce x1.5 ATP ( se producen 2 FADH2)</a:t>
            </a:r>
            <a:br>
              <a:rPr b="0" i="0" lang="en-US" sz="2700" u="none" cap="none" strike="noStrike">
                <a:solidFill>
                  <a:schemeClr val="dk1"/>
                </a:solidFill>
                <a:latin typeface="Calibri"/>
                <a:ea typeface="Calibri"/>
                <a:cs typeface="Calibri"/>
                <a:sym typeface="Calibri"/>
              </a:rPr>
            </a:b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Total: 2 + 2 + 2.5x10 + 1.5x2</a:t>
            </a:r>
            <a:endParaRPr/>
          </a:p>
          <a:p>
            <a:pPr indent="-342900" lvl="0" marL="342900" marR="0" rtl="0" algn="l">
              <a:lnSpc>
                <a:spcPct val="80000"/>
              </a:lnSpc>
              <a:spcBef>
                <a:spcPts val="54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-&gt; 4 + (26 a 28) = 30-32 ATP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Respiración celular anaeróbica</a:t>
            </a:r>
            <a:endParaRPr/>
          </a:p>
        </p:txBody>
      </p:sp>
      <p:sp>
        <p:nvSpPr>
          <p:cNvPr id="182" name="Google Shape;182;p16"/>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La respiración celular anaeróbica ocurre en ausencia de oxígeno. </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Este  mecanismo sólo produce 2 moléculas de ATP; se obtiene energía a partir del piruvato que se produjo en la glucólisis. </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Hay dos tipos de respiración celular anaeróbica: fermentación láctica y fermentación alcohólica.</a:t>
            </a:r>
            <a:endParaRPr/>
          </a:p>
        </p:txBody>
      </p:sp>
      <p:pic>
        <p:nvPicPr>
          <p:cNvPr descr="Life11e-Fig-09-04-2R.jpg" id="183" name="Google Shape;183;p16"/>
          <p:cNvPicPr preferRelativeResize="0"/>
          <p:nvPr>
            <p:ph idx="2" type="body"/>
          </p:nvPr>
        </p:nvPicPr>
        <p:blipFill rotWithShape="1">
          <a:blip r:embed="rId3">
            <a:alphaModFix/>
          </a:blip>
          <a:srcRect b="0" l="0" r="0" t="0"/>
          <a:stretch/>
        </p:blipFill>
        <p:spPr>
          <a:xfrm>
            <a:off x="5305425" y="1600200"/>
            <a:ext cx="2724150" cy="45259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Fermentación láctica</a:t>
            </a:r>
            <a:endParaRPr/>
          </a:p>
        </p:txBody>
      </p:sp>
      <p:sp>
        <p:nvSpPr>
          <p:cNvPr id="189" name="Google Shape;189;p17"/>
          <p:cNvSpPr txBox="1"/>
          <p:nvPr>
            <p:ph idx="1" type="body"/>
          </p:nvPr>
        </p:nvSpPr>
        <p:spPr>
          <a:xfrm>
            <a:off x="457200" y="914400"/>
            <a:ext cx="8229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La fermentación láctica ocurre en algunas bacterias y gracias a este proceso obtenemos productos de origen lácteo tales como yogurt, crema agria y quesos. </a:t>
            </a:r>
            <a:endParaRPr/>
          </a:p>
          <a:p>
            <a:pPr indent="-342900" lvl="0" marL="342900" marR="0" rtl="0" algn="l">
              <a:lnSpc>
                <a:spcPct val="8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Este proceso sucede también en el músculo esqueletal humano cuando hay deficiencia de oxígeno, como por ejemplo, durante el ejercicio fuerte y continuo. </a:t>
            </a:r>
            <a:endParaRPr/>
          </a:p>
          <a:p>
            <a:pPr indent="-342900" lvl="0" marL="342900" marR="0" rtl="0" algn="l">
              <a:lnSpc>
                <a:spcPct val="8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La acumulación del ácido láctico causa el dolor característico cuando ejercitamos los músculos excesivamente.</a:t>
            </a:r>
            <a:endParaRPr/>
          </a:p>
        </p:txBody>
      </p:sp>
      <p:pic>
        <p:nvPicPr>
          <p:cNvPr id="190" name="Google Shape;190;p17"/>
          <p:cNvPicPr preferRelativeResize="0"/>
          <p:nvPr/>
        </p:nvPicPr>
        <p:blipFill rotWithShape="1">
          <a:blip r:embed="rId3">
            <a:alphaModFix/>
          </a:blip>
          <a:srcRect b="0" l="0" r="0" t="0"/>
          <a:stretch/>
        </p:blipFill>
        <p:spPr>
          <a:xfrm>
            <a:off x="685800" y="5562600"/>
            <a:ext cx="7315200" cy="46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Fermentación alcohólica</a:t>
            </a:r>
            <a:endParaRPr/>
          </a:p>
        </p:txBody>
      </p:sp>
      <p:sp>
        <p:nvSpPr>
          <p:cNvPr id="196" name="Google Shape;196;p18"/>
          <p:cNvSpPr txBox="1"/>
          <p:nvPr>
            <p:ph idx="1" type="body"/>
          </p:nvPr>
        </p:nvSpPr>
        <p:spPr>
          <a:xfrm>
            <a:off x="304800" y="846137"/>
            <a:ext cx="8229600" cy="4945062"/>
          </a:xfrm>
          <a:prstGeom prst="rect">
            <a:avLst/>
          </a:prstGeom>
          <a:noFill/>
          <a:ln>
            <a:noFill/>
          </a:ln>
        </p:spPr>
        <p:txBody>
          <a:bodyPr anchorCtr="0" anchor="t" bIns="45700" lIns="91425" spcFirstLastPara="1" rIns="91425" wrap="square" tIns="45700">
            <a:normAutofit/>
          </a:bodyPr>
          <a:lstStyle/>
          <a:p>
            <a:pPr indent="-215900" lvl="0" marL="342900" marR="0" rtl="0" algn="l">
              <a:lnSpc>
                <a:spcPct val="8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Este tipo de fermentación ocurre en levaduras, ciertos hongos y algunas bacterias, produciéndose CO</a:t>
            </a:r>
            <a:r>
              <a:rPr b="0" baseline="-25000" i="0" lang="en-US" sz="2000" u="none" cap="none" strike="noStrike">
                <a:solidFill>
                  <a:schemeClr val="dk1"/>
                </a:solidFill>
                <a:latin typeface="Calibri"/>
                <a:ea typeface="Calibri"/>
                <a:cs typeface="Calibri"/>
                <a:sym typeface="Calibri"/>
              </a:rPr>
              <a:t>2</a:t>
            </a:r>
            <a:r>
              <a:rPr b="0" i="0" lang="en-US" sz="2000" u="none" cap="none" strike="noStrike">
                <a:solidFill>
                  <a:schemeClr val="dk1"/>
                </a:solidFill>
                <a:latin typeface="Calibri"/>
                <a:ea typeface="Calibri"/>
                <a:cs typeface="Calibri"/>
                <a:sym typeface="Calibri"/>
              </a:rPr>
              <a:t> y alcohol etílico (etanol); ambos productos se usan en la producción de pan, cerveza y vino.</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 la fermentación alcohólica suceden dos reacciones consecutivas:</a:t>
            </a:r>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8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Vea aquí un resumen detallado de la respiración celular anaeróbica.  Vean que hay algunos organismos que son obligados y otros facultativos:</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https://es.khanacademy.org/science/biology/cellular-respiration-and-fermentation/variations-on-cellular-respiration/a/fermentation-and-anaerobic-respiration</a:t>
            </a:r>
            <a:endParaRPr/>
          </a:p>
        </p:txBody>
      </p:sp>
      <p:pic>
        <p:nvPicPr>
          <p:cNvPr id="197" name="Google Shape;197;p18"/>
          <p:cNvPicPr preferRelativeResize="0"/>
          <p:nvPr/>
        </p:nvPicPr>
        <p:blipFill rotWithShape="1">
          <a:blip r:embed="rId4">
            <a:alphaModFix/>
          </a:blip>
          <a:srcRect b="0" l="0" r="0" t="0"/>
          <a:stretch/>
        </p:blipFill>
        <p:spPr>
          <a:xfrm>
            <a:off x="134937" y="2362200"/>
            <a:ext cx="8551862" cy="1371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Diferencias entre la respiración celular aeróbica y la anaeróbica</a:t>
            </a:r>
            <a:endParaRPr/>
          </a:p>
        </p:txBody>
      </p:sp>
      <p:sp>
        <p:nvSpPr>
          <p:cNvPr id="203" name="Google Shape;203;p19"/>
          <p:cNvSpPr txBox="1"/>
          <p:nvPr>
            <p:ph idx="1" type="body"/>
          </p:nvPr>
        </p:nvSpPr>
        <p:spPr>
          <a:xfrm>
            <a:off x="304800" y="1600200"/>
            <a:ext cx="8534400" cy="5105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En la respiración celular anaeróbica, el hidrógeno pasa al piruvato para formar el ácido láctico o el etanol.</a:t>
            </a:r>
            <a:endParaRPr/>
          </a:p>
          <a:p>
            <a:pPr indent="-342900" lvl="0" marL="342900" marR="0" rtl="0" algn="l">
              <a:lnSpc>
                <a:spcPct val="10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En la respiración celular aeróbica, el Ciclo de Krebs produce hidrógeno adicional que pasa a la fosforilación oxidativa para formar ATP. </a:t>
            </a:r>
            <a:endParaRPr/>
          </a:p>
          <a:p>
            <a:pPr indent="-342900" lvl="0" marL="342900" marR="0" rtl="0" algn="l">
              <a:lnSpc>
                <a:spcPct val="10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30-32 moléculas de ATP a partir de una molécula de glucosa en respiración celular aeróbica.</a:t>
            </a:r>
            <a:endParaRPr/>
          </a:p>
          <a:p>
            <a:pPr indent="-342900" lvl="0" marL="342900" marR="0" rtl="0" algn="l">
              <a:lnSpc>
                <a:spcPct val="10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2 moléculas de ATP a partir de una molécula de glucosa en respiración celular anaeróbica.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Objetivos</a:t>
            </a:r>
            <a:endParaRPr/>
          </a:p>
        </p:txBody>
      </p:sp>
      <p:sp>
        <p:nvSpPr>
          <p:cNvPr id="95" name="Google Shape;95;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Entender qué es la respiración celular, su importancia y los pasos principales de la misma.</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Diferenciar entre la respiración aeróbica y la anaeróbica.</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Diferenciar entre la fermentación láctica y alcohólica, y conocer sus aplicaciones.</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Entender cómo ocurre la fermentación alcohólica a partir de distintos carbohidratos.</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Conocer cómo se lleva a cabo una titulación.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Ejercicio 1. Fermentación alcohólica</a:t>
            </a:r>
            <a:br>
              <a:rPr b="0" i="0" lang="en-US" sz="4000" u="none">
                <a:solidFill>
                  <a:schemeClr val="dk1"/>
                </a:solidFill>
                <a:latin typeface="Calibri"/>
                <a:ea typeface="Calibri"/>
                <a:cs typeface="Calibri"/>
                <a:sym typeface="Calibri"/>
              </a:rPr>
            </a:br>
            <a:r>
              <a:rPr b="0" i="0" lang="en-US" sz="4000" u="none">
                <a:solidFill>
                  <a:schemeClr val="dk1"/>
                </a:solidFill>
                <a:latin typeface="Calibri"/>
                <a:ea typeface="Calibri"/>
                <a:cs typeface="Calibri"/>
                <a:sym typeface="Calibri"/>
              </a:rPr>
              <a:t>en levaduras</a:t>
            </a:r>
            <a:br>
              <a:rPr b="0" i="0" lang="en-US" sz="4000" u="none">
                <a:solidFill>
                  <a:schemeClr val="dk1"/>
                </a:solidFill>
                <a:latin typeface="Calibri"/>
                <a:ea typeface="Calibri"/>
                <a:cs typeface="Calibri"/>
                <a:sym typeface="Calibri"/>
              </a:rPr>
            </a:br>
            <a:endParaRPr/>
          </a:p>
        </p:txBody>
      </p:sp>
      <p:sp>
        <p:nvSpPr>
          <p:cNvPr id="209" name="Google Shape;209;p21"/>
          <p:cNvSpPr txBox="1"/>
          <p:nvPr>
            <p:ph idx="1" type="body"/>
          </p:nvPr>
        </p:nvSpPr>
        <p:spPr>
          <a:xfrm>
            <a:off x="304800" y="1219200"/>
            <a:ext cx="8610600" cy="54102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En este ejercicio se estudiará el proceso de fermentación alcohólica que llevan a cabo las levaduras.</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Estos organismos llevan a cabo respiración aeróbica en presencia de oxígeno y respiración anaeróbica en ausencia de éste. </a:t>
            </a:r>
            <a:endParaRPr/>
          </a:p>
          <a:p>
            <a:pPr indent="-342900" lvl="0" marL="342900" marR="0" rtl="0" algn="l">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La levadura que se usará es </a:t>
            </a:r>
            <a:r>
              <a:rPr b="0" i="1" lang="en-US" sz="3000" u="none" cap="none" strike="noStrike">
                <a:solidFill>
                  <a:schemeClr val="dk1"/>
                </a:solidFill>
                <a:latin typeface="Calibri"/>
                <a:ea typeface="Calibri"/>
                <a:cs typeface="Calibri"/>
                <a:sym typeface="Calibri"/>
              </a:rPr>
              <a:t>Saccharomyces cerevisiae</a:t>
            </a:r>
            <a:r>
              <a:rPr b="0" i="0" lang="en-US" sz="3000" u="none" cap="none" strike="noStrike">
                <a:solidFill>
                  <a:schemeClr val="dk1"/>
                </a:solidFill>
                <a:latin typeface="Calibri"/>
                <a:ea typeface="Calibri"/>
                <a:cs typeface="Calibri"/>
                <a:sym typeface="Calibri"/>
              </a:rPr>
              <a:t>, la misma que se utiliza para la producción de pan, cerveza y vino.</a:t>
            </a:r>
            <a:endParaRPr/>
          </a:p>
          <a:p>
            <a:pPr indent="-342900" lvl="0" marL="342900" marR="0" rtl="0" algn="l">
              <a:lnSpc>
                <a:spcPct val="90000"/>
              </a:lnSpc>
              <a:spcBef>
                <a:spcPts val="600"/>
              </a:spcBef>
              <a:spcAft>
                <a:spcPts val="0"/>
              </a:spcAft>
              <a:buClr>
                <a:srgbClr val="C00000"/>
              </a:buClr>
              <a:buSzPts val="3000"/>
              <a:buFont typeface="Arial"/>
              <a:buChar char="•"/>
            </a:pPr>
            <a:r>
              <a:rPr b="0" i="0" lang="en-US" sz="3000" u="none" cap="none" strike="noStrike">
                <a:solidFill>
                  <a:srgbClr val="C00000"/>
                </a:solidFill>
                <a:latin typeface="Calibri"/>
                <a:ea typeface="Calibri"/>
                <a:cs typeface="Calibri"/>
                <a:sym typeface="Calibri"/>
              </a:rPr>
              <a:t>Se usarán varias soluciones de carbohidratos para determinar cuáles pued</a:t>
            </a:r>
            <a:r>
              <a:rPr lang="en-US" sz="3000">
                <a:solidFill>
                  <a:srgbClr val="C00000"/>
                </a:solidFill>
              </a:rPr>
              <a:t>e </a:t>
            </a:r>
            <a:r>
              <a:rPr b="0" i="0" lang="en-US" sz="3000" u="none" cap="none" strike="noStrike">
                <a:solidFill>
                  <a:srgbClr val="C00000"/>
                </a:solidFill>
                <a:latin typeface="Calibri"/>
                <a:ea typeface="Calibri"/>
                <a:cs typeface="Calibri"/>
                <a:sym typeface="Calibri"/>
              </a:rPr>
              <a:t>metabolizar</a:t>
            </a:r>
            <a:r>
              <a:rPr lang="en-US" sz="3000">
                <a:solidFill>
                  <a:srgbClr val="C00000"/>
                </a:solidFill>
              </a:rPr>
              <a:t> la levadura</a:t>
            </a:r>
            <a:r>
              <a:rPr b="0" i="0" lang="en-US" sz="3000" u="none" cap="none" strike="noStrike">
                <a:solidFill>
                  <a:srgbClr val="C00000"/>
                </a:solidFill>
                <a:latin typeface="Calibri"/>
                <a:ea typeface="Calibri"/>
                <a:cs typeface="Calibri"/>
                <a:sym typeface="Calibri"/>
              </a:rPr>
              <a:t> mediante la fermentación alcohólica</a:t>
            </a:r>
            <a:r>
              <a:rPr b="0" i="0" lang="en-US" sz="30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Fermentación alcohólica en levaduras</a:t>
            </a:r>
            <a:endParaRPr/>
          </a:p>
        </p:txBody>
      </p:sp>
      <p:sp>
        <p:nvSpPr>
          <p:cNvPr id="215" name="Google Shape;215;p23"/>
          <p:cNvSpPr txBox="1"/>
          <p:nvPr>
            <p:ph idx="1" type="body"/>
          </p:nvPr>
        </p:nvSpPr>
        <p:spPr>
          <a:xfrm>
            <a:off x="590550" y="19050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Materiales: levadura, colorante vegetal, pipetas desechables de 1ml, 6 jeringuillas de 5cc y 6 pedazos de  tubitos).  </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Varios carbohidratos.</a:t>
            </a:r>
            <a:br>
              <a:rPr b="0" i="0" lang="en-US" sz="2800" u="none" cap="none" strike="noStrike">
                <a:solidFill>
                  <a:schemeClr val="dk1"/>
                </a:solidFill>
                <a:latin typeface="Calibri"/>
                <a:ea typeface="Calibri"/>
                <a:cs typeface="Calibri"/>
                <a:sym typeface="Calibri"/>
              </a:rPr>
            </a:br>
            <a:endParaRPr/>
          </a:p>
        </p:txBody>
      </p:sp>
      <p:pic>
        <p:nvPicPr>
          <p:cNvPr id="216" name="Google Shape;216;p23"/>
          <p:cNvPicPr preferRelativeResize="0"/>
          <p:nvPr>
            <p:ph idx="2" type="body"/>
          </p:nvPr>
        </p:nvPicPr>
        <p:blipFill rotWithShape="1">
          <a:blip r:embed="rId3">
            <a:alphaModFix/>
          </a:blip>
          <a:srcRect b="0" l="0" r="0" t="0"/>
          <a:stretch/>
        </p:blipFill>
        <p:spPr>
          <a:xfrm>
            <a:off x="4970462" y="1600200"/>
            <a:ext cx="3394075" cy="45259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Fermentación- Procedimiento</a:t>
            </a:r>
            <a:br>
              <a:rPr b="0" i="0" lang="en-US" sz="4000" u="none">
                <a:solidFill>
                  <a:schemeClr val="dk1"/>
                </a:solidFill>
                <a:latin typeface="Calibri"/>
                <a:ea typeface="Calibri"/>
                <a:cs typeface="Calibri"/>
                <a:sym typeface="Calibri"/>
              </a:rPr>
            </a:br>
            <a:endParaRPr/>
          </a:p>
        </p:txBody>
      </p:sp>
      <p:sp>
        <p:nvSpPr>
          <p:cNvPr id="222" name="Google Shape;222;p24"/>
          <p:cNvSpPr txBox="1"/>
          <p:nvPr>
            <p:ph idx="1" type="body"/>
          </p:nvPr>
        </p:nvSpPr>
        <p:spPr>
          <a:xfrm>
            <a:off x="487362" y="9906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Preparar la suspensión de levadura por lo menos media hora antes de comenzar el experimento.  </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Caliente 120 ml de agua hasta estar a temperatura TIBIA que pueda tocar con la mano sin quemarse.</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Añada un sobre de levadura (2 ¼ cucharaditas).</a:t>
            </a:r>
            <a:endParaRPr/>
          </a:p>
        </p:txBody>
      </p:sp>
      <p:pic>
        <p:nvPicPr>
          <p:cNvPr id="223" name="Google Shape;223;p24"/>
          <p:cNvPicPr preferRelativeResize="0"/>
          <p:nvPr>
            <p:ph idx="2" type="body"/>
          </p:nvPr>
        </p:nvPicPr>
        <p:blipFill rotWithShape="1">
          <a:blip r:embed="rId3">
            <a:alphaModFix/>
          </a:blip>
          <a:srcRect b="0" l="0" r="0" t="0"/>
          <a:stretch/>
        </p:blipFill>
        <p:spPr>
          <a:xfrm>
            <a:off x="5068887" y="1600200"/>
            <a:ext cx="3074987" cy="4098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457200" y="152400"/>
            <a:ext cx="82296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Posibles carbohidratos a usar</a:t>
            </a:r>
            <a:endParaRPr/>
          </a:p>
        </p:txBody>
      </p:sp>
      <p:sp>
        <p:nvSpPr>
          <p:cNvPr id="229" name="Google Shape;229;p25"/>
          <p:cNvSpPr txBox="1"/>
          <p:nvPr>
            <p:ph idx="1" type="body"/>
          </p:nvPr>
        </p:nvSpPr>
        <p:spPr>
          <a:xfrm>
            <a:off x="457200" y="1295400"/>
            <a:ext cx="8229600" cy="4830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1: control (agua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2: solución fructosa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3: solución glucosa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4: solución lactosa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5: solución sacarosa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6: solución almidón y solución de levadura</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7: solución sucralosa y solución de levadura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Fermentación</a:t>
            </a:r>
            <a:endParaRPr/>
          </a:p>
        </p:txBody>
      </p:sp>
      <p:sp>
        <p:nvSpPr>
          <p:cNvPr id="235" name="Google Shape;235;p26"/>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Ejemplo del experimento usando glucosa:</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Prepare primero el experimento para glucosa.  </a:t>
            </a:r>
            <a:endParaRPr/>
          </a:p>
          <a:p>
            <a:pPr indent="-285750" lvl="1" marL="742950" marR="0" rtl="0" algn="l">
              <a:lnSpc>
                <a:spcPct val="80000"/>
              </a:lnSpc>
              <a:spcBef>
                <a:spcPts val="34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Pese 1 gr de glucosa y añada a un vaso con </a:t>
            </a:r>
            <a:r>
              <a:rPr lang="en-US" sz="1700"/>
              <a:t>5 </a:t>
            </a:r>
            <a:r>
              <a:rPr b="0" i="0" lang="en-US" sz="1700" u="none" cap="none" strike="noStrike">
                <a:solidFill>
                  <a:schemeClr val="dk1"/>
                </a:solidFill>
                <a:latin typeface="Calibri"/>
                <a:ea typeface="Calibri"/>
                <a:cs typeface="Calibri"/>
                <a:sym typeface="Calibri"/>
              </a:rPr>
              <a:t>ml de agua y disuelva.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Añada </a:t>
            </a:r>
            <a:r>
              <a:rPr lang="en-US" sz="2000"/>
              <a:t>5</a:t>
            </a:r>
            <a:r>
              <a:rPr b="0" i="0" lang="en-US" sz="2000" u="none">
                <a:solidFill>
                  <a:schemeClr val="dk1"/>
                </a:solidFill>
                <a:latin typeface="Calibri"/>
                <a:ea typeface="Calibri"/>
                <a:cs typeface="Calibri"/>
                <a:sym typeface="Calibri"/>
              </a:rPr>
              <a:t> ml de la suspensión de la levadura al vaso (mueva la suspensión de levadura para asegurarse que tenga levadura en su mezcla).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Mueva el vaso de vez en cuando por 5 minutos.  (con la glucosa debe observar algún burbujeo en la mezcla, que luego se verá como una fase blanca en tope de la mezcla).  </a:t>
            </a:r>
            <a:endParaRPr/>
          </a:p>
        </p:txBody>
      </p:sp>
      <p:pic>
        <p:nvPicPr>
          <p:cNvPr id="236" name="Google Shape;236;p26"/>
          <p:cNvPicPr preferRelativeResize="0"/>
          <p:nvPr>
            <p:ph idx="2" type="body"/>
          </p:nvPr>
        </p:nvPicPr>
        <p:blipFill rotWithShape="1">
          <a:blip r:embed="rId3">
            <a:alphaModFix/>
          </a:blip>
          <a:srcRect b="0" l="0" r="0" t="0"/>
          <a:stretch/>
        </p:blipFill>
        <p:spPr>
          <a:xfrm>
            <a:off x="5029200" y="1630362"/>
            <a:ext cx="3530600" cy="4708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Para todos los experimentos</a:t>
            </a:r>
            <a:br>
              <a:rPr b="0" i="0" lang="en-US" sz="4000" u="none">
                <a:solidFill>
                  <a:schemeClr val="dk1"/>
                </a:solidFill>
                <a:latin typeface="Calibri"/>
                <a:ea typeface="Calibri"/>
                <a:cs typeface="Calibri"/>
                <a:sym typeface="Calibri"/>
              </a:rPr>
            </a:br>
            <a:endParaRPr/>
          </a:p>
        </p:txBody>
      </p:sp>
      <p:sp>
        <p:nvSpPr>
          <p:cNvPr id="242" name="Google Shape;242;p27"/>
          <p:cNvSpPr txBox="1"/>
          <p:nvPr>
            <p:ph idx="1" type="body"/>
          </p:nvPr>
        </p:nvSpPr>
        <p:spPr>
          <a:xfrm>
            <a:off x="457200" y="914400"/>
            <a:ext cx="8229600" cy="5638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Tenga preparada la pipeta (con una gota de colorante).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Luego de los 5 minutos añada 3 cc de la mezcla a la jeringuilla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Monte tubo plástico a su jeringuilla.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Monte pipeta a la jeringuilla.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Hale jeringuilla para que la gota de colorante quede en la primera marca de la pipeta.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Empiece a contar el tiempo.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Durante la fermentación, el CO</a:t>
            </a:r>
            <a:r>
              <a:rPr b="0" baseline="-25000" i="0" lang="en-US" sz="2500" u="none">
                <a:solidFill>
                  <a:schemeClr val="dk1"/>
                </a:solidFill>
                <a:latin typeface="Calibri"/>
                <a:ea typeface="Calibri"/>
                <a:cs typeface="Calibri"/>
                <a:sym typeface="Calibri"/>
              </a:rPr>
              <a:t>2</a:t>
            </a:r>
            <a:r>
              <a:rPr b="0" i="0" lang="en-US" sz="2500" u="none">
                <a:solidFill>
                  <a:schemeClr val="dk1"/>
                </a:solidFill>
                <a:latin typeface="Calibri"/>
                <a:ea typeface="Calibri"/>
                <a:cs typeface="Calibri"/>
                <a:sym typeface="Calibri"/>
              </a:rPr>
              <a:t> subirá y se acumulará en el extremo superior de la pipeta.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Tome la lectura de donde se encuentra la gota de colorante cada </a:t>
            </a:r>
            <a:r>
              <a:rPr lang="en-US" sz="2500"/>
              <a:t>2</a:t>
            </a:r>
            <a:r>
              <a:rPr b="0" i="0" lang="en-US" sz="2500" u="none">
                <a:solidFill>
                  <a:schemeClr val="dk1"/>
                </a:solidFill>
                <a:latin typeface="Calibri"/>
                <a:ea typeface="Calibri"/>
                <a:cs typeface="Calibri"/>
                <a:sym typeface="Calibri"/>
              </a:rPr>
              <a:t> minutos por un máximo de 1</a:t>
            </a:r>
            <a:r>
              <a:rPr lang="en-US" sz="2500"/>
              <a:t>4 </a:t>
            </a:r>
            <a:r>
              <a:rPr b="0" i="0" lang="en-US" sz="2500" u="none">
                <a:solidFill>
                  <a:schemeClr val="dk1"/>
                </a:solidFill>
                <a:latin typeface="Calibri"/>
                <a:ea typeface="Calibri"/>
                <a:cs typeface="Calibri"/>
                <a:sym typeface="Calibri"/>
              </a:rPr>
              <a:t>minutos.</a:t>
            </a:r>
            <a:endParaRPr/>
          </a:p>
          <a:p>
            <a:pPr indent="-342900" lvl="0" marL="342900" marR="0" rtl="0" algn="l">
              <a:lnSpc>
                <a:spcPct val="80000"/>
              </a:lnSpc>
              <a:spcBef>
                <a:spcPts val="500"/>
              </a:spcBef>
              <a:spcAft>
                <a:spcPts val="0"/>
              </a:spcAft>
              <a:buClr>
                <a:schemeClr val="dk1"/>
              </a:buClr>
              <a:buSzPts val="2500"/>
              <a:buFont typeface="Arial"/>
              <a:buChar char="•"/>
            </a:pPr>
            <a:r>
              <a:rPr lang="en-US" sz="2500"/>
              <a:t>Esté</a:t>
            </a:r>
            <a:r>
              <a:rPr b="0" i="0" lang="en-US" sz="2500" u="none">
                <a:solidFill>
                  <a:schemeClr val="dk1"/>
                </a:solidFill>
                <a:latin typeface="Calibri"/>
                <a:ea typeface="Calibri"/>
                <a:cs typeface="Calibri"/>
                <a:sym typeface="Calibri"/>
              </a:rPr>
              <a:t> pendiente: pare el experimento si su azúcar se metaboliza y llega su gota al final de la pipeta.  Tome el tiempo final.   </a:t>
            </a:r>
            <a:endParaRPr/>
          </a:p>
          <a:p>
            <a:pPr indent="-184150" lvl="0" marL="342900" marR="0" rtl="0" algn="l">
              <a:lnSpc>
                <a:spcPct val="100000"/>
              </a:lnSpc>
              <a:spcBef>
                <a:spcPts val="500"/>
              </a:spcBef>
              <a:spcAft>
                <a:spcPts val="0"/>
              </a:spcAft>
              <a:buClr>
                <a:schemeClr val="dk1"/>
              </a:buClr>
              <a:buSzPts val="2500"/>
              <a:buFont typeface="Arial"/>
              <a:buNone/>
            </a:pPr>
            <a:r>
              <a:t/>
            </a:r>
            <a:endParaRPr b="0" i="0" sz="2500" u="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A picture containing table, food, cup, hat&#10;&#10;Description automatically generated" id="247" name="Google Shape;247;p28"/>
          <p:cNvPicPr preferRelativeResize="0"/>
          <p:nvPr>
            <p:ph idx="1" type="body"/>
          </p:nvPr>
        </p:nvPicPr>
        <p:blipFill rotWithShape="1">
          <a:blip r:embed="rId3">
            <a:alphaModFix/>
          </a:blip>
          <a:srcRect b="0" l="0" r="0" t="0"/>
          <a:stretch/>
        </p:blipFill>
        <p:spPr>
          <a:xfrm rot="-5400000">
            <a:off x="984600" y="2971800"/>
            <a:ext cx="2743200" cy="3657600"/>
          </a:xfrm>
          <a:prstGeom prst="rect">
            <a:avLst/>
          </a:prstGeom>
          <a:noFill/>
          <a:ln>
            <a:noFill/>
          </a:ln>
        </p:spPr>
      </p:pic>
      <p:pic>
        <p:nvPicPr>
          <p:cNvPr id="248" name="Google Shape;248;p28"/>
          <p:cNvPicPr preferRelativeResize="0"/>
          <p:nvPr>
            <p:ph idx="2" type="body"/>
          </p:nvPr>
        </p:nvPicPr>
        <p:blipFill rotWithShape="1">
          <a:blip r:embed="rId4">
            <a:alphaModFix/>
          </a:blip>
          <a:srcRect b="0" l="0" r="0" t="0"/>
          <a:stretch/>
        </p:blipFill>
        <p:spPr>
          <a:xfrm>
            <a:off x="1999600" y="221912"/>
            <a:ext cx="4843500" cy="2271600"/>
          </a:xfrm>
          <a:prstGeom prst="rect">
            <a:avLst/>
          </a:prstGeom>
          <a:noFill/>
          <a:ln>
            <a:noFill/>
          </a:ln>
        </p:spPr>
      </p:pic>
      <p:pic>
        <p:nvPicPr>
          <p:cNvPr descr="A picture containing indoor, sitting, dirty, sink&#10;&#10;Description automatically generated" id="249" name="Google Shape;249;p28"/>
          <p:cNvPicPr preferRelativeResize="0"/>
          <p:nvPr/>
        </p:nvPicPr>
        <p:blipFill rotWithShape="1">
          <a:blip r:embed="rId5">
            <a:alphaModFix/>
          </a:blip>
          <a:srcRect b="0" l="0" r="0" t="0"/>
          <a:stretch/>
        </p:blipFill>
        <p:spPr>
          <a:xfrm rot="-5400000">
            <a:off x="4876800" y="2971800"/>
            <a:ext cx="2743200" cy="3657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Cómo tomar los datos:</a:t>
            </a:r>
            <a:endParaRPr/>
          </a:p>
        </p:txBody>
      </p:sp>
      <p:sp>
        <p:nvSpPr>
          <p:cNvPr id="255" name="Google Shape;255;p30"/>
          <p:cNvSpPr txBox="1"/>
          <p:nvPr>
            <p:ph idx="1" type="body"/>
          </p:nvPr>
        </p:nvSpPr>
        <p:spPr>
          <a:xfrm>
            <a:off x="457200" y="9144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Su pipeta tiene marcas de 0.01ml y otras de 0.1ml pero comienza la marca abajo en 0.9 hasta arriba a 0.1 y luego llega a -0.2 o sea podrá medir 1.2ml.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Tiene que empezar a contar desde abajo el CO2 en cada línea contándola como 0.01ml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Ejemplo de </a:t>
            </a:r>
            <a:r>
              <a:rPr lang="en-US" sz="2000"/>
              <a:t>cómo</a:t>
            </a:r>
            <a:r>
              <a:rPr b="0" i="0" lang="en-US" sz="2000" u="none">
                <a:solidFill>
                  <a:schemeClr val="dk1"/>
                </a:solidFill>
                <a:latin typeface="Calibri"/>
                <a:ea typeface="Calibri"/>
                <a:cs typeface="Calibri"/>
                <a:sym typeface="Calibri"/>
              </a:rPr>
              <a:t> tomar los datos:</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Tiempo 0: 0 ml (en 0.9ml)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Tiempo 1: su marca llegó a 0.02ml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Tiempo 2: </a:t>
            </a:r>
            <a:r>
              <a:rPr lang="en-US" sz="2000"/>
              <a:t>se movió 0.02 ml, o sea, </a:t>
            </a:r>
            <a:r>
              <a:rPr b="0" i="0" lang="en-US" sz="2000" u="none">
                <a:solidFill>
                  <a:schemeClr val="dk1"/>
                </a:solidFill>
                <a:latin typeface="Calibri"/>
                <a:ea typeface="Calibri"/>
                <a:cs typeface="Calibri"/>
                <a:sym typeface="Calibri"/>
              </a:rPr>
              <a:t>su marca llegó a 0.04ml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Tiempo 3: su marca llegó a 0.1ml (que está en su pipeta en 0.8ml)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Tiempo 4: su marca llegó a 0.15ml (marca del medio entre 0.8ml y 0.7ml).</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Recuerde por ejemplo si se produjo 0.02ml de CO2 en el control hay que restarlo de cada lectura de su tratamiento. Ejemplo arriba Tiempo 1: 0.02ml – 0.02ml=0ml; Tiempo 2: 0.04ml-0.02ml=0.02ml CO2 producido, etc.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8100" y="258762"/>
            <a:ext cx="9067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Experimento en proceso con resultados positivos:</a:t>
            </a:r>
            <a:endParaRPr/>
          </a:p>
        </p:txBody>
      </p:sp>
      <p:pic>
        <p:nvPicPr>
          <p:cNvPr descr="A picture containing indoor, sitting, dirty, sink&#10;&#10;Description automatically generated" id="261" name="Google Shape;261;p29"/>
          <p:cNvPicPr preferRelativeResize="0"/>
          <p:nvPr>
            <p:ph idx="1" type="body"/>
          </p:nvPr>
        </p:nvPicPr>
        <p:blipFill rotWithShape="1">
          <a:blip r:embed="rId3">
            <a:alphaModFix/>
          </a:blip>
          <a:srcRect b="0" l="0" r="0" t="0"/>
          <a:stretch/>
        </p:blipFill>
        <p:spPr>
          <a:xfrm>
            <a:off x="1270000" y="2206625"/>
            <a:ext cx="2789237" cy="3717925"/>
          </a:xfrm>
          <a:prstGeom prst="rect">
            <a:avLst/>
          </a:prstGeom>
          <a:noFill/>
          <a:ln>
            <a:noFill/>
          </a:ln>
        </p:spPr>
      </p:pic>
      <p:pic>
        <p:nvPicPr>
          <p:cNvPr descr="A picture containing indoor, table, sitting, sink&#10;&#10;Description automatically generated" id="262" name="Google Shape;262;p29"/>
          <p:cNvPicPr preferRelativeResize="0"/>
          <p:nvPr/>
        </p:nvPicPr>
        <p:blipFill rotWithShape="1">
          <a:blip r:embed="rId4">
            <a:alphaModFix/>
          </a:blip>
          <a:srcRect b="0" l="0" r="0" t="0"/>
          <a:stretch/>
        </p:blipFill>
        <p:spPr>
          <a:xfrm>
            <a:off x="4648200" y="4194175"/>
            <a:ext cx="3225800" cy="2419350"/>
          </a:xfrm>
          <a:prstGeom prst="rect">
            <a:avLst/>
          </a:prstGeom>
          <a:noFill/>
          <a:ln>
            <a:noFill/>
          </a:ln>
        </p:spPr>
      </p:pic>
      <p:pic>
        <p:nvPicPr>
          <p:cNvPr descr="A picture containing indoor, toothbrush, sink, brush&#10;&#10;Description automatically generated" id="263" name="Google Shape;263;p29"/>
          <p:cNvPicPr preferRelativeResize="0"/>
          <p:nvPr/>
        </p:nvPicPr>
        <p:blipFill rotWithShape="1">
          <a:blip r:embed="rId5">
            <a:alphaModFix/>
          </a:blip>
          <a:srcRect b="0" l="0" r="0" t="0"/>
          <a:stretch/>
        </p:blipFill>
        <p:spPr>
          <a:xfrm>
            <a:off x="4648200" y="1662112"/>
            <a:ext cx="3225800" cy="24177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41d9dce565_0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Tarea salón: llene la tabla y grafique los resultados (ver próximo slide)</a:t>
            </a:r>
            <a:endParaRPr sz="4000"/>
          </a:p>
        </p:txBody>
      </p:sp>
      <p:sp>
        <p:nvSpPr>
          <p:cNvPr id="270" name="Google Shape;270;g141d9dce565_0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graphicFrame>
        <p:nvGraphicFramePr>
          <p:cNvPr id="271" name="Google Shape;271;g141d9dce565_0_0"/>
          <p:cNvGraphicFramePr/>
          <p:nvPr/>
        </p:nvGraphicFramePr>
        <p:xfrm>
          <a:off x="788075" y="2618200"/>
          <a:ext cx="3000000" cy="3000000"/>
        </p:xfrm>
        <a:graphic>
          <a:graphicData uri="http://schemas.openxmlformats.org/drawingml/2006/table">
            <a:tbl>
              <a:tblPr bandRow="1" firstCol="1" firstRow="1">
                <a:noFill/>
                <a:tableStyleId>{2A7D2979-CDA2-4FAF-BD84-6B51CF69795B}</a:tableStyleId>
              </a:tblPr>
              <a:tblGrid>
                <a:gridCol w="1658500"/>
                <a:gridCol w="570925"/>
                <a:gridCol w="610575"/>
                <a:gridCol w="702750"/>
                <a:gridCol w="676275"/>
                <a:gridCol w="788625"/>
                <a:gridCol w="793500"/>
                <a:gridCol w="929850"/>
              </a:tblGrid>
              <a:tr h="250825">
                <a:tc>
                  <a:txBody>
                    <a:bodyPr/>
                    <a:lstStyle/>
                    <a:p>
                      <a:pPr indent="0" lvl="0" marL="0" rtl="0" algn="r">
                        <a:spcBef>
                          <a:spcPts val="0"/>
                        </a:spcBef>
                        <a:spcAft>
                          <a:spcPts val="0"/>
                        </a:spcAft>
                        <a:buNone/>
                      </a:pPr>
                      <a:r>
                        <a:rPr lang="en-US" sz="1200">
                          <a:latin typeface="Calibri"/>
                          <a:ea typeface="Calibri"/>
                          <a:cs typeface="Calibri"/>
                          <a:sym typeface="Calibri"/>
                        </a:rPr>
                        <a:t>Carbohidrato/tiempo minutos</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2</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4</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6</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8</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10</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12</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200">
                          <a:latin typeface="Calibri"/>
                          <a:ea typeface="Calibri"/>
                          <a:cs typeface="Calibri"/>
                          <a:sym typeface="Calibri"/>
                        </a:rPr>
                        <a:t>14</a:t>
                      </a:r>
                      <a:endParaRPr sz="1200">
                        <a:latin typeface="Calibri"/>
                        <a:ea typeface="Calibri"/>
                        <a:cs typeface="Calibri"/>
                        <a:sym typeface="Calibri"/>
                      </a:endParaRPr>
                    </a:p>
                  </a:txBody>
                  <a:tcPr marT="0" marB="0" marR="68575" marL="68575"/>
                </a:tc>
              </a:tr>
              <a:tr h="250825">
                <a:tc>
                  <a:txBody>
                    <a:bodyPr/>
                    <a:lstStyle/>
                    <a:p>
                      <a:pPr indent="0" lvl="0" marL="0" rtl="0" algn="r">
                        <a:spcBef>
                          <a:spcPts val="0"/>
                        </a:spcBef>
                        <a:spcAft>
                          <a:spcPts val="0"/>
                        </a:spcAft>
                        <a:buNone/>
                      </a:pPr>
                      <a:r>
                        <a:rPr lang="en-US" sz="1200">
                          <a:latin typeface="Calibri"/>
                          <a:ea typeface="Calibri"/>
                          <a:cs typeface="Calibri"/>
                          <a:sym typeface="Calibri"/>
                        </a:rPr>
                        <a:t>Glucosa</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r>
              <a:tr h="250825">
                <a:tc>
                  <a:txBody>
                    <a:bodyPr/>
                    <a:lstStyle/>
                    <a:p>
                      <a:pPr indent="0" lvl="0" marL="0" rtl="0" algn="r">
                        <a:spcBef>
                          <a:spcPts val="0"/>
                        </a:spcBef>
                        <a:spcAft>
                          <a:spcPts val="0"/>
                        </a:spcAft>
                        <a:buNone/>
                      </a:pPr>
                      <a:r>
                        <a:rPr lang="en-US" sz="1200">
                          <a:latin typeface="Calibri"/>
                          <a:ea typeface="Calibri"/>
                          <a:cs typeface="Calibri"/>
                          <a:sym typeface="Calibri"/>
                        </a:rPr>
                        <a:t>Lactosa</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41925">
                <a:tc>
                  <a:txBody>
                    <a:bodyPr/>
                    <a:lstStyle/>
                    <a:p>
                      <a:pPr indent="0" lvl="0" marL="0" rtl="0" algn="r">
                        <a:spcBef>
                          <a:spcPts val="0"/>
                        </a:spcBef>
                        <a:spcAft>
                          <a:spcPts val="0"/>
                        </a:spcAft>
                        <a:buNone/>
                      </a:pPr>
                      <a:r>
                        <a:rPr lang="en-US" sz="1200">
                          <a:latin typeface="Calibri"/>
                          <a:ea typeface="Calibri"/>
                          <a:cs typeface="Calibri"/>
                          <a:sym typeface="Calibri"/>
                        </a:rPr>
                        <a:t>Almidón</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50825">
                <a:tc>
                  <a:txBody>
                    <a:bodyPr/>
                    <a:lstStyle/>
                    <a:p>
                      <a:pPr indent="0" lvl="0" marL="0" rtl="0" algn="r">
                        <a:spcBef>
                          <a:spcPts val="0"/>
                        </a:spcBef>
                        <a:spcAft>
                          <a:spcPts val="0"/>
                        </a:spcAft>
                        <a:buNone/>
                      </a:pPr>
                      <a:r>
                        <a:rPr lang="en-US" sz="1200">
                          <a:latin typeface="Calibri"/>
                          <a:ea typeface="Calibri"/>
                          <a:cs typeface="Calibri"/>
                          <a:sym typeface="Calibri"/>
                        </a:rPr>
                        <a:t>Fructosa</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r>
              <a:tr h="250825">
                <a:tc>
                  <a:txBody>
                    <a:bodyPr/>
                    <a:lstStyle/>
                    <a:p>
                      <a:pPr indent="0" lvl="0" marL="0" rtl="0" algn="r">
                        <a:spcBef>
                          <a:spcPts val="0"/>
                        </a:spcBef>
                        <a:spcAft>
                          <a:spcPts val="0"/>
                        </a:spcAft>
                        <a:buNone/>
                      </a:pPr>
                      <a:r>
                        <a:rPr lang="en-US" sz="1200">
                          <a:latin typeface="Calibri"/>
                          <a:ea typeface="Calibri"/>
                          <a:cs typeface="Calibri"/>
                          <a:sym typeface="Calibri"/>
                        </a:rPr>
                        <a:t>Sacarosa</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r>
              <a:tr h="250825">
                <a:tc>
                  <a:txBody>
                    <a:bodyPr/>
                    <a:lstStyle/>
                    <a:p>
                      <a:pPr indent="0" lvl="0" marL="0" rtl="0" algn="r">
                        <a:spcBef>
                          <a:spcPts val="0"/>
                        </a:spcBef>
                        <a:spcAft>
                          <a:spcPts val="0"/>
                        </a:spcAft>
                        <a:buNone/>
                      </a:pPr>
                      <a:r>
                        <a:rPr lang="en-US" sz="1200">
                          <a:latin typeface="Calibri"/>
                          <a:ea typeface="Calibri"/>
                          <a:cs typeface="Calibri"/>
                          <a:sym typeface="Calibri"/>
                        </a:rPr>
                        <a:t>Agua</a:t>
                      </a:r>
                      <a:endParaRPr i="1"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idx="1" type="body"/>
          </p:nvPr>
        </p:nvSpPr>
        <p:spPr>
          <a:xfrm>
            <a:off x="631825" y="2514600"/>
            <a:ext cx="8054975" cy="36115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Las células llevan a cabo diversos procesos, muchos de los cuales requieren energía.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La </a:t>
            </a:r>
            <a:r>
              <a:rPr b="1" i="0" lang="en-US" sz="2500" u="none" cap="none" strike="noStrike">
                <a:solidFill>
                  <a:schemeClr val="dk1"/>
                </a:solidFill>
                <a:latin typeface="Calibri"/>
                <a:ea typeface="Calibri"/>
                <a:cs typeface="Calibri"/>
                <a:sym typeface="Calibri"/>
              </a:rPr>
              <a:t>respiración celular </a:t>
            </a:r>
            <a:r>
              <a:rPr b="0" i="0" lang="en-US" sz="2500" u="none" cap="none" strike="noStrike">
                <a:solidFill>
                  <a:schemeClr val="dk1"/>
                </a:solidFill>
                <a:latin typeface="Calibri"/>
                <a:ea typeface="Calibri"/>
                <a:cs typeface="Calibri"/>
                <a:sym typeface="Calibri"/>
              </a:rPr>
              <a:t>es una serie de reacciones mediante las cuales la célula degrada moléculas orgánicas y produce energía.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Al usar glucosa como materia prima, esta se metaboliza a bióxido de carbono y agua, produciéndose energía que se almacena como ATP (trifosfato de adenosina).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El </a:t>
            </a:r>
            <a:r>
              <a:rPr b="1" i="0" lang="en-US" sz="2500" u="none" cap="none" strike="noStrike">
                <a:solidFill>
                  <a:schemeClr val="dk1"/>
                </a:solidFill>
                <a:latin typeface="Calibri"/>
                <a:ea typeface="Calibri"/>
                <a:cs typeface="Calibri"/>
                <a:sym typeface="Calibri"/>
              </a:rPr>
              <a:t>ATP</a:t>
            </a:r>
            <a:r>
              <a:rPr b="0" i="0" lang="en-US" sz="2500" u="none" cap="none" strike="noStrike">
                <a:solidFill>
                  <a:schemeClr val="dk1"/>
                </a:solidFill>
                <a:latin typeface="Calibri"/>
                <a:ea typeface="Calibri"/>
                <a:cs typeface="Calibri"/>
                <a:sym typeface="Calibri"/>
              </a:rPr>
              <a:t> es la fuente de energía que se usa para llevar a cabo reacciones del metabolismo celular.</a:t>
            </a:r>
            <a:endParaRPr/>
          </a:p>
        </p:txBody>
      </p:sp>
      <p:pic>
        <p:nvPicPr>
          <p:cNvPr id="102" name="Google Shape;102;p3"/>
          <p:cNvPicPr preferRelativeResize="0"/>
          <p:nvPr/>
        </p:nvPicPr>
        <p:blipFill rotWithShape="1">
          <a:blip r:embed="rId3">
            <a:alphaModFix/>
          </a:blip>
          <a:srcRect b="0" l="0" r="0" t="0"/>
          <a:stretch/>
        </p:blipFill>
        <p:spPr>
          <a:xfrm>
            <a:off x="544512" y="381000"/>
            <a:ext cx="8054975" cy="1981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ph idx="1" type="body"/>
          </p:nvPr>
        </p:nvSpPr>
        <p:spPr>
          <a:xfrm>
            <a:off x="304800" y="838200"/>
            <a:ext cx="84582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Con sus datos para cada experimento, preparen una gráfica de los ml de CO</a:t>
            </a:r>
            <a:r>
              <a:rPr b="0" baseline="-25000" i="0" lang="en-US" sz="2800" u="none">
                <a:solidFill>
                  <a:schemeClr val="dk1"/>
                </a:solidFill>
                <a:latin typeface="Calibri"/>
                <a:ea typeface="Calibri"/>
                <a:cs typeface="Calibri"/>
                <a:sym typeface="Calibri"/>
              </a:rPr>
              <a:t>2</a:t>
            </a:r>
            <a:r>
              <a:rPr b="0" i="0" lang="en-US" sz="2800" u="none">
                <a:solidFill>
                  <a:schemeClr val="dk1"/>
                </a:solidFill>
                <a:latin typeface="Calibri"/>
                <a:ea typeface="Calibri"/>
                <a:cs typeface="Calibri"/>
                <a:sym typeface="Calibri"/>
              </a:rPr>
              <a:t> producido vs. el tiempo transcurrido.</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Compare los resultados con las distintas soluciones.  </a:t>
            </a:r>
            <a:endParaRPr/>
          </a:p>
          <a:p>
            <a:pPr indent="-342900" lvl="0" marL="342900" marR="0" rtl="0" algn="l">
              <a:lnSpc>
                <a:spcPct val="100000"/>
              </a:lnSpc>
              <a:spcBef>
                <a:spcPts val="56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Importante: Tome la medida de CO2 producido en el control y reste esta cantidad de los demás tratamientos </a:t>
            </a:r>
            <a:r>
              <a:rPr b="0" i="0" lang="en-US" sz="2800" u="none">
                <a:solidFill>
                  <a:schemeClr val="dk1"/>
                </a:solidFill>
                <a:latin typeface="Calibri"/>
                <a:ea typeface="Calibri"/>
                <a:cs typeface="Calibri"/>
                <a:sym typeface="Calibri"/>
              </a:rPr>
              <a:t>(Podría el paquete tener una cantidad mínima de azúcar para comenzar la fermentación rápidamente).</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En la mayoría de las levaduras que se obtienen se producirá un poco de CO2 sin añadir el azúcar por lo cual tenemos que tomar en </a:t>
            </a:r>
            <a:r>
              <a:rPr lang="en-US" sz="2800"/>
              <a:t>cuenta</a:t>
            </a:r>
            <a:r>
              <a:rPr b="0" i="0" lang="en-US" sz="2800" u="none">
                <a:solidFill>
                  <a:schemeClr val="dk1"/>
                </a:solidFill>
                <a:latin typeface="Calibri"/>
                <a:ea typeface="Calibri"/>
                <a:cs typeface="Calibri"/>
                <a:sym typeface="Calibri"/>
              </a:rPr>
              <a:t> este dato.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US"/>
              <a:t>Tarea salón: </a:t>
            </a:r>
            <a:r>
              <a:rPr b="0" i="0" lang="en-US" sz="4400" u="none">
                <a:solidFill>
                  <a:schemeClr val="dk1"/>
                </a:solidFill>
                <a:latin typeface="Calibri"/>
                <a:ea typeface="Calibri"/>
                <a:cs typeface="Calibri"/>
                <a:sym typeface="Calibri"/>
              </a:rPr>
              <a:t>Conteste</a:t>
            </a:r>
            <a:endParaRPr/>
          </a:p>
        </p:txBody>
      </p:sp>
      <p:sp>
        <p:nvSpPr>
          <p:cNvPr id="282" name="Google Shape;282;p3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¿Cuál fue la producción final de CO</a:t>
            </a:r>
            <a:r>
              <a:rPr b="0" baseline="-25000" i="0" lang="en-US" sz="3200" u="none">
                <a:solidFill>
                  <a:schemeClr val="dk1"/>
                </a:solidFill>
                <a:latin typeface="Calibri"/>
                <a:ea typeface="Calibri"/>
                <a:cs typeface="Calibri"/>
                <a:sym typeface="Calibri"/>
              </a:rPr>
              <a:t>2</a:t>
            </a:r>
            <a:r>
              <a:rPr b="0" i="0" lang="en-US" sz="3200" u="none">
                <a:solidFill>
                  <a:schemeClr val="dk1"/>
                </a:solidFill>
                <a:latin typeface="Calibri"/>
                <a:ea typeface="Calibri"/>
                <a:cs typeface="Calibri"/>
                <a:sym typeface="Calibri"/>
              </a:rPr>
              <a:t> (ml/20 min) para cada tubo?</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¿Qué tipo de fermentación ocurrió?</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¿Puede la levadura usar diferentes carbohidratos para la fermentación?\</a:t>
            </a:r>
            <a:endParaRPr b="0" i="0" sz="3200" u="none">
              <a:solidFill>
                <a:schemeClr val="dk1"/>
              </a:solidFill>
              <a:latin typeface="Calibri"/>
              <a:ea typeface="Calibri"/>
              <a:cs typeface="Calibri"/>
              <a:sym typeface="Calibri"/>
            </a:endParaRPr>
          </a:p>
          <a:p>
            <a:pPr indent="-254000" lvl="0" marL="342900" marR="0" rtl="0" algn="l">
              <a:lnSpc>
                <a:spcPct val="100000"/>
              </a:lnSpc>
              <a:spcBef>
                <a:spcPts val="640"/>
              </a:spcBef>
              <a:spcAft>
                <a:spcPts val="0"/>
              </a:spcAft>
              <a:buSzPts val="1800"/>
              <a:buChar char="•"/>
            </a:pPr>
            <a:r>
              <a:rPr lang="en-US"/>
              <a:t>- </a:t>
            </a:r>
            <a:r>
              <a:rPr lang="en-US" sz="3100">
                <a:highlight>
                  <a:srgbClr val="FFFF00"/>
                </a:highlight>
              </a:rPr>
              <a:t>El preparar la tabla, la gráfica y contestar estas preguntas sustituye el quiz de resp. celular</a:t>
            </a:r>
            <a:endParaRPr sz="3100">
              <a:highlight>
                <a:srgbClr val="FFFF00"/>
              </a:highlight>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Respiración celular en animales</a:t>
            </a:r>
            <a:endParaRPr/>
          </a:p>
        </p:txBody>
      </p:sp>
      <p:sp>
        <p:nvSpPr>
          <p:cNvPr id="288" name="Google Shape;288;p33"/>
          <p:cNvSpPr txBox="1"/>
          <p:nvPr>
            <p:ph idx="1" type="body"/>
          </p:nvPr>
        </p:nvSpPr>
        <p:spPr>
          <a:xfrm>
            <a:off x="304800" y="1600200"/>
            <a:ext cx="8686800" cy="5105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En el siguiente ejercicio se verá parte del proceso de respiración celular en estudiantes en distintos niveles de actividad.</a:t>
            </a:r>
            <a:endParaRPr/>
          </a:p>
          <a:p>
            <a:pPr indent="-342900" lvl="0" marL="342900" marR="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El CO</a:t>
            </a:r>
            <a:r>
              <a:rPr b="0" baseline="-25000" i="0" lang="en-US" sz="2700" u="none">
                <a:solidFill>
                  <a:schemeClr val="dk1"/>
                </a:solidFill>
                <a:latin typeface="Calibri"/>
                <a:ea typeface="Calibri"/>
                <a:cs typeface="Calibri"/>
                <a:sym typeface="Calibri"/>
              </a:rPr>
              <a:t>2</a:t>
            </a:r>
            <a:r>
              <a:rPr b="0" i="0" lang="en-US" sz="2700" u="none">
                <a:solidFill>
                  <a:schemeClr val="dk1"/>
                </a:solidFill>
                <a:latin typeface="Calibri"/>
                <a:ea typeface="Calibri"/>
                <a:cs typeface="Calibri"/>
                <a:sym typeface="Calibri"/>
              </a:rPr>
              <a:t> que producen estos organismos durante la respiración celular al estar en agua se convierte en un ácido (ácido carbónico), cuya concentración se medirá por medio de una titulación usando un indicador de pH (fenolftaleína). </a:t>
            </a:r>
            <a:endParaRPr/>
          </a:p>
          <a:p>
            <a:pPr indent="-342900" lvl="0" marL="342900" marR="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Con este indicador se observará el punto de cambio en pH, donde se obtiene el equilibrio entre pH ácido a uno levemente básico. </a:t>
            </a:r>
            <a:endParaRPr/>
          </a:p>
          <a:p>
            <a:pPr indent="-342900" lvl="0" marL="342900" marR="0" rtl="0" algn="l">
              <a:lnSpc>
                <a:spcPct val="8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Este cambio en pH sucede al añadirle una solución básica de NaOH a la muestra ácida, y se observa por un cambio en color.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Titulación</a:t>
            </a:r>
            <a:endParaRPr/>
          </a:p>
        </p:txBody>
      </p:sp>
      <p:pic>
        <p:nvPicPr>
          <p:cNvPr id="294" name="Google Shape;294;p34"/>
          <p:cNvPicPr preferRelativeResize="0"/>
          <p:nvPr>
            <p:ph idx="1" type="body"/>
          </p:nvPr>
        </p:nvPicPr>
        <p:blipFill rotWithShape="1">
          <a:blip r:embed="rId3">
            <a:alphaModFix/>
          </a:blip>
          <a:srcRect b="0" l="0" r="0" t="0"/>
          <a:stretch/>
        </p:blipFill>
        <p:spPr>
          <a:xfrm>
            <a:off x="887412" y="1282700"/>
            <a:ext cx="7666037" cy="2947987"/>
          </a:xfrm>
          <a:prstGeom prst="rect">
            <a:avLst/>
          </a:prstGeom>
          <a:noFill/>
          <a:ln>
            <a:noFill/>
          </a:ln>
        </p:spPr>
      </p:pic>
      <p:pic>
        <p:nvPicPr>
          <p:cNvPr id="295" name="Google Shape;295;p34"/>
          <p:cNvPicPr preferRelativeResize="0"/>
          <p:nvPr/>
        </p:nvPicPr>
        <p:blipFill rotWithShape="1">
          <a:blip r:embed="rId4">
            <a:alphaModFix/>
          </a:blip>
          <a:srcRect b="0" l="0" r="0" t="0"/>
          <a:stretch/>
        </p:blipFill>
        <p:spPr>
          <a:xfrm>
            <a:off x="762000" y="4560887"/>
            <a:ext cx="2400300" cy="1943100"/>
          </a:xfrm>
          <a:prstGeom prst="rect">
            <a:avLst/>
          </a:prstGeom>
          <a:noFill/>
          <a:ln>
            <a:noFill/>
          </a:ln>
        </p:spPr>
      </p:pic>
      <p:sp>
        <p:nvSpPr>
          <p:cNvPr id="296" name="Google Shape;296;p34"/>
          <p:cNvSpPr txBox="1"/>
          <p:nvPr/>
        </p:nvSpPr>
        <p:spPr>
          <a:xfrm>
            <a:off x="3810000" y="4560887"/>
            <a:ext cx="48768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1"/>
                </a:solidFill>
                <a:latin typeface="Arial"/>
                <a:ea typeface="Arial"/>
                <a:cs typeface="Arial"/>
                <a:sym typeface="Arial"/>
                <a:hlinkClick r:id="rId5">
                  <a:extLst>
                    <a:ext uri="{A12FA001-AC4F-418D-AE19-62706E023703}">
                      <ahyp:hlinkClr val="tx"/>
                    </a:ext>
                  </a:extLst>
                </a:hlinkClick>
              </a:rPr>
              <a:t>https://www.youtube.com/watch?v=TbhUEJ2oQ40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Lo que se estará haciendo es una titulación. ¿Qué es titulación? ¿Para qué se puede usar?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idx="1" type="body"/>
          </p:nvPr>
        </p:nvSpPr>
        <p:spPr>
          <a:xfrm>
            <a:off x="304800" y="190500"/>
            <a:ext cx="3581400" cy="64770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Prepare una solución de 0.025M de NaOH: 25 ml de la solución 0.25M y 75 ml de agua (ya preparada en los labs)..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Prepare un vaso Erlenmeyer con 100 ml de agua c/u.  </a:t>
            </a:r>
            <a:endParaRPr/>
          </a:p>
          <a:p>
            <a:pPr indent="-285750" lvl="1" marL="74295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Ponga c/u sobre un papel blanco.  </a:t>
            </a:r>
            <a:endParaRPr/>
          </a:p>
          <a:p>
            <a:pPr indent="-285750" lvl="1" marL="742950" marR="0" rtl="0" algn="l">
              <a:lnSpc>
                <a:spcPct val="8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Al vaso añada TRES gotas de fenolftaleína.</a:t>
            </a:r>
            <a:endParaRPr/>
          </a:p>
          <a:p>
            <a:pPr indent="-285750" lvl="1" marL="742950" marR="0" rtl="0" algn="l">
              <a:lnSpc>
                <a:spcPct val="80000"/>
              </a:lnSpc>
              <a:spcBef>
                <a:spcPts val="4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Añada, gota a gota, la solución de NaOH al vaso marcado como control.  Cuente cuántas gotas necesita para que el agua cambie al más leve tono de rosa (que se mantenga en el agua).</a:t>
            </a:r>
            <a:endParaRPr/>
          </a:p>
          <a:p>
            <a:pPr indent="-215900" lvl="0" marL="342900" marR="0" rtl="0" algn="l">
              <a:lnSpc>
                <a:spcPct val="100000"/>
              </a:lnSpc>
              <a:spcBef>
                <a:spcPts val="400"/>
              </a:spcBef>
              <a:spcAft>
                <a:spcPts val="0"/>
              </a:spcAft>
              <a:buClr>
                <a:schemeClr val="dk1"/>
              </a:buClr>
              <a:buSzPts val="2000"/>
              <a:buFont typeface="Arial"/>
              <a:buNone/>
            </a:pPr>
            <a:r>
              <a:rPr lang="en-US" sz="2000"/>
              <a:t>Explique por qué ocurre el cambio en color.</a:t>
            </a:r>
            <a:endParaRPr b="0" i="0" sz="2000" u="none">
              <a:solidFill>
                <a:schemeClr val="dk1"/>
              </a:solidFill>
              <a:latin typeface="Calibri"/>
              <a:ea typeface="Calibri"/>
              <a:cs typeface="Calibri"/>
              <a:sym typeface="Calibri"/>
            </a:endParaRPr>
          </a:p>
        </p:txBody>
      </p:sp>
      <p:pic>
        <p:nvPicPr>
          <p:cNvPr descr="A picture containing indoor, table, cup, bottle&#10;&#10;Description automatically generated" id="302" name="Google Shape;302;p35"/>
          <p:cNvPicPr preferRelativeResize="0"/>
          <p:nvPr>
            <p:ph idx="2" type="body"/>
          </p:nvPr>
        </p:nvPicPr>
        <p:blipFill rotWithShape="1">
          <a:blip r:embed="rId3">
            <a:alphaModFix/>
          </a:blip>
          <a:srcRect b="0" l="0" r="0" t="0"/>
          <a:stretch/>
        </p:blipFill>
        <p:spPr>
          <a:xfrm>
            <a:off x="4397375" y="808037"/>
            <a:ext cx="4038600" cy="3028950"/>
          </a:xfrm>
          <a:prstGeom prst="rect">
            <a:avLst/>
          </a:prstGeom>
          <a:noFill/>
          <a:ln>
            <a:noFill/>
          </a:ln>
        </p:spPr>
      </p:pic>
      <p:sp>
        <p:nvSpPr>
          <p:cNvPr id="303" name="Google Shape;303;p35"/>
          <p:cNvSpPr/>
          <p:nvPr/>
        </p:nvSpPr>
        <p:spPr>
          <a:xfrm>
            <a:off x="4800600" y="989012"/>
            <a:ext cx="2057400" cy="2667000"/>
          </a:xfrm>
          <a:prstGeom prst="ellipse">
            <a:avLst/>
          </a:prstGeom>
          <a:no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04" name="Google Shape;304;p35"/>
          <p:cNvPicPr preferRelativeResize="0"/>
          <p:nvPr/>
        </p:nvPicPr>
        <p:blipFill rotWithShape="1">
          <a:blip r:embed="rId4">
            <a:alphaModFix/>
          </a:blip>
          <a:srcRect b="0" l="0" r="0" t="0"/>
          <a:stretch/>
        </p:blipFill>
        <p:spPr>
          <a:xfrm>
            <a:off x="3886200" y="4092575"/>
            <a:ext cx="2438400" cy="1828800"/>
          </a:xfrm>
          <a:prstGeom prst="rect">
            <a:avLst/>
          </a:prstGeom>
          <a:noFill/>
          <a:ln>
            <a:noFill/>
          </a:ln>
        </p:spPr>
      </p:pic>
      <p:pic>
        <p:nvPicPr>
          <p:cNvPr descr="A plastic water bottle on a table&#10;&#10;Description automatically generated" id="305" name="Google Shape;305;p35"/>
          <p:cNvPicPr preferRelativeResize="0"/>
          <p:nvPr/>
        </p:nvPicPr>
        <p:blipFill rotWithShape="1">
          <a:blip r:embed="rId5">
            <a:alphaModFix/>
          </a:blip>
          <a:srcRect b="0" l="0" r="0" t="0"/>
          <a:stretch/>
        </p:blipFill>
        <p:spPr>
          <a:xfrm>
            <a:off x="6416675" y="4092575"/>
            <a:ext cx="2438400" cy="1828800"/>
          </a:xfrm>
          <a:prstGeom prst="rect">
            <a:avLst/>
          </a:prstGeom>
          <a:noFill/>
          <a:ln>
            <a:noFill/>
          </a:ln>
        </p:spPr>
      </p:pic>
      <p:sp>
        <p:nvSpPr>
          <p:cNvPr id="306" name="Google Shape;306;p35"/>
          <p:cNvSpPr/>
          <p:nvPr/>
        </p:nvSpPr>
        <p:spPr>
          <a:xfrm>
            <a:off x="5410200" y="4572000"/>
            <a:ext cx="2209800" cy="2095500"/>
          </a:xfrm>
          <a:prstGeom prst="flowChartSummingJunction">
            <a:avLst/>
          </a:prstGeom>
          <a:no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800"/>
              <a:t>No se realizará esta parte del experimento. Vea los resultados luego.</a:t>
            </a:r>
            <a:endParaRPr sz="3800">
              <a:solidFill>
                <a:schemeClr val="dk1"/>
              </a:solidFill>
              <a:latin typeface="Calibri"/>
              <a:ea typeface="Calibri"/>
              <a:cs typeface="Calibri"/>
              <a:sym typeface="Calibri"/>
            </a:endParaRPr>
          </a:p>
        </p:txBody>
      </p:sp>
      <p:pic>
        <p:nvPicPr>
          <p:cNvPr id="312" name="Google Shape;312;p36"/>
          <p:cNvPicPr preferRelativeResize="0"/>
          <p:nvPr>
            <p:ph idx="1" type="body"/>
          </p:nvPr>
        </p:nvPicPr>
        <p:blipFill rotWithShape="1">
          <a:blip r:embed="rId3">
            <a:alphaModFix/>
          </a:blip>
          <a:srcRect b="0" l="0" r="0" t="0"/>
          <a:stretch/>
        </p:blipFill>
        <p:spPr>
          <a:xfrm>
            <a:off x="812800" y="2209800"/>
            <a:ext cx="3652837" cy="2070100"/>
          </a:xfrm>
          <a:prstGeom prst="rect">
            <a:avLst/>
          </a:prstGeom>
          <a:noFill/>
          <a:ln>
            <a:noFill/>
          </a:ln>
        </p:spPr>
      </p:pic>
      <p:sp>
        <p:nvSpPr>
          <p:cNvPr id="313" name="Google Shape;313;p36"/>
          <p:cNvSpPr txBox="1"/>
          <p:nvPr>
            <p:ph idx="2"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Sople por 10 segundos a través de un sorbeto dentro del agua del vaso marcado como experimento.   NO INHALE durante este tiempo.  Que el estudiante mantenga en su mano sorbeto para próximo experimento.</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Añada gota a gota la solución de NaOH, contando hasta que cambie al más leve tono rosado.</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idx="1" type="body"/>
          </p:nvPr>
        </p:nvSpPr>
        <p:spPr>
          <a:xfrm>
            <a:off x="457200" y="914400"/>
            <a:ext cx="8229600" cy="55626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Lave BIEN un erlenmeyer; añada 100 ml agua y </a:t>
            </a:r>
            <a:r>
              <a:rPr lang="en-US" sz="2500"/>
              <a:t>3</a:t>
            </a:r>
            <a:r>
              <a:rPr b="0" i="0" lang="en-US" sz="2500" u="none">
                <a:solidFill>
                  <a:schemeClr val="dk1"/>
                </a:solidFill>
                <a:latin typeface="Calibri"/>
                <a:ea typeface="Calibri"/>
                <a:cs typeface="Calibri"/>
                <a:sym typeface="Calibri"/>
              </a:rPr>
              <a:t> gotas de fenolftaleína.</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El experimento se hará con la misma persona luego de caminar a paso constante y rápido por el salón por 3 minutos. Al terminar el tiempo sopla por 10 segundos a través de un sorbeto dentro del agua del vaso marcado como experimento.   NO INHALE durante este tiempo.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Añada gota a gota la solución de NaOH, contando hasta que cambie al más leve tono rosado. </a:t>
            </a:r>
            <a:endParaRPr/>
          </a:p>
          <a:p>
            <a:pPr indent="-342900" lvl="0" marL="342900" marR="0" rtl="0" algn="l">
              <a:lnSpc>
                <a:spcPct val="80000"/>
              </a:lnSpc>
              <a:spcBef>
                <a:spcPts val="500"/>
              </a:spcBef>
              <a:spcAft>
                <a:spcPts val="0"/>
              </a:spcAft>
              <a:buClr>
                <a:schemeClr val="dk1"/>
              </a:buClr>
              <a:buSzPts val="2500"/>
              <a:buFont typeface="Arial"/>
              <a:buChar char="•"/>
            </a:pPr>
            <a:r>
              <a:rPr b="0" i="0" lang="en-US" sz="2500" u="none">
                <a:solidFill>
                  <a:schemeClr val="dk1"/>
                </a:solidFill>
                <a:latin typeface="Calibri"/>
                <a:ea typeface="Calibri"/>
                <a:cs typeface="Calibri"/>
                <a:sym typeface="Calibri"/>
              </a:rPr>
              <a:t>Lave BIEN un erlenmeyer; añada 100 ml y </a:t>
            </a:r>
            <a:r>
              <a:rPr lang="en-US" sz="2500"/>
              <a:t>3</a:t>
            </a:r>
            <a:r>
              <a:rPr b="0" i="0" lang="en-US" sz="2500" u="none">
                <a:solidFill>
                  <a:schemeClr val="dk1"/>
                </a:solidFill>
                <a:latin typeface="Calibri"/>
                <a:ea typeface="Calibri"/>
                <a:cs typeface="Calibri"/>
                <a:sym typeface="Calibri"/>
              </a:rPr>
              <a:t> gotas de fenolftaleína y repita todo el procedimiento con la misma persona, pero luego de hacer “jumping jacks” por </a:t>
            </a:r>
            <a:r>
              <a:rPr lang="en-US" sz="2500"/>
              <a:t>1</a:t>
            </a:r>
            <a:r>
              <a:rPr b="0" i="0" lang="en-US" sz="2500" u="none">
                <a:solidFill>
                  <a:schemeClr val="dk1"/>
                </a:solidFill>
                <a:latin typeface="Calibri"/>
                <a:ea typeface="Calibri"/>
                <a:cs typeface="Calibri"/>
                <a:sym typeface="Calibri"/>
              </a:rPr>
              <a:t> minutos.</a:t>
            </a:r>
            <a:endParaRPr/>
          </a:p>
          <a:p>
            <a:pPr indent="-184150" lvl="0" marL="342900" marR="0" rtl="0" algn="l">
              <a:lnSpc>
                <a:spcPct val="100000"/>
              </a:lnSpc>
              <a:spcBef>
                <a:spcPts val="500"/>
              </a:spcBef>
              <a:spcAft>
                <a:spcPts val="0"/>
              </a:spcAft>
              <a:buClr>
                <a:schemeClr val="dk1"/>
              </a:buClr>
              <a:buSzPts val="2500"/>
              <a:buFont typeface="Arial"/>
              <a:buNone/>
            </a:pPr>
            <a:r>
              <a:t/>
            </a:r>
            <a:endParaRPr b="0" i="0" sz="2500" u="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63ff3d8a0c_0_16"/>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Resultados</a:t>
            </a:r>
            <a:endParaRPr/>
          </a:p>
        </p:txBody>
      </p:sp>
      <p:sp>
        <p:nvSpPr>
          <p:cNvPr id="325" name="Google Shape;325;g163ff3d8a0c_0_1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b="1" i="1" lang="en-US" sz="2000"/>
              <a:t>Resultados del ejercicio de la titulación:</a:t>
            </a:r>
            <a:endParaRPr b="1" i="1" sz="2000"/>
          </a:p>
          <a:p>
            <a:pPr indent="0" lvl="0" marL="0" rtl="0" algn="l">
              <a:lnSpc>
                <a:spcPct val="107916"/>
              </a:lnSpc>
              <a:spcBef>
                <a:spcPts val="800"/>
              </a:spcBef>
              <a:spcAft>
                <a:spcPts val="0"/>
              </a:spcAft>
              <a:buClr>
                <a:schemeClr val="dk1"/>
              </a:buClr>
              <a:buSzPts val="1100"/>
              <a:buFont typeface="Arial"/>
              <a:buNone/>
            </a:pPr>
            <a:r>
              <a:rPr i="1" lang="en-US" sz="2000"/>
              <a:t>Control 7 gotas</a:t>
            </a:r>
            <a:endParaRPr i="1" sz="2000"/>
          </a:p>
          <a:p>
            <a:pPr indent="0" lvl="0" marL="0" rtl="0" algn="l">
              <a:lnSpc>
                <a:spcPct val="107916"/>
              </a:lnSpc>
              <a:spcBef>
                <a:spcPts val="800"/>
              </a:spcBef>
              <a:spcAft>
                <a:spcPts val="0"/>
              </a:spcAft>
              <a:buClr>
                <a:schemeClr val="dk1"/>
              </a:buClr>
              <a:buSzPts val="1100"/>
              <a:buFont typeface="Arial"/>
              <a:buNone/>
            </a:pPr>
            <a:r>
              <a:rPr i="1" lang="en-US" sz="2000"/>
              <a:t>Reposo: 20 gotas</a:t>
            </a:r>
            <a:endParaRPr i="1" sz="2000"/>
          </a:p>
          <a:p>
            <a:pPr indent="0" lvl="0" marL="0" rtl="0" algn="l">
              <a:lnSpc>
                <a:spcPct val="107916"/>
              </a:lnSpc>
              <a:spcBef>
                <a:spcPts val="800"/>
              </a:spcBef>
              <a:spcAft>
                <a:spcPts val="0"/>
              </a:spcAft>
              <a:buClr>
                <a:schemeClr val="dk1"/>
              </a:buClr>
              <a:buSzPts val="1100"/>
              <a:buFont typeface="Arial"/>
              <a:buNone/>
            </a:pPr>
            <a:r>
              <a:rPr i="1" lang="en-US" sz="2000"/>
              <a:t>Caminando 53 gotas</a:t>
            </a:r>
            <a:endParaRPr i="1" sz="2000"/>
          </a:p>
          <a:p>
            <a:pPr indent="0" lvl="0" marL="0" rtl="0" algn="l">
              <a:lnSpc>
                <a:spcPct val="107916"/>
              </a:lnSpc>
              <a:spcBef>
                <a:spcPts val="800"/>
              </a:spcBef>
              <a:spcAft>
                <a:spcPts val="0"/>
              </a:spcAft>
              <a:buNone/>
            </a:pPr>
            <a:r>
              <a:rPr i="1" lang="en-US" sz="2000"/>
              <a:t>Jumping Jacks 137 gotas</a:t>
            </a:r>
            <a:endParaRPr i="1" sz="2000"/>
          </a:p>
          <a:p>
            <a:pPr indent="0" lvl="0" marL="0" rtl="0" algn="l">
              <a:lnSpc>
                <a:spcPct val="107916"/>
              </a:lnSpc>
              <a:spcBef>
                <a:spcPts val="800"/>
              </a:spcBef>
              <a:spcAft>
                <a:spcPts val="0"/>
              </a:spcAft>
              <a:buNone/>
            </a:pPr>
            <a:r>
              <a:t/>
            </a:r>
            <a:endParaRPr i="1" sz="2000"/>
          </a:p>
          <a:p>
            <a:pPr indent="-342900" lvl="0" marL="342900" rtl="0" algn="l">
              <a:lnSpc>
                <a:spcPct val="80000"/>
              </a:lnSpc>
              <a:spcBef>
                <a:spcPts val="800"/>
              </a:spcBef>
              <a:spcAft>
                <a:spcPts val="0"/>
              </a:spcAft>
              <a:buClr>
                <a:srgbClr val="C00000"/>
              </a:buClr>
              <a:buSzPts val="2500"/>
              <a:buChar char="•"/>
            </a:pPr>
            <a:r>
              <a:rPr lang="en-US" sz="2500">
                <a:solidFill>
                  <a:srgbClr val="C00000"/>
                </a:solidFill>
              </a:rPr>
              <a:t>Prepare una gráfica de barras que muestre los resultados</a:t>
            </a:r>
            <a:r>
              <a:rPr lang="en-US" sz="2500"/>
              <a:t>.</a:t>
            </a:r>
            <a:endParaRPr/>
          </a:p>
          <a:p>
            <a:pPr indent="-342900" lvl="0" marL="342900" rtl="0" algn="l">
              <a:lnSpc>
                <a:spcPct val="80000"/>
              </a:lnSpc>
              <a:spcBef>
                <a:spcPts val="500"/>
              </a:spcBef>
              <a:spcAft>
                <a:spcPts val="0"/>
              </a:spcAft>
              <a:buSzPts val="2500"/>
              <a:buChar char="•"/>
            </a:pPr>
            <a:r>
              <a:rPr lang="en-US" sz="2500"/>
              <a:t>Qué puede inferir de los resultados.</a:t>
            </a:r>
            <a:endParaRPr sz="2500"/>
          </a:p>
          <a:p>
            <a:pPr indent="0" lvl="0" marL="0" rtl="0" algn="l">
              <a:lnSpc>
                <a:spcPct val="107916"/>
              </a:lnSpc>
              <a:spcBef>
                <a:spcPts val="0"/>
              </a:spcBef>
              <a:spcAft>
                <a:spcPts val="0"/>
              </a:spcAft>
              <a:buClr>
                <a:schemeClr val="dk1"/>
              </a:buClr>
              <a:buSzPts val="1100"/>
              <a:buFont typeface="Arial"/>
              <a:buNone/>
            </a:pPr>
            <a:r>
              <a:t/>
            </a:r>
            <a:endParaRPr sz="2000"/>
          </a:p>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body"/>
          </p:nvPr>
        </p:nvSpPr>
        <p:spPr>
          <a:xfrm>
            <a:off x="528637" y="13716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La molécula de ATP está formada por adenina, ribosa y tres grupos fosfatos con enlaces ricos en energía.</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Cuando la molécula se hidroliza, el fosfato terminal se separa para formar ADP (difosfato de adenosina) y se libera energía. </a:t>
            </a:r>
            <a:endParaRPr/>
          </a:p>
        </p:txBody>
      </p:sp>
      <p:pic>
        <p:nvPicPr>
          <p:cNvPr descr="Image result for hidrolisis de atp" id="108" name="Google Shape;108;p4"/>
          <p:cNvPicPr preferRelativeResize="0"/>
          <p:nvPr/>
        </p:nvPicPr>
        <p:blipFill rotWithShape="1">
          <a:blip r:embed="rId3">
            <a:alphaModFix/>
          </a:blip>
          <a:srcRect b="0" l="0" r="0" t="0"/>
          <a:stretch/>
        </p:blipFill>
        <p:spPr>
          <a:xfrm>
            <a:off x="5356225" y="3429000"/>
            <a:ext cx="3133725" cy="3187700"/>
          </a:xfrm>
          <a:prstGeom prst="rect">
            <a:avLst/>
          </a:prstGeom>
          <a:noFill/>
          <a:ln>
            <a:noFill/>
          </a:ln>
        </p:spPr>
      </p:pic>
      <p:pic>
        <p:nvPicPr>
          <p:cNvPr id="109" name="Google Shape;109;p4"/>
          <p:cNvPicPr preferRelativeResize="0"/>
          <p:nvPr/>
        </p:nvPicPr>
        <p:blipFill rotWithShape="1">
          <a:blip r:embed="rId4">
            <a:alphaModFix/>
          </a:blip>
          <a:srcRect b="0" l="0" r="0" t="0"/>
          <a:stretch/>
        </p:blipFill>
        <p:spPr>
          <a:xfrm>
            <a:off x="5230812" y="598487"/>
            <a:ext cx="3384550" cy="28305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La respiración celular se divide en pasos y sigue distintas rutas en presencia o ausencia de oxígeno.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En presencia de oxígeno sucede </a:t>
            </a:r>
            <a:r>
              <a:rPr b="1" i="0" lang="en-US" sz="3200" u="none" cap="none" strike="noStrike">
                <a:solidFill>
                  <a:schemeClr val="dk1"/>
                </a:solidFill>
                <a:latin typeface="Calibri"/>
                <a:ea typeface="Calibri"/>
                <a:cs typeface="Calibri"/>
                <a:sym typeface="Calibri"/>
              </a:rPr>
              <a:t>respiración aeróbica</a:t>
            </a:r>
            <a:r>
              <a:rPr b="0" i="0" lang="en-US" sz="3200" u="none" cap="none" strike="noStrike">
                <a:solidFill>
                  <a:schemeClr val="dk1"/>
                </a:solidFill>
                <a:latin typeface="Calibri"/>
                <a:ea typeface="Calibri"/>
                <a:cs typeface="Calibri"/>
                <a:sym typeface="Calibri"/>
              </a:rPr>
              <a:t> y en ausencia de oxígeno sucede </a:t>
            </a:r>
            <a:r>
              <a:rPr b="1" i="0" lang="en-US" sz="3200" u="none" cap="none" strike="noStrike">
                <a:solidFill>
                  <a:schemeClr val="dk1"/>
                </a:solidFill>
                <a:latin typeface="Calibri"/>
                <a:ea typeface="Calibri"/>
                <a:cs typeface="Calibri"/>
                <a:sym typeface="Calibri"/>
              </a:rPr>
              <a:t>respiración anaeróbica</a:t>
            </a:r>
            <a:r>
              <a:rPr b="0" i="0" lang="en-US" sz="3200" u="none" cap="none" strike="noStrike">
                <a:solidFill>
                  <a:schemeClr val="dk1"/>
                </a:solidFill>
                <a:latin typeface="Calibri"/>
                <a:ea typeface="Calibri"/>
                <a:cs typeface="Calibri"/>
                <a:sym typeface="Calibri"/>
              </a:rPr>
              <a:t>.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Antes de ambos procesos tenemos la </a:t>
            </a:r>
            <a:r>
              <a:rPr b="1" i="0" lang="en-US" sz="3200" u="none" cap="none" strike="noStrike">
                <a:solidFill>
                  <a:schemeClr val="dk1"/>
                </a:solidFill>
                <a:latin typeface="Calibri"/>
                <a:ea typeface="Calibri"/>
                <a:cs typeface="Calibri"/>
                <a:sym typeface="Calibri"/>
              </a:rPr>
              <a:t>glucólisis</a:t>
            </a:r>
            <a:r>
              <a:rPr b="0" i="0" lang="en-US" sz="3200" u="none" cap="none" strike="noStrike">
                <a:solidFill>
                  <a:schemeClr val="dk1"/>
                </a:solidFill>
                <a:latin typeface="Calibri"/>
                <a:ea typeface="Calibri"/>
                <a:cs typeface="Calibri"/>
                <a:sym typeface="Calibri"/>
              </a:rPr>
              <a:t>.</a:t>
            </a:r>
            <a:endParaRPr/>
          </a:p>
        </p:txBody>
      </p:sp>
      <p:sp>
        <p:nvSpPr>
          <p:cNvPr id="115" name="Google Shape;115;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Glucólisis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371475" y="10636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Glucólisis</a:t>
            </a:r>
            <a:endParaRPr/>
          </a:p>
        </p:txBody>
      </p:sp>
      <p:sp>
        <p:nvSpPr>
          <p:cNvPr id="121" name="Google Shape;121;p6"/>
          <p:cNvSpPr txBox="1"/>
          <p:nvPr>
            <p:ph idx="1" type="body"/>
          </p:nvPr>
        </p:nvSpPr>
        <p:spPr>
          <a:xfrm>
            <a:off x="228600" y="1600200"/>
            <a:ext cx="86868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Todos los organismos llevan a cabo la glucólisis.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Es una serie de reacciones que ocurren en el </a:t>
            </a:r>
            <a:r>
              <a:rPr b="1" i="0" lang="en-US" sz="2400" u="none" cap="none" strike="noStrike">
                <a:solidFill>
                  <a:schemeClr val="dk1"/>
                </a:solidFill>
                <a:latin typeface="Calibri"/>
                <a:ea typeface="Calibri"/>
                <a:cs typeface="Calibri"/>
                <a:sym typeface="Calibri"/>
              </a:rPr>
              <a:t>citoplasma</a:t>
            </a:r>
            <a:r>
              <a:rPr b="0" i="0" lang="en-US" sz="2400" u="none" cap="none" strike="noStrike">
                <a:solidFill>
                  <a:schemeClr val="dk1"/>
                </a:solidFill>
                <a:latin typeface="Calibri"/>
                <a:ea typeface="Calibri"/>
                <a:cs typeface="Calibri"/>
                <a:sym typeface="Calibri"/>
              </a:rPr>
              <a:t> de la célula.</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partir de una molécula de glucosa se producen dos moléculas de ácido pirúvico (piruvato).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Durante la glucólisis, de una molécula de glucosa se producen dos moléculas de ATP.</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Aquí un video, donde puede ver detalles de glucólisis: </a:t>
            </a:r>
            <a:r>
              <a:rPr b="0" i="0" lang="en-US"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https://www.youtube.com/watch?v=rcmFwDVbOUA</a:t>
            </a:r>
            <a:endParaRPr/>
          </a:p>
        </p:txBody>
      </p:sp>
      <p:pic>
        <p:nvPicPr>
          <p:cNvPr id="122" name="Google Shape;122;p6"/>
          <p:cNvPicPr preferRelativeResize="0"/>
          <p:nvPr/>
        </p:nvPicPr>
        <p:blipFill rotWithShape="1">
          <a:blip r:embed="rId4">
            <a:alphaModFix/>
          </a:blip>
          <a:srcRect b="0" l="0" r="0" t="0"/>
          <a:stretch/>
        </p:blipFill>
        <p:spPr>
          <a:xfrm>
            <a:off x="30162" y="5608637"/>
            <a:ext cx="9085262" cy="6302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Después de la glucólisis</a:t>
            </a:r>
            <a:endParaRPr/>
          </a:p>
        </p:txBody>
      </p:sp>
      <p:sp>
        <p:nvSpPr>
          <p:cNvPr id="128" name="Google Shape;128;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En ausencia de oxígeno, luego de la glucólisis se lleva a cabo fermentación (</a:t>
            </a:r>
            <a:r>
              <a:rPr b="1" i="0" lang="en-US" sz="3200" u="none" cap="none" strike="noStrike">
                <a:solidFill>
                  <a:schemeClr val="dk1"/>
                </a:solidFill>
                <a:latin typeface="Calibri"/>
                <a:ea typeface="Calibri"/>
                <a:cs typeface="Calibri"/>
                <a:sym typeface="Calibri"/>
              </a:rPr>
              <a:t>respiración celular anaeróbica).</a:t>
            </a:r>
            <a:r>
              <a:rPr b="0" i="0" lang="en-US" sz="3200" u="none" cap="none" strike="noStrike">
                <a:solidFill>
                  <a:schemeClr val="dk1"/>
                </a:solidFill>
                <a:latin typeface="Calibri"/>
                <a:ea typeface="Calibri"/>
                <a:cs typeface="Calibri"/>
                <a:sym typeface="Calibri"/>
              </a:rPr>
              <a:t>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Algunas bacterias sólo llevan a cabo fermentación, mientras que la gran mayoría de los organismos (incluidos los humanos) pueden llevar a cabo respiración celular aeróbica y anaeróbica.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Respiración celular aeróbica</a:t>
            </a:r>
            <a:endParaRPr/>
          </a:p>
        </p:txBody>
      </p:sp>
      <p:sp>
        <p:nvSpPr>
          <p:cNvPr id="134" name="Google Shape;134;p8"/>
          <p:cNvSpPr txBox="1"/>
          <p:nvPr>
            <p:ph idx="1" type="body"/>
          </p:nvPr>
        </p:nvSpPr>
        <p:spPr>
          <a:xfrm>
            <a:off x="228600" y="1600200"/>
            <a:ext cx="8686800" cy="4525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La respiración celular aeróbica es el conjunto de reacciones en las cuales el ácido pirúvico producido por la glucólisis se transforma en CO</a:t>
            </a:r>
            <a:r>
              <a:rPr b="0" baseline="-25000" i="0" lang="en-US" sz="2800" u="none" cap="none" strike="noStrike">
                <a:solidFill>
                  <a:schemeClr val="dk1"/>
                </a:solidFill>
                <a:latin typeface="Calibri"/>
                <a:ea typeface="Calibri"/>
                <a:cs typeface="Calibri"/>
                <a:sym typeface="Calibri"/>
              </a:rPr>
              <a:t>2</a:t>
            </a:r>
            <a:r>
              <a:rPr b="0" i="0" lang="en-US" sz="3200" u="none" cap="none" strike="noStrike">
                <a:solidFill>
                  <a:schemeClr val="dk1"/>
                </a:solidFill>
                <a:latin typeface="Calibri"/>
                <a:ea typeface="Calibri"/>
                <a:cs typeface="Calibri"/>
                <a:sym typeface="Calibri"/>
              </a:rPr>
              <a:t> y H</a:t>
            </a:r>
            <a:r>
              <a:rPr b="0" baseline="-25000" i="0" lang="en-US" sz="3200" u="none" cap="none" strike="noStrike">
                <a:solidFill>
                  <a:schemeClr val="dk1"/>
                </a:solidFill>
                <a:latin typeface="Calibri"/>
                <a:ea typeface="Calibri"/>
                <a:cs typeface="Calibri"/>
                <a:sym typeface="Calibri"/>
              </a:rPr>
              <a:t>2</a:t>
            </a:r>
            <a:r>
              <a:rPr b="0" i="0" lang="en-US" sz="3200" u="none" cap="none" strike="noStrike">
                <a:solidFill>
                  <a:schemeClr val="dk1"/>
                </a:solidFill>
                <a:latin typeface="Calibri"/>
                <a:ea typeface="Calibri"/>
                <a:cs typeface="Calibri"/>
                <a:sym typeface="Calibri"/>
              </a:rPr>
              <a:t>O, y en el proceso, se producen 30-32 moléculas de ATP.</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En las células eucariotas este proceso </a:t>
            </a:r>
            <a:r>
              <a:rPr b="1" i="0" lang="en-US" sz="3200" u="none" cap="none" strike="noStrike">
                <a:solidFill>
                  <a:schemeClr val="dk1"/>
                </a:solidFill>
                <a:latin typeface="Calibri"/>
                <a:ea typeface="Calibri"/>
                <a:cs typeface="Calibri"/>
                <a:sym typeface="Calibri"/>
              </a:rPr>
              <a:t>ocurre en el mitocondrio</a:t>
            </a:r>
            <a:r>
              <a:rPr b="0" i="0" lang="en-US" sz="3200" u="none" cap="none" strike="noStrike">
                <a:solidFill>
                  <a:schemeClr val="dk1"/>
                </a:solidFill>
                <a:latin typeface="Calibri"/>
                <a:ea typeface="Calibri"/>
                <a:cs typeface="Calibri"/>
                <a:sym typeface="Calibri"/>
              </a:rPr>
              <a:t> en dos etapas llamadas </a:t>
            </a:r>
            <a:r>
              <a:rPr b="1" i="0" lang="en-US" sz="3200" u="none" cap="none" strike="noStrike">
                <a:solidFill>
                  <a:schemeClr val="dk1"/>
                </a:solidFill>
                <a:latin typeface="Calibri"/>
                <a:ea typeface="Calibri"/>
                <a:cs typeface="Calibri"/>
                <a:sym typeface="Calibri"/>
              </a:rPr>
              <a:t>el Ciclo de Krebs (o ciclo de ácido cítrico) </a:t>
            </a:r>
            <a:r>
              <a:rPr b="0" i="0" lang="en-US" sz="3200" u="none" cap="none" strike="noStrike">
                <a:solidFill>
                  <a:schemeClr val="dk1"/>
                </a:solidFill>
                <a:latin typeface="Calibri"/>
                <a:ea typeface="Calibri"/>
                <a:cs typeface="Calibri"/>
                <a:sym typeface="Calibri"/>
              </a:rPr>
              <a:t>y la </a:t>
            </a:r>
            <a:r>
              <a:rPr b="1" i="0" lang="en-US" sz="3200" u="none" cap="none" strike="noStrike">
                <a:solidFill>
                  <a:schemeClr val="dk1"/>
                </a:solidFill>
                <a:latin typeface="Calibri"/>
                <a:ea typeface="Calibri"/>
                <a:cs typeface="Calibri"/>
                <a:sym typeface="Calibri"/>
              </a:rPr>
              <a:t>fosforilación oxidativa</a:t>
            </a:r>
            <a:r>
              <a:rPr b="0" i="0" lang="en-US" sz="32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Life11e-Fig-09-01-0.jpg" id="139" name="Google Shape;139;p9"/>
          <p:cNvPicPr preferRelativeResize="0"/>
          <p:nvPr/>
        </p:nvPicPr>
        <p:blipFill rotWithShape="1">
          <a:blip r:embed="rId4">
            <a:alphaModFix/>
          </a:blip>
          <a:srcRect b="0" l="0" r="0" t="0"/>
          <a:stretch/>
        </p:blipFill>
        <p:spPr>
          <a:xfrm>
            <a:off x="2362200" y="228600"/>
            <a:ext cx="4449762" cy="632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2012-10-05T16:59:14Z</dcterms:created>
  <dc:creator>carlos.santos</dc:creator>
</cp:coreProperties>
</file>

<file path=docProps/custom.xml><?xml version="1.0" encoding="utf-8"?>
<Properties xmlns="http://schemas.openxmlformats.org/officeDocument/2006/custom-properties" xmlns:vt="http://schemas.openxmlformats.org/officeDocument/2006/docPropsVTypes"/>
</file>