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jHrI3vIYV6Dxf+r4Lb2o3Ud1aD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780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478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45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990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946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21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1934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7305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 txBox="1"/>
          <p:nvPr/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02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084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76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 txBox="1"/>
          <p:nvPr/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50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/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27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428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Google Shape;3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13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204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43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Figure 3.3  Substances Found in Living Tissues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substances shown here make up the nonmineral components of living tissues (bone would be an example of a mineral component).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00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06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74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94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/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187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224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6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cxnSp>
        <p:nvCxnSpPr>
          <p:cNvPr id="26" name="Google Shape;26;p2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0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cxnSp>
        <p:nvCxnSpPr>
          <p:cNvPr id="77" name="Google Shape;77;p3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3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4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cxnSp>
        <p:nvCxnSpPr>
          <p:cNvPr id="17" name="Google Shape;17;p24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flickr.com/photos/140264jd/628678368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brilliantbiologystudent.weebly.com/ethanol-emulsion-test-for-lipid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"/>
          <p:cNvGrpSpPr/>
          <p:nvPr/>
        </p:nvGrpSpPr>
        <p:grpSpPr>
          <a:xfrm>
            <a:off x="1097280" y="1249182"/>
            <a:ext cx="10058399" cy="2585700"/>
            <a:chOff x="0" y="490230"/>
            <a:chExt cx="10058399" cy="2585700"/>
          </a:xfrm>
        </p:grpSpPr>
        <p:sp>
          <p:nvSpPr>
            <p:cNvPr id="106" name="Google Shape;106;p1"/>
            <p:cNvSpPr/>
            <p:nvPr/>
          </p:nvSpPr>
          <p:spPr>
            <a:xfrm>
              <a:off x="0" y="490230"/>
              <a:ext cx="10058399" cy="25857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 txBox="1"/>
            <p:nvPr/>
          </p:nvSpPr>
          <p:spPr>
            <a:xfrm>
              <a:off x="126223" y="616453"/>
              <a:ext cx="9805953" cy="2333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Calibri"/>
                <a:buNone/>
              </a:pPr>
              <a:r>
                <a:rPr lang="en-US" sz="6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Identificación de moléculas de importancia biológica</a:t>
              </a:r>
              <a:endParaRPr sz="6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"/>
          <p:cNvGrpSpPr/>
          <p:nvPr/>
        </p:nvGrpSpPr>
        <p:grpSpPr>
          <a:xfrm>
            <a:off x="1100051" y="4463473"/>
            <a:ext cx="10058399" cy="1127295"/>
            <a:chOff x="0" y="7852"/>
            <a:chExt cx="10058399" cy="1127295"/>
          </a:xfrm>
        </p:grpSpPr>
        <p:sp>
          <p:nvSpPr>
            <p:cNvPr id="109" name="Google Shape;109;p1"/>
            <p:cNvSpPr/>
            <p:nvPr/>
          </p:nvSpPr>
          <p:spPr>
            <a:xfrm>
              <a:off x="0" y="7852"/>
              <a:ext cx="10058399" cy="112729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5894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55030" y="62882"/>
              <a:ext cx="9948339" cy="1017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9050" tIns="179050" rIns="179050" bIns="17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en-US" sz="4700" b="0" i="0" u="none" strike="noStrike" cap="none" dirty="0" err="1" smtClean="0">
                  <a:solidFill>
                    <a:schemeClr val="tx1"/>
                  </a:solidFill>
                  <a:latin typeface="+mj-lt"/>
                  <a:ea typeface="Calibri"/>
                  <a:cs typeface="Calibri"/>
                  <a:sym typeface="Calibri"/>
                </a:rPr>
                <a:t>Biol</a:t>
              </a:r>
              <a:r>
                <a:rPr lang="en-US" sz="4700" b="0" i="0" u="none" strike="noStrike" cap="none" dirty="0" smtClean="0">
                  <a:solidFill>
                    <a:schemeClr val="tx1"/>
                  </a:solidFill>
                  <a:latin typeface="+mj-lt"/>
                  <a:ea typeface="Calibri"/>
                  <a:cs typeface="Calibri"/>
                  <a:sym typeface="Calibri"/>
                </a:rPr>
                <a:t> 3063</a:t>
              </a:r>
              <a:endParaRPr sz="4700" b="0" i="0" u="none" strike="noStrike" cap="none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0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238" name="Google Shape;238;p10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Resultados pruebas de Benedict: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34884" y="1871430"/>
            <a:ext cx="5363633" cy="40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 txBox="1"/>
          <p:nvPr/>
        </p:nvSpPr>
        <p:spPr>
          <a:xfrm>
            <a:off x="9697671" y="5050064"/>
            <a:ext cx="156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" name="Google Shape;242;p10"/>
          <p:cNvCxnSpPr>
            <a:stCxn id="241" idx="1"/>
          </p:cNvCxnSpPr>
          <p:nvPr/>
        </p:nvCxnSpPr>
        <p:spPr>
          <a:xfrm rot="10800000">
            <a:off x="7432671" y="5234730"/>
            <a:ext cx="22650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sp>
        <p:nvSpPr>
          <p:cNvPr id="243" name="Google Shape;243;p10"/>
          <p:cNvSpPr txBox="1"/>
          <p:nvPr/>
        </p:nvSpPr>
        <p:spPr>
          <a:xfrm>
            <a:off x="9127222" y="4746662"/>
            <a:ext cx="156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Glucosa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9127222" y="4417552"/>
            <a:ext cx="156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Fructosa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2080064" y="5035710"/>
            <a:ext cx="156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Sacarosa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2080064" y="4690387"/>
            <a:ext cx="156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Almidón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p10"/>
          <p:cNvCxnSpPr/>
          <p:nvPr/>
        </p:nvCxnSpPr>
        <p:spPr>
          <a:xfrm rot="10800000">
            <a:off x="6887361" y="4971766"/>
            <a:ext cx="2239861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cxnSp>
        <p:nvCxnSpPr>
          <p:cNvPr id="248" name="Google Shape;248;p10"/>
          <p:cNvCxnSpPr/>
          <p:nvPr/>
        </p:nvCxnSpPr>
        <p:spPr>
          <a:xfrm rot="10800000">
            <a:off x="6215304" y="4746662"/>
            <a:ext cx="2911918" cy="0"/>
          </a:xfrm>
          <a:prstGeom prst="straightConnector1">
            <a:avLst/>
          </a:prstGeom>
          <a:noFill/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9" name="Google Shape;249;p10"/>
          <p:cNvCxnSpPr/>
          <p:nvPr/>
        </p:nvCxnSpPr>
        <p:spPr>
          <a:xfrm rot="10800000" flipH="1">
            <a:off x="3106179" y="5234730"/>
            <a:ext cx="2531223" cy="13216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0" name="Google Shape;250;p10"/>
          <p:cNvCxnSpPr/>
          <p:nvPr/>
        </p:nvCxnSpPr>
        <p:spPr>
          <a:xfrm>
            <a:off x="3106179" y="4931328"/>
            <a:ext cx="1860104" cy="0"/>
          </a:xfrm>
          <a:prstGeom prst="straightConnector1">
            <a:avLst/>
          </a:prstGeom>
          <a:noFill/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1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256" name="Google Shape;256;p11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Prueba de yodo: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1"/>
          <p:cNvGrpSpPr/>
          <p:nvPr/>
        </p:nvGrpSpPr>
        <p:grpSpPr>
          <a:xfrm>
            <a:off x="1097278" y="2037233"/>
            <a:ext cx="4937760" cy="3640360"/>
            <a:chOff x="0" y="191499"/>
            <a:chExt cx="4937760" cy="3640360"/>
          </a:xfrm>
        </p:grpSpPr>
        <p:sp>
          <p:nvSpPr>
            <p:cNvPr id="259" name="Google Shape;259;p11"/>
            <p:cNvSpPr/>
            <p:nvPr/>
          </p:nvSpPr>
          <p:spPr>
            <a:xfrm>
              <a:off x="0" y="191499"/>
              <a:ext cx="4937760" cy="1173133"/>
            </a:xfrm>
            <a:prstGeom prst="roundRect">
              <a:avLst>
                <a:gd name="adj" fmla="val 16667"/>
              </a:avLst>
            </a:prstGeom>
            <a:solidFill>
              <a:srgbClr val="62A53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 txBox="1"/>
            <p:nvPr/>
          </p:nvSpPr>
          <p:spPr>
            <a:xfrm>
              <a:off x="57268" y="248767"/>
              <a:ext cx="4823224" cy="105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Se usa para detectar almidón.</a:t>
              </a: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0" y="1425113"/>
              <a:ext cx="4937760" cy="1173133"/>
            </a:xfrm>
            <a:prstGeom prst="roundRect">
              <a:avLst>
                <a:gd name="adj" fmla="val 16667"/>
              </a:avLst>
            </a:prstGeom>
            <a:solidFill>
              <a:srgbClr val="35A53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57268" y="1482381"/>
              <a:ext cx="4823224" cy="105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Almidón es un polisacárido; es la forma en que las plantas almacenan glucosa.</a:t>
              </a: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0" y="2658726"/>
              <a:ext cx="4937760" cy="1173133"/>
            </a:xfrm>
            <a:prstGeom prst="roundRect">
              <a:avLst>
                <a:gd name="adj" fmla="val 16667"/>
              </a:avLst>
            </a:prstGeom>
            <a:solidFill>
              <a:srgbClr val="35A66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 txBox="1"/>
            <p:nvPr/>
          </p:nvSpPr>
          <p:spPr>
            <a:xfrm>
              <a:off x="57268" y="2715994"/>
              <a:ext cx="4823224" cy="105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-La molécula de almidón forma hélices entre las cuales se inserta el yodo, tiñendo el almidón de </a:t>
              </a:r>
              <a:r>
                <a:rPr lang="en-US" sz="21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azul oscuro</a:t>
              </a:r>
              <a:r>
                <a:rPr lang="en-US" sz="21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US" sz="2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negro</a:t>
              </a: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 </a:t>
              </a: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5" name="Google Shape;265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19400" y="2781588"/>
            <a:ext cx="3334801" cy="215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1"/>
          <p:cNvSpPr txBox="1"/>
          <p:nvPr/>
        </p:nvSpPr>
        <p:spPr>
          <a:xfrm>
            <a:off x="7019400" y="4933663"/>
            <a:ext cx="33337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2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272" name="Google Shape;272;p12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2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Resultados prueba de yodo: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Google Shape;274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19370" y="1846263"/>
            <a:ext cx="5888610" cy="4416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12"/>
          <p:cNvCxnSpPr/>
          <p:nvPr/>
        </p:nvCxnSpPr>
        <p:spPr>
          <a:xfrm>
            <a:off x="2432807" y="4941116"/>
            <a:ext cx="3280096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cxnSp>
        <p:nvCxnSpPr>
          <p:cNvPr id="276" name="Google Shape;276;p12"/>
          <p:cNvCxnSpPr/>
          <p:nvPr/>
        </p:nvCxnSpPr>
        <p:spPr>
          <a:xfrm rot="10800000">
            <a:off x="6610526" y="4731391"/>
            <a:ext cx="3011647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cxnSp>
        <p:nvCxnSpPr>
          <p:cNvPr id="277" name="Google Shape;277;p12"/>
          <p:cNvCxnSpPr/>
          <p:nvPr/>
        </p:nvCxnSpPr>
        <p:spPr>
          <a:xfrm rot="10800000">
            <a:off x="6226032" y="4581787"/>
            <a:ext cx="3933036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sp>
        <p:nvSpPr>
          <p:cNvPr id="278" name="Google Shape;278;p12"/>
          <p:cNvSpPr txBox="1"/>
          <p:nvPr/>
        </p:nvSpPr>
        <p:spPr>
          <a:xfrm>
            <a:off x="10226639" y="4362059"/>
            <a:ext cx="1610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Almidón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9576032" y="4621527"/>
            <a:ext cx="1610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/>
          <p:cNvSpPr txBox="1"/>
          <p:nvPr/>
        </p:nvSpPr>
        <p:spPr>
          <a:xfrm>
            <a:off x="1404697" y="4731391"/>
            <a:ext cx="1610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Fructosa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286" name="Google Shape;286;p13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Lípidos: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3"/>
          <p:cNvGrpSpPr/>
          <p:nvPr/>
        </p:nvGrpSpPr>
        <p:grpSpPr>
          <a:xfrm>
            <a:off x="1097278" y="2308010"/>
            <a:ext cx="4937760" cy="3098806"/>
            <a:chOff x="0" y="462276"/>
            <a:chExt cx="4937760" cy="3098806"/>
          </a:xfrm>
        </p:grpSpPr>
        <p:sp>
          <p:nvSpPr>
            <p:cNvPr id="289" name="Google Shape;289;p13"/>
            <p:cNvSpPr/>
            <p:nvPr/>
          </p:nvSpPr>
          <p:spPr>
            <a:xfrm>
              <a:off x="0" y="462276"/>
              <a:ext cx="4937760" cy="998375"/>
            </a:xfrm>
            <a:prstGeom prst="roundRect">
              <a:avLst>
                <a:gd name="adj" fmla="val 16667"/>
              </a:avLst>
            </a:prstGeom>
            <a:solidFill>
              <a:srgbClr val="62A53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 txBox="1"/>
            <p:nvPr/>
          </p:nvSpPr>
          <p:spPr>
            <a:xfrm>
              <a:off x="48737" y="511013"/>
              <a:ext cx="4840286" cy="900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-Fuente importante de energía almacenada.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0" y="1512492"/>
              <a:ext cx="4937760" cy="998375"/>
            </a:xfrm>
            <a:prstGeom prst="roundRect">
              <a:avLst>
                <a:gd name="adj" fmla="val 16667"/>
              </a:avLst>
            </a:prstGeom>
            <a:solidFill>
              <a:srgbClr val="35A53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 txBox="1"/>
            <p:nvPr/>
          </p:nvSpPr>
          <p:spPr>
            <a:xfrm>
              <a:off x="48737" y="1561229"/>
              <a:ext cx="4840286" cy="900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-Son componentes importantes de las membranas celulares, de algunas vitaminas, de ciertas hormonas y del colesterol.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0" y="2562707"/>
              <a:ext cx="4937760" cy="998375"/>
            </a:xfrm>
            <a:prstGeom prst="roundRect">
              <a:avLst>
                <a:gd name="adj" fmla="val 16667"/>
              </a:avLst>
            </a:prstGeom>
            <a:solidFill>
              <a:srgbClr val="35A66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 txBox="1"/>
            <p:nvPr/>
          </p:nvSpPr>
          <p:spPr>
            <a:xfrm>
              <a:off x="48737" y="2611444"/>
              <a:ext cx="4840286" cy="900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-Son solubles en solventes no-polares y son muy poco solubles en agua porque se componen principalmente de cadenas de hidrocarbonos. 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5" name="Google Shape;295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42656" y="1846263"/>
            <a:ext cx="3888289" cy="40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/>
              <a:t>Prueba de Sudán</a:t>
            </a:r>
            <a:endParaRPr/>
          </a:p>
        </p:txBody>
      </p:sp>
      <p:grpSp>
        <p:nvGrpSpPr>
          <p:cNvPr id="301" name="Google Shape;301;p14"/>
          <p:cNvGrpSpPr/>
          <p:nvPr/>
        </p:nvGrpSpPr>
        <p:grpSpPr>
          <a:xfrm>
            <a:off x="5417819" y="731520"/>
            <a:ext cx="5257800" cy="5257800"/>
            <a:chOff x="617219" y="0"/>
            <a:chExt cx="5257800" cy="5257800"/>
          </a:xfrm>
        </p:grpSpPr>
        <p:sp>
          <p:nvSpPr>
            <p:cNvPr id="302" name="Google Shape;302;p14"/>
            <p:cNvSpPr/>
            <p:nvPr/>
          </p:nvSpPr>
          <p:spPr>
            <a:xfrm>
              <a:off x="617219" y="0"/>
              <a:ext cx="5257800" cy="5257800"/>
            </a:xfrm>
            <a:prstGeom prst="diamond">
              <a:avLst/>
            </a:prstGeom>
            <a:solidFill>
              <a:srgbClr val="DDE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1116711" y="2697487"/>
              <a:ext cx="2050542" cy="205054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 txBox="1"/>
            <p:nvPr/>
          </p:nvSpPr>
          <p:spPr>
            <a:xfrm>
              <a:off x="1216810" y="2797586"/>
              <a:ext cx="1850344" cy="1850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-El Sudán se usa para teñir plásticos y textiles.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324987" y="499491"/>
              <a:ext cx="2050542" cy="205054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 txBox="1"/>
            <p:nvPr/>
          </p:nvSpPr>
          <p:spPr>
            <a:xfrm>
              <a:off x="3425086" y="599590"/>
              <a:ext cx="1850344" cy="1850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-Se usa como prueba para detectar esteatorrea (pérdida de grasa) en heces fecales.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082918" y="527979"/>
              <a:ext cx="2050542" cy="205054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1183017" y="628078"/>
              <a:ext cx="1850344" cy="1850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-La prueba de Sudán tiñe los hidrocarbonos de rojo.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324987" y="2707767"/>
              <a:ext cx="2050542" cy="205054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 txBox="1"/>
            <p:nvPr/>
          </p:nvSpPr>
          <p:spPr>
            <a:xfrm>
              <a:off x="3425086" y="2807866"/>
              <a:ext cx="1850344" cy="1850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-CUIDADO: mancha la ropa.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1" name="Google Shape;3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067" y="2926080"/>
            <a:ext cx="2428666" cy="31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317" name="Google Shape;317;p15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Resultados de prueba de Sudán: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" name="Google Shape;319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36148" y="2168237"/>
            <a:ext cx="5143694" cy="385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160" y="2168238"/>
            <a:ext cx="5143694" cy="385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6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27" name="Google Shape;327;p16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Proteínas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6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1747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Formadas por una o más cadenas de polipéptidos (cadenas de amino ácidos).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Su forma tridimensional esta determinada por la secuencia de amino ácidos.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-Tienen diversas funciones. 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-Los </a:t>
            </a:r>
            <a:r>
              <a:rPr lang="en-US" sz="1850" b="1"/>
              <a:t>amino ácidos</a:t>
            </a:r>
            <a:r>
              <a:rPr lang="en-US" sz="1850"/>
              <a:t> tienen los grupos funcionales amino y carboxilo; funcionan tanto como ácidos y bases.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-Sus cadenas laterales también pueden tener otros grupos funcionales.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Los amino ácidos están unidos por enlaces peptídicos.</a:t>
            </a:r>
            <a:endParaRPr/>
          </a:p>
          <a:p>
            <a:pPr marL="91440" lvl="0" indent="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50"/>
              <a:buNone/>
            </a:pPr>
            <a:endParaRPr sz="1850"/>
          </a:p>
        </p:txBody>
      </p:sp>
      <p:pic>
        <p:nvPicPr>
          <p:cNvPr id="330" name="Google Shape;330;p16" descr="Table 3.1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88792" y="1846263"/>
            <a:ext cx="4196017" cy="40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7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36" name="Google Shape;336;p17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Prueba de Biuret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17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174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Se usa para detectar la presencia de proteínas, porque detecta los enlaces peptídicos.</a:t>
            </a:r>
            <a:endParaRPr/>
          </a:p>
          <a:p>
            <a:pPr marL="91440" lvl="0" indent="-11747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El grupo amino reacciona con el cobre del reactivo de Biuret (Cu</a:t>
            </a:r>
            <a:r>
              <a:rPr lang="en-US" sz="1850" baseline="30000"/>
              <a:t>2+</a:t>
            </a:r>
            <a:r>
              <a:rPr lang="en-US" sz="1850"/>
              <a:t>) en una solución alcalina. </a:t>
            </a:r>
            <a:endParaRPr/>
          </a:p>
          <a:p>
            <a:pPr marL="91440" lvl="0" indent="-11747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En una prueba positiva se verá un cambio en la solución de color </a:t>
            </a:r>
            <a:r>
              <a:rPr lang="en-US" sz="1850">
                <a:solidFill>
                  <a:srgbClr val="0070C0"/>
                </a:solidFill>
              </a:rPr>
              <a:t>azul </a:t>
            </a:r>
            <a:r>
              <a:rPr lang="en-US" sz="1850"/>
              <a:t>a </a:t>
            </a:r>
            <a:r>
              <a:rPr lang="en-US" sz="1850">
                <a:solidFill>
                  <a:srgbClr val="7030A0"/>
                </a:solidFill>
              </a:rPr>
              <a:t>violeta.</a:t>
            </a:r>
            <a:endParaRPr/>
          </a:p>
          <a:p>
            <a:pPr marL="91440" lvl="0" indent="-11747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Para cuantificar la cantidad de proteínas presentes en una solución se usa en combinación con otros métodos (espectrofotometría, cromatografía y electroforesis).</a:t>
            </a:r>
            <a:endParaRPr/>
          </a:p>
          <a:p>
            <a:pPr marL="91440" lvl="0" indent="-11747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Es una prueba que se usa para detectar las proteínas del plasma en la sangre.</a:t>
            </a:r>
            <a:endParaRPr/>
          </a:p>
          <a:p>
            <a:pPr marL="91440" lvl="0" indent="-11747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Tenga cuidado; el reactivo de Biuret es cáustico.</a:t>
            </a:r>
            <a:endParaRPr/>
          </a:p>
        </p:txBody>
      </p:sp>
      <p:pic>
        <p:nvPicPr>
          <p:cNvPr id="339" name="Google Shape;339;p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5542" y="1846263"/>
            <a:ext cx="4522517" cy="40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8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45" name="Google Shape;345;p18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8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Resultados Prueba de Biuret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7" name="Google Shape;347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49838" y="2038768"/>
            <a:ext cx="5692323" cy="4022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18"/>
          <p:cNvCxnSpPr/>
          <p:nvPr/>
        </p:nvCxnSpPr>
        <p:spPr>
          <a:xfrm rot="10800000">
            <a:off x="6256421" y="4539916"/>
            <a:ext cx="3545305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18"/>
          <p:cNvCxnSpPr/>
          <p:nvPr/>
        </p:nvCxnSpPr>
        <p:spPr>
          <a:xfrm>
            <a:off x="1097280" y="4652211"/>
            <a:ext cx="4357036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0" name="Google Shape;350;p18"/>
          <p:cNvSpPr txBox="1"/>
          <p:nvPr/>
        </p:nvSpPr>
        <p:spPr>
          <a:xfrm>
            <a:off x="9962147" y="4355250"/>
            <a:ext cx="17004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Albúmina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8"/>
          <p:cNvSpPr txBox="1"/>
          <p:nvPr/>
        </p:nvSpPr>
        <p:spPr>
          <a:xfrm>
            <a:off x="86627" y="4467545"/>
            <a:ext cx="17004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9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58" name="Google Shape;358;p19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Acidos nucleicos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19"/>
          <p:cNvSpPr txBox="1">
            <a:spLocks noGrp="1"/>
          </p:cNvSpPr>
          <p:nvPr>
            <p:ph type="body" idx="4294967295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Los ácidos nucleicos se especializan en el almacenamiento, la transmisión y el uso de información genética.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 b="1"/>
              <a:t>ADN</a:t>
            </a:r>
            <a:r>
              <a:rPr lang="en-US"/>
              <a:t> = </a:t>
            </a:r>
            <a:r>
              <a:rPr lang="en-US" b="1"/>
              <a:t>ácido desoxiribonucleico</a:t>
            </a:r>
            <a:endParaRPr b="1"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 b="1"/>
              <a:t>ARN</a:t>
            </a:r>
            <a:r>
              <a:rPr lang="en-US"/>
              <a:t> = </a:t>
            </a:r>
            <a:r>
              <a:rPr lang="en-US" b="1"/>
              <a:t>ácido ribonucleico</a:t>
            </a:r>
            <a:endParaRPr b="1"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Los </a:t>
            </a:r>
            <a:r>
              <a:rPr lang="en-US" b="1"/>
              <a:t>nucleótidos</a:t>
            </a:r>
            <a:r>
              <a:rPr lang="en-US"/>
              <a:t> son los monómeros que forman los ácidos nucleicos.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2"/>
          <p:cNvGrpSpPr/>
          <p:nvPr/>
        </p:nvGrpSpPr>
        <p:grpSpPr>
          <a:xfrm>
            <a:off x="1097280" y="496304"/>
            <a:ext cx="10058399" cy="1031354"/>
            <a:chOff x="0" y="209701"/>
            <a:chExt cx="10058399" cy="1031354"/>
          </a:xfrm>
        </p:grpSpPr>
        <p:sp>
          <p:nvSpPr>
            <p:cNvPr id="117" name="Google Shape;117;p2"/>
            <p:cNvSpPr/>
            <p:nvPr/>
          </p:nvSpPr>
          <p:spPr>
            <a:xfrm>
              <a:off x="0" y="209701"/>
              <a:ext cx="10058399" cy="1031354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50347" y="260048"/>
              <a:ext cx="9957705" cy="930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825" tIns="163825" rIns="163825" bIns="1638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300"/>
                <a:buFont typeface="Calibri"/>
                <a:buNone/>
              </a:pPr>
              <a:r>
                <a:rPr lang="en-US" sz="43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Moléculas que caracterizan los seres vivos:</a:t>
              </a:r>
              <a:endParaRPr sz="4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097280" y="1845734"/>
            <a:ext cx="10058400" cy="4023360"/>
            <a:chOff x="0" y="0"/>
            <a:chExt cx="10058400" cy="4023360"/>
          </a:xfrm>
        </p:grpSpPr>
        <p:sp>
          <p:nvSpPr>
            <p:cNvPr id="120" name="Google Shape;120;p2"/>
            <p:cNvSpPr/>
            <p:nvPr/>
          </p:nvSpPr>
          <p:spPr>
            <a:xfrm>
              <a:off x="0" y="0"/>
              <a:ext cx="4023360" cy="402336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011680" y="0"/>
              <a:ext cx="8046720" cy="402336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8CB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2011680" y="0"/>
              <a:ext cx="8046720" cy="64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Proteínas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2452" y="643737"/>
              <a:ext cx="3178454" cy="3178454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011680" y="643737"/>
              <a:ext cx="8046720" cy="3178454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8CB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2011680" y="643737"/>
              <a:ext cx="8046720" cy="64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Carbohidratos 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44905" y="1287475"/>
              <a:ext cx="2333548" cy="233354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011680" y="1287475"/>
              <a:ext cx="8046720" cy="233354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8CB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 txBox="1"/>
            <p:nvPr/>
          </p:nvSpPr>
          <p:spPr>
            <a:xfrm>
              <a:off x="2011680" y="1287475"/>
              <a:ext cx="8046720" cy="64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Lípidos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67358" y="1931212"/>
              <a:ext cx="1488643" cy="1488643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11680" y="1931212"/>
              <a:ext cx="8046720" cy="1488643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8CB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2011680" y="1931212"/>
              <a:ext cx="8046720" cy="64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Ácidos nucleicos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689811" y="2574950"/>
              <a:ext cx="643737" cy="643737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011680" y="2574950"/>
              <a:ext cx="8046720" cy="643737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8CB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2011680" y="2574950"/>
              <a:ext cx="8046720" cy="64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Todos, con excepción de los lípidos, son polímeros de moléculas más pequeñas.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0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67" name="Google Shape;367;p20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Nucleótidos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0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Los nucleótidos consisten de una azúcar pentosa, un grupo fosfato y una base nitrogenada.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ARN contiene la azúcar ribosa.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ADN contiene desoxiribosa.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Los nucleótidos se unen por enlaces fosfodiester.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70" name="Google Shape;370;p20" descr="Life11e-Fig-04-01-0R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28105" y="1846263"/>
            <a:ext cx="3317391" cy="40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1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77" name="Google Shape;377;p21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1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Bases nitrogenadas en el ADN 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21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84048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Purinas: Adenina (A) &amp; Guanina (G)</a:t>
            </a:r>
            <a:endParaRPr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Pirimidinas: Citosina (C) &amp; Timina (T)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 "/>
            </a:pPr>
            <a:r>
              <a:rPr lang="en-US" b="1"/>
              <a:t>Pareo de bases complementario</a:t>
            </a:r>
            <a:r>
              <a:rPr lang="en-US"/>
              <a:t>: Purina con pirimidina formando puentes de hidrógeno.</a:t>
            </a:r>
            <a:endParaRPr/>
          </a:p>
        </p:txBody>
      </p:sp>
      <p:pic>
        <p:nvPicPr>
          <p:cNvPr id="380" name="Google Shape;380;p21" descr="Life11e-ITA-Ch04-p67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30870" y="1846263"/>
            <a:ext cx="4111860" cy="40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22"/>
          <p:cNvGrpSpPr/>
          <p:nvPr/>
        </p:nvGrpSpPr>
        <p:grpSpPr>
          <a:xfrm>
            <a:off x="1097280" y="448333"/>
            <a:ext cx="10058399" cy="1127295"/>
            <a:chOff x="0" y="161730"/>
            <a:chExt cx="10058399" cy="1127295"/>
          </a:xfrm>
        </p:grpSpPr>
        <p:sp>
          <p:nvSpPr>
            <p:cNvPr id="386" name="Google Shape;386;p22"/>
            <p:cNvSpPr/>
            <p:nvPr/>
          </p:nvSpPr>
          <p:spPr>
            <a:xfrm>
              <a:off x="0" y="161730"/>
              <a:ext cx="10058399" cy="1127295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 txBox="1"/>
            <p:nvPr/>
          </p:nvSpPr>
          <p:spPr>
            <a:xfrm>
              <a:off x="55030" y="216760"/>
              <a:ext cx="9948339" cy="1017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9050" tIns="179050" rIns="179050" bIns="17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en-US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Extracción de ADN de células vegetales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8" name="Google Shape;388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57917" y="2054330"/>
            <a:ext cx="4937125" cy="370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3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394" name="Google Shape;394;p23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Desconocidos</a:t>
              </a: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2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Su instructor proveerá un ejercicio y resultados para determinar qué moléculas están presentes en muestras de desconocidos.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 descr="Life11e-Fig-03-03-0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943100"/>
            <a:ext cx="8534400" cy="335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3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142" name="Google Shape;142;p3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 tejidos vivos encontramos:</a:t>
              </a:r>
              <a:endPara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4"/>
          <p:cNvGrpSpPr/>
          <p:nvPr/>
        </p:nvGrpSpPr>
        <p:grpSpPr>
          <a:xfrm>
            <a:off x="1097280" y="403581"/>
            <a:ext cx="10058399" cy="1216800"/>
            <a:chOff x="0" y="116978"/>
            <a:chExt cx="10058399" cy="1216800"/>
          </a:xfrm>
        </p:grpSpPr>
        <p:sp>
          <p:nvSpPr>
            <p:cNvPr id="150" name="Google Shape;150;p4"/>
            <p:cNvSpPr/>
            <p:nvPr/>
          </p:nvSpPr>
          <p:spPr>
            <a:xfrm>
              <a:off x="0" y="116978"/>
              <a:ext cx="10058399" cy="1216800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59399" y="176377"/>
              <a:ext cx="9939601" cy="1098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Macromoléculas:</a:t>
              </a:r>
              <a:endPara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4"/>
          <p:cNvGrpSpPr/>
          <p:nvPr/>
        </p:nvGrpSpPr>
        <p:grpSpPr>
          <a:xfrm>
            <a:off x="1097280" y="1856172"/>
            <a:ext cx="4937760" cy="716040"/>
            <a:chOff x="0" y="10120"/>
            <a:chExt cx="4937760" cy="716040"/>
          </a:xfrm>
        </p:grpSpPr>
        <p:sp>
          <p:nvSpPr>
            <p:cNvPr id="153" name="Google Shape;153;p4"/>
            <p:cNvSpPr/>
            <p:nvPr/>
          </p:nvSpPr>
          <p:spPr>
            <a:xfrm>
              <a:off x="0" y="10120"/>
              <a:ext cx="4937760" cy="7160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9B7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34954" y="45074"/>
              <a:ext cx="4867852" cy="646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 función de las macromoléculas depene de las propiedades de los grupos funcionales.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4"/>
          <p:cNvGrpSpPr/>
          <p:nvPr/>
        </p:nvGrpSpPr>
        <p:grpSpPr>
          <a:xfrm>
            <a:off x="6217920" y="1856172"/>
            <a:ext cx="4937760" cy="716040"/>
            <a:chOff x="0" y="10120"/>
            <a:chExt cx="4937760" cy="716040"/>
          </a:xfrm>
        </p:grpSpPr>
        <p:sp>
          <p:nvSpPr>
            <p:cNvPr id="156" name="Google Shape;156;p4"/>
            <p:cNvSpPr/>
            <p:nvPr/>
          </p:nvSpPr>
          <p:spPr>
            <a:xfrm>
              <a:off x="0" y="10120"/>
              <a:ext cx="4937760" cy="7160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9B7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34954" y="45074"/>
              <a:ext cx="4867852" cy="646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Una macromolécula puede contener más de un grupo funcional.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8" name="Google Shape;158;p4" descr="Life11e-Fig-03-01-1R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4827" y="2582863"/>
            <a:ext cx="3042984" cy="33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Life11e-Fig-03-01-2R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05253" y="2582863"/>
            <a:ext cx="2763094" cy="33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165" name="Google Shape;165;p5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Práctica:</a:t>
              </a:r>
              <a:endParaRPr sz="6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5"/>
          <p:cNvGrpSpPr/>
          <p:nvPr/>
        </p:nvGrpSpPr>
        <p:grpSpPr>
          <a:xfrm>
            <a:off x="1101601" y="1845734"/>
            <a:ext cx="10049756" cy="4023360"/>
            <a:chOff x="4321" y="0"/>
            <a:chExt cx="10049756" cy="4023360"/>
          </a:xfrm>
        </p:grpSpPr>
        <p:sp>
          <p:nvSpPr>
            <p:cNvPr id="168" name="Google Shape;168;p5"/>
            <p:cNvSpPr/>
            <p:nvPr/>
          </p:nvSpPr>
          <p:spPr>
            <a:xfrm>
              <a:off x="4321" y="0"/>
              <a:ext cx="4950618" cy="402336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5875" cap="flat" cmpd="sng">
              <a:solidFill>
                <a:srgbClr val="2E96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4321" y="1609344"/>
              <a:ext cx="4950618" cy="160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 realizarán pruebas para detectar la presencia de varios tipos de moléculas.  Las pruebas que se realizarán son pruebas colorimétricas.  Se detectarán las moléculas al observar cambios en colores.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809741" y="241401"/>
              <a:ext cx="1339778" cy="133977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5875" cap="flat" cmpd="sng">
              <a:solidFill>
                <a:srgbClr val="2E96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103459" y="0"/>
              <a:ext cx="4950618" cy="402336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5875" cap="flat" cmpd="sng">
              <a:solidFill>
                <a:srgbClr val="2E96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5103459" y="1609344"/>
              <a:ext cx="4950618" cy="160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Algunas de las pruebas indicarán la presencia o ausencia de algunas moléculas y otras son pruebas cuantitativas, permitiendo tener una idea de la cantidad de las moléculas presentes.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6908879" y="241401"/>
              <a:ext cx="1339778" cy="133977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55999" r="-55999"/>
              </a:stretch>
            </a:blipFill>
            <a:ln w="15875" cap="flat" cmpd="sng">
              <a:solidFill>
                <a:srgbClr val="2E96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02335" y="3218688"/>
              <a:ext cx="9253728" cy="60350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ACCDB8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6"/>
          <p:cNvGrpSpPr/>
          <p:nvPr/>
        </p:nvGrpSpPr>
        <p:grpSpPr>
          <a:xfrm>
            <a:off x="1097280" y="292431"/>
            <a:ext cx="10058399" cy="1439099"/>
            <a:chOff x="0" y="5828"/>
            <a:chExt cx="10058399" cy="1439099"/>
          </a:xfrm>
        </p:grpSpPr>
        <p:sp>
          <p:nvSpPr>
            <p:cNvPr id="180" name="Google Shape;180;p6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Calibri"/>
                <a:buNone/>
              </a:pPr>
              <a:r>
                <a:rPr lang="en-US"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Para la práctica:</a:t>
              </a:r>
              <a:endParaRPr sz="6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6"/>
          <p:cNvGrpSpPr/>
          <p:nvPr/>
        </p:nvGrpSpPr>
        <p:grpSpPr>
          <a:xfrm>
            <a:off x="1097280" y="1922651"/>
            <a:ext cx="10058399" cy="3869525"/>
            <a:chOff x="0" y="76917"/>
            <a:chExt cx="10058399" cy="3869525"/>
          </a:xfrm>
        </p:grpSpPr>
        <p:sp>
          <p:nvSpPr>
            <p:cNvPr id="183" name="Google Shape;183;p6"/>
            <p:cNvSpPr/>
            <p:nvPr/>
          </p:nvSpPr>
          <p:spPr>
            <a:xfrm>
              <a:off x="0" y="76917"/>
              <a:ext cx="10058399" cy="186708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91143" y="168060"/>
              <a:ext cx="9876113" cy="1684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9050" tIns="179050" rIns="179050" bIns="17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Vea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separata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para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metodología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general (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pueden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tener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modificaciones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instructor).</a:t>
              </a:r>
              <a:endParaRPr sz="4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0" y="2079360"/>
              <a:ext cx="10058399" cy="1867082"/>
            </a:xfrm>
            <a:prstGeom prst="roundRect">
              <a:avLst>
                <a:gd name="adj" fmla="val 16667"/>
              </a:avLst>
            </a:prstGeom>
            <a:solidFill>
              <a:srgbClr val="98CB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91143" y="2170503"/>
              <a:ext cx="9876113" cy="1684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9050" tIns="179050" rIns="179050" bIns="17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 instructor </a:t>
              </a: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proveerá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demostraciones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 </a:t>
              </a:r>
              <a:r>
                <a:rPr lang="en-US" sz="4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videos 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algunos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700" b="0" i="0" u="none" strike="noStrike" cap="none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ejercicios</a:t>
              </a:r>
              <a:r>
                <a:rPr lang="en-US" sz="4700" b="0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4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7"/>
          <p:cNvGrpSpPr/>
          <p:nvPr/>
        </p:nvGrpSpPr>
        <p:grpSpPr>
          <a:xfrm>
            <a:off x="1097280" y="346543"/>
            <a:ext cx="10058399" cy="1330875"/>
            <a:chOff x="0" y="59940"/>
            <a:chExt cx="10058399" cy="1330875"/>
          </a:xfrm>
        </p:grpSpPr>
        <p:sp>
          <p:nvSpPr>
            <p:cNvPr id="193" name="Google Shape;193;p7"/>
            <p:cNvSpPr/>
            <p:nvPr/>
          </p:nvSpPr>
          <p:spPr>
            <a:xfrm>
              <a:off x="0" y="59940"/>
              <a:ext cx="10058399" cy="1330875"/>
            </a:xfrm>
            <a:prstGeom prst="roundRect">
              <a:avLst>
                <a:gd name="adj" fmla="val 16667"/>
              </a:avLst>
            </a:prstGeom>
            <a:solidFill>
              <a:srgbClr val="2879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64968" y="124908"/>
              <a:ext cx="9928463" cy="1200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4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Carbohidratos</a:t>
              </a:r>
              <a:r>
                <a:rPr lang="en-US"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6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7"/>
          <p:cNvGrpSpPr/>
          <p:nvPr/>
        </p:nvGrpSpPr>
        <p:grpSpPr>
          <a:xfrm>
            <a:off x="1097280" y="1845734"/>
            <a:ext cx="10058399" cy="4023360"/>
            <a:chOff x="0" y="0"/>
            <a:chExt cx="10058399" cy="4023360"/>
          </a:xfrm>
        </p:grpSpPr>
        <p:sp>
          <p:nvSpPr>
            <p:cNvPr id="196" name="Google Shape;196;p7"/>
            <p:cNvSpPr/>
            <p:nvPr/>
          </p:nvSpPr>
          <p:spPr>
            <a:xfrm rot="5400000">
              <a:off x="5230367" y="-1207008"/>
              <a:ext cx="3218688" cy="64373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E1D4">
                <a:alpha val="89803"/>
              </a:srgbClr>
            </a:solidFill>
            <a:ln w="15875" cap="flat" cmpd="sng">
              <a:solidFill>
                <a:srgbClr val="CCE1D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3621024" y="559458"/>
              <a:ext cx="6280253" cy="2904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Char char="•"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Fuentes de almacenamiento de energía.</a:t>
              </a:r>
              <a:endPara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Char char="•"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Fuentes de carbono para construir otras moléculas.</a:t>
              </a:r>
              <a:endPara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Char char="•"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Componentes estructurales de las células. Forman parte de varias estructuras, como por ejemplo pared celular.</a:t>
              </a:r>
              <a:endPara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0" y="0"/>
              <a:ext cx="3621024" cy="4023360"/>
            </a:xfrm>
            <a:prstGeom prst="roundRect">
              <a:avLst>
                <a:gd name="adj" fmla="val 16667"/>
              </a:avLst>
            </a:prstGeom>
            <a:solidFill>
              <a:srgbClr val="34A76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 txBox="1"/>
            <p:nvPr/>
          </p:nvSpPr>
          <p:spPr>
            <a:xfrm>
              <a:off x="176764" y="176764"/>
              <a:ext cx="3267496" cy="3669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06675" rIns="213350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600"/>
                <a:buFont typeface="Calibri"/>
                <a:buNone/>
              </a:pPr>
              <a:r>
                <a:rPr lang="en-US" sz="5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(C</a:t>
              </a:r>
              <a:r>
                <a:rPr lang="en-US" sz="5600" b="0" i="0" u="none" strike="noStrike" cap="none" baseline="-25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5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en-US" sz="5600" b="0" i="0" u="none" strike="noStrike" cap="none" baseline="-25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5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US" sz="5600" b="0" i="0" u="none" strike="noStrike" cap="none" baseline="-25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5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r>
                <a:rPr lang="en-US" sz="5600" b="0" i="1" u="none" strike="noStrike" cap="none" baseline="-25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r>
                <a:rPr lang="en-US" sz="5600" b="0" i="0" u="none" strike="noStrike" cap="none" baseline="-25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sz="5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>
            <a:off x="1066800" y="1419650"/>
            <a:ext cx="10058399" cy="4018698"/>
            <a:chOff x="0" y="2013"/>
            <a:chExt cx="10058399" cy="4018698"/>
          </a:xfrm>
        </p:grpSpPr>
        <p:sp>
          <p:nvSpPr>
            <p:cNvPr id="206" name="Google Shape;206;p8"/>
            <p:cNvSpPr/>
            <p:nvPr/>
          </p:nvSpPr>
          <p:spPr>
            <a:xfrm rot="5400000">
              <a:off x="6452367" y="-2732494"/>
              <a:ext cx="774688" cy="64373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2E0CC">
                <a:alpha val="89803"/>
              </a:srgbClr>
            </a:solidFill>
            <a:ln w="15875" cap="flat" cmpd="sng">
              <a:solidFill>
                <a:srgbClr val="D2E0CC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 txBox="1"/>
            <p:nvPr/>
          </p:nvSpPr>
          <p:spPr>
            <a:xfrm>
              <a:off x="3621024" y="136666"/>
              <a:ext cx="6399559" cy="69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azúcares simples. Ej. glucosa, fructosa, galactosa, manosa, gliceraldehido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0" y="2013"/>
              <a:ext cx="3621024" cy="968361"/>
            </a:xfrm>
            <a:prstGeom prst="roundRect">
              <a:avLst>
                <a:gd name="adj" fmla="val 16667"/>
              </a:avLst>
            </a:prstGeom>
            <a:solidFill>
              <a:srgbClr val="62A53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 txBox="1"/>
            <p:nvPr/>
          </p:nvSpPr>
          <p:spPr>
            <a:xfrm>
              <a:off x="47271" y="49284"/>
              <a:ext cx="3526482" cy="873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Monosacáridos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 rot="5400000">
              <a:off x="6452367" y="-1715715"/>
              <a:ext cx="774688" cy="64373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E0CB">
                <a:alpha val="89803"/>
              </a:srgbClr>
            </a:solidFill>
            <a:ln w="15875" cap="flat" cmpd="sng">
              <a:solidFill>
                <a:srgbClr val="CCE0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 txBox="1"/>
            <p:nvPr/>
          </p:nvSpPr>
          <p:spPr>
            <a:xfrm>
              <a:off x="3621024" y="1153445"/>
              <a:ext cx="6399559" cy="69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dos azúcares simples unidos por un enlace covalente. Ej. sacarosa, lactosa, maltosa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0" y="1018792"/>
              <a:ext cx="3621024" cy="968361"/>
            </a:xfrm>
            <a:prstGeom prst="roundRect">
              <a:avLst>
                <a:gd name="adj" fmla="val 16667"/>
              </a:avLst>
            </a:prstGeom>
            <a:solidFill>
              <a:srgbClr val="40A53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 txBox="1"/>
            <p:nvPr/>
          </p:nvSpPr>
          <p:spPr>
            <a:xfrm>
              <a:off x="47271" y="1066063"/>
              <a:ext cx="3526482" cy="873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Disacáridos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 rot="5400000">
              <a:off x="6452367" y="-698935"/>
              <a:ext cx="774688" cy="64373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BE0CD">
                <a:alpha val="89803"/>
              </a:srgbClr>
            </a:solidFill>
            <a:ln w="15875" cap="flat" cmpd="sng">
              <a:solidFill>
                <a:srgbClr val="CBE0C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 txBox="1"/>
            <p:nvPr/>
          </p:nvSpPr>
          <p:spPr>
            <a:xfrm>
              <a:off x="3621024" y="2170225"/>
              <a:ext cx="6399559" cy="69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 a 20 monosacáridos.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0" y="2035571"/>
              <a:ext cx="3621024" cy="968361"/>
            </a:xfrm>
            <a:prstGeom prst="roundRect">
              <a:avLst>
                <a:gd name="adj" fmla="val 16667"/>
              </a:avLst>
            </a:prstGeom>
            <a:solidFill>
              <a:srgbClr val="35A64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 txBox="1"/>
            <p:nvPr/>
          </p:nvSpPr>
          <p:spPr>
            <a:xfrm>
              <a:off x="47271" y="2082842"/>
              <a:ext cx="3526482" cy="873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Oligosacáridos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 rot="5400000">
              <a:off x="6452367" y="317843"/>
              <a:ext cx="774688" cy="64373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BE0D1">
                <a:alpha val="89803"/>
              </a:srgbClr>
            </a:solidFill>
            <a:ln w="15875" cap="flat" cmpd="sng">
              <a:solidFill>
                <a:srgbClr val="CBE0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 txBox="1"/>
            <p:nvPr/>
          </p:nvSpPr>
          <p:spPr>
            <a:xfrm>
              <a:off x="3621024" y="3187004"/>
              <a:ext cx="6399559" cy="69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cadenas de cientos a miles de monosacáridos. Ej. celulosa, almidón, glucógeno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0" y="3052350"/>
              <a:ext cx="3621024" cy="968361"/>
            </a:xfrm>
            <a:prstGeom prst="roundRect">
              <a:avLst>
                <a:gd name="adj" fmla="val 16667"/>
              </a:avLst>
            </a:prstGeom>
            <a:solidFill>
              <a:srgbClr val="35A66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 txBox="1"/>
            <p:nvPr/>
          </p:nvSpPr>
          <p:spPr>
            <a:xfrm>
              <a:off x="47271" y="3099621"/>
              <a:ext cx="3526482" cy="873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Polisacáridos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/>
              <a:t>Prueba de Benedict</a:t>
            </a:r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1747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Para detectar azucares reductoras, al detectar la presencia de grupo aldehído.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-Detecta monosacáridos y algunos disacáridos.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Una prueba positiva tendrá un cambio de </a:t>
            </a:r>
            <a:r>
              <a:rPr lang="en-US" sz="1850">
                <a:solidFill>
                  <a:srgbClr val="0070C0"/>
                </a:solidFill>
              </a:rPr>
              <a:t>azul</a:t>
            </a:r>
            <a:r>
              <a:rPr lang="en-US" sz="1850"/>
              <a:t> a </a:t>
            </a:r>
            <a:r>
              <a:rPr lang="en-US" sz="1850">
                <a:solidFill>
                  <a:srgbClr val="4A7B29"/>
                </a:solidFill>
              </a:rPr>
              <a:t>verde</a:t>
            </a:r>
            <a:r>
              <a:rPr lang="en-US" sz="1850"/>
              <a:t> o </a:t>
            </a:r>
            <a:r>
              <a:rPr lang="en-US" sz="1850">
                <a:solidFill>
                  <a:srgbClr val="CA5208"/>
                </a:solidFill>
              </a:rPr>
              <a:t>rojo ladrillo </a:t>
            </a:r>
            <a:r>
              <a:rPr lang="en-US" sz="1850"/>
              <a:t>al calentar la solución.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 Esto ocurre por una reacción de oxidación-reducción* donde el cobre presente en el reactivo de Benedict  (Cu</a:t>
            </a:r>
            <a:r>
              <a:rPr lang="en-US" sz="1850" baseline="30000"/>
              <a:t>2+</a:t>
            </a:r>
            <a:r>
              <a:rPr lang="en-US" sz="1850"/>
              <a:t>) se reduce y se precipita en óxido de cobre (Cu</a:t>
            </a:r>
            <a:r>
              <a:rPr lang="en-US" sz="1850" baseline="-25000"/>
              <a:t>2</a:t>
            </a:r>
            <a:r>
              <a:rPr lang="en-US" sz="1850"/>
              <a:t>O). 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-Aunque la fructosa no es un azúcar reductora (es una cetona), da un resultado positivo porque se convierte en glucosa y manosa.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-Es una prueba semi-cuantitativa. El color obtenido da una idea de cuánta azúcar reductora está presente en la solución: verde ca. 0.5 g%; amarillento 1 g%; anaranjado 1.5 g% y rojo 2 g% ó mayor.</a:t>
            </a:r>
            <a:endParaRPr/>
          </a:p>
          <a:p>
            <a:pPr marL="91440" lvl="0" indent="-11747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Char char=" "/>
            </a:pPr>
            <a:r>
              <a:rPr lang="en-US" sz="1850"/>
              <a:t>-Se puede usar para detectar la presencia de glucosa en la orina.</a:t>
            </a:r>
            <a:endParaRPr sz="1850"/>
          </a:p>
          <a:p>
            <a:pPr marL="0" lvl="0" indent="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None/>
            </a:pPr>
            <a:r>
              <a:rPr lang="en-US" sz="1850"/>
              <a:t>- Cuidado: el reactivo de Benedict es cáustico.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None/>
            </a:pPr>
            <a:r>
              <a:rPr lang="en-US" sz="1850"/>
              <a:t> -Esta es la única prueba que haremos que se calienta.</a:t>
            </a:r>
            <a:endParaRPr/>
          </a:p>
          <a:p>
            <a:pPr marL="91440" lvl="0" indent="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1850"/>
              <a:buNone/>
            </a:pPr>
            <a:endParaRPr sz="1850"/>
          </a:p>
        </p:txBody>
      </p:sp>
      <p:sp>
        <p:nvSpPr>
          <p:cNvPr id="228" name="Google Shape;228;p9"/>
          <p:cNvSpPr txBox="1">
            <a:spLocks noGrp="1"/>
          </p:cNvSpPr>
          <p:nvPr>
            <p:ph type="body" idx="2"/>
          </p:nvPr>
        </p:nvSpPr>
        <p:spPr>
          <a:xfrm>
            <a:off x="505436" y="2924283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2867025" y="5934075"/>
            <a:ext cx="85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4328334" y="6211669"/>
            <a:ext cx="73497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En clase le discutirán con detalle qué es una reacción oxidación-reducción.</a:t>
            </a:r>
            <a:endParaRPr/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964" y="3402836"/>
            <a:ext cx="3296872" cy="142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"/>
          <p:cNvSpPr txBox="1"/>
          <p:nvPr/>
        </p:nvSpPr>
        <p:spPr>
          <a:xfrm>
            <a:off x="571457" y="4883055"/>
            <a:ext cx="308614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Panorámica</PresentationFormat>
  <Paragraphs>106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Retrospect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 de Benedict</vt:lpstr>
      <vt:lpstr>Presentación de PowerPoint</vt:lpstr>
      <vt:lpstr>Presentación de PowerPoint</vt:lpstr>
      <vt:lpstr>Presentación de PowerPoint</vt:lpstr>
      <vt:lpstr>Presentación de PowerPoint</vt:lpstr>
      <vt:lpstr>Prueba de Sudán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JVG</dc:creator>
  <cp:lastModifiedBy>Owner</cp:lastModifiedBy>
  <cp:revision>1</cp:revision>
  <dcterms:created xsi:type="dcterms:W3CDTF">2017-08-19T15:18:00Z</dcterms:created>
  <dcterms:modified xsi:type="dcterms:W3CDTF">2022-09-05T03:13:10Z</dcterms:modified>
</cp:coreProperties>
</file>