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58" r:id="rId5"/>
    <p:sldId id="259" r:id="rId6"/>
    <p:sldId id="260" r:id="rId7"/>
    <p:sldId id="261" r:id="rId8"/>
    <p:sldId id="273" r:id="rId9"/>
    <p:sldId id="262" r:id="rId10"/>
    <p:sldId id="264" r:id="rId11"/>
    <p:sldId id="265" r:id="rId12"/>
    <p:sldId id="269" r:id="rId13"/>
    <p:sldId id="266" r:id="rId14"/>
    <p:sldId id="267" r:id="rId15"/>
    <p:sldId id="270"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7"/>
    <p:restoredTop sz="94586"/>
  </p:normalViewPr>
  <p:slideViewPr>
    <p:cSldViewPr snapToGrid="0" snapToObjects="1">
      <p:cViewPr varScale="1">
        <p:scale>
          <a:sx n="102" d="100"/>
          <a:sy n="102" d="100"/>
        </p:scale>
        <p:origin x="1368"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9/13/16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9/13/16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9/13/16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CD78-3C8E-49F2-8FAB-59489D168ABB}" type="datetimeFigureOut">
              <a:rPr lang="en-US" smtClean="0"/>
              <a:t>9/13/16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CD78-3C8E-49F2-8FAB-59489D168ABB}" type="datetimeFigureOut">
              <a:rPr lang="en-US" smtClean="0"/>
              <a:t>9/13/16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CD78-3C8E-49F2-8FAB-59489D168ABB}" type="datetimeFigureOut">
              <a:rPr lang="en-US" smtClean="0"/>
              <a:t>9/13/16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CD78-3C8E-49F2-8FAB-59489D168ABB}" type="datetimeFigureOut">
              <a:rPr lang="en-US" smtClean="0"/>
              <a:t>9/13/16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CD78-3C8E-49F2-8FAB-59489D168ABB}" type="datetimeFigureOut">
              <a:rPr lang="en-US" smtClean="0"/>
              <a:t>9/13/16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CD78-3C8E-49F2-8FAB-59489D168ABB}" type="datetimeFigureOut">
              <a:rPr lang="en-US" smtClean="0"/>
              <a:t>9/13/16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9/13/16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CD78-3C8E-49F2-8FAB-59489D168ABB}" type="datetimeFigureOut">
              <a:rPr lang="en-US" smtClean="0"/>
              <a:t>9/13/16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6013-B943-42BA-886F-6F9D4EB85E9D}"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CD78-3C8E-49F2-8FAB-59489D168ABB}" type="datetimeFigureOut">
              <a:rPr lang="en-US" smtClean="0"/>
              <a:t>9/13/16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6013-B943-42BA-886F-6F9D4EB85E9D}"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9439"/>
            <a:ext cx="7772400" cy="2853799"/>
          </a:xfrm>
        </p:spPr>
        <p:txBody>
          <a:bodyPr>
            <a:normAutofit/>
          </a:bodyPr>
          <a:lstStyle/>
          <a:p>
            <a:r>
              <a:rPr lang="es-ES_tradnl" sz="3600" dirty="0" smtClean="0"/>
              <a:t>Kelvin W. </a:t>
            </a:r>
            <a:r>
              <a:rPr lang="es-ES_tradnl" sz="3600" dirty="0" err="1" smtClean="0"/>
              <a:t>Willoughby</a:t>
            </a:r>
            <a:r>
              <a:rPr lang="es-ES_tradnl" sz="3600" dirty="0" smtClean="0"/>
              <a:t/>
            </a:r>
            <a:br>
              <a:rPr lang="es-ES_tradnl" sz="3600" dirty="0" smtClean="0"/>
            </a:br>
            <a:r>
              <a:rPr lang="es-ES_tradnl" sz="3600" dirty="0" err="1" smtClean="0"/>
              <a:t>Chapter</a:t>
            </a:r>
            <a:r>
              <a:rPr lang="es-ES_tradnl" sz="3600" dirty="0" smtClean="0"/>
              <a:t> 11</a:t>
            </a:r>
            <a:br>
              <a:rPr lang="es-ES_tradnl" sz="3600" dirty="0" smtClean="0"/>
            </a:br>
            <a:r>
              <a:rPr lang="es-ES_tradnl" sz="3600" dirty="0" smtClean="0"/>
              <a:t>“A </a:t>
            </a:r>
            <a:r>
              <a:rPr lang="es-ES_tradnl" sz="3600" dirty="0" err="1" smtClean="0"/>
              <a:t>Review</a:t>
            </a:r>
            <a:r>
              <a:rPr lang="es-ES_tradnl" sz="3600" dirty="0" smtClean="0"/>
              <a:t> of </a:t>
            </a:r>
            <a:r>
              <a:rPr lang="es-ES_tradnl" sz="3600" dirty="0" err="1" smtClean="0"/>
              <a:t>Possible</a:t>
            </a:r>
            <a:r>
              <a:rPr lang="es-ES_tradnl" sz="3600" dirty="0" smtClean="0"/>
              <a:t> </a:t>
            </a:r>
            <a:r>
              <a:rPr lang="es-ES_tradnl" sz="3600" dirty="0" err="1" smtClean="0"/>
              <a:t>Criticisms</a:t>
            </a:r>
            <a:r>
              <a:rPr lang="es-ES_tradnl" sz="3600" dirty="0" smtClean="0"/>
              <a:t>”</a:t>
            </a:r>
            <a:br>
              <a:rPr lang="es-ES_tradnl" sz="3600" dirty="0" smtClean="0"/>
            </a:br>
            <a:r>
              <a:rPr lang="es-ES_tradnl" sz="2800" dirty="0" smtClean="0"/>
              <a:t>. . . </a:t>
            </a:r>
            <a:r>
              <a:rPr lang="en-US" sz="2800" dirty="0"/>
              <a:t>o</a:t>
            </a:r>
            <a:r>
              <a:rPr lang="es-ES_tradnl" sz="2800" dirty="0" smtClean="0"/>
              <a:t>f </a:t>
            </a:r>
            <a:r>
              <a:rPr lang="es-ES_tradnl" sz="2800" dirty="0" err="1" smtClean="0"/>
              <a:t>the</a:t>
            </a:r>
            <a:r>
              <a:rPr lang="es-ES_tradnl" sz="2800" dirty="0" smtClean="0"/>
              <a:t> </a:t>
            </a:r>
            <a:r>
              <a:rPr lang="es-ES_tradnl" sz="2800" dirty="0" err="1" smtClean="0"/>
              <a:t>theory</a:t>
            </a:r>
            <a:r>
              <a:rPr lang="es-ES_tradnl" sz="2800" dirty="0" smtClean="0"/>
              <a:t> of </a:t>
            </a:r>
            <a:r>
              <a:rPr lang="es-ES_tradnl" sz="2800" dirty="0" err="1" smtClean="0"/>
              <a:t>Appropriate</a:t>
            </a:r>
            <a:r>
              <a:rPr lang="es-ES_tradnl" sz="2800" dirty="0" smtClean="0"/>
              <a:t> </a:t>
            </a:r>
            <a:r>
              <a:rPr lang="es-ES_tradnl" sz="2800" dirty="0" err="1" smtClean="0"/>
              <a:t>Technology</a:t>
            </a:r>
            <a:endParaRPr lang="es-ES_tradnl" sz="2800" u="sng" dirty="0"/>
          </a:p>
        </p:txBody>
      </p:sp>
      <p:sp>
        <p:nvSpPr>
          <p:cNvPr id="3" name="Subtitle 2"/>
          <p:cNvSpPr>
            <a:spLocks noGrp="1"/>
          </p:cNvSpPr>
          <p:nvPr>
            <p:ph type="subTitle" idx="1"/>
          </p:nvPr>
        </p:nvSpPr>
        <p:spPr>
          <a:xfrm>
            <a:off x="685800" y="3206663"/>
            <a:ext cx="7507442" cy="2432137"/>
          </a:xfrm>
        </p:spPr>
        <p:txBody>
          <a:bodyPr>
            <a:normAutofit fontScale="70000" lnSpcReduction="20000"/>
          </a:bodyPr>
          <a:lstStyle/>
          <a:p>
            <a:r>
              <a:rPr lang="es-ES_tradnl" dirty="0" smtClean="0"/>
              <a:t> </a:t>
            </a:r>
            <a:endParaRPr lang="es-ES_tradnl" u="sng" dirty="0" smtClean="0"/>
          </a:p>
          <a:p>
            <a:pPr>
              <a:lnSpc>
                <a:spcPct val="140000"/>
              </a:lnSpc>
            </a:pPr>
            <a:r>
              <a:rPr lang="es-ES_tradnl" dirty="0" smtClean="0">
                <a:solidFill>
                  <a:srgbClr val="FFFF00"/>
                </a:solidFill>
              </a:rPr>
              <a:t>. . . </a:t>
            </a:r>
            <a:r>
              <a:rPr lang="en-US" dirty="0">
                <a:solidFill>
                  <a:srgbClr val="FFFF00"/>
                </a:solidFill>
              </a:rPr>
              <a:t>h</a:t>
            </a:r>
            <a:r>
              <a:rPr lang="es-ES_tradnl" dirty="0" err="1" smtClean="0">
                <a:solidFill>
                  <a:srgbClr val="FFFF00"/>
                </a:solidFill>
              </a:rPr>
              <a:t>oy</a:t>
            </a:r>
            <a:r>
              <a:rPr lang="es-ES_tradnl" dirty="0" smtClean="0">
                <a:solidFill>
                  <a:srgbClr val="FFFF00"/>
                </a:solidFill>
              </a:rPr>
              <a:t> discutimos una </a:t>
            </a:r>
            <a:r>
              <a:rPr lang="en-US" dirty="0" err="1" smtClean="0">
                <a:solidFill>
                  <a:srgbClr val="FFFF00"/>
                </a:solidFill>
              </a:rPr>
              <a:t>posible</a:t>
            </a:r>
            <a:r>
              <a:rPr lang="en-US" dirty="0" smtClean="0">
                <a:solidFill>
                  <a:srgbClr val="FFFF00"/>
                </a:solidFill>
              </a:rPr>
              <a:t> </a:t>
            </a:r>
            <a:r>
              <a:rPr lang="en-US" dirty="0" err="1" smtClean="0">
                <a:solidFill>
                  <a:srgbClr val="FFFF00"/>
                </a:solidFill>
              </a:rPr>
              <a:t>debilidad</a:t>
            </a:r>
            <a:r>
              <a:rPr lang="en-US" dirty="0" smtClean="0">
                <a:solidFill>
                  <a:srgbClr val="FFFF00"/>
                </a:solidFill>
              </a:rPr>
              <a:t> de la </a:t>
            </a:r>
            <a:r>
              <a:rPr lang="en-US" dirty="0" err="1" smtClean="0">
                <a:solidFill>
                  <a:srgbClr val="FFFF00"/>
                </a:solidFill>
              </a:rPr>
              <a:t>teoría</a:t>
            </a:r>
            <a:r>
              <a:rPr lang="en-US" dirty="0" smtClean="0">
                <a:solidFill>
                  <a:srgbClr val="FFFF00"/>
                </a:solidFill>
              </a:rPr>
              <a:t> </a:t>
            </a:r>
          </a:p>
          <a:p>
            <a:pPr>
              <a:lnSpc>
                <a:spcPct val="140000"/>
              </a:lnSpc>
            </a:pPr>
            <a:r>
              <a:rPr lang="en-US" dirty="0">
                <a:solidFill>
                  <a:srgbClr val="FFFF00"/>
                </a:solidFill>
              </a:rPr>
              <a:t>d</a:t>
            </a:r>
            <a:r>
              <a:rPr lang="en-US" dirty="0" smtClean="0">
                <a:solidFill>
                  <a:srgbClr val="FFFF00"/>
                </a:solidFill>
              </a:rPr>
              <a:t>e </a:t>
            </a:r>
            <a:r>
              <a:rPr lang="en-US" dirty="0" err="1">
                <a:solidFill>
                  <a:srgbClr val="FFFF00"/>
                </a:solidFill>
              </a:rPr>
              <a:t>T</a:t>
            </a:r>
            <a:r>
              <a:rPr lang="en-US" dirty="0" err="1" smtClean="0">
                <a:solidFill>
                  <a:srgbClr val="FFFF00"/>
                </a:solidFill>
              </a:rPr>
              <a:t>ecnología</a:t>
            </a:r>
            <a:r>
              <a:rPr lang="en-US" dirty="0" smtClean="0">
                <a:solidFill>
                  <a:srgbClr val="FFFF00"/>
                </a:solidFill>
              </a:rPr>
              <a:t> </a:t>
            </a:r>
            <a:r>
              <a:rPr lang="en-US" dirty="0" err="1">
                <a:solidFill>
                  <a:srgbClr val="FFFF00"/>
                </a:solidFill>
              </a:rPr>
              <a:t>A</a:t>
            </a:r>
            <a:r>
              <a:rPr lang="en-US" dirty="0" err="1" smtClean="0">
                <a:solidFill>
                  <a:srgbClr val="FFFF00"/>
                </a:solidFill>
              </a:rPr>
              <a:t>propiada</a:t>
            </a:r>
            <a:r>
              <a:rPr lang="en-US" dirty="0" smtClean="0">
                <a:solidFill>
                  <a:srgbClr val="FFFF00"/>
                </a:solidFill>
              </a:rPr>
              <a:t> que </a:t>
            </a:r>
            <a:r>
              <a:rPr lang="en-US" dirty="0" err="1" smtClean="0">
                <a:solidFill>
                  <a:srgbClr val="FFFF00"/>
                </a:solidFill>
              </a:rPr>
              <a:t>hemos</a:t>
            </a:r>
            <a:r>
              <a:rPr lang="en-US" dirty="0" smtClean="0">
                <a:solidFill>
                  <a:srgbClr val="FFFF00"/>
                </a:solidFill>
              </a:rPr>
              <a:t> </a:t>
            </a:r>
            <a:r>
              <a:rPr lang="en-US" dirty="0" err="1" smtClean="0">
                <a:solidFill>
                  <a:srgbClr val="FFFF00"/>
                </a:solidFill>
              </a:rPr>
              <a:t>venido</a:t>
            </a:r>
            <a:r>
              <a:rPr lang="en-US" dirty="0" smtClean="0">
                <a:solidFill>
                  <a:srgbClr val="FFFF00"/>
                </a:solidFill>
              </a:rPr>
              <a:t> </a:t>
            </a:r>
            <a:r>
              <a:rPr lang="en-US" dirty="0" err="1" smtClean="0">
                <a:solidFill>
                  <a:srgbClr val="FFFF00"/>
                </a:solidFill>
              </a:rPr>
              <a:t>discutiendo</a:t>
            </a:r>
            <a:endParaRPr lang="en-US" dirty="0">
              <a:solidFill>
                <a:srgbClr val="FFFF00"/>
              </a:solidFill>
            </a:endParaRPr>
          </a:p>
          <a:p>
            <a:pPr>
              <a:lnSpc>
                <a:spcPct val="140000"/>
              </a:lnSpc>
            </a:pPr>
            <a:r>
              <a:rPr lang="en-US" dirty="0" smtClean="0">
                <a:solidFill>
                  <a:srgbClr val="FFFF00"/>
                </a:solidFill>
              </a:rPr>
              <a:t>---un contra-</a:t>
            </a:r>
            <a:r>
              <a:rPr lang="en-US" dirty="0" err="1" smtClean="0">
                <a:solidFill>
                  <a:srgbClr val="FFFF00"/>
                </a:solidFill>
              </a:rPr>
              <a:t>argumento</a:t>
            </a:r>
            <a:r>
              <a:rPr lang="en-US" dirty="0">
                <a:solidFill>
                  <a:srgbClr val="FFFF00"/>
                </a:solidFill>
              </a:rPr>
              <a:t> </a:t>
            </a:r>
            <a:r>
              <a:rPr lang="en-US" dirty="0" smtClean="0">
                <a:solidFill>
                  <a:srgbClr val="FFFF00"/>
                </a:solidFill>
              </a:rPr>
              <a:t>que la pone </a:t>
            </a:r>
            <a:r>
              <a:rPr lang="en-US" dirty="0" err="1" smtClean="0">
                <a:solidFill>
                  <a:srgbClr val="FFFF00"/>
                </a:solidFill>
              </a:rPr>
              <a:t>en</a:t>
            </a:r>
            <a:r>
              <a:rPr lang="en-US" dirty="0" smtClean="0">
                <a:solidFill>
                  <a:srgbClr val="FFFF00"/>
                </a:solidFill>
              </a:rPr>
              <a:t> </a:t>
            </a:r>
            <a:r>
              <a:rPr lang="en-US" dirty="0" err="1" smtClean="0">
                <a:solidFill>
                  <a:srgbClr val="FFFF00"/>
                </a:solidFill>
              </a:rPr>
              <a:t>pregunta</a:t>
            </a:r>
            <a:r>
              <a:rPr lang="en-US" dirty="0" smtClean="0">
                <a:solidFill>
                  <a:srgbClr val="FFFF00"/>
                </a:solidFill>
              </a:rPr>
              <a:t>.</a:t>
            </a:r>
            <a:endParaRPr lang="es-ES_tradnl" dirty="0" smtClean="0">
              <a:solidFill>
                <a:srgbClr val="FFFF00"/>
              </a:solidFill>
            </a:endParaRPr>
          </a:p>
          <a:p>
            <a:pPr>
              <a:lnSpc>
                <a:spcPct val="140000"/>
              </a:lnSpc>
            </a:pPr>
            <a:r>
              <a:rPr lang="es-ES_tradnl" dirty="0"/>
              <a:t>páginas 309-330 de </a:t>
            </a:r>
            <a:r>
              <a:rPr lang="es-ES_tradnl" i="1" u="sng" dirty="0" err="1"/>
              <a:t>Technology</a:t>
            </a:r>
            <a:r>
              <a:rPr lang="es-ES_tradnl" i="1" u="sng" dirty="0"/>
              <a:t> </a:t>
            </a:r>
            <a:r>
              <a:rPr lang="es-ES_tradnl" i="1" u="sng" dirty="0" err="1" smtClean="0"/>
              <a:t>Choice</a:t>
            </a:r>
            <a:endParaRPr lang="es-ES_tradnl" i="1" dirty="0"/>
          </a:p>
        </p:txBody>
      </p:sp>
    </p:spTree>
    <p:extLst>
      <p:ext uri="{BB962C8B-B14F-4D97-AF65-F5344CB8AC3E}">
        <p14:creationId xmlns:p14="http://schemas.microsoft.com/office/powerpoint/2010/main" val="2459233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a:p>
        </p:txBody>
      </p:sp>
      <p:sp>
        <p:nvSpPr>
          <p:cNvPr id="3" name="Content Placeholder 2"/>
          <p:cNvSpPr>
            <a:spLocks noGrp="1"/>
          </p:cNvSpPr>
          <p:nvPr>
            <p:ph idx="1"/>
          </p:nvPr>
        </p:nvSpPr>
        <p:spPr>
          <a:xfrm>
            <a:off x="457200" y="274638"/>
            <a:ext cx="8229600" cy="5851525"/>
          </a:xfrm>
        </p:spPr>
        <p:txBody>
          <a:bodyPr numCol="3">
            <a:normAutofit/>
          </a:bodyPr>
          <a:lstStyle/>
          <a:p>
            <a:pPr marL="0" indent="0" algn="ctr">
              <a:buNone/>
            </a:pPr>
            <a:r>
              <a:rPr lang="en-US" dirty="0"/>
              <a:t>t</a:t>
            </a:r>
            <a:r>
              <a:rPr lang="es-ES_tradnl" dirty="0" err="1" smtClean="0"/>
              <a:t>ecno</a:t>
            </a:r>
            <a:r>
              <a:rPr lang="es-ES_tradnl" dirty="0" smtClean="0"/>
              <a:t>-pesimismo</a:t>
            </a:r>
          </a:p>
          <a:p>
            <a:pPr marL="0" indent="0" algn="ctr">
              <a:buNone/>
            </a:pPr>
            <a:endParaRPr lang="es-ES_tradnl" dirty="0"/>
          </a:p>
          <a:p>
            <a:pPr marL="0" indent="0" algn="ctr">
              <a:buNone/>
            </a:pPr>
            <a:endParaRPr lang="es-ES_tradnl" dirty="0" smtClean="0"/>
          </a:p>
          <a:p>
            <a:pPr marL="0" indent="0" algn="ctr">
              <a:buNone/>
            </a:pPr>
            <a:endParaRPr lang="es-ES_tradnl" dirty="0" smtClean="0"/>
          </a:p>
          <a:p>
            <a:pPr marL="0" indent="0" algn="ctr">
              <a:buNone/>
            </a:pPr>
            <a:r>
              <a:rPr lang="es-ES_tradnl" dirty="0">
                <a:solidFill>
                  <a:srgbClr val="FFFF00"/>
                </a:solidFill>
              </a:rPr>
              <a:t>t</a:t>
            </a:r>
            <a:r>
              <a:rPr lang="en-US" dirty="0" err="1" smtClean="0">
                <a:solidFill>
                  <a:srgbClr val="FFFF00"/>
                </a:solidFill>
              </a:rPr>
              <a:t>ecnología</a:t>
            </a:r>
            <a:endParaRPr lang="en-US" dirty="0" smtClean="0">
              <a:solidFill>
                <a:srgbClr val="FFFF00"/>
              </a:solidFill>
            </a:endParaRPr>
          </a:p>
          <a:p>
            <a:pPr marL="0" indent="0" algn="ctr">
              <a:buNone/>
            </a:pPr>
            <a:r>
              <a:rPr lang="en-US" dirty="0" err="1">
                <a:solidFill>
                  <a:srgbClr val="FFFF00"/>
                </a:solidFill>
              </a:rPr>
              <a:t>a</a:t>
            </a:r>
            <a:r>
              <a:rPr lang="en-US" dirty="0" err="1" smtClean="0">
                <a:solidFill>
                  <a:srgbClr val="FFFF00"/>
                </a:solidFill>
              </a:rPr>
              <a:t>utónoma</a:t>
            </a:r>
            <a:endParaRPr lang="en-US" dirty="0" smtClean="0">
              <a:solidFill>
                <a:srgbClr val="FFFF00"/>
              </a:solidFill>
            </a:endParaRPr>
          </a:p>
          <a:p>
            <a:pPr marL="0" indent="0" algn="ctr">
              <a:buNone/>
            </a:pPr>
            <a:endParaRPr lang="en-US" dirty="0"/>
          </a:p>
          <a:p>
            <a:pPr marL="0" indent="0" algn="ctr">
              <a:buNone/>
            </a:pPr>
            <a:r>
              <a:rPr lang="en-US" dirty="0" smtClean="0"/>
              <a:t>t</a:t>
            </a:r>
            <a:r>
              <a:rPr lang="es-ES_tradnl" dirty="0" err="1" smtClean="0"/>
              <a:t>ecno</a:t>
            </a:r>
            <a:r>
              <a:rPr lang="es-ES_tradnl" dirty="0" smtClean="0"/>
              <a:t>-optimismo</a:t>
            </a:r>
          </a:p>
          <a:p>
            <a:pPr marL="0" indent="0">
              <a:buNone/>
            </a:pPr>
            <a:endParaRPr lang="es-ES_tradnl" dirty="0" smtClean="0"/>
          </a:p>
          <a:p>
            <a:pPr marL="0" indent="0">
              <a:buNone/>
            </a:pPr>
            <a:endParaRPr lang="es-ES_tradnl" dirty="0" smtClean="0"/>
          </a:p>
          <a:p>
            <a:pPr marL="0" indent="0">
              <a:buNone/>
            </a:pPr>
            <a:endParaRPr lang="es-ES_tradnl" dirty="0" smtClean="0"/>
          </a:p>
          <a:p>
            <a:pPr marL="0" indent="0">
              <a:buNone/>
            </a:pPr>
            <a:endParaRPr lang="es-ES_tradnl" dirty="0" smtClean="0"/>
          </a:p>
          <a:p>
            <a:pPr marL="0" indent="0" algn="ctr">
              <a:buNone/>
            </a:pPr>
            <a:r>
              <a:rPr lang="es-ES_tradnl" sz="4000" dirty="0" smtClean="0"/>
              <a:t>¿?</a:t>
            </a:r>
          </a:p>
          <a:p>
            <a:pPr marL="0" indent="0" algn="ctr">
              <a:buNone/>
            </a:pPr>
            <a:endParaRPr lang="es-ES_tradnl" dirty="0" smtClean="0"/>
          </a:p>
          <a:p>
            <a:pPr marL="0" indent="0" algn="ctr">
              <a:buNone/>
            </a:pPr>
            <a:endParaRPr lang="es-ES_tradnl" dirty="0" smtClean="0"/>
          </a:p>
          <a:p>
            <a:pPr marL="0" indent="0" algn="ctr">
              <a:buNone/>
            </a:pPr>
            <a:endParaRPr lang="es-ES_tradnl" dirty="0" smtClean="0"/>
          </a:p>
          <a:p>
            <a:pPr marL="0" indent="0" algn="ctr">
              <a:buNone/>
            </a:pPr>
            <a:endParaRPr lang="es-ES_tradnl" dirty="0" smtClean="0"/>
          </a:p>
          <a:p>
            <a:pPr marL="0" indent="0" algn="ctr">
              <a:buNone/>
            </a:pPr>
            <a:endParaRPr lang="es-ES_tradnl" dirty="0" smtClean="0"/>
          </a:p>
          <a:p>
            <a:pPr marL="0" indent="0" algn="ctr">
              <a:buNone/>
            </a:pPr>
            <a:endParaRPr lang="es-ES_tradnl" dirty="0"/>
          </a:p>
          <a:p>
            <a:pPr marL="0" indent="0" algn="ctr">
              <a:buNone/>
            </a:pPr>
            <a:endParaRPr lang="en-US" dirty="0" smtClean="0"/>
          </a:p>
          <a:p>
            <a:pPr marL="0" indent="0" algn="ctr">
              <a:buNone/>
            </a:pPr>
            <a:endParaRPr lang="en-US" dirty="0"/>
          </a:p>
          <a:p>
            <a:pPr marL="0" indent="0" algn="ctr">
              <a:buNone/>
            </a:pPr>
            <a:r>
              <a:rPr lang="en-US" dirty="0">
                <a:solidFill>
                  <a:srgbClr val="FFFF00"/>
                </a:solidFill>
              </a:rPr>
              <a:t>T</a:t>
            </a:r>
            <a:r>
              <a:rPr lang="es-ES_tradnl" dirty="0" err="1" smtClean="0">
                <a:solidFill>
                  <a:srgbClr val="FFFF00"/>
                </a:solidFill>
              </a:rPr>
              <a:t>ecnología</a:t>
            </a:r>
            <a:r>
              <a:rPr lang="es-ES_tradnl" dirty="0" smtClean="0">
                <a:solidFill>
                  <a:srgbClr val="FFFF00"/>
                </a:solidFill>
              </a:rPr>
              <a:t> Apropiada</a:t>
            </a:r>
            <a:endParaRPr lang="es-ES_tradnl" dirty="0">
              <a:solidFill>
                <a:srgbClr val="FFFF00"/>
              </a:solidFill>
            </a:endParaRPr>
          </a:p>
        </p:txBody>
      </p:sp>
    </p:spTree>
    <p:extLst>
      <p:ext uri="{BB962C8B-B14F-4D97-AF65-F5344CB8AC3E}">
        <p14:creationId xmlns:p14="http://schemas.microsoft.com/office/powerpoint/2010/main" val="2889765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endParaRPr lang="es-ES_tradnl"/>
          </a:p>
        </p:txBody>
      </p:sp>
      <p:sp>
        <p:nvSpPr>
          <p:cNvPr id="3" name="Content Placeholder 2"/>
          <p:cNvSpPr>
            <a:spLocks noGrp="1"/>
          </p:cNvSpPr>
          <p:nvPr>
            <p:ph idx="1"/>
          </p:nvPr>
        </p:nvSpPr>
        <p:spPr>
          <a:xfrm>
            <a:off x="457200" y="0"/>
            <a:ext cx="8229600" cy="6704386"/>
          </a:xfrm>
        </p:spPr>
        <p:txBody>
          <a:bodyPr>
            <a:normAutofit fontScale="47500" lnSpcReduction="20000"/>
          </a:bodyPr>
          <a:lstStyle/>
          <a:p>
            <a:pPr marL="0" indent="0" algn="just">
              <a:lnSpc>
                <a:spcPct val="140000"/>
              </a:lnSpc>
              <a:buNone/>
            </a:pPr>
            <a:endParaRPr lang="en-US" dirty="0" smtClean="0"/>
          </a:p>
          <a:p>
            <a:pPr marL="0" indent="0" algn="just">
              <a:lnSpc>
                <a:spcPct val="140000"/>
              </a:lnSpc>
              <a:buNone/>
            </a:pPr>
            <a:r>
              <a:rPr lang="en-US" sz="4500" dirty="0" smtClean="0"/>
              <a:t>“If it is clear that the social contract implicitly created by implementing a particular generic variety of technology is incompatible with the kind of society we would deliberately choose, then that kind of device or system ought to be excluded from society altogether.  A crucial failure of modern political theory  has been its inability or unwillingness even to begin this project: </a:t>
            </a:r>
            <a:r>
              <a:rPr lang="en-US" sz="4500" dirty="0" smtClean="0">
                <a:solidFill>
                  <a:srgbClr val="FFFF00"/>
                </a:solidFill>
              </a:rPr>
              <a:t>critical evaluation of society’s technical constitution</a:t>
            </a:r>
            <a:r>
              <a:rPr lang="en-US" sz="4500" dirty="0" smtClean="0"/>
              <a:t>.  The silence of modern liberalism on this issue is matched by an equally obvious neglect in Marxist theory.  Both persuasions have enthusiastically sought freedom in sheer material plenitude, welcoming whatever technological means (or monstrosities) seemed to produce abundance faster.” </a:t>
            </a:r>
          </a:p>
          <a:p>
            <a:pPr marL="0" indent="0" algn="just">
              <a:lnSpc>
                <a:spcPct val="140000"/>
              </a:lnSpc>
              <a:buNone/>
            </a:pPr>
            <a:endParaRPr lang="es-ES_tradnl" dirty="0" smtClean="0"/>
          </a:p>
          <a:p>
            <a:pPr marL="0" indent="0" algn="just">
              <a:lnSpc>
                <a:spcPct val="140000"/>
              </a:lnSpc>
              <a:buNone/>
            </a:pPr>
            <a:endParaRPr lang="es-ES_tradnl" dirty="0"/>
          </a:p>
          <a:p>
            <a:pPr marL="0" indent="0" algn="just">
              <a:lnSpc>
                <a:spcPct val="140000"/>
              </a:lnSpc>
              <a:buNone/>
            </a:pPr>
            <a:endParaRPr lang="es-ES_tradnl" dirty="0"/>
          </a:p>
          <a:p>
            <a:pPr marL="0" indent="0" algn="just">
              <a:lnSpc>
                <a:spcPct val="140000"/>
              </a:lnSpc>
              <a:buNone/>
            </a:pPr>
            <a:r>
              <a:rPr lang="es-ES_tradnl" dirty="0" err="1" smtClean="0"/>
              <a:t>Langdon</a:t>
            </a:r>
            <a:r>
              <a:rPr lang="es-ES_tradnl" dirty="0" smtClean="0"/>
              <a:t> </a:t>
            </a:r>
            <a:r>
              <a:rPr lang="es-ES_tradnl" dirty="0" err="1" smtClean="0"/>
              <a:t>Winner</a:t>
            </a:r>
            <a:r>
              <a:rPr lang="es-ES_tradnl" dirty="0" smtClean="0"/>
              <a:t>, “</a:t>
            </a:r>
            <a:r>
              <a:rPr lang="es-ES_tradnl" i="1" dirty="0" err="1" smtClean="0"/>
              <a:t>Techné</a:t>
            </a:r>
            <a:r>
              <a:rPr lang="es-ES_tradnl" dirty="0" smtClean="0"/>
              <a:t> and </a:t>
            </a:r>
            <a:r>
              <a:rPr lang="es-ES_tradnl" i="1" dirty="0" err="1" smtClean="0"/>
              <a:t>Politeia</a:t>
            </a:r>
            <a:r>
              <a:rPr lang="es-ES_tradnl" dirty="0" smtClean="0"/>
              <a:t>”, 1983, citado en </a:t>
            </a:r>
            <a:r>
              <a:rPr lang="es-ES_tradnl" dirty="0" err="1" smtClean="0"/>
              <a:t>Willoughby</a:t>
            </a:r>
            <a:r>
              <a:rPr lang="es-ES_tradnl" dirty="0" smtClean="0"/>
              <a:t>, páginas 320-321</a:t>
            </a:r>
            <a:endParaRPr lang="es-ES_tradnl" dirty="0"/>
          </a:p>
        </p:txBody>
      </p:sp>
    </p:spTree>
    <p:extLst>
      <p:ext uri="{BB962C8B-B14F-4D97-AF65-F5344CB8AC3E}">
        <p14:creationId xmlns:p14="http://schemas.microsoft.com/office/powerpoint/2010/main" val="12361160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A</a:t>
            </a:r>
            <a:r>
              <a:rPr lang="es-ES_tradnl" dirty="0" smtClean="0"/>
              <a:t> los ejemplos de nuevo,</a:t>
            </a:r>
            <a:endParaRPr lang="es-ES_tradnl" dirty="0"/>
          </a:p>
        </p:txBody>
      </p:sp>
      <p:sp>
        <p:nvSpPr>
          <p:cNvPr id="3" name="Content Placeholder 2"/>
          <p:cNvSpPr>
            <a:spLocks noGrp="1"/>
          </p:cNvSpPr>
          <p:nvPr>
            <p:ph idx="1"/>
          </p:nvPr>
        </p:nvSpPr>
        <p:spPr>
          <a:xfrm>
            <a:off x="457200" y="1143000"/>
            <a:ext cx="8229600" cy="5216039"/>
          </a:xfrm>
        </p:spPr>
        <p:txBody>
          <a:bodyPr>
            <a:normAutofit fontScale="25000" lnSpcReduction="20000"/>
          </a:bodyPr>
          <a:lstStyle/>
          <a:p>
            <a:pPr>
              <a:lnSpc>
                <a:spcPct val="120000"/>
              </a:lnSpc>
            </a:pPr>
            <a:r>
              <a:rPr lang="en-US" sz="6400" dirty="0"/>
              <a:t>D</a:t>
            </a:r>
            <a:r>
              <a:rPr lang="es-ES_tradnl" sz="6400" dirty="0"/>
              <a:t>el </a:t>
            </a:r>
            <a:r>
              <a:rPr lang="es-ES_tradnl" sz="6400" i="1" dirty="0" err="1"/>
              <a:t>teller</a:t>
            </a:r>
            <a:r>
              <a:rPr lang="es-ES_tradnl" sz="6400" dirty="0"/>
              <a:t> y del cajero humano al cajero automático y a servicios bancarios y de venta de bienes y servicios por </a:t>
            </a:r>
            <a:r>
              <a:rPr lang="es-ES_tradnl" sz="6400" dirty="0" smtClean="0"/>
              <a:t>internet</a:t>
            </a:r>
            <a:r>
              <a:rPr lang="es-ES_tradnl" sz="6400" dirty="0" smtClean="0">
                <a:solidFill>
                  <a:srgbClr val="FFFF00"/>
                </a:solidFill>
              </a:rPr>
              <a:t>/ ¿</a:t>
            </a:r>
            <a:r>
              <a:rPr lang="es-ES_tradnl" sz="6400" dirty="0" err="1" smtClean="0">
                <a:solidFill>
                  <a:srgbClr val="FFFF00"/>
                </a:solidFill>
              </a:rPr>
              <a:t>qu</a:t>
            </a:r>
            <a:r>
              <a:rPr lang="en-US" sz="6400" dirty="0" err="1" smtClean="0">
                <a:solidFill>
                  <a:srgbClr val="FFFF00"/>
                </a:solidFill>
              </a:rPr>
              <a:t>é</a:t>
            </a:r>
            <a:r>
              <a:rPr lang="es-ES_tradnl" sz="6400" dirty="0" smtClean="0">
                <a:solidFill>
                  <a:srgbClr val="FFFF00"/>
                </a:solidFill>
              </a:rPr>
              <a:t> implica esto?  ¿</a:t>
            </a:r>
            <a:r>
              <a:rPr lang="es-ES_tradnl" sz="6400" dirty="0">
                <a:solidFill>
                  <a:srgbClr val="FFFF00"/>
                </a:solidFill>
              </a:rPr>
              <a:t>q</a:t>
            </a:r>
            <a:r>
              <a:rPr lang="es-ES_tradnl" sz="6400" dirty="0" smtClean="0">
                <a:solidFill>
                  <a:srgbClr val="FFFF00"/>
                </a:solidFill>
              </a:rPr>
              <a:t>ueremos esto?  ¿qué tecnologías son apropiadas para asistirnos en las transacciones </a:t>
            </a:r>
            <a:r>
              <a:rPr lang="es-ES_tradnl" sz="6400" dirty="0">
                <a:solidFill>
                  <a:srgbClr val="FFFF00"/>
                </a:solidFill>
              </a:rPr>
              <a:t> </a:t>
            </a:r>
            <a:r>
              <a:rPr lang="es-ES_tradnl" sz="6400" dirty="0" smtClean="0">
                <a:solidFill>
                  <a:srgbClr val="FFFF00"/>
                </a:solidFill>
              </a:rPr>
              <a:t>de compra y venta</a:t>
            </a:r>
            <a:r>
              <a:rPr lang="es-ES_tradnl" sz="6400" dirty="0" smtClean="0">
                <a:solidFill>
                  <a:srgbClr val="FFFF00"/>
                </a:solidFill>
              </a:rPr>
              <a:t>?</a:t>
            </a:r>
            <a:endParaRPr lang="es-ES_tradnl" sz="6400" dirty="0">
              <a:solidFill>
                <a:srgbClr val="FFFF00"/>
              </a:solidFill>
            </a:endParaRPr>
          </a:p>
          <a:p>
            <a:pPr>
              <a:lnSpc>
                <a:spcPct val="120000"/>
              </a:lnSpc>
            </a:pPr>
            <a:endParaRPr lang="es-ES_tradnl" sz="6400" dirty="0"/>
          </a:p>
          <a:p>
            <a:pPr>
              <a:lnSpc>
                <a:spcPct val="120000"/>
              </a:lnSpc>
            </a:pPr>
            <a:r>
              <a:rPr lang="es-ES_tradnl" sz="6400" dirty="0"/>
              <a:t>Del servicio telefónico al cliente a través de la conversación entre el cliente y un operador al sistema en que uno va eligiendo entre opciones,  a lo que le estamos añadiendo reconocimiento de voz para eventualmente atender todos los asuntos sin necesidad de </a:t>
            </a:r>
            <a:r>
              <a:rPr lang="es-ES_tradnl" sz="6400" dirty="0" smtClean="0"/>
              <a:t>operadores</a:t>
            </a:r>
            <a:r>
              <a:rPr lang="es-ES_tradnl" sz="6400" dirty="0" smtClean="0">
                <a:solidFill>
                  <a:srgbClr val="FFFF00"/>
                </a:solidFill>
              </a:rPr>
              <a:t>/ ¿qué implica . . .?  ¿queremos . . .?  ¿qué tecnologías </a:t>
            </a:r>
            <a:r>
              <a:rPr lang="es-ES_tradnl" sz="6400" dirty="0" smtClean="0">
                <a:solidFill>
                  <a:srgbClr val="FFFF00"/>
                </a:solidFill>
              </a:rPr>
              <a:t>son apropiadas para asistirnos en el sector de servicios en general</a:t>
            </a:r>
            <a:r>
              <a:rPr lang="es-ES_tradnl" sz="6400" dirty="0" smtClean="0">
                <a:solidFill>
                  <a:srgbClr val="FFFF00"/>
                </a:solidFill>
              </a:rPr>
              <a:t>?</a:t>
            </a:r>
            <a:endParaRPr lang="es-ES_tradnl" sz="6400" dirty="0">
              <a:solidFill>
                <a:srgbClr val="FFFF00"/>
              </a:solidFill>
            </a:endParaRPr>
          </a:p>
          <a:p>
            <a:pPr>
              <a:lnSpc>
                <a:spcPct val="120000"/>
              </a:lnSpc>
            </a:pPr>
            <a:endParaRPr lang="es-ES_tradnl" sz="6400" dirty="0">
              <a:solidFill>
                <a:srgbClr val="800000"/>
              </a:solidFill>
            </a:endParaRPr>
          </a:p>
          <a:p>
            <a:pPr>
              <a:lnSpc>
                <a:spcPct val="120000"/>
              </a:lnSpc>
            </a:pPr>
            <a:r>
              <a:rPr lang="es-ES_tradnl" sz="6400" dirty="0"/>
              <a:t>Del taller artesanal </a:t>
            </a:r>
            <a:r>
              <a:rPr lang="es-ES_tradnl" sz="6400" dirty="0" smtClean="0"/>
              <a:t>a la línea de ensamblaje </a:t>
            </a:r>
            <a:r>
              <a:rPr lang="es-ES_tradnl" sz="6400" dirty="0"/>
              <a:t>y de la labor repetitiva en el taller manufacturero a la fábrica en gran medida </a:t>
            </a:r>
            <a:r>
              <a:rPr lang="es-ES_tradnl" sz="6400" dirty="0" smtClean="0"/>
              <a:t>automatizada</a:t>
            </a:r>
            <a:r>
              <a:rPr lang="es-ES_tradnl" sz="6400" dirty="0" smtClean="0">
                <a:solidFill>
                  <a:srgbClr val="FFFF00"/>
                </a:solidFill>
              </a:rPr>
              <a:t>/ ¿qué implica . . .?  ¿queremos . . .?  ¿qué </a:t>
            </a:r>
            <a:r>
              <a:rPr lang="es-ES_tradnl" sz="6400" dirty="0" smtClean="0">
                <a:solidFill>
                  <a:srgbClr val="FFFF00"/>
                </a:solidFill>
              </a:rPr>
              <a:t>tecnologías</a:t>
            </a:r>
            <a:r>
              <a:rPr lang="es-ES_tradnl" sz="6400" dirty="0">
                <a:solidFill>
                  <a:srgbClr val="FFFF00"/>
                </a:solidFill>
              </a:rPr>
              <a:t> </a:t>
            </a:r>
            <a:r>
              <a:rPr lang="es-ES_tradnl" sz="6400" dirty="0" smtClean="0">
                <a:solidFill>
                  <a:srgbClr val="FFFF00"/>
                </a:solidFill>
              </a:rPr>
              <a:t>son apropiadas para </a:t>
            </a:r>
            <a:r>
              <a:rPr lang="es-ES_tradnl" sz="6400" dirty="0" err="1" smtClean="0">
                <a:solidFill>
                  <a:srgbClr val="FFFF00"/>
                </a:solidFill>
              </a:rPr>
              <a:t>asisitirnos</a:t>
            </a:r>
            <a:r>
              <a:rPr lang="es-ES_tradnl" sz="6400" dirty="0" smtClean="0">
                <a:solidFill>
                  <a:srgbClr val="FFFF00"/>
                </a:solidFill>
              </a:rPr>
              <a:t> en el trabajo humano</a:t>
            </a:r>
            <a:r>
              <a:rPr lang="es-ES_tradnl" sz="6400" dirty="0" smtClean="0">
                <a:solidFill>
                  <a:srgbClr val="FFFF00"/>
                </a:solidFill>
              </a:rPr>
              <a:t>?</a:t>
            </a:r>
            <a:endParaRPr lang="es-ES_tradnl" sz="6400" dirty="0">
              <a:solidFill>
                <a:srgbClr val="FFFF00"/>
              </a:solidFill>
            </a:endParaRPr>
          </a:p>
          <a:p>
            <a:pPr>
              <a:lnSpc>
                <a:spcPct val="120000"/>
              </a:lnSpc>
            </a:pPr>
            <a:endParaRPr lang="es-ES_tradnl" sz="6400" dirty="0"/>
          </a:p>
          <a:p>
            <a:pPr>
              <a:lnSpc>
                <a:spcPct val="120000"/>
              </a:lnSpc>
            </a:pPr>
            <a:r>
              <a:rPr lang="es-ES_tradnl" sz="6400" dirty="0"/>
              <a:t>Del salón de clases a </a:t>
            </a:r>
            <a:r>
              <a:rPr lang="es-ES_tradnl" sz="6400" i="1" dirty="0" err="1"/>
              <a:t>massive</a:t>
            </a:r>
            <a:r>
              <a:rPr lang="es-ES_tradnl" sz="6400" i="1" dirty="0"/>
              <a:t> open online </a:t>
            </a:r>
            <a:r>
              <a:rPr lang="es-ES_tradnl" sz="6400" i="1" dirty="0" err="1"/>
              <a:t>courses</a:t>
            </a:r>
            <a:r>
              <a:rPr lang="es-ES_tradnl" sz="6400" i="1" dirty="0"/>
              <a:t> (</a:t>
            </a:r>
            <a:r>
              <a:rPr lang="es-ES_tradnl" sz="6400" i="1" dirty="0" err="1"/>
              <a:t>MOOCs</a:t>
            </a:r>
            <a:r>
              <a:rPr lang="es-ES_tradnl" sz="6400" i="1" dirty="0" smtClean="0"/>
              <a:t>)</a:t>
            </a:r>
            <a:r>
              <a:rPr lang="es-ES_tradnl" sz="6400" i="1" dirty="0" smtClean="0">
                <a:solidFill>
                  <a:srgbClr val="FFFF00"/>
                </a:solidFill>
              </a:rPr>
              <a:t>/ </a:t>
            </a:r>
            <a:r>
              <a:rPr lang="es-ES_tradnl" sz="6400" dirty="0" smtClean="0">
                <a:solidFill>
                  <a:srgbClr val="FFFF00"/>
                </a:solidFill>
              </a:rPr>
              <a:t>¿qué implica . . .?  ¿queremos . . .?  ¿qué tecnologías . . .?</a:t>
            </a:r>
            <a:endParaRPr lang="es-ES_tradnl" sz="6400" i="1" dirty="0">
              <a:solidFill>
                <a:srgbClr val="FFFF00"/>
              </a:solidFill>
            </a:endParaRPr>
          </a:p>
          <a:p>
            <a:pPr>
              <a:lnSpc>
                <a:spcPct val="120000"/>
              </a:lnSpc>
            </a:pPr>
            <a:endParaRPr lang="es-ES_tradnl" sz="6400" dirty="0"/>
          </a:p>
          <a:p>
            <a:pPr>
              <a:lnSpc>
                <a:spcPct val="120000"/>
              </a:lnSpc>
            </a:pPr>
            <a:r>
              <a:rPr lang="es-ES_tradnl" sz="6400" dirty="0"/>
              <a:t>Del manual con el prontuario y las lecturas al sistema a</a:t>
            </a:r>
            <a:r>
              <a:rPr lang="es-ES_tradnl" sz="6400" dirty="0" smtClean="0"/>
              <a:t>l </a:t>
            </a:r>
            <a:r>
              <a:rPr lang="es-ES_tradnl" sz="6400" dirty="0"/>
              <a:t>sistema de</a:t>
            </a:r>
            <a:r>
              <a:rPr lang="es-ES_tradnl" sz="6400" i="1" dirty="0"/>
              <a:t> </a:t>
            </a:r>
            <a:r>
              <a:rPr lang="es-ES_tradnl" sz="6400" i="1" dirty="0" err="1"/>
              <a:t>ecourses</a:t>
            </a:r>
            <a:r>
              <a:rPr lang="es-ES_tradnl" sz="6400" i="1" dirty="0"/>
              <a:t> </a:t>
            </a:r>
            <a:r>
              <a:rPr lang="es-ES_tradnl" sz="6400" dirty="0"/>
              <a:t>a algo que no haga tan necesario reunirnos tantas </a:t>
            </a:r>
            <a:r>
              <a:rPr lang="es-ES_tradnl" sz="6400" dirty="0" smtClean="0"/>
              <a:t>veces</a:t>
            </a:r>
            <a:r>
              <a:rPr lang="es-ES_tradnl" sz="6400" dirty="0" smtClean="0">
                <a:solidFill>
                  <a:srgbClr val="FFFF00"/>
                </a:solidFill>
              </a:rPr>
              <a:t>/ ¿qué implica . . .?  ¿queremos . . .?  ¿qué tecnologías . . .?</a:t>
            </a:r>
            <a:endParaRPr lang="es-ES_tradnl" sz="6400" dirty="0">
              <a:solidFill>
                <a:srgbClr val="FFFF00"/>
              </a:solidFill>
            </a:endParaRPr>
          </a:p>
          <a:p>
            <a:pPr>
              <a:lnSpc>
                <a:spcPct val="120000"/>
              </a:lnSpc>
            </a:pPr>
            <a:endParaRPr lang="es-ES_tradnl" sz="4500" i="1" dirty="0"/>
          </a:p>
          <a:p>
            <a:r>
              <a:rPr lang="es-ES_tradnl" i="1" dirty="0"/>
              <a:t>. . .</a:t>
            </a:r>
          </a:p>
        </p:txBody>
      </p:sp>
    </p:spTree>
    <p:extLst>
      <p:ext uri="{BB962C8B-B14F-4D97-AF65-F5344CB8AC3E}">
        <p14:creationId xmlns:p14="http://schemas.microsoft.com/office/powerpoint/2010/main" val="1005953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9140"/>
            <a:ext cx="8229600" cy="628498"/>
          </a:xfrm>
        </p:spPr>
        <p:txBody>
          <a:bodyPr>
            <a:normAutofit fontScale="90000"/>
          </a:bodyPr>
          <a:lstStyle/>
          <a:p>
            <a:r>
              <a:rPr lang="en-US" dirty="0" smtClean="0">
                <a:solidFill>
                  <a:srgbClr val="FFFF00"/>
                </a:solidFill>
              </a:rPr>
              <a:t>T</a:t>
            </a:r>
            <a:r>
              <a:rPr lang="es-ES_tradnl" dirty="0" err="1" smtClean="0">
                <a:solidFill>
                  <a:srgbClr val="FFFF00"/>
                </a:solidFill>
              </a:rPr>
              <a:t>érminos</a:t>
            </a:r>
            <a:r>
              <a:rPr lang="es-ES_tradnl" dirty="0" smtClean="0">
                <a:solidFill>
                  <a:srgbClr val="FFFF00"/>
                </a:solidFill>
              </a:rPr>
              <a:t> cruciales al deliberar en torno a esta discusión</a:t>
            </a:r>
            <a:endParaRPr lang="es-ES_tradnl" dirty="0">
              <a:solidFill>
                <a:srgbClr val="FFFF00"/>
              </a:solidFill>
            </a:endParaRPr>
          </a:p>
        </p:txBody>
      </p:sp>
      <p:sp>
        <p:nvSpPr>
          <p:cNvPr id="3" name="Content Placeholder 2"/>
          <p:cNvSpPr>
            <a:spLocks noGrp="1"/>
          </p:cNvSpPr>
          <p:nvPr>
            <p:ph idx="1"/>
          </p:nvPr>
        </p:nvSpPr>
        <p:spPr>
          <a:xfrm>
            <a:off x="457200" y="1954060"/>
            <a:ext cx="8229600" cy="4597052"/>
          </a:xfrm>
        </p:spPr>
        <p:txBody>
          <a:bodyPr>
            <a:normAutofit fontScale="40000" lnSpcReduction="20000"/>
          </a:bodyPr>
          <a:lstStyle/>
          <a:p>
            <a:pPr>
              <a:lnSpc>
                <a:spcPct val="130000"/>
              </a:lnSpc>
            </a:pPr>
            <a:endParaRPr lang="en-US" u="sng" dirty="0" smtClean="0"/>
          </a:p>
          <a:p>
            <a:pPr>
              <a:lnSpc>
                <a:spcPct val="130000"/>
              </a:lnSpc>
            </a:pPr>
            <a:r>
              <a:rPr lang="en-US" sz="4000" u="sng" dirty="0" smtClean="0">
                <a:solidFill>
                  <a:srgbClr val="FFFF00"/>
                </a:solidFill>
              </a:rPr>
              <a:t>T</a:t>
            </a:r>
            <a:r>
              <a:rPr lang="es-ES_tradnl" sz="4000" u="sng" dirty="0" err="1" smtClean="0">
                <a:solidFill>
                  <a:srgbClr val="FFFF00"/>
                </a:solidFill>
              </a:rPr>
              <a:t>ecnología</a:t>
            </a:r>
            <a:r>
              <a:rPr lang="es-ES_tradnl" sz="4000" dirty="0" smtClean="0">
                <a:solidFill>
                  <a:srgbClr val="FFFF00"/>
                </a:solidFill>
              </a:rPr>
              <a:t>: </a:t>
            </a:r>
            <a:r>
              <a:rPr lang="es-ES_tradnl" sz="4000" dirty="0" smtClean="0"/>
              <a:t>el conjunto de artefactos que deben funcionar como medios relativamente eficientes para fines internos y externos</a:t>
            </a:r>
          </a:p>
          <a:p>
            <a:pPr>
              <a:lnSpc>
                <a:spcPct val="130000"/>
              </a:lnSpc>
            </a:pPr>
            <a:endParaRPr lang="es-ES_tradnl" sz="4000" dirty="0" smtClean="0"/>
          </a:p>
          <a:p>
            <a:pPr>
              <a:lnSpc>
                <a:spcPct val="130000"/>
              </a:lnSpc>
            </a:pPr>
            <a:r>
              <a:rPr lang="en-US" sz="4000" u="sng" dirty="0" smtClean="0">
                <a:solidFill>
                  <a:srgbClr val="FFFF00"/>
                </a:solidFill>
              </a:rPr>
              <a:t>P</a:t>
            </a:r>
            <a:r>
              <a:rPr lang="es-ES_tradnl" sz="4000" u="sng" dirty="0" err="1" smtClean="0">
                <a:solidFill>
                  <a:srgbClr val="FFFF00"/>
                </a:solidFill>
              </a:rPr>
              <a:t>ráctica</a:t>
            </a:r>
            <a:r>
              <a:rPr lang="es-ES_tradnl" sz="4000" u="sng" dirty="0" smtClean="0">
                <a:solidFill>
                  <a:srgbClr val="FFFF00"/>
                </a:solidFill>
              </a:rPr>
              <a:t> tecnológica</a:t>
            </a:r>
            <a:r>
              <a:rPr lang="es-ES_tradnl" sz="4000" dirty="0" smtClean="0">
                <a:solidFill>
                  <a:srgbClr val="FFFF00"/>
                </a:solidFill>
              </a:rPr>
              <a:t>:</a:t>
            </a:r>
            <a:r>
              <a:rPr lang="es-ES_tradnl" sz="4000" dirty="0" smtClean="0"/>
              <a:t> el conjunto de operaciones, actividades, situaciones o fenómenos que, en medida significativa, cuentan con tecnología</a:t>
            </a:r>
          </a:p>
          <a:p>
            <a:pPr>
              <a:lnSpc>
                <a:spcPct val="130000"/>
              </a:lnSpc>
            </a:pPr>
            <a:endParaRPr lang="es-ES_tradnl" sz="4000" dirty="0" smtClean="0"/>
          </a:p>
          <a:p>
            <a:pPr>
              <a:lnSpc>
                <a:spcPct val="130000"/>
              </a:lnSpc>
            </a:pPr>
            <a:r>
              <a:rPr lang="es-ES_tradnl" sz="4000" u="sng" dirty="0" smtClean="0">
                <a:solidFill>
                  <a:srgbClr val="FFFF00"/>
                </a:solidFill>
              </a:rPr>
              <a:t>Tecnicidad</a:t>
            </a:r>
            <a:r>
              <a:rPr lang="es-ES_tradnl" sz="4000" dirty="0" smtClean="0">
                <a:solidFill>
                  <a:srgbClr val="FFFF00"/>
                </a:solidFill>
              </a:rPr>
              <a:t>: </a:t>
            </a:r>
            <a:r>
              <a:rPr lang="es-ES_tradnl" sz="4000" dirty="0" smtClean="0"/>
              <a:t>la cualidad de la  eficiencia, la racionalidad o la </a:t>
            </a:r>
            <a:r>
              <a:rPr lang="es-ES_tradnl" sz="4000" dirty="0" err="1" smtClean="0"/>
              <a:t>instrumentalidad</a:t>
            </a:r>
            <a:r>
              <a:rPr lang="es-ES_tradnl" sz="4000" dirty="0" smtClean="0"/>
              <a:t> de operaciones específicas y precisas orientadas a lograr una meta</a:t>
            </a:r>
          </a:p>
          <a:p>
            <a:pPr>
              <a:lnSpc>
                <a:spcPct val="130000"/>
              </a:lnSpc>
            </a:pPr>
            <a:endParaRPr lang="es-ES_tradnl" sz="4000" dirty="0" smtClean="0"/>
          </a:p>
          <a:p>
            <a:pPr>
              <a:lnSpc>
                <a:spcPct val="130000"/>
              </a:lnSpc>
            </a:pPr>
            <a:r>
              <a:rPr lang="es-ES_tradnl" sz="4000" u="sng" dirty="0" smtClean="0">
                <a:solidFill>
                  <a:srgbClr val="FFFF00"/>
                </a:solidFill>
              </a:rPr>
              <a:t>Tecnología Apropiada</a:t>
            </a:r>
            <a:r>
              <a:rPr lang="es-ES_tradnl" sz="4000" dirty="0" smtClean="0">
                <a:solidFill>
                  <a:srgbClr val="FFFF00"/>
                </a:solidFill>
              </a:rPr>
              <a:t> (con mayúsculas):</a:t>
            </a:r>
            <a:r>
              <a:rPr lang="es-ES_tradnl" sz="4000" dirty="0" smtClean="0"/>
              <a:t> un modo de práctica tecnológica, una estrategia de innovación según la cual una tecnología es apropiada si es concebida, diseñada y hecha (</a:t>
            </a:r>
            <a:r>
              <a:rPr lang="es-ES_tradnl" sz="4000" dirty="0" err="1" smtClean="0"/>
              <a:t>tailored</a:t>
            </a:r>
            <a:r>
              <a:rPr lang="es-ES_tradnl" sz="4000" dirty="0" smtClean="0"/>
              <a:t>) para ir bien (</a:t>
            </a:r>
            <a:r>
              <a:rPr lang="es-ES_tradnl" sz="4000" dirty="0" err="1" smtClean="0"/>
              <a:t>fit</a:t>
            </a:r>
            <a:r>
              <a:rPr lang="es-ES_tradnl" sz="4000" dirty="0" smtClean="0"/>
              <a:t>) con el contexto psicosocial y biofísico de una localidad y un tiempo específicos (páginas 268-269)</a:t>
            </a:r>
            <a:endParaRPr lang="es-ES_tradnl" sz="4000" dirty="0"/>
          </a:p>
        </p:txBody>
      </p:sp>
    </p:spTree>
    <p:extLst>
      <p:ext uri="{BB962C8B-B14F-4D97-AF65-F5344CB8AC3E}">
        <p14:creationId xmlns:p14="http://schemas.microsoft.com/office/powerpoint/2010/main" val="17914367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a:p>
        </p:txBody>
      </p:sp>
      <p:sp>
        <p:nvSpPr>
          <p:cNvPr id="3" name="Content Placeholder 2"/>
          <p:cNvSpPr>
            <a:spLocks noGrp="1"/>
          </p:cNvSpPr>
          <p:nvPr>
            <p:ph idx="1"/>
          </p:nvPr>
        </p:nvSpPr>
        <p:spPr>
          <a:xfrm>
            <a:off x="457200" y="274638"/>
            <a:ext cx="8229600" cy="5851525"/>
          </a:xfrm>
        </p:spPr>
        <p:txBody>
          <a:bodyPr>
            <a:normAutofit fontScale="92500" lnSpcReduction="20000"/>
          </a:bodyPr>
          <a:lstStyle/>
          <a:p>
            <a:pPr marL="0" indent="0" algn="just">
              <a:buNone/>
            </a:pPr>
            <a:r>
              <a:rPr lang="es-ES_tradnl" dirty="0" smtClean="0"/>
              <a:t>Desde el punto de vista de </a:t>
            </a:r>
            <a:r>
              <a:rPr lang="es-ES_tradnl" dirty="0" err="1" smtClean="0"/>
              <a:t>Willoughby</a:t>
            </a:r>
            <a:r>
              <a:rPr lang="es-ES_tradnl" dirty="0" smtClean="0"/>
              <a:t>, la tecnología autónoma es un modo de práctica tecnológica que no reconoce límites en el alcance y el dominio de la tecnicidad</a:t>
            </a:r>
            <a:r>
              <a:rPr lang="es-ES_tradnl" dirty="0"/>
              <a:t> </a:t>
            </a:r>
            <a:r>
              <a:rPr lang="es-ES_tradnl" dirty="0" smtClean="0"/>
              <a:t>(página 324).  ¡Pero debemos poder poner límites!</a:t>
            </a:r>
          </a:p>
          <a:p>
            <a:pPr marL="0" indent="0" algn="just">
              <a:buNone/>
            </a:pPr>
            <a:endParaRPr lang="es-ES_tradnl" dirty="0" smtClean="0"/>
          </a:p>
          <a:p>
            <a:pPr marL="400050" lvl="1" indent="0" algn="just">
              <a:buNone/>
            </a:pPr>
            <a:r>
              <a:rPr lang="es-ES_tradnl" dirty="0" smtClean="0"/>
              <a:t>“</a:t>
            </a:r>
            <a:r>
              <a:rPr lang="es-ES_tradnl" dirty="0" err="1" smtClean="0"/>
              <a:t>If</a:t>
            </a:r>
            <a:r>
              <a:rPr lang="es-ES_tradnl" dirty="0" smtClean="0"/>
              <a:t> </a:t>
            </a:r>
            <a:r>
              <a:rPr lang="es-ES_tradnl" dirty="0" err="1" smtClean="0"/>
              <a:t>one</a:t>
            </a:r>
            <a:r>
              <a:rPr lang="es-ES_tradnl" dirty="0" smtClean="0"/>
              <a:t> </a:t>
            </a:r>
            <a:r>
              <a:rPr lang="es-ES_tradnl" dirty="0" err="1" smtClean="0"/>
              <a:t>fails</a:t>
            </a:r>
            <a:r>
              <a:rPr lang="es-ES_tradnl" dirty="0" smtClean="0"/>
              <a:t> </a:t>
            </a:r>
            <a:r>
              <a:rPr lang="es-ES_tradnl" dirty="0" err="1" smtClean="0"/>
              <a:t>to</a:t>
            </a:r>
            <a:r>
              <a:rPr lang="es-ES_tradnl" dirty="0"/>
              <a:t> </a:t>
            </a:r>
            <a:r>
              <a:rPr lang="es-ES_tradnl" dirty="0" err="1" smtClean="0"/>
              <a:t>make</a:t>
            </a:r>
            <a:r>
              <a:rPr lang="es-ES_tradnl" dirty="0" smtClean="0"/>
              <a:t> a </a:t>
            </a:r>
            <a:r>
              <a:rPr lang="es-ES_tradnl" dirty="0" err="1" smtClean="0"/>
              <a:t>distinction</a:t>
            </a:r>
            <a:r>
              <a:rPr lang="es-ES_tradnl" dirty="0" smtClean="0"/>
              <a:t> </a:t>
            </a:r>
            <a:r>
              <a:rPr lang="es-ES_tradnl" dirty="0" err="1" smtClean="0"/>
              <a:t>between</a:t>
            </a:r>
            <a:r>
              <a:rPr lang="es-ES_tradnl" dirty="0" smtClean="0"/>
              <a:t> </a:t>
            </a:r>
            <a:r>
              <a:rPr lang="es-ES_tradnl" dirty="0" err="1" smtClean="0"/>
              <a:t>technology-practice</a:t>
            </a:r>
            <a:r>
              <a:rPr lang="es-ES_tradnl" dirty="0" smtClean="0"/>
              <a:t>, </a:t>
            </a:r>
            <a:r>
              <a:rPr lang="es-ES_tradnl" dirty="0" err="1" smtClean="0"/>
              <a:t>technology</a:t>
            </a:r>
            <a:r>
              <a:rPr lang="es-ES_tradnl" dirty="0" smtClean="0"/>
              <a:t> and </a:t>
            </a:r>
            <a:r>
              <a:rPr lang="es-ES_tradnl" dirty="0" err="1" smtClean="0"/>
              <a:t>technicity</a:t>
            </a:r>
            <a:r>
              <a:rPr lang="es-ES_tradnl" dirty="0" smtClean="0"/>
              <a:t>, </a:t>
            </a:r>
            <a:r>
              <a:rPr lang="es-ES_tradnl" dirty="0" err="1" smtClean="0"/>
              <a:t>one</a:t>
            </a:r>
            <a:r>
              <a:rPr lang="es-ES_tradnl" dirty="0" smtClean="0"/>
              <a:t> </a:t>
            </a:r>
            <a:r>
              <a:rPr lang="es-ES_tradnl" dirty="0" err="1" smtClean="0"/>
              <a:t>is</a:t>
            </a:r>
            <a:r>
              <a:rPr lang="es-ES_tradnl" dirty="0" smtClean="0"/>
              <a:t> </a:t>
            </a:r>
            <a:r>
              <a:rPr lang="es-ES_tradnl" dirty="0" err="1" smtClean="0"/>
              <a:t>forced</a:t>
            </a:r>
            <a:r>
              <a:rPr lang="es-ES_tradnl" dirty="0" smtClean="0"/>
              <a:t> </a:t>
            </a:r>
            <a:r>
              <a:rPr lang="es-ES_tradnl" dirty="0" err="1" smtClean="0"/>
              <a:t>to</a:t>
            </a:r>
            <a:r>
              <a:rPr lang="es-ES_tradnl" dirty="0" smtClean="0"/>
              <a:t> </a:t>
            </a:r>
            <a:r>
              <a:rPr lang="es-ES_tradnl" dirty="0" err="1" smtClean="0"/>
              <a:t>reject</a:t>
            </a:r>
            <a:r>
              <a:rPr lang="es-ES_tradnl" dirty="0" smtClean="0"/>
              <a:t> </a:t>
            </a:r>
            <a:r>
              <a:rPr lang="es-ES_tradnl" dirty="0" err="1" smtClean="0"/>
              <a:t>the</a:t>
            </a:r>
            <a:r>
              <a:rPr lang="es-ES_tradnl" dirty="0" smtClean="0"/>
              <a:t> idea of </a:t>
            </a:r>
            <a:r>
              <a:rPr lang="es-ES_tradnl" dirty="0" err="1" smtClean="0"/>
              <a:t>Appropriate</a:t>
            </a:r>
            <a:r>
              <a:rPr lang="es-ES_tradnl" dirty="0" smtClean="0"/>
              <a:t> </a:t>
            </a:r>
            <a:r>
              <a:rPr lang="es-ES_tradnl" dirty="0" err="1" smtClean="0"/>
              <a:t>Technology</a:t>
            </a:r>
            <a:r>
              <a:rPr lang="es-ES_tradnl" dirty="0" smtClean="0"/>
              <a:t>.” </a:t>
            </a:r>
            <a:r>
              <a:rPr lang="es-ES_tradnl" dirty="0" smtClean="0">
                <a:solidFill>
                  <a:srgbClr val="FFFF00"/>
                </a:solidFill>
              </a:rPr>
              <a:t>[x=y=z]</a:t>
            </a:r>
            <a:r>
              <a:rPr lang="es-ES_tradnl" dirty="0" smtClean="0"/>
              <a:t> (página 324 y vuelve al punto más adelante)</a:t>
            </a:r>
          </a:p>
          <a:p>
            <a:pPr marL="400050" lvl="1" indent="0" algn="just">
              <a:buNone/>
            </a:pPr>
            <a:endParaRPr lang="es-ES_tradnl" dirty="0"/>
          </a:p>
          <a:p>
            <a:pPr marL="400050" lvl="1" indent="0" algn="just">
              <a:buNone/>
            </a:pPr>
            <a:r>
              <a:rPr lang="es-ES_tradnl" dirty="0" smtClean="0"/>
              <a:t>“</a:t>
            </a:r>
            <a:r>
              <a:rPr lang="en-US" dirty="0" smtClean="0"/>
              <a:t>…so long as technology-practice is not dominated by </a:t>
            </a:r>
            <a:r>
              <a:rPr lang="en-US" dirty="0" err="1" smtClean="0"/>
              <a:t>technicity</a:t>
            </a:r>
            <a:r>
              <a:rPr lang="en-US" dirty="0" smtClean="0"/>
              <a:t> the Appropriate Technology innovation strategy is a realistic possibility.” (</a:t>
            </a:r>
            <a:r>
              <a:rPr lang="en-US" dirty="0" err="1" smtClean="0"/>
              <a:t>página</a:t>
            </a:r>
            <a:r>
              <a:rPr lang="en-US" dirty="0" smtClean="0"/>
              <a:t> 328)</a:t>
            </a:r>
            <a:endParaRPr lang="es-ES_tradnl" dirty="0" smtClean="0"/>
          </a:p>
          <a:p>
            <a:pPr marL="0" indent="0" algn="just">
              <a:buNone/>
            </a:pPr>
            <a:endParaRPr lang="es-ES_tradnl" dirty="0" smtClean="0"/>
          </a:p>
        </p:txBody>
      </p:sp>
    </p:spTree>
    <p:extLst>
      <p:ext uri="{BB962C8B-B14F-4D97-AF65-F5344CB8AC3E}">
        <p14:creationId xmlns:p14="http://schemas.microsoft.com/office/powerpoint/2010/main" val="37871006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773545"/>
          </a:xfrm>
        </p:spPr>
        <p:txBody>
          <a:bodyPr>
            <a:normAutofit fontScale="90000"/>
          </a:bodyPr>
          <a:lstStyle/>
          <a:p>
            <a:r>
              <a:rPr lang="es-ES_tradnl" dirty="0" smtClean="0"/>
              <a:t>¿Qué quiere decir eso de que para el concepto de tecnología autónoma </a:t>
            </a:r>
            <a:r>
              <a:rPr lang="es-ES_tradnl" dirty="0" smtClean="0">
                <a:solidFill>
                  <a:srgbClr val="FFFF00"/>
                </a:solidFill>
              </a:rPr>
              <a:t>x=y=z</a:t>
            </a:r>
            <a:r>
              <a:rPr lang="es-ES_tradnl" dirty="0" smtClean="0"/>
              <a:t>?</a:t>
            </a:r>
            <a:endParaRPr lang="es-ES_tradnl" dirty="0"/>
          </a:p>
        </p:txBody>
      </p:sp>
      <p:sp>
        <p:nvSpPr>
          <p:cNvPr id="3" name="Content Placeholder 2"/>
          <p:cNvSpPr>
            <a:spLocks noGrp="1"/>
          </p:cNvSpPr>
          <p:nvPr>
            <p:ph idx="1"/>
          </p:nvPr>
        </p:nvSpPr>
        <p:spPr>
          <a:xfrm>
            <a:off x="457200" y="2348584"/>
            <a:ext cx="8229600" cy="3777580"/>
          </a:xfrm>
          <a:ln>
            <a:solidFill>
              <a:srgbClr val="4F81BD"/>
            </a:solidFill>
          </a:ln>
        </p:spPr>
        <p:txBody>
          <a:bodyPr numCol="3">
            <a:normAutofit fontScale="92500" lnSpcReduction="10000"/>
          </a:bodyPr>
          <a:lstStyle/>
          <a:p>
            <a:pPr marL="0" indent="0" algn="ctr">
              <a:buNone/>
            </a:pPr>
            <a:r>
              <a:rPr lang="en-US" dirty="0" err="1" smtClean="0"/>
              <a:t>tecnología</a:t>
            </a:r>
            <a:r>
              <a:rPr lang="en-US" dirty="0" smtClean="0"/>
              <a:t> </a:t>
            </a:r>
            <a:r>
              <a:rPr lang="en-US" dirty="0" err="1" smtClean="0"/>
              <a:t>autónoma</a:t>
            </a:r>
            <a:endParaRPr lang="en-US" dirty="0" smtClean="0"/>
          </a:p>
          <a:p>
            <a:pPr marL="0" indent="0" algn="ctr">
              <a:buNone/>
            </a:pPr>
            <a:endParaRPr lang="en-US" dirty="0"/>
          </a:p>
          <a:p>
            <a:pPr marL="0" indent="0" algn="ctr">
              <a:buNone/>
            </a:pPr>
            <a:r>
              <a:rPr lang="en-US" sz="1900" dirty="0" smtClean="0"/>
              <a:t>la </a:t>
            </a:r>
            <a:r>
              <a:rPr lang="en-US" sz="1900" dirty="0" err="1" smtClean="0"/>
              <a:t>práctica</a:t>
            </a:r>
            <a:r>
              <a:rPr lang="en-US" sz="1900" dirty="0" smtClean="0"/>
              <a:t> </a:t>
            </a:r>
            <a:r>
              <a:rPr lang="en-US" sz="1900" dirty="0" err="1" smtClean="0"/>
              <a:t>tecnológica</a:t>
            </a:r>
            <a:r>
              <a:rPr lang="en-US" sz="1900" dirty="0" smtClean="0"/>
              <a:t> actual </a:t>
            </a:r>
            <a:r>
              <a:rPr lang="en-US" sz="1900" dirty="0" err="1" smtClean="0"/>
              <a:t>incluye</a:t>
            </a:r>
            <a:r>
              <a:rPr lang="en-US" sz="1900" dirty="0" smtClean="0"/>
              <a:t> (=) </a:t>
            </a:r>
            <a:r>
              <a:rPr lang="en-US" sz="1900" dirty="0" err="1" smtClean="0"/>
              <a:t>toda</a:t>
            </a:r>
            <a:r>
              <a:rPr lang="en-US" sz="1900" dirty="0" smtClean="0"/>
              <a:t> la </a:t>
            </a:r>
            <a:r>
              <a:rPr lang="en-US" sz="1900" dirty="0" err="1" smtClean="0"/>
              <a:t>tecnología</a:t>
            </a:r>
            <a:r>
              <a:rPr lang="en-US" sz="1900" dirty="0" smtClean="0"/>
              <a:t> </a:t>
            </a:r>
            <a:r>
              <a:rPr lang="en-US" sz="1900" dirty="0" err="1" smtClean="0"/>
              <a:t>posible</a:t>
            </a:r>
            <a:r>
              <a:rPr lang="en-US" sz="1900" dirty="0" smtClean="0"/>
              <a:t> (y </a:t>
            </a:r>
            <a:r>
              <a:rPr lang="en-US" sz="1900" dirty="0" err="1" smtClean="0"/>
              <a:t>deseable</a:t>
            </a:r>
            <a:r>
              <a:rPr lang="en-US" sz="1900" dirty="0" smtClean="0"/>
              <a:t> en el </a:t>
            </a:r>
            <a:r>
              <a:rPr lang="en-US" sz="1900" dirty="0" err="1" smtClean="0"/>
              <a:t>caso</a:t>
            </a:r>
            <a:r>
              <a:rPr lang="en-US" sz="1900" dirty="0" smtClean="0"/>
              <a:t> </a:t>
            </a:r>
            <a:r>
              <a:rPr lang="en-US" sz="1900" dirty="0" err="1" smtClean="0"/>
              <a:t>optimista</a:t>
            </a:r>
            <a:r>
              <a:rPr lang="en-US" sz="1900" dirty="0" smtClean="0"/>
              <a:t>) </a:t>
            </a:r>
            <a:r>
              <a:rPr lang="en-US" sz="1900" dirty="0" smtClean="0"/>
              <a:t>(=) al </a:t>
            </a:r>
            <a:r>
              <a:rPr lang="en-US" sz="1900" dirty="0" err="1" smtClean="0"/>
              <a:t>máximo</a:t>
            </a:r>
            <a:r>
              <a:rPr lang="en-US" sz="1900" dirty="0" smtClean="0"/>
              <a:t> de </a:t>
            </a:r>
            <a:r>
              <a:rPr lang="en-US" sz="1900" dirty="0" err="1" smtClean="0"/>
              <a:t>tecnicidad</a:t>
            </a:r>
            <a:endParaRPr lang="en-US" sz="1900"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dirty="0" err="1"/>
              <a:t>T</a:t>
            </a:r>
            <a:r>
              <a:rPr lang="en-US" dirty="0" err="1" smtClean="0"/>
              <a:t>ecnología</a:t>
            </a:r>
            <a:r>
              <a:rPr lang="en-US" dirty="0" smtClean="0"/>
              <a:t> </a:t>
            </a:r>
            <a:r>
              <a:rPr lang="en-US" dirty="0" err="1"/>
              <a:t>A</a:t>
            </a:r>
            <a:r>
              <a:rPr lang="en-US" dirty="0" err="1" smtClean="0"/>
              <a:t>propiada</a:t>
            </a:r>
            <a:endParaRPr lang="en-US" dirty="0" smtClean="0"/>
          </a:p>
          <a:p>
            <a:pPr marL="0" indent="0" algn="ctr">
              <a:buNone/>
            </a:pPr>
            <a:endParaRPr lang="en-US" dirty="0"/>
          </a:p>
          <a:p>
            <a:pPr marL="0" indent="0" algn="ctr">
              <a:buNone/>
            </a:pPr>
            <a:r>
              <a:rPr lang="en-US" sz="1900" dirty="0"/>
              <a:t>l</a:t>
            </a:r>
            <a:r>
              <a:rPr lang="es-ES_tradnl" sz="1900" dirty="0" smtClean="0"/>
              <a:t>a práctica tecnológica actual no abarca (≠) toda la tecnología posible y no toda tecnología debe orientarse por (</a:t>
            </a:r>
            <a:r>
              <a:rPr lang="es-ES_tradnl" sz="1900" dirty="0"/>
              <a:t>≠) el </a:t>
            </a:r>
            <a:r>
              <a:rPr lang="es-ES_tradnl" sz="1900" dirty="0" smtClean="0"/>
              <a:t>máximo de tecnicidad </a:t>
            </a:r>
            <a:endParaRPr lang="es-ES_tradnl" sz="1900" dirty="0"/>
          </a:p>
        </p:txBody>
      </p:sp>
    </p:spTree>
    <p:extLst>
      <p:ext uri="{BB962C8B-B14F-4D97-AF65-F5344CB8AC3E}">
        <p14:creationId xmlns:p14="http://schemas.microsoft.com/office/powerpoint/2010/main" val="2437540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
            </a:r>
            <a:r>
              <a:rPr lang="es-ES_tradnl" dirty="0" smtClean="0"/>
              <a:t>i juicio</a:t>
            </a:r>
            <a:endParaRPr lang="es-ES_tradnl" dirty="0"/>
          </a:p>
        </p:txBody>
      </p:sp>
      <p:sp>
        <p:nvSpPr>
          <p:cNvPr id="3" name="Content Placeholder 2"/>
          <p:cNvSpPr>
            <a:spLocks noGrp="1"/>
          </p:cNvSpPr>
          <p:nvPr>
            <p:ph idx="1"/>
          </p:nvPr>
        </p:nvSpPr>
        <p:spPr/>
        <p:txBody>
          <a:bodyPr>
            <a:normAutofit fontScale="85000" lnSpcReduction="20000"/>
          </a:bodyPr>
          <a:lstStyle/>
          <a:p>
            <a:pPr marL="0" indent="0" algn="just">
              <a:lnSpc>
                <a:spcPct val="110000"/>
              </a:lnSpc>
              <a:buNone/>
            </a:pPr>
            <a:r>
              <a:rPr lang="es-ES_tradnl" dirty="0"/>
              <a:t>---el problema del punto de vista de la tecnología autónoma es que no reconoce que pueden haber múltiples prácticas </a:t>
            </a:r>
            <a:r>
              <a:rPr lang="es-ES_tradnl" dirty="0" smtClean="0"/>
              <a:t>tecnológicas.   </a:t>
            </a:r>
            <a:r>
              <a:rPr lang="en-US" dirty="0" smtClean="0"/>
              <a:t>¿</a:t>
            </a:r>
            <a:r>
              <a:rPr lang="en-US" dirty="0" err="1" smtClean="0"/>
              <a:t>Cómo</a:t>
            </a:r>
            <a:r>
              <a:rPr lang="en-US" dirty="0" smtClean="0"/>
              <a:t> </a:t>
            </a:r>
            <a:r>
              <a:rPr lang="en-US" dirty="0" err="1" smtClean="0"/>
              <a:t>es</a:t>
            </a:r>
            <a:r>
              <a:rPr lang="en-US" dirty="0" smtClean="0"/>
              <a:t> </a:t>
            </a:r>
            <a:r>
              <a:rPr lang="en-US" dirty="0" err="1" smtClean="0"/>
              <a:t>eso</a:t>
            </a:r>
            <a:r>
              <a:rPr lang="en-US" dirty="0" smtClean="0"/>
              <a:t> de </a:t>
            </a:r>
            <a:r>
              <a:rPr lang="en-US" dirty="0" err="1" smtClean="0"/>
              <a:t>que</a:t>
            </a:r>
            <a:r>
              <a:rPr lang="en-US" dirty="0" smtClean="0"/>
              <a:t> </a:t>
            </a:r>
            <a:r>
              <a:rPr lang="en-US" dirty="0" err="1" smtClean="0"/>
              <a:t>pueden</a:t>
            </a:r>
            <a:r>
              <a:rPr lang="en-US" dirty="0" smtClean="0"/>
              <a:t> </a:t>
            </a:r>
            <a:r>
              <a:rPr lang="en-US" dirty="0" err="1" smtClean="0"/>
              <a:t>haber</a:t>
            </a:r>
            <a:r>
              <a:rPr lang="en-US" dirty="0" smtClean="0"/>
              <a:t> . . .?  </a:t>
            </a:r>
            <a:r>
              <a:rPr lang="en-US" dirty="0" err="1" smtClean="0"/>
              <a:t>Según</a:t>
            </a:r>
            <a:r>
              <a:rPr lang="en-US" dirty="0" smtClean="0"/>
              <a:t> la </a:t>
            </a:r>
            <a:r>
              <a:rPr lang="en-US" dirty="0" err="1" smtClean="0"/>
              <a:t>definición</a:t>
            </a:r>
            <a:r>
              <a:rPr lang="en-US" dirty="0" smtClean="0"/>
              <a:t> </a:t>
            </a:r>
            <a:r>
              <a:rPr lang="en-US" dirty="0" smtClean="0"/>
              <a:t>de Willoughby</a:t>
            </a:r>
            <a:r>
              <a:rPr lang="en-US" dirty="0" smtClean="0"/>
              <a:t>, l</a:t>
            </a:r>
            <a:r>
              <a:rPr lang="es-ES_tradnl" dirty="0" smtClean="0"/>
              <a:t>as </a:t>
            </a:r>
            <a:r>
              <a:rPr lang="es-ES_tradnl" dirty="0"/>
              <a:t>tecnologías funcionan como medios </a:t>
            </a:r>
            <a:r>
              <a:rPr lang="es-ES_tradnl" i="1" dirty="0"/>
              <a:t>relativamente</a:t>
            </a:r>
            <a:r>
              <a:rPr lang="es-ES_tradnl" dirty="0"/>
              <a:t> eficientes, es decir, </a:t>
            </a:r>
            <a:r>
              <a:rPr lang="es-ES_tradnl" dirty="0" smtClean="0"/>
              <a:t>que son eficientes </a:t>
            </a:r>
            <a:r>
              <a:rPr lang="es-ES_tradnl" dirty="0"/>
              <a:t>con relación a fines internos y externos </a:t>
            </a:r>
            <a:r>
              <a:rPr lang="es-ES_tradnl" i="1" dirty="0"/>
              <a:t>que pueden </a:t>
            </a:r>
            <a:r>
              <a:rPr lang="es-ES_tradnl" i="1" dirty="0" smtClean="0"/>
              <a:t>variar</a:t>
            </a:r>
            <a:r>
              <a:rPr lang="es-ES_tradnl" dirty="0" smtClean="0"/>
              <a:t>.  El problema es tanto limitar la tecnicidad a lo apropiado, como superar la idea monolítica de la tecnología que va con el punto de vista de la tecnología autónoma. </a:t>
            </a:r>
            <a:endParaRPr lang="es-ES_tradnl" dirty="0"/>
          </a:p>
          <a:p>
            <a:pPr>
              <a:lnSpc>
                <a:spcPct val="110000"/>
              </a:lnSpc>
            </a:pPr>
            <a:endParaRPr lang="es-ES_tradnl" dirty="0"/>
          </a:p>
        </p:txBody>
      </p:sp>
    </p:spTree>
    <p:extLst>
      <p:ext uri="{BB962C8B-B14F-4D97-AF65-F5344CB8AC3E}">
        <p14:creationId xmlns:p14="http://schemas.microsoft.com/office/powerpoint/2010/main" val="35178021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67526"/>
          </a:xfrm>
        </p:spPr>
        <p:txBody>
          <a:bodyPr>
            <a:normAutofit fontScale="90000"/>
          </a:bodyPr>
          <a:lstStyle/>
          <a:p>
            <a:r>
              <a:rPr lang="es-ES_tradnl" dirty="0" smtClean="0">
                <a:solidFill>
                  <a:srgbClr val="FFFF00"/>
                </a:solidFill>
              </a:rPr>
              <a:t>E. F. Schumacher en 1975</a:t>
            </a:r>
            <a:endParaRPr lang="es-ES_tradnl" dirty="0">
              <a:solidFill>
                <a:srgbClr val="FFFF00"/>
              </a:solidFill>
            </a:endParaRPr>
          </a:p>
        </p:txBody>
      </p:sp>
      <p:sp>
        <p:nvSpPr>
          <p:cNvPr id="3" name="Content Placeholder 2"/>
          <p:cNvSpPr>
            <a:spLocks noGrp="1"/>
          </p:cNvSpPr>
          <p:nvPr>
            <p:ph idx="1"/>
          </p:nvPr>
        </p:nvSpPr>
        <p:spPr>
          <a:xfrm>
            <a:off x="457200" y="1269874"/>
            <a:ext cx="8229600" cy="5068296"/>
          </a:xfrm>
        </p:spPr>
        <p:txBody>
          <a:bodyPr>
            <a:normAutofit fontScale="92500"/>
          </a:bodyPr>
          <a:lstStyle/>
          <a:p>
            <a:pPr marL="0" indent="0">
              <a:lnSpc>
                <a:spcPct val="120000"/>
              </a:lnSpc>
              <a:buNone/>
            </a:pPr>
            <a:r>
              <a:rPr lang="es-ES_tradnl" dirty="0" smtClean="0"/>
              <a:t>“I </a:t>
            </a:r>
            <a:r>
              <a:rPr lang="es-ES_tradnl" dirty="0" err="1" smtClean="0"/>
              <a:t>have</a:t>
            </a:r>
            <a:r>
              <a:rPr lang="es-ES_tradnl" dirty="0" smtClean="0"/>
              <a:t> no hope in </a:t>
            </a:r>
            <a:r>
              <a:rPr lang="es-ES_tradnl" dirty="0" err="1" smtClean="0"/>
              <a:t>politicians</a:t>
            </a:r>
            <a:r>
              <a:rPr lang="es-ES_tradnl" dirty="0" smtClean="0"/>
              <a:t>.  </a:t>
            </a:r>
            <a:r>
              <a:rPr lang="es-ES_tradnl" dirty="0" err="1" smtClean="0"/>
              <a:t>Politicians</a:t>
            </a:r>
            <a:r>
              <a:rPr lang="es-ES_tradnl" dirty="0" smtClean="0"/>
              <a:t> are </a:t>
            </a:r>
            <a:r>
              <a:rPr lang="es-ES_tradnl" dirty="0" err="1" smtClean="0"/>
              <a:t>the</a:t>
            </a:r>
            <a:r>
              <a:rPr lang="es-ES_tradnl" dirty="0" smtClean="0"/>
              <a:t> </a:t>
            </a:r>
            <a:r>
              <a:rPr lang="es-ES_tradnl" dirty="0" err="1" smtClean="0"/>
              <a:t>executive</a:t>
            </a:r>
            <a:r>
              <a:rPr lang="es-ES_tradnl" dirty="0" smtClean="0"/>
              <a:t> </a:t>
            </a:r>
            <a:r>
              <a:rPr lang="es-ES_tradnl" dirty="0" err="1" smtClean="0"/>
              <a:t>committee</a:t>
            </a:r>
            <a:r>
              <a:rPr lang="es-ES_tradnl" dirty="0" smtClean="0"/>
              <a:t> of </a:t>
            </a:r>
            <a:r>
              <a:rPr lang="es-ES_tradnl" dirty="0" err="1" smtClean="0"/>
              <a:t>the</a:t>
            </a:r>
            <a:r>
              <a:rPr lang="es-ES_tradnl" dirty="0" smtClean="0"/>
              <a:t> </a:t>
            </a:r>
            <a:r>
              <a:rPr lang="es-ES_tradnl" dirty="0" err="1" smtClean="0"/>
              <a:t>majority</a:t>
            </a:r>
            <a:r>
              <a:rPr lang="es-ES_tradnl" dirty="0" smtClean="0"/>
              <a:t>.  </a:t>
            </a:r>
            <a:r>
              <a:rPr lang="en-US" dirty="0" smtClean="0"/>
              <a:t>…  On the whole the change that is necessary will never come from the majority.”</a:t>
            </a:r>
          </a:p>
          <a:p>
            <a:pPr marL="800100" lvl="2" indent="0">
              <a:lnSpc>
                <a:spcPct val="120000"/>
              </a:lnSpc>
              <a:buNone/>
            </a:pPr>
            <a:endParaRPr lang="en-US" dirty="0" smtClean="0"/>
          </a:p>
          <a:p>
            <a:pPr marL="800100" lvl="2" indent="0">
              <a:lnSpc>
                <a:spcPct val="120000"/>
              </a:lnSpc>
              <a:buNone/>
            </a:pPr>
            <a:r>
              <a:rPr lang="en-US" dirty="0" smtClean="0"/>
              <a:t>(</a:t>
            </a:r>
            <a:r>
              <a:rPr lang="en-US" dirty="0" err="1" smtClean="0"/>
              <a:t>Debemos</a:t>
            </a:r>
            <a:r>
              <a:rPr lang="en-US" dirty="0" smtClean="0"/>
              <a:t> </a:t>
            </a:r>
            <a:r>
              <a:rPr lang="en-US" dirty="0" err="1" smtClean="0"/>
              <a:t>añadir</a:t>
            </a:r>
            <a:r>
              <a:rPr lang="en-US" dirty="0" smtClean="0"/>
              <a:t> que </a:t>
            </a:r>
            <a:r>
              <a:rPr lang="en-US" dirty="0" err="1" smtClean="0"/>
              <a:t>tampoco</a:t>
            </a:r>
            <a:r>
              <a:rPr lang="en-US" dirty="0" smtClean="0"/>
              <a:t> </a:t>
            </a:r>
            <a:r>
              <a:rPr lang="en-US" dirty="0" err="1" smtClean="0"/>
              <a:t>debemos</a:t>
            </a:r>
            <a:r>
              <a:rPr lang="en-US" dirty="0" smtClean="0"/>
              <a:t> </a:t>
            </a:r>
            <a:r>
              <a:rPr lang="en-US" dirty="0" err="1" smtClean="0"/>
              <a:t>esperar</a:t>
            </a:r>
            <a:r>
              <a:rPr lang="en-US" dirty="0" smtClean="0"/>
              <a:t> que  </a:t>
            </a:r>
            <a:r>
              <a:rPr lang="en-US" dirty="0" err="1"/>
              <a:t>l</a:t>
            </a:r>
            <a:r>
              <a:rPr lang="en-US" dirty="0" err="1" smtClean="0"/>
              <a:t>os</a:t>
            </a:r>
            <a:r>
              <a:rPr lang="en-US" dirty="0" smtClean="0"/>
              <a:t> </a:t>
            </a:r>
            <a:r>
              <a:rPr lang="en-US" dirty="0" err="1" smtClean="0"/>
              <a:t>políticos</a:t>
            </a:r>
            <a:r>
              <a:rPr lang="en-US" dirty="0" smtClean="0"/>
              <a:t> </a:t>
            </a:r>
            <a:r>
              <a:rPr lang="en-US" dirty="0" err="1" smtClean="0"/>
              <a:t>produzcan</a:t>
            </a:r>
            <a:r>
              <a:rPr lang="en-US" dirty="0" smtClean="0"/>
              <a:t> un </a:t>
            </a:r>
            <a:r>
              <a:rPr lang="en-US" dirty="0" err="1" smtClean="0"/>
              <a:t>cambio</a:t>
            </a:r>
            <a:r>
              <a:rPr lang="en-US" dirty="0" smtClean="0"/>
              <a:t>, </a:t>
            </a:r>
            <a:r>
              <a:rPr lang="en-US" dirty="0" err="1" smtClean="0"/>
              <a:t>hagan</a:t>
            </a:r>
            <a:r>
              <a:rPr lang="en-US" dirty="0" smtClean="0"/>
              <a:t> </a:t>
            </a:r>
            <a:r>
              <a:rPr lang="en-US" dirty="0" err="1" smtClean="0"/>
              <a:t>una</a:t>
            </a:r>
            <a:r>
              <a:rPr lang="en-US" dirty="0" smtClean="0"/>
              <a:t> </a:t>
            </a:r>
            <a:r>
              <a:rPr lang="en-US" dirty="0" err="1" smtClean="0"/>
              <a:t>diferencia</a:t>
            </a:r>
            <a:r>
              <a:rPr lang="en-US" dirty="0" smtClean="0"/>
              <a:t>, </a:t>
            </a:r>
            <a:r>
              <a:rPr lang="en-US" dirty="0" err="1" smtClean="0"/>
              <a:t>cuando</a:t>
            </a:r>
            <a:r>
              <a:rPr lang="en-US" dirty="0" smtClean="0"/>
              <a:t> </a:t>
            </a:r>
            <a:r>
              <a:rPr lang="en-US" dirty="0" err="1" smtClean="0"/>
              <a:t>estos</a:t>
            </a:r>
            <a:r>
              <a:rPr lang="en-US" dirty="0" smtClean="0"/>
              <a:t> son un </a:t>
            </a:r>
            <a:r>
              <a:rPr lang="en-US" dirty="0" err="1" smtClean="0"/>
              <a:t>comité</a:t>
            </a:r>
            <a:r>
              <a:rPr lang="en-US" dirty="0" smtClean="0"/>
              <a:t> </a:t>
            </a:r>
            <a:r>
              <a:rPr lang="en-US" dirty="0" err="1" smtClean="0"/>
              <a:t>ejecutivo</a:t>
            </a:r>
            <a:r>
              <a:rPr lang="en-US" dirty="0" smtClean="0"/>
              <a:t> de </a:t>
            </a:r>
            <a:r>
              <a:rPr lang="en-US" dirty="0" err="1" smtClean="0"/>
              <a:t>alguna</a:t>
            </a:r>
            <a:r>
              <a:rPr lang="en-US" dirty="0" smtClean="0"/>
              <a:t> </a:t>
            </a:r>
            <a:r>
              <a:rPr lang="en-US" dirty="0" err="1" smtClean="0"/>
              <a:t>poderosa</a:t>
            </a:r>
            <a:r>
              <a:rPr lang="en-US" dirty="0" smtClean="0"/>
              <a:t> </a:t>
            </a:r>
            <a:r>
              <a:rPr lang="en-US" dirty="0" err="1" smtClean="0"/>
              <a:t>minoría</a:t>
            </a:r>
            <a:r>
              <a:rPr lang="en-US" dirty="0" smtClean="0"/>
              <a:t> local</a:t>
            </a:r>
            <a:r>
              <a:rPr lang="en-US" dirty="0"/>
              <a:t> </a:t>
            </a:r>
            <a:r>
              <a:rPr lang="en-US" dirty="0" smtClean="0"/>
              <a:t> --el </a:t>
            </a:r>
            <a:r>
              <a:rPr lang="en-US" dirty="0" err="1" smtClean="0"/>
              <a:t>ejemplo</a:t>
            </a:r>
            <a:r>
              <a:rPr lang="en-US" dirty="0" smtClean="0"/>
              <a:t> de </a:t>
            </a:r>
            <a:r>
              <a:rPr lang="en-US" dirty="0" err="1" smtClean="0"/>
              <a:t>Haití</a:t>
            </a:r>
            <a:r>
              <a:rPr lang="en-US" dirty="0"/>
              <a:t>,</a:t>
            </a:r>
            <a:r>
              <a:rPr lang="en-US" dirty="0" smtClean="0"/>
              <a:t> el </a:t>
            </a:r>
            <a:r>
              <a:rPr lang="en-US" dirty="0" err="1" smtClean="0"/>
              <a:t>ejemplo</a:t>
            </a:r>
            <a:r>
              <a:rPr lang="en-US" dirty="0" smtClean="0"/>
              <a:t> del </a:t>
            </a:r>
            <a:r>
              <a:rPr lang="en-US" dirty="0" err="1" smtClean="0"/>
              <a:t>propio</a:t>
            </a:r>
            <a:r>
              <a:rPr lang="en-US" dirty="0" smtClean="0"/>
              <a:t> Puerto Rico.)</a:t>
            </a:r>
          </a:p>
          <a:p>
            <a:pPr lvl="2">
              <a:lnSpc>
                <a:spcPct val="120000"/>
              </a:lnSpc>
            </a:pPr>
            <a:endParaRPr lang="en-US" dirty="0" smtClean="0"/>
          </a:p>
        </p:txBody>
      </p:sp>
    </p:spTree>
    <p:extLst>
      <p:ext uri="{BB962C8B-B14F-4D97-AF65-F5344CB8AC3E}">
        <p14:creationId xmlns:p14="http://schemas.microsoft.com/office/powerpoint/2010/main" val="12366892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6197" y="557445"/>
            <a:ext cx="7954028" cy="5829609"/>
          </a:xfrm>
          <a:prstGeom prst="rect">
            <a:avLst/>
          </a:prstGeom>
        </p:spPr>
        <p:txBody>
          <a:bodyPr wrap="square">
            <a:spAutoFit/>
          </a:bodyPr>
          <a:lstStyle/>
          <a:p>
            <a:pPr>
              <a:lnSpc>
                <a:spcPct val="120000"/>
              </a:lnSpc>
            </a:pPr>
            <a:r>
              <a:rPr lang="en-US" sz="2400" dirty="0" smtClean="0"/>
              <a:t>“…  </a:t>
            </a:r>
            <a:r>
              <a:rPr lang="en-US" sz="2400" dirty="0"/>
              <a:t>I would invite you to think about politics.  We have developed a strange type of politics, where we occasionally change the crew, and the new crew does exactly the same as the old crew, except in </a:t>
            </a:r>
            <a:r>
              <a:rPr lang="en-US" sz="2400" dirty="0" err="1"/>
              <a:t>favour</a:t>
            </a:r>
            <a:r>
              <a:rPr lang="en-US" sz="2400" dirty="0"/>
              <a:t> of slightly different people.  </a:t>
            </a:r>
            <a:r>
              <a:rPr lang="en-US" sz="2400" dirty="0">
                <a:solidFill>
                  <a:srgbClr val="FFFF00"/>
                </a:solidFill>
              </a:rPr>
              <a:t>As long as the technology doesn’t change, they can’t do anything </a:t>
            </a:r>
            <a:r>
              <a:rPr lang="en-US" sz="2400" dirty="0" smtClean="0">
                <a:solidFill>
                  <a:srgbClr val="FFFF00"/>
                </a:solidFill>
              </a:rPr>
              <a:t>…”</a:t>
            </a:r>
            <a:endParaRPr lang="en-US" sz="2400" dirty="0">
              <a:solidFill>
                <a:srgbClr val="FFFF00"/>
              </a:solidFill>
            </a:endParaRPr>
          </a:p>
          <a:p>
            <a:pPr>
              <a:lnSpc>
                <a:spcPct val="120000"/>
              </a:lnSpc>
            </a:pPr>
            <a:endParaRPr lang="en-US" sz="2400" dirty="0"/>
          </a:p>
          <a:p>
            <a:pPr marL="800100" lvl="2" indent="0">
              <a:lnSpc>
                <a:spcPct val="120000"/>
              </a:lnSpc>
              <a:buNone/>
            </a:pPr>
            <a:r>
              <a:rPr lang="en-US" sz="2400" dirty="0"/>
              <a:t>(</a:t>
            </a:r>
            <a:r>
              <a:rPr lang="en-US" sz="2400" dirty="0" err="1"/>
              <a:t>según</a:t>
            </a:r>
            <a:r>
              <a:rPr lang="en-US" sz="2400" dirty="0"/>
              <a:t> Willoughby, </a:t>
            </a:r>
            <a:r>
              <a:rPr lang="en-US" sz="2400" dirty="0" err="1"/>
              <a:t>siguiendo</a:t>
            </a:r>
            <a:r>
              <a:rPr lang="en-US" sz="2400" dirty="0"/>
              <a:t> a Schumacher, </a:t>
            </a:r>
            <a:r>
              <a:rPr lang="en-US" sz="2400" dirty="0" err="1"/>
              <a:t>esto</a:t>
            </a:r>
            <a:r>
              <a:rPr lang="en-US" sz="2400" dirty="0"/>
              <a:t> </a:t>
            </a:r>
            <a:r>
              <a:rPr lang="en-US" sz="2400" dirty="0" err="1"/>
              <a:t>último</a:t>
            </a:r>
            <a:r>
              <a:rPr lang="en-US" sz="2400" dirty="0"/>
              <a:t> </a:t>
            </a:r>
            <a:r>
              <a:rPr lang="en-US" sz="2400" dirty="0" err="1"/>
              <a:t>es</a:t>
            </a:r>
            <a:r>
              <a:rPr lang="en-US" sz="2400" dirty="0"/>
              <a:t> </a:t>
            </a:r>
            <a:r>
              <a:rPr lang="en-US" sz="2400" dirty="0" err="1"/>
              <a:t>cambiable</a:t>
            </a:r>
            <a:r>
              <a:rPr lang="en-US" sz="2400" dirty="0"/>
              <a:t>,</a:t>
            </a:r>
            <a:r>
              <a:rPr lang="en-US" sz="2400" dirty="0">
                <a:solidFill>
                  <a:srgbClr val="FFFF00"/>
                </a:solidFill>
              </a:rPr>
              <a:t> la </a:t>
            </a:r>
            <a:r>
              <a:rPr lang="en-US" sz="2400" dirty="0" err="1">
                <a:solidFill>
                  <a:srgbClr val="FFFF00"/>
                </a:solidFill>
              </a:rPr>
              <a:t>tecnología</a:t>
            </a:r>
            <a:r>
              <a:rPr lang="en-US" sz="2400" dirty="0">
                <a:solidFill>
                  <a:srgbClr val="FFFF00"/>
                </a:solidFill>
              </a:rPr>
              <a:t> </a:t>
            </a:r>
            <a:r>
              <a:rPr lang="en-US" sz="2400" dirty="0" err="1">
                <a:solidFill>
                  <a:srgbClr val="FFFF00"/>
                </a:solidFill>
              </a:rPr>
              <a:t>como</a:t>
            </a:r>
            <a:r>
              <a:rPr lang="en-US" sz="2400" dirty="0">
                <a:solidFill>
                  <a:srgbClr val="FFFF00"/>
                </a:solidFill>
              </a:rPr>
              <a:t> </a:t>
            </a:r>
            <a:r>
              <a:rPr lang="en-US" sz="2400" dirty="0" err="1">
                <a:solidFill>
                  <a:srgbClr val="FFFF00"/>
                </a:solidFill>
              </a:rPr>
              <a:t>tal</a:t>
            </a:r>
            <a:r>
              <a:rPr lang="en-US" sz="2400" dirty="0"/>
              <a:t> --no </a:t>
            </a:r>
            <a:r>
              <a:rPr lang="en-US" sz="2400" dirty="0" err="1" smtClean="0"/>
              <a:t>está</a:t>
            </a:r>
            <a:r>
              <a:rPr lang="en-US" sz="2400" dirty="0" smtClean="0"/>
              <a:t> </a:t>
            </a:r>
            <a:r>
              <a:rPr lang="en-US" sz="2400" dirty="0" err="1" smtClean="0"/>
              <a:t>diciendo</a:t>
            </a:r>
            <a:r>
              <a:rPr lang="en-US" sz="2400" dirty="0" smtClean="0"/>
              <a:t> que </a:t>
            </a:r>
            <a:r>
              <a:rPr lang="en-US" sz="2400" dirty="0" err="1"/>
              <a:t>podemos</a:t>
            </a:r>
            <a:r>
              <a:rPr lang="en-US" sz="2400" dirty="0"/>
              <a:t> </a:t>
            </a:r>
            <a:r>
              <a:rPr lang="en-US" sz="2400" dirty="0" err="1"/>
              <a:t>traer</a:t>
            </a:r>
            <a:r>
              <a:rPr lang="en-US" sz="2400" dirty="0"/>
              <a:t> el </a:t>
            </a:r>
            <a:r>
              <a:rPr lang="en-US" sz="2400" dirty="0" err="1"/>
              <a:t>próximo</a:t>
            </a:r>
            <a:r>
              <a:rPr lang="en-US" sz="2400" dirty="0"/>
              <a:t> </a:t>
            </a:r>
            <a:r>
              <a:rPr lang="en-US" sz="2400" dirty="0" err="1"/>
              <a:t>modelo</a:t>
            </a:r>
            <a:r>
              <a:rPr lang="en-US" sz="2400" dirty="0"/>
              <a:t> de lo </a:t>
            </a:r>
            <a:r>
              <a:rPr lang="en-US" sz="2400" dirty="0" err="1"/>
              <a:t>mismo</a:t>
            </a:r>
            <a:r>
              <a:rPr lang="en-US" sz="2400" dirty="0"/>
              <a:t>, </a:t>
            </a:r>
            <a:r>
              <a:rPr lang="en-US" sz="2400" dirty="0" err="1"/>
              <a:t>avanzar</a:t>
            </a:r>
            <a:r>
              <a:rPr lang="en-US" sz="2400" dirty="0"/>
              <a:t> </a:t>
            </a:r>
            <a:r>
              <a:rPr lang="en-US" sz="2400" dirty="0" err="1"/>
              <a:t>según</a:t>
            </a:r>
            <a:r>
              <a:rPr lang="en-US" sz="2400" dirty="0"/>
              <a:t> </a:t>
            </a:r>
            <a:r>
              <a:rPr lang="en-US" sz="2400" dirty="0" err="1"/>
              <a:t>los</a:t>
            </a:r>
            <a:r>
              <a:rPr lang="en-US" sz="2400" dirty="0"/>
              <a:t> </a:t>
            </a:r>
            <a:r>
              <a:rPr lang="en-US" sz="2400" dirty="0" err="1"/>
              <a:t>mismos</a:t>
            </a:r>
            <a:r>
              <a:rPr lang="en-US" sz="2400" dirty="0"/>
              <a:t> </a:t>
            </a:r>
            <a:r>
              <a:rPr lang="en-US" sz="2400" dirty="0" err="1"/>
              <a:t>criterios</a:t>
            </a:r>
            <a:r>
              <a:rPr lang="en-US" sz="2400" dirty="0"/>
              <a:t>, </a:t>
            </a:r>
            <a:r>
              <a:rPr lang="en-US" sz="2400" dirty="0" err="1"/>
              <a:t>sino</a:t>
            </a:r>
            <a:r>
              <a:rPr lang="en-US" sz="2400" dirty="0"/>
              <a:t> que </a:t>
            </a:r>
            <a:r>
              <a:rPr lang="en-US" sz="2400" dirty="0" err="1"/>
              <a:t>podemos</a:t>
            </a:r>
            <a:r>
              <a:rPr lang="en-US" sz="2400" dirty="0"/>
              <a:t> </a:t>
            </a:r>
            <a:r>
              <a:rPr lang="en-US" sz="2400" dirty="0" err="1"/>
              <a:t>traer</a:t>
            </a:r>
            <a:r>
              <a:rPr lang="en-US" sz="2400" dirty="0"/>
              <a:t> </a:t>
            </a:r>
            <a:r>
              <a:rPr lang="en-US" sz="2400" dirty="0" err="1">
                <a:solidFill>
                  <a:srgbClr val="FFFF00"/>
                </a:solidFill>
              </a:rPr>
              <a:t>otra</a:t>
            </a:r>
            <a:r>
              <a:rPr lang="en-US" sz="2400" dirty="0">
                <a:solidFill>
                  <a:srgbClr val="FFFF00"/>
                </a:solidFill>
              </a:rPr>
              <a:t> </a:t>
            </a:r>
            <a:r>
              <a:rPr lang="en-US" sz="2400" dirty="0" err="1">
                <a:solidFill>
                  <a:srgbClr val="FFFF00"/>
                </a:solidFill>
              </a:rPr>
              <a:t>tecnología</a:t>
            </a:r>
            <a:r>
              <a:rPr lang="en-US" sz="2400" dirty="0"/>
              <a:t>, </a:t>
            </a:r>
            <a:r>
              <a:rPr lang="en-US" sz="2400" dirty="0" err="1"/>
              <a:t>páginas</a:t>
            </a:r>
            <a:r>
              <a:rPr lang="en-US" sz="2400" dirty="0"/>
              <a:t> 310-311)</a:t>
            </a:r>
            <a:endParaRPr lang="es-ES_tradnl" sz="2400" dirty="0"/>
          </a:p>
        </p:txBody>
      </p:sp>
    </p:spTree>
    <p:extLst>
      <p:ext uri="{BB962C8B-B14F-4D97-AF65-F5344CB8AC3E}">
        <p14:creationId xmlns:p14="http://schemas.microsoft.com/office/powerpoint/2010/main" val="1021589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a:p>
        </p:txBody>
      </p:sp>
      <p:sp>
        <p:nvSpPr>
          <p:cNvPr id="3" name="Content Placeholder 2"/>
          <p:cNvSpPr>
            <a:spLocks noGrp="1"/>
          </p:cNvSpPr>
          <p:nvPr>
            <p:ph idx="1"/>
          </p:nvPr>
        </p:nvSpPr>
        <p:spPr/>
        <p:txBody>
          <a:bodyPr>
            <a:normAutofit/>
          </a:bodyPr>
          <a:lstStyle/>
          <a:p>
            <a:pPr marL="0" indent="0" algn="ctr">
              <a:buNone/>
            </a:pPr>
            <a:r>
              <a:rPr lang="es-ES_tradnl" sz="7200" dirty="0" smtClean="0"/>
              <a:t>¿Y es ello posible?</a:t>
            </a:r>
          </a:p>
          <a:p>
            <a:pPr marL="0" indent="0" algn="ctr">
              <a:buNone/>
            </a:pPr>
            <a:endParaRPr lang="es-ES_tradnl" sz="6000" dirty="0" smtClean="0"/>
          </a:p>
          <a:p>
            <a:pPr marL="0" indent="0" algn="ctr">
              <a:buNone/>
            </a:pPr>
            <a:r>
              <a:rPr lang="es-ES_tradnl" sz="6000" dirty="0" smtClean="0"/>
              <a:t>¿Cambiar la tecnología como tal?</a:t>
            </a:r>
            <a:endParaRPr lang="es-ES_tradnl" sz="6000" dirty="0"/>
          </a:p>
        </p:txBody>
      </p:sp>
    </p:spTree>
    <p:extLst>
      <p:ext uri="{BB962C8B-B14F-4D97-AF65-F5344CB8AC3E}">
        <p14:creationId xmlns:p14="http://schemas.microsoft.com/office/powerpoint/2010/main" val="6665972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dirty="0"/>
          </a:p>
        </p:txBody>
      </p:sp>
      <p:sp>
        <p:nvSpPr>
          <p:cNvPr id="3" name="Content Placeholder 2"/>
          <p:cNvSpPr>
            <a:spLocks noGrp="1"/>
          </p:cNvSpPr>
          <p:nvPr>
            <p:ph idx="1"/>
          </p:nvPr>
        </p:nvSpPr>
        <p:spPr>
          <a:xfrm>
            <a:off x="457200" y="274638"/>
            <a:ext cx="8229600" cy="6279548"/>
          </a:xfrm>
          <a:ln>
            <a:solidFill>
              <a:srgbClr val="FFFFFF"/>
            </a:solidFill>
          </a:ln>
        </p:spPr>
        <p:txBody>
          <a:bodyPr numCol="2">
            <a:normAutofit fontScale="85000" lnSpcReduction="20000"/>
          </a:bodyPr>
          <a:lstStyle/>
          <a:p>
            <a:pPr marL="0" indent="0" algn="ctr">
              <a:buNone/>
            </a:pPr>
            <a:endParaRPr lang="en-US" sz="4400" dirty="0" smtClean="0"/>
          </a:p>
          <a:p>
            <a:pPr marL="0" indent="0" algn="ctr">
              <a:buNone/>
            </a:pPr>
            <a:endParaRPr lang="en-US" sz="4400" dirty="0"/>
          </a:p>
          <a:p>
            <a:pPr marL="0" indent="0" algn="ctr">
              <a:buNone/>
            </a:pPr>
            <a:r>
              <a:rPr lang="en-US" sz="4400" dirty="0" smtClean="0"/>
              <a:t>L</a:t>
            </a:r>
            <a:r>
              <a:rPr lang="es-ES_tradnl" sz="4400" dirty="0" smtClean="0"/>
              <a:t>a tecnología va a seguir su paso actual</a:t>
            </a:r>
          </a:p>
          <a:p>
            <a:pPr marL="0" indent="0">
              <a:buNone/>
            </a:pPr>
            <a:endParaRPr lang="es-ES_tradnl" sz="2000" dirty="0" smtClean="0"/>
          </a:p>
          <a:p>
            <a:pPr marL="0" indent="0" algn="ctr">
              <a:buNone/>
            </a:pPr>
            <a:r>
              <a:rPr lang="es-ES_tradnl" sz="1700" dirty="0" smtClean="0"/>
              <a:t>(</a:t>
            </a:r>
            <a:r>
              <a:rPr lang="es-ES_tradnl" sz="1700" dirty="0" err="1" smtClean="0"/>
              <a:t>Ellul</a:t>
            </a:r>
            <a:r>
              <a:rPr lang="es-ES_tradnl" sz="1700" dirty="0" smtClean="0"/>
              <a:t>, Heidegger, </a:t>
            </a:r>
            <a:r>
              <a:rPr lang="es-ES_tradnl" sz="1700" dirty="0" err="1" smtClean="0"/>
              <a:t>Galbraith</a:t>
            </a:r>
            <a:r>
              <a:rPr lang="es-ES_tradnl" sz="1700" dirty="0" smtClean="0"/>
              <a:t>, </a:t>
            </a:r>
            <a:r>
              <a:rPr lang="es-ES_tradnl" sz="1700" dirty="0" err="1" smtClean="0"/>
              <a:t>Habermas</a:t>
            </a:r>
            <a:r>
              <a:rPr lang="es-ES_tradnl" sz="1700" dirty="0" smtClean="0"/>
              <a:t>, </a:t>
            </a:r>
            <a:r>
              <a:rPr lang="es-ES_tradnl" sz="1700" dirty="0" err="1" smtClean="0"/>
              <a:t>Horkheimer</a:t>
            </a:r>
            <a:r>
              <a:rPr lang="es-ES_tradnl" sz="1700" dirty="0" smtClean="0"/>
              <a:t> y otros)</a:t>
            </a:r>
          </a:p>
          <a:p>
            <a:pPr marL="0" indent="0">
              <a:buNone/>
            </a:pPr>
            <a:endParaRPr lang="es-ES_tradnl" sz="2000" dirty="0" smtClean="0"/>
          </a:p>
          <a:p>
            <a:pPr marL="0" indent="0" algn="ctr">
              <a:buNone/>
            </a:pPr>
            <a:r>
              <a:rPr lang="es-ES_tradnl" sz="2000" dirty="0"/>
              <a:t>(la perspectiva socio-técnica, le llama </a:t>
            </a:r>
            <a:r>
              <a:rPr lang="es-ES_tradnl" sz="2000" dirty="0" err="1"/>
              <a:t>Willoughby</a:t>
            </a:r>
            <a:r>
              <a:rPr lang="es-ES_tradnl" sz="2000" dirty="0"/>
              <a:t>)</a:t>
            </a:r>
          </a:p>
          <a:p>
            <a:pPr marL="0" indent="0" algn="ctr">
              <a:buNone/>
            </a:pPr>
            <a:endParaRPr lang="es-ES_tradnl" sz="2000" dirty="0" smtClean="0"/>
          </a:p>
          <a:p>
            <a:pPr marL="0" indent="0" algn="ctr">
              <a:buNone/>
            </a:pPr>
            <a:r>
              <a:rPr lang="es-ES_tradnl" sz="2400" dirty="0" smtClean="0"/>
              <a:t>‘La </a:t>
            </a:r>
            <a:r>
              <a:rPr lang="es-ES_tradnl" sz="2400" dirty="0" err="1"/>
              <a:t>T</a:t>
            </a:r>
            <a:r>
              <a:rPr lang="es-ES_tradnl" sz="2400" dirty="0" err="1" smtClean="0"/>
              <a:t>echnique</a:t>
            </a:r>
            <a:r>
              <a:rPr lang="es-ES_tradnl" sz="2400" dirty="0" smtClean="0"/>
              <a:t>’, le llamó </a:t>
            </a:r>
            <a:r>
              <a:rPr lang="es-ES_tradnl" sz="2400" dirty="0" err="1" smtClean="0"/>
              <a:t>Ellul</a:t>
            </a:r>
            <a:endParaRPr lang="es-ES_tradnl" sz="2400" dirty="0" smtClean="0"/>
          </a:p>
          <a:p>
            <a:pPr marL="0" indent="0" algn="ctr">
              <a:buNone/>
            </a:pPr>
            <a:r>
              <a:rPr lang="en-US" sz="2400" dirty="0"/>
              <a:t>t</a:t>
            </a:r>
            <a:r>
              <a:rPr lang="es-ES_tradnl" sz="2400" dirty="0" err="1" smtClean="0"/>
              <a:t>ecnología</a:t>
            </a:r>
            <a:r>
              <a:rPr lang="es-ES_tradnl" sz="2400" dirty="0" smtClean="0"/>
              <a:t> que sigue su propia ley,</a:t>
            </a:r>
          </a:p>
          <a:p>
            <a:pPr marL="0" indent="0" algn="ctr">
              <a:buNone/>
            </a:pPr>
            <a:r>
              <a:rPr lang="en-US" sz="2400" dirty="0">
                <a:solidFill>
                  <a:srgbClr val="FFFF00"/>
                </a:solidFill>
              </a:rPr>
              <a:t>t</a:t>
            </a:r>
            <a:r>
              <a:rPr lang="es-ES_tradnl" sz="2400" dirty="0" err="1" smtClean="0">
                <a:solidFill>
                  <a:srgbClr val="FFFF00"/>
                </a:solidFill>
              </a:rPr>
              <a:t>ecnología</a:t>
            </a:r>
            <a:r>
              <a:rPr lang="es-ES_tradnl" sz="2400" dirty="0" smtClean="0">
                <a:solidFill>
                  <a:srgbClr val="FFFF00"/>
                </a:solidFill>
              </a:rPr>
              <a:t> autónoma</a:t>
            </a:r>
          </a:p>
          <a:p>
            <a:pPr marL="0" indent="0" algn="ctr">
              <a:buNone/>
            </a:pPr>
            <a:endParaRPr lang="es-ES_tradnl" sz="2400" dirty="0"/>
          </a:p>
          <a:p>
            <a:pPr marL="0" indent="0" algn="ctr">
              <a:buNone/>
            </a:pPr>
            <a:endParaRPr lang="es-ES_tradnl" sz="3600" dirty="0" smtClean="0"/>
          </a:p>
          <a:p>
            <a:pPr marL="0" indent="0" algn="ctr">
              <a:buNone/>
            </a:pPr>
            <a:endParaRPr lang="es-ES_tradnl" sz="6000" dirty="0" smtClean="0"/>
          </a:p>
          <a:p>
            <a:pPr marL="0" indent="0" algn="ctr">
              <a:buNone/>
            </a:pPr>
            <a:r>
              <a:rPr lang="es-ES_tradnl" sz="6000" dirty="0" smtClean="0"/>
              <a:t>La tecnología no es autónoma; podemos incidir en ella, cambiar</a:t>
            </a:r>
            <a:r>
              <a:rPr lang="es-ES_tradnl" sz="6000" dirty="0" smtClean="0">
                <a:solidFill>
                  <a:srgbClr val="FFFF00"/>
                </a:solidFill>
              </a:rPr>
              <a:t> </a:t>
            </a:r>
            <a:r>
              <a:rPr lang="es-ES_tradnl" sz="6000" dirty="0" smtClean="0"/>
              <a:t>su trayectoria</a:t>
            </a:r>
          </a:p>
          <a:p>
            <a:pPr marL="0" indent="0" algn="ctr">
              <a:buNone/>
            </a:pPr>
            <a:r>
              <a:rPr lang="es-ES_tradnl" sz="2400" dirty="0" smtClean="0"/>
              <a:t>(lo que es consistente con el concepto de </a:t>
            </a:r>
            <a:r>
              <a:rPr lang="es-ES_tradnl" sz="2400" dirty="0">
                <a:solidFill>
                  <a:srgbClr val="FFFF00"/>
                </a:solidFill>
              </a:rPr>
              <a:t>T</a:t>
            </a:r>
            <a:r>
              <a:rPr lang="es-ES_tradnl" sz="2400" dirty="0" smtClean="0">
                <a:solidFill>
                  <a:srgbClr val="FFFF00"/>
                </a:solidFill>
              </a:rPr>
              <a:t>ecnología </a:t>
            </a:r>
            <a:r>
              <a:rPr lang="es-ES_tradnl" sz="2400" dirty="0">
                <a:solidFill>
                  <a:srgbClr val="FFFF00"/>
                </a:solidFill>
              </a:rPr>
              <a:t>A</a:t>
            </a:r>
            <a:r>
              <a:rPr lang="es-ES_tradnl" sz="2400" dirty="0" smtClean="0">
                <a:solidFill>
                  <a:srgbClr val="FFFF00"/>
                </a:solidFill>
              </a:rPr>
              <a:t>propiada </a:t>
            </a:r>
            <a:r>
              <a:rPr lang="es-ES_tradnl" sz="2400" dirty="0" smtClean="0"/>
              <a:t>de Schumacher)</a:t>
            </a:r>
            <a:endParaRPr lang="es-ES_tradnl" sz="2800" dirty="0" smtClean="0"/>
          </a:p>
        </p:txBody>
      </p:sp>
      <p:cxnSp>
        <p:nvCxnSpPr>
          <p:cNvPr id="5" name="Straight Connector 4"/>
          <p:cNvCxnSpPr>
            <a:stCxn id="3" idx="0"/>
          </p:cNvCxnSpPr>
          <p:nvPr/>
        </p:nvCxnSpPr>
        <p:spPr>
          <a:xfrm flipH="1">
            <a:off x="4496844" y="274638"/>
            <a:ext cx="75156" cy="658336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51078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_tradnl" dirty="0" smtClean="0"/>
              <a:t>La tesis de la tecnología autónoma</a:t>
            </a:r>
            <a:endParaRPr lang="es-ES_tradnl" dirty="0"/>
          </a:p>
        </p:txBody>
      </p:sp>
      <p:sp>
        <p:nvSpPr>
          <p:cNvPr id="3" name="Content Placeholder 2"/>
          <p:cNvSpPr>
            <a:spLocks noGrp="1"/>
          </p:cNvSpPr>
          <p:nvPr>
            <p:ph idx="1"/>
          </p:nvPr>
        </p:nvSpPr>
        <p:spPr>
          <a:xfrm>
            <a:off x="457200" y="1227551"/>
            <a:ext cx="8229600" cy="5173249"/>
          </a:xfrm>
        </p:spPr>
        <p:txBody>
          <a:bodyPr>
            <a:noAutofit/>
          </a:bodyPr>
          <a:lstStyle/>
          <a:p>
            <a:pPr marL="0" indent="0" algn="just">
              <a:lnSpc>
                <a:spcPct val="150000"/>
              </a:lnSpc>
              <a:buNone/>
            </a:pPr>
            <a:r>
              <a:rPr lang="es-ES_tradnl" sz="2000" dirty="0" smtClean="0"/>
              <a:t>“</a:t>
            </a:r>
            <a:r>
              <a:rPr lang="es-ES_tradnl" sz="2000" dirty="0" err="1" smtClean="0"/>
              <a:t>Everything</a:t>
            </a:r>
            <a:r>
              <a:rPr lang="es-ES_tradnl" sz="2000" dirty="0" smtClean="0"/>
              <a:t> </a:t>
            </a:r>
            <a:r>
              <a:rPr lang="es-ES_tradnl" sz="2000" dirty="0" err="1" smtClean="0"/>
              <a:t>takes</a:t>
            </a:r>
            <a:r>
              <a:rPr lang="es-ES_tradnl" sz="2000" dirty="0" smtClean="0"/>
              <a:t> place as </a:t>
            </a:r>
            <a:r>
              <a:rPr lang="es-ES_tradnl" sz="2000" dirty="0" err="1" smtClean="0"/>
              <a:t>if</a:t>
            </a:r>
            <a:r>
              <a:rPr lang="es-ES_tradnl" sz="2000" dirty="0" smtClean="0"/>
              <a:t> </a:t>
            </a:r>
            <a:r>
              <a:rPr lang="es-ES_tradnl" sz="2000" dirty="0" err="1" smtClean="0"/>
              <a:t>the</a:t>
            </a:r>
            <a:r>
              <a:rPr lang="es-ES_tradnl" sz="2000" dirty="0" smtClean="0"/>
              <a:t> </a:t>
            </a:r>
            <a:r>
              <a:rPr lang="es-ES_tradnl" sz="2000" dirty="0" err="1" smtClean="0"/>
              <a:t>technological</a:t>
            </a:r>
            <a:r>
              <a:rPr lang="es-ES_tradnl" sz="2000" dirty="0" smtClean="0"/>
              <a:t> </a:t>
            </a:r>
            <a:r>
              <a:rPr lang="es-ES_tradnl" sz="2000" dirty="0" err="1" smtClean="0"/>
              <a:t>phenomenon</a:t>
            </a:r>
            <a:r>
              <a:rPr lang="es-ES_tradnl" sz="2000" dirty="0" smtClean="0"/>
              <a:t> </a:t>
            </a:r>
            <a:r>
              <a:rPr lang="es-ES_tradnl" sz="2000" dirty="0" err="1" smtClean="0"/>
              <a:t>contained</a:t>
            </a:r>
            <a:r>
              <a:rPr lang="es-ES_tradnl" sz="2000" dirty="0" smtClean="0"/>
              <a:t> </a:t>
            </a:r>
            <a:r>
              <a:rPr lang="es-ES_tradnl" sz="2000" dirty="0" err="1" smtClean="0"/>
              <a:t>some</a:t>
            </a:r>
            <a:r>
              <a:rPr lang="es-ES_tradnl" sz="2000" dirty="0" smtClean="0"/>
              <a:t> </a:t>
            </a:r>
            <a:r>
              <a:rPr lang="es-ES_tradnl" sz="2000" dirty="0" err="1" smtClean="0"/>
              <a:t>force</a:t>
            </a:r>
            <a:r>
              <a:rPr lang="es-ES_tradnl" sz="2000" dirty="0" smtClean="0"/>
              <a:t> of </a:t>
            </a:r>
            <a:r>
              <a:rPr lang="es-ES_tradnl" sz="2000" dirty="0" err="1" smtClean="0"/>
              <a:t>progression</a:t>
            </a:r>
            <a:r>
              <a:rPr lang="es-ES_tradnl" sz="2000" dirty="0" smtClean="0"/>
              <a:t> </a:t>
            </a:r>
            <a:r>
              <a:rPr lang="es-ES_tradnl" sz="2000" dirty="0" err="1" smtClean="0"/>
              <a:t>that</a:t>
            </a:r>
            <a:r>
              <a:rPr lang="es-ES_tradnl" sz="2000" dirty="0" smtClean="0"/>
              <a:t> </a:t>
            </a:r>
            <a:r>
              <a:rPr lang="es-ES_tradnl" sz="2000" dirty="0" err="1" smtClean="0"/>
              <a:t>makes</a:t>
            </a:r>
            <a:r>
              <a:rPr lang="es-ES_tradnl" sz="2000" dirty="0" smtClean="0"/>
              <a:t> </a:t>
            </a:r>
            <a:r>
              <a:rPr lang="es-ES_tradnl" sz="2000" dirty="0" err="1" smtClean="0"/>
              <a:t>it</a:t>
            </a:r>
            <a:r>
              <a:rPr lang="es-ES_tradnl" sz="2000" dirty="0" smtClean="0"/>
              <a:t> </a:t>
            </a:r>
            <a:r>
              <a:rPr lang="es-ES_tradnl" sz="2000" dirty="0" err="1" smtClean="0"/>
              <a:t>move</a:t>
            </a:r>
            <a:r>
              <a:rPr lang="es-ES_tradnl" sz="2000" dirty="0" smtClean="0"/>
              <a:t> </a:t>
            </a:r>
            <a:r>
              <a:rPr lang="es-ES_tradnl" sz="2000" dirty="0" err="1" smtClean="0"/>
              <a:t>independently</a:t>
            </a:r>
            <a:r>
              <a:rPr lang="es-ES_tradnl" sz="2000" dirty="0" smtClean="0"/>
              <a:t> of </a:t>
            </a:r>
            <a:r>
              <a:rPr lang="es-ES_tradnl" sz="2000" dirty="0" err="1" smtClean="0"/>
              <a:t>any</a:t>
            </a:r>
            <a:r>
              <a:rPr lang="es-ES_tradnl" sz="2000" dirty="0" smtClean="0"/>
              <a:t> </a:t>
            </a:r>
            <a:r>
              <a:rPr lang="es-ES_tradnl" sz="2000" dirty="0" err="1" smtClean="0"/>
              <a:t>outside</a:t>
            </a:r>
            <a:r>
              <a:rPr lang="es-ES_tradnl" sz="2000" dirty="0" smtClean="0"/>
              <a:t> </a:t>
            </a:r>
            <a:r>
              <a:rPr lang="es-ES_tradnl" sz="2000" dirty="0" err="1" smtClean="0"/>
              <a:t>interference</a:t>
            </a:r>
            <a:r>
              <a:rPr lang="es-ES_tradnl" sz="2000" dirty="0" smtClean="0"/>
              <a:t>, of </a:t>
            </a:r>
            <a:r>
              <a:rPr lang="es-ES_tradnl" sz="2000" dirty="0" err="1" smtClean="0"/>
              <a:t>any</a:t>
            </a:r>
            <a:r>
              <a:rPr lang="es-ES_tradnl" sz="2000" dirty="0" smtClean="0"/>
              <a:t> human </a:t>
            </a:r>
            <a:r>
              <a:rPr lang="es-ES_tradnl" sz="2000" dirty="0" err="1" smtClean="0"/>
              <a:t>interference</a:t>
            </a:r>
            <a:r>
              <a:rPr lang="es-ES_tradnl" sz="2000" dirty="0" smtClean="0"/>
              <a:t>, of </a:t>
            </a:r>
            <a:r>
              <a:rPr lang="es-ES_tradnl" sz="2000" dirty="0" err="1" smtClean="0"/>
              <a:t>any</a:t>
            </a:r>
            <a:r>
              <a:rPr lang="es-ES_tradnl" sz="2000" dirty="0" smtClean="0"/>
              <a:t> human </a:t>
            </a:r>
            <a:r>
              <a:rPr lang="es-ES_tradnl" sz="2000" dirty="0" err="1" smtClean="0"/>
              <a:t>decision</a:t>
            </a:r>
            <a:r>
              <a:rPr lang="es-ES_tradnl" sz="2000" dirty="0" smtClean="0"/>
              <a:t> </a:t>
            </a:r>
            <a:r>
              <a:rPr lang="en-US" sz="2000" dirty="0" smtClean="0"/>
              <a:t>…  The technological phenomenon chooses itself by its own route …  </a:t>
            </a:r>
            <a:r>
              <a:rPr lang="en-US" sz="2000" dirty="0" smtClean="0">
                <a:solidFill>
                  <a:srgbClr val="FFFF00"/>
                </a:solidFill>
              </a:rPr>
              <a:t>[If] man produces the self-augmentation of technology (which could not generate itself, of course), he does so by assuming only an occasional and not a creative role.  </a:t>
            </a:r>
            <a:r>
              <a:rPr lang="en-US" sz="2000" dirty="0" smtClean="0"/>
              <a:t>He cannot help but produce this augmentation; he is conditioned, determined, destined, adjusted and preformed for it</a:t>
            </a:r>
            <a:r>
              <a:rPr lang="en-US" sz="2400" dirty="0" smtClean="0"/>
              <a:t>.” </a:t>
            </a:r>
            <a:endParaRPr lang="en-US" sz="2000" dirty="0" smtClean="0"/>
          </a:p>
          <a:p>
            <a:pPr marL="0" indent="0" algn="just">
              <a:lnSpc>
                <a:spcPct val="150000"/>
              </a:lnSpc>
              <a:buNone/>
            </a:pPr>
            <a:r>
              <a:rPr lang="en-US" sz="2000" dirty="0" smtClean="0"/>
              <a:t>Jacques </a:t>
            </a:r>
            <a:r>
              <a:rPr lang="en-US" sz="2000" dirty="0" err="1" smtClean="0"/>
              <a:t>Ellul</a:t>
            </a:r>
            <a:r>
              <a:rPr lang="en-US" sz="2000" dirty="0" smtClean="0"/>
              <a:t>, </a:t>
            </a:r>
            <a:r>
              <a:rPr lang="en-US" sz="2000" u="sng" dirty="0" smtClean="0"/>
              <a:t>The Technological System</a:t>
            </a:r>
            <a:r>
              <a:rPr lang="en-US" sz="2000" dirty="0" smtClean="0"/>
              <a:t>, 1980, </a:t>
            </a:r>
            <a:r>
              <a:rPr lang="en-US" sz="2000" dirty="0" err="1" smtClean="0"/>
              <a:t>citado</a:t>
            </a:r>
            <a:r>
              <a:rPr lang="en-US" sz="2000" dirty="0" smtClean="0"/>
              <a:t> en la </a:t>
            </a:r>
            <a:r>
              <a:rPr lang="en-US" sz="2000" dirty="0" err="1" smtClean="0"/>
              <a:t>página</a:t>
            </a:r>
            <a:r>
              <a:rPr lang="en-US" sz="2000" dirty="0" smtClean="0"/>
              <a:t> 313</a:t>
            </a:r>
            <a:endParaRPr lang="es-ES_tradnl" sz="2000" dirty="0"/>
          </a:p>
        </p:txBody>
      </p:sp>
    </p:spTree>
    <p:extLst>
      <p:ext uri="{BB962C8B-B14F-4D97-AF65-F5344CB8AC3E}">
        <p14:creationId xmlns:p14="http://schemas.microsoft.com/office/powerpoint/2010/main" val="2163510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9654"/>
          </a:xfrm>
        </p:spPr>
        <p:txBody>
          <a:bodyPr>
            <a:noAutofit/>
          </a:bodyPr>
          <a:lstStyle/>
          <a:p>
            <a:r>
              <a:rPr lang="en-US" sz="3200" dirty="0" err="1">
                <a:solidFill>
                  <a:srgbClr val="FFFF00"/>
                </a:solidFill>
              </a:rPr>
              <a:t>E</a:t>
            </a:r>
            <a:r>
              <a:rPr lang="en-US" sz="3200" dirty="0" err="1" smtClean="0">
                <a:solidFill>
                  <a:srgbClr val="FFFF00"/>
                </a:solidFill>
              </a:rPr>
              <a:t>jemplos</a:t>
            </a:r>
            <a:r>
              <a:rPr lang="en-US" sz="3200" dirty="0" smtClean="0">
                <a:solidFill>
                  <a:srgbClr val="FFFF00"/>
                </a:solidFill>
              </a:rPr>
              <a:t> </a:t>
            </a:r>
            <a:r>
              <a:rPr lang="en-US" sz="3200" dirty="0" err="1" smtClean="0">
                <a:solidFill>
                  <a:srgbClr val="FFFF00"/>
                </a:solidFill>
              </a:rPr>
              <a:t>contemporáneos</a:t>
            </a:r>
            <a:r>
              <a:rPr lang="en-US" sz="3200" dirty="0" smtClean="0">
                <a:solidFill>
                  <a:srgbClr val="FFFF00"/>
                </a:solidFill>
              </a:rPr>
              <a:t> </a:t>
            </a:r>
            <a:br>
              <a:rPr lang="en-US" sz="3200" dirty="0" smtClean="0">
                <a:solidFill>
                  <a:srgbClr val="FFFF00"/>
                </a:solidFill>
              </a:rPr>
            </a:br>
            <a:r>
              <a:rPr lang="en-US" sz="3200" dirty="0" smtClean="0">
                <a:solidFill>
                  <a:srgbClr val="FFFF00"/>
                </a:solidFill>
              </a:rPr>
              <a:t>de lo que </a:t>
            </a:r>
            <a:r>
              <a:rPr lang="en-US" sz="3200" dirty="0" err="1" smtClean="0">
                <a:solidFill>
                  <a:srgbClr val="FFFF00"/>
                </a:solidFill>
              </a:rPr>
              <a:t>Ellul</a:t>
            </a:r>
            <a:r>
              <a:rPr lang="en-US" sz="3200" dirty="0" smtClean="0">
                <a:solidFill>
                  <a:srgbClr val="FFFF00"/>
                </a:solidFill>
              </a:rPr>
              <a:t> </a:t>
            </a:r>
            <a:r>
              <a:rPr lang="en-US" sz="3200" dirty="0" err="1" smtClean="0">
                <a:solidFill>
                  <a:srgbClr val="FFFF00"/>
                </a:solidFill>
              </a:rPr>
              <a:t>plantea</a:t>
            </a:r>
            <a:r>
              <a:rPr lang="en-US" sz="3200" dirty="0" smtClean="0">
                <a:solidFill>
                  <a:srgbClr val="FFFF00"/>
                </a:solidFill>
              </a:rPr>
              <a:t>:</a:t>
            </a:r>
            <a:endParaRPr lang="es-ES_tradnl" sz="3200" dirty="0">
              <a:solidFill>
                <a:srgbClr val="FFFF00"/>
              </a:solidFill>
            </a:endParaRPr>
          </a:p>
        </p:txBody>
      </p:sp>
      <p:sp>
        <p:nvSpPr>
          <p:cNvPr id="3" name="Content Placeholder 2"/>
          <p:cNvSpPr>
            <a:spLocks noGrp="1"/>
          </p:cNvSpPr>
          <p:nvPr>
            <p:ph idx="1"/>
          </p:nvPr>
        </p:nvSpPr>
        <p:spPr>
          <a:xfrm>
            <a:off x="457200" y="1427966"/>
            <a:ext cx="8229600" cy="5035463"/>
          </a:xfrm>
        </p:spPr>
        <p:txBody>
          <a:bodyPr>
            <a:noAutofit/>
          </a:bodyPr>
          <a:lstStyle/>
          <a:p>
            <a:r>
              <a:rPr lang="en-US" sz="1800" dirty="0" smtClean="0"/>
              <a:t>D</a:t>
            </a:r>
            <a:r>
              <a:rPr lang="es-ES_tradnl" sz="1800" dirty="0" smtClean="0"/>
              <a:t>el </a:t>
            </a:r>
            <a:r>
              <a:rPr lang="es-ES_tradnl" sz="1800" i="1" dirty="0" err="1" smtClean="0"/>
              <a:t>teller</a:t>
            </a:r>
            <a:r>
              <a:rPr lang="es-ES_tradnl" sz="1800" dirty="0" smtClean="0"/>
              <a:t> y del cajero humano al cajero automático y a servicios bancarios y de venta de bienes y servicios por internet</a:t>
            </a:r>
            <a:endParaRPr lang="es-ES_tradnl" sz="1800" dirty="0"/>
          </a:p>
          <a:p>
            <a:endParaRPr lang="es-ES_tradnl" sz="1800" dirty="0" smtClean="0"/>
          </a:p>
          <a:p>
            <a:r>
              <a:rPr lang="es-ES_tradnl" sz="1800" dirty="0" smtClean="0"/>
              <a:t>Del servicio telefónico al cliente a través de la conversación entre el cliente y un operador al sistema en que uno va eligiendo entre opciones,  a lo que le estamos añadiendo reconocimiento de voz para eventualmente atender todos los asuntos sin ninguna necesidad de operadores</a:t>
            </a:r>
            <a:endParaRPr lang="es-ES_tradnl" sz="1800" dirty="0"/>
          </a:p>
          <a:p>
            <a:endParaRPr lang="es-ES_tradnl" sz="1800" dirty="0" smtClean="0"/>
          </a:p>
          <a:p>
            <a:r>
              <a:rPr lang="es-ES_tradnl" sz="1800" dirty="0" smtClean="0"/>
              <a:t>Del taller artesanal a la línea de ensamblaje y de la labor repetitiva en el taller manufacturero a la fábrica en gran medida automatizada</a:t>
            </a:r>
            <a:endParaRPr lang="es-ES_tradnl" sz="1800" dirty="0"/>
          </a:p>
          <a:p>
            <a:endParaRPr lang="es-ES_tradnl" sz="1800" dirty="0" smtClean="0"/>
          </a:p>
          <a:p>
            <a:r>
              <a:rPr lang="es-ES_tradnl" sz="1800" dirty="0" smtClean="0"/>
              <a:t>Del salón de clases a </a:t>
            </a:r>
            <a:r>
              <a:rPr lang="es-ES_tradnl" sz="1800" i="1" dirty="0" err="1" smtClean="0"/>
              <a:t>massive</a:t>
            </a:r>
            <a:r>
              <a:rPr lang="es-ES_tradnl" sz="1800" i="1" dirty="0" smtClean="0"/>
              <a:t> open online </a:t>
            </a:r>
            <a:r>
              <a:rPr lang="es-ES_tradnl" sz="1800" i="1" dirty="0" err="1" smtClean="0"/>
              <a:t>courses</a:t>
            </a:r>
            <a:r>
              <a:rPr lang="es-ES_tradnl" sz="1800" i="1" dirty="0" smtClean="0"/>
              <a:t> (</a:t>
            </a:r>
            <a:r>
              <a:rPr lang="es-ES_tradnl" sz="1800" i="1" dirty="0" err="1" smtClean="0"/>
              <a:t>MOOCs</a:t>
            </a:r>
            <a:r>
              <a:rPr lang="es-ES_tradnl" sz="1800" i="1" dirty="0" smtClean="0"/>
              <a:t>)</a:t>
            </a:r>
            <a:endParaRPr lang="es-ES_tradnl" sz="1800" dirty="0"/>
          </a:p>
          <a:p>
            <a:endParaRPr lang="es-ES_tradnl" sz="1000" dirty="0" smtClean="0"/>
          </a:p>
          <a:p>
            <a:r>
              <a:rPr lang="es-ES_tradnl" sz="1800" dirty="0" smtClean="0"/>
              <a:t>Del manual con el prontuario y las lecturas al sistema de</a:t>
            </a:r>
            <a:r>
              <a:rPr lang="es-ES_tradnl" sz="1800" i="1" dirty="0" smtClean="0"/>
              <a:t> </a:t>
            </a:r>
            <a:r>
              <a:rPr lang="es-ES_tradnl" sz="1800" i="1" dirty="0" err="1" smtClean="0"/>
              <a:t>ecourses</a:t>
            </a:r>
            <a:r>
              <a:rPr lang="es-ES_tradnl" sz="1800" dirty="0" smtClean="0"/>
              <a:t>, y eventualmente a algo que no haga tan necesario reunirnos tantas veces</a:t>
            </a:r>
          </a:p>
          <a:p>
            <a:endParaRPr lang="es-ES_tradnl" sz="1000" dirty="0" smtClean="0"/>
          </a:p>
          <a:p>
            <a:r>
              <a:rPr lang="es-ES_tradnl" sz="1800" dirty="0" smtClean="0"/>
              <a:t>Entrar a Washington DC este verano </a:t>
            </a:r>
            <a:r>
              <a:rPr lang="is-IS" sz="1800" dirty="0" smtClean="0"/>
              <a:t>…</a:t>
            </a:r>
            <a:endParaRPr lang="es-ES_tradnl" sz="1800" dirty="0" smtClean="0"/>
          </a:p>
          <a:p>
            <a:pPr marL="0" indent="0">
              <a:buNone/>
            </a:pPr>
            <a:r>
              <a:rPr lang="es-ES_tradnl" sz="2000" dirty="0" smtClean="0"/>
              <a:t>  </a:t>
            </a:r>
            <a:endParaRPr lang="es-ES_tradnl" sz="2000" dirty="0"/>
          </a:p>
        </p:txBody>
      </p:sp>
    </p:spTree>
    <p:extLst>
      <p:ext uri="{BB962C8B-B14F-4D97-AF65-F5344CB8AC3E}">
        <p14:creationId xmlns:p14="http://schemas.microsoft.com/office/powerpoint/2010/main" val="2147808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dirty="0"/>
          </a:p>
        </p:txBody>
      </p:sp>
      <p:sp>
        <p:nvSpPr>
          <p:cNvPr id="3" name="Content Placeholder 2"/>
          <p:cNvSpPr>
            <a:spLocks noGrp="1"/>
          </p:cNvSpPr>
          <p:nvPr>
            <p:ph idx="1"/>
          </p:nvPr>
        </p:nvSpPr>
        <p:spPr>
          <a:xfrm>
            <a:off x="457200" y="274638"/>
            <a:ext cx="8229600" cy="6279548"/>
          </a:xfrm>
          <a:ln>
            <a:solidFill>
              <a:srgbClr val="FFFFFF"/>
            </a:solidFill>
          </a:ln>
        </p:spPr>
        <p:txBody>
          <a:bodyPr numCol="2">
            <a:normAutofit fontScale="85000" lnSpcReduction="20000"/>
          </a:bodyPr>
          <a:lstStyle/>
          <a:p>
            <a:pPr marL="0" indent="0" algn="ctr">
              <a:buNone/>
            </a:pPr>
            <a:endParaRPr lang="en-US" sz="4400" dirty="0" smtClean="0"/>
          </a:p>
          <a:p>
            <a:pPr marL="0" indent="0" algn="ctr">
              <a:buNone/>
            </a:pPr>
            <a:endParaRPr lang="en-US" sz="4400" dirty="0"/>
          </a:p>
          <a:p>
            <a:pPr marL="0" indent="0" algn="ctr">
              <a:buNone/>
            </a:pPr>
            <a:r>
              <a:rPr lang="en-US" sz="4400" dirty="0" smtClean="0"/>
              <a:t>L</a:t>
            </a:r>
            <a:r>
              <a:rPr lang="es-ES_tradnl" sz="4400" dirty="0" smtClean="0"/>
              <a:t>a tecnología va a seguir su paso actual</a:t>
            </a:r>
          </a:p>
          <a:p>
            <a:pPr marL="0" indent="0">
              <a:buNone/>
            </a:pPr>
            <a:endParaRPr lang="es-ES_tradnl" sz="2000" dirty="0" smtClean="0"/>
          </a:p>
          <a:p>
            <a:pPr marL="0" indent="0" algn="ctr">
              <a:buNone/>
            </a:pPr>
            <a:r>
              <a:rPr lang="es-ES_tradnl" sz="1700" dirty="0" smtClean="0"/>
              <a:t>(</a:t>
            </a:r>
            <a:r>
              <a:rPr lang="es-ES_tradnl" sz="1700" dirty="0" err="1" smtClean="0"/>
              <a:t>Ellul</a:t>
            </a:r>
            <a:r>
              <a:rPr lang="es-ES_tradnl" sz="1700" dirty="0" smtClean="0"/>
              <a:t>, Heidegger, </a:t>
            </a:r>
            <a:r>
              <a:rPr lang="es-ES_tradnl" sz="1700" dirty="0" err="1" smtClean="0"/>
              <a:t>Galbraith</a:t>
            </a:r>
            <a:r>
              <a:rPr lang="es-ES_tradnl" sz="1700" dirty="0" smtClean="0"/>
              <a:t>, </a:t>
            </a:r>
            <a:r>
              <a:rPr lang="es-ES_tradnl" sz="1700" dirty="0" err="1" smtClean="0"/>
              <a:t>Habermas</a:t>
            </a:r>
            <a:r>
              <a:rPr lang="es-ES_tradnl" sz="1700" dirty="0" smtClean="0"/>
              <a:t>, </a:t>
            </a:r>
            <a:r>
              <a:rPr lang="es-ES_tradnl" sz="1700" dirty="0" err="1" smtClean="0"/>
              <a:t>Horkheimer</a:t>
            </a:r>
            <a:r>
              <a:rPr lang="es-ES_tradnl" sz="1700" dirty="0" smtClean="0"/>
              <a:t> y otros; más Marx)</a:t>
            </a:r>
          </a:p>
          <a:p>
            <a:pPr marL="0" indent="0">
              <a:buNone/>
            </a:pPr>
            <a:endParaRPr lang="es-ES_tradnl" sz="2000" dirty="0" smtClean="0"/>
          </a:p>
          <a:p>
            <a:pPr marL="0" indent="0" algn="ctr">
              <a:buNone/>
            </a:pPr>
            <a:r>
              <a:rPr lang="es-ES_tradnl" sz="2000" dirty="0"/>
              <a:t>(la perspectiva socio-técnica, le llama </a:t>
            </a:r>
            <a:r>
              <a:rPr lang="es-ES_tradnl" sz="2000" dirty="0" err="1"/>
              <a:t>Willoughby</a:t>
            </a:r>
            <a:r>
              <a:rPr lang="es-ES_tradnl" sz="2000" dirty="0"/>
              <a:t>)</a:t>
            </a:r>
          </a:p>
          <a:p>
            <a:pPr marL="0" indent="0" algn="ctr">
              <a:buNone/>
            </a:pPr>
            <a:endParaRPr lang="es-ES_tradnl" sz="2000" dirty="0" smtClean="0"/>
          </a:p>
          <a:p>
            <a:pPr marL="0" indent="0" algn="ctr">
              <a:buNone/>
            </a:pPr>
            <a:r>
              <a:rPr lang="es-ES_tradnl" sz="2400" dirty="0" smtClean="0"/>
              <a:t>‘La </a:t>
            </a:r>
            <a:r>
              <a:rPr lang="es-ES_tradnl" sz="2400" dirty="0" err="1"/>
              <a:t>T</a:t>
            </a:r>
            <a:r>
              <a:rPr lang="es-ES_tradnl" sz="2400" dirty="0" err="1" smtClean="0"/>
              <a:t>echnique</a:t>
            </a:r>
            <a:r>
              <a:rPr lang="es-ES_tradnl" sz="2400" dirty="0" smtClean="0"/>
              <a:t>’, le llamó </a:t>
            </a:r>
            <a:r>
              <a:rPr lang="es-ES_tradnl" sz="2400" dirty="0" err="1" smtClean="0"/>
              <a:t>Ellul</a:t>
            </a:r>
            <a:endParaRPr lang="es-ES_tradnl" sz="2400" dirty="0" smtClean="0"/>
          </a:p>
          <a:p>
            <a:pPr marL="0" indent="0" algn="ctr">
              <a:buNone/>
            </a:pPr>
            <a:r>
              <a:rPr lang="en-US" sz="2400" dirty="0"/>
              <a:t>t</a:t>
            </a:r>
            <a:r>
              <a:rPr lang="es-ES_tradnl" sz="2400" dirty="0" err="1" smtClean="0"/>
              <a:t>ecnología</a:t>
            </a:r>
            <a:r>
              <a:rPr lang="es-ES_tradnl" sz="2400" dirty="0" smtClean="0"/>
              <a:t> que sigue su propia ley,</a:t>
            </a:r>
          </a:p>
          <a:p>
            <a:pPr marL="0" indent="0" algn="ctr">
              <a:buNone/>
            </a:pPr>
            <a:r>
              <a:rPr lang="en-US" sz="2400" dirty="0">
                <a:solidFill>
                  <a:srgbClr val="FFFF00"/>
                </a:solidFill>
              </a:rPr>
              <a:t>t</a:t>
            </a:r>
            <a:r>
              <a:rPr lang="es-ES_tradnl" sz="2400" dirty="0" err="1" smtClean="0">
                <a:solidFill>
                  <a:srgbClr val="FFFF00"/>
                </a:solidFill>
              </a:rPr>
              <a:t>ecnología</a:t>
            </a:r>
            <a:r>
              <a:rPr lang="es-ES_tradnl" sz="2400" dirty="0" smtClean="0">
                <a:solidFill>
                  <a:srgbClr val="FFFF00"/>
                </a:solidFill>
              </a:rPr>
              <a:t> autónoma</a:t>
            </a:r>
          </a:p>
          <a:p>
            <a:pPr marL="0" indent="0" algn="ctr">
              <a:buNone/>
            </a:pPr>
            <a:endParaRPr lang="es-ES_tradnl" sz="2400" dirty="0"/>
          </a:p>
          <a:p>
            <a:pPr marL="0" indent="0" algn="ctr">
              <a:buNone/>
            </a:pPr>
            <a:endParaRPr lang="es-ES_tradnl" sz="3600" dirty="0" smtClean="0"/>
          </a:p>
          <a:p>
            <a:pPr marL="0" indent="0" algn="ctr">
              <a:buNone/>
            </a:pPr>
            <a:endParaRPr lang="es-ES_tradnl" sz="6000" dirty="0" smtClean="0"/>
          </a:p>
          <a:p>
            <a:pPr marL="0" indent="0" algn="ctr">
              <a:buNone/>
            </a:pPr>
            <a:r>
              <a:rPr lang="es-ES_tradnl" sz="6000" dirty="0" smtClean="0"/>
              <a:t>La tecnología no es autónoma; podemos incidir en ella, cambiar</a:t>
            </a:r>
            <a:r>
              <a:rPr lang="es-ES_tradnl" sz="6000" dirty="0" smtClean="0">
                <a:solidFill>
                  <a:srgbClr val="FFFF00"/>
                </a:solidFill>
              </a:rPr>
              <a:t> </a:t>
            </a:r>
            <a:r>
              <a:rPr lang="es-ES_tradnl" sz="6000" dirty="0" smtClean="0"/>
              <a:t>su trayectoria</a:t>
            </a:r>
          </a:p>
          <a:p>
            <a:pPr marL="0" indent="0" algn="ctr">
              <a:buNone/>
            </a:pPr>
            <a:r>
              <a:rPr lang="es-ES_tradnl" sz="2400" dirty="0" smtClean="0"/>
              <a:t>(lo que es consistente con el concepto de </a:t>
            </a:r>
            <a:r>
              <a:rPr lang="es-ES_tradnl" sz="2400" dirty="0">
                <a:solidFill>
                  <a:srgbClr val="FFFF00"/>
                </a:solidFill>
              </a:rPr>
              <a:t>T</a:t>
            </a:r>
            <a:r>
              <a:rPr lang="es-ES_tradnl" sz="2400" dirty="0" smtClean="0">
                <a:solidFill>
                  <a:srgbClr val="FFFF00"/>
                </a:solidFill>
              </a:rPr>
              <a:t>ecnología </a:t>
            </a:r>
            <a:r>
              <a:rPr lang="es-ES_tradnl" sz="2400" dirty="0">
                <a:solidFill>
                  <a:srgbClr val="FFFF00"/>
                </a:solidFill>
              </a:rPr>
              <a:t>A</a:t>
            </a:r>
            <a:r>
              <a:rPr lang="es-ES_tradnl" sz="2400" dirty="0" smtClean="0">
                <a:solidFill>
                  <a:srgbClr val="FFFF00"/>
                </a:solidFill>
              </a:rPr>
              <a:t>propiada </a:t>
            </a:r>
            <a:r>
              <a:rPr lang="es-ES_tradnl" sz="2400" dirty="0" smtClean="0"/>
              <a:t>de Schumacher)</a:t>
            </a:r>
            <a:endParaRPr lang="es-ES_tradnl" sz="2800" dirty="0" smtClean="0"/>
          </a:p>
        </p:txBody>
      </p:sp>
      <p:cxnSp>
        <p:nvCxnSpPr>
          <p:cNvPr id="5" name="Straight Connector 4"/>
          <p:cNvCxnSpPr>
            <a:stCxn id="3" idx="0"/>
          </p:cNvCxnSpPr>
          <p:nvPr/>
        </p:nvCxnSpPr>
        <p:spPr>
          <a:xfrm flipH="1">
            <a:off x="4496844" y="274638"/>
            <a:ext cx="75156" cy="6583362"/>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239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s-ES_tradnl"/>
          </a:p>
        </p:txBody>
      </p:sp>
      <p:sp>
        <p:nvSpPr>
          <p:cNvPr id="3" name="Content Placeholder 2"/>
          <p:cNvSpPr>
            <a:spLocks noGrp="1"/>
          </p:cNvSpPr>
          <p:nvPr>
            <p:ph idx="1"/>
          </p:nvPr>
        </p:nvSpPr>
        <p:spPr/>
        <p:txBody>
          <a:bodyPr/>
          <a:lstStyle/>
          <a:p>
            <a:pPr marL="0" indent="0" algn="ctr">
              <a:buNone/>
            </a:pPr>
            <a:r>
              <a:rPr lang="es-ES_tradnl" sz="8000" dirty="0" smtClean="0"/>
              <a:t>¡A ponerse de pie y a ubicarse en el salón!</a:t>
            </a:r>
            <a:endParaRPr lang="es-ES_tradnl" sz="8000" dirty="0"/>
          </a:p>
        </p:txBody>
      </p:sp>
    </p:spTree>
    <p:extLst>
      <p:ext uri="{BB962C8B-B14F-4D97-AF65-F5344CB8AC3E}">
        <p14:creationId xmlns:p14="http://schemas.microsoft.com/office/powerpoint/2010/main" val="312472103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addle">
      <a:majorFont>
        <a:latin typeface="Book Antiqua"/>
        <a:ea typeface=""/>
        <a:cs typeface=""/>
        <a:font script="Jpan" typeface="ＭＳ 明朝"/>
      </a:majorFont>
      <a:minorFont>
        <a:latin typeface="Book Antiqua"/>
        <a:ea typeface=""/>
        <a:cs typeface=""/>
        <a:font script="Jpan" typeface="ＭＳ 明朝"/>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610</TotalTime>
  <Words>1465</Words>
  <Application>Microsoft Macintosh PowerPoint</Application>
  <PresentationFormat>On-screen Show (4:3)</PresentationFormat>
  <Paragraphs>136</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Book Antiqua</vt:lpstr>
      <vt:lpstr>Arial</vt:lpstr>
      <vt:lpstr>Black</vt:lpstr>
      <vt:lpstr>Kelvin W. Willoughby Chapter 11 “A Review of Possible Criticisms” . . . of the theory of Appropriate Technology</vt:lpstr>
      <vt:lpstr>E. F. Schumacher en 1975</vt:lpstr>
      <vt:lpstr>PowerPoint Presentation</vt:lpstr>
      <vt:lpstr>PowerPoint Presentation</vt:lpstr>
      <vt:lpstr>PowerPoint Presentation</vt:lpstr>
      <vt:lpstr>La tesis de la tecnología autónoma</vt:lpstr>
      <vt:lpstr>Ejemplos contemporáneos  de lo que Ellul plantea:</vt:lpstr>
      <vt:lpstr>PowerPoint Presentation</vt:lpstr>
      <vt:lpstr>PowerPoint Presentation</vt:lpstr>
      <vt:lpstr>PowerPoint Presentation</vt:lpstr>
      <vt:lpstr>PowerPoint Presentation</vt:lpstr>
      <vt:lpstr>A los ejemplos de nuevo,</vt:lpstr>
      <vt:lpstr>Términos cruciales al deliberar en torno a esta discusión</vt:lpstr>
      <vt:lpstr>PowerPoint Presentation</vt:lpstr>
      <vt:lpstr>¿Qué quiere decir eso de que para el concepto de tecnología autónoma x=y=z?</vt:lpstr>
      <vt:lpstr>Mi juicio</vt:lpstr>
    </vt:vector>
  </TitlesOfParts>
  <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Kelvin W. Willoughby Chapter 11 “A Review of Possible Criticisms” . . . of the theory of Appropriate Technology</dc:title>
  <dc:creator>Héctor José Huyke</dc:creator>
  <cp:lastModifiedBy>Héctor José Huyke</cp:lastModifiedBy>
  <cp:revision>55</cp:revision>
  <dcterms:created xsi:type="dcterms:W3CDTF">2013-08-31T12:53:08Z</dcterms:created>
  <dcterms:modified xsi:type="dcterms:W3CDTF">2016-09-13T12:45:34Z</dcterms:modified>
</cp:coreProperties>
</file>