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68" r:id="rId3"/>
    <p:sldId id="269" r:id="rId4"/>
    <p:sldId id="292" r:id="rId5"/>
    <p:sldId id="301" r:id="rId6"/>
    <p:sldId id="293" r:id="rId7"/>
    <p:sldId id="299" r:id="rId8"/>
    <p:sldId id="300" r:id="rId9"/>
    <p:sldId id="295" r:id="rId10"/>
    <p:sldId id="305" r:id="rId11"/>
    <p:sldId id="296" r:id="rId12"/>
    <p:sldId id="302" r:id="rId13"/>
    <p:sldId id="297" r:id="rId14"/>
    <p:sldId id="303" r:id="rId15"/>
    <p:sldId id="298" r:id="rId16"/>
    <p:sldId id="30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5C0A7-F124-427B-8901-F881809AD0C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A3B11FF-6D99-492A-BAB1-DE9581B9BD04}">
      <dgm:prSet/>
      <dgm:spPr/>
      <dgm:t>
        <a:bodyPr/>
        <a:lstStyle/>
        <a:p>
          <a:r>
            <a:rPr lang="es-ES"/>
            <a:t>Conocer qué son las enzimas y cómo actúan en reacciones celulares.</a:t>
          </a:r>
          <a:endParaRPr lang="en-US"/>
        </a:p>
      </dgm:t>
    </dgm:pt>
    <dgm:pt modelId="{F7565F2B-F428-436F-BAE4-92F4D973E3DD}" type="parTrans" cxnId="{79267317-C558-48A9-BA2F-B98FA29CD08A}">
      <dgm:prSet/>
      <dgm:spPr/>
      <dgm:t>
        <a:bodyPr/>
        <a:lstStyle/>
        <a:p>
          <a:endParaRPr lang="en-US"/>
        </a:p>
      </dgm:t>
    </dgm:pt>
    <dgm:pt modelId="{9A07CC2E-A94A-4FFD-A002-AEC1E1D0FA37}" type="sibTrans" cxnId="{79267317-C558-48A9-BA2F-B98FA29CD08A}">
      <dgm:prSet/>
      <dgm:spPr/>
      <dgm:t>
        <a:bodyPr/>
        <a:lstStyle/>
        <a:p>
          <a:endParaRPr lang="en-US"/>
        </a:p>
      </dgm:t>
    </dgm:pt>
    <dgm:pt modelId="{F4985E53-F637-4635-AA6E-48277837EF90}">
      <dgm:prSet/>
      <dgm:spPr/>
      <dgm:t>
        <a:bodyPr/>
        <a:lstStyle/>
        <a:p>
          <a:r>
            <a:rPr lang="es-ES"/>
            <a:t>Identificar algunos factores que afectan la actividad enzimática. </a:t>
          </a:r>
          <a:endParaRPr lang="en-US"/>
        </a:p>
      </dgm:t>
    </dgm:pt>
    <dgm:pt modelId="{A19E298A-8C82-4DB6-B7CE-0864997AB14B}" type="parTrans" cxnId="{9397E1A4-2C7C-4D12-A4D9-F5A7DD5D2128}">
      <dgm:prSet/>
      <dgm:spPr/>
      <dgm:t>
        <a:bodyPr/>
        <a:lstStyle/>
        <a:p>
          <a:endParaRPr lang="en-US"/>
        </a:p>
      </dgm:t>
    </dgm:pt>
    <dgm:pt modelId="{B8B626D1-34A1-4B2B-AEE6-DFE6B776C54A}" type="sibTrans" cxnId="{9397E1A4-2C7C-4D12-A4D9-F5A7DD5D2128}">
      <dgm:prSet/>
      <dgm:spPr/>
      <dgm:t>
        <a:bodyPr/>
        <a:lstStyle/>
        <a:p>
          <a:endParaRPr lang="en-US"/>
        </a:p>
      </dgm:t>
    </dgm:pt>
    <dgm:pt modelId="{C8A6FFD5-FEF7-4011-9AC6-721CDCEB1828}" type="pres">
      <dgm:prSet presAssocID="{0755C0A7-F124-427B-8901-F881809AD0C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DO"/>
        </a:p>
      </dgm:t>
    </dgm:pt>
    <dgm:pt modelId="{DD3720D1-4A4E-42DD-A8B7-80DF424917C5}" type="pres">
      <dgm:prSet presAssocID="{BA3B11FF-6D99-492A-BAB1-DE9581B9BD04}" presName="hierRoot1" presStyleCnt="0"/>
      <dgm:spPr/>
    </dgm:pt>
    <dgm:pt modelId="{B81BFCAB-D198-4C16-A7EE-CDADBCB3FAE4}" type="pres">
      <dgm:prSet presAssocID="{BA3B11FF-6D99-492A-BAB1-DE9581B9BD04}" presName="composite" presStyleCnt="0"/>
      <dgm:spPr/>
    </dgm:pt>
    <dgm:pt modelId="{3E8AECA1-6BD7-4303-8345-27C769870D3B}" type="pres">
      <dgm:prSet presAssocID="{BA3B11FF-6D99-492A-BAB1-DE9581B9BD04}" presName="background" presStyleLbl="node0" presStyleIdx="0" presStyleCnt="2"/>
      <dgm:spPr/>
    </dgm:pt>
    <dgm:pt modelId="{69242D29-2215-4A12-982C-3507346CF9FE}" type="pres">
      <dgm:prSet presAssocID="{BA3B11FF-6D99-492A-BAB1-DE9581B9BD04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s-DO"/>
        </a:p>
      </dgm:t>
    </dgm:pt>
    <dgm:pt modelId="{C8A3DBCA-E71A-4434-BC43-4B23A8FF5158}" type="pres">
      <dgm:prSet presAssocID="{BA3B11FF-6D99-492A-BAB1-DE9581B9BD04}" presName="hierChild2" presStyleCnt="0"/>
      <dgm:spPr/>
    </dgm:pt>
    <dgm:pt modelId="{A56BA937-33D7-4846-A128-6D7A61C259ED}" type="pres">
      <dgm:prSet presAssocID="{F4985E53-F637-4635-AA6E-48277837EF90}" presName="hierRoot1" presStyleCnt="0"/>
      <dgm:spPr/>
    </dgm:pt>
    <dgm:pt modelId="{F1071D82-201F-46C0-91C7-B4B23A35EDF6}" type="pres">
      <dgm:prSet presAssocID="{F4985E53-F637-4635-AA6E-48277837EF90}" presName="composite" presStyleCnt="0"/>
      <dgm:spPr/>
    </dgm:pt>
    <dgm:pt modelId="{72BE0E7A-B6A2-4704-9AF1-3F83787010F3}" type="pres">
      <dgm:prSet presAssocID="{F4985E53-F637-4635-AA6E-48277837EF90}" presName="background" presStyleLbl="node0" presStyleIdx="1" presStyleCnt="2"/>
      <dgm:spPr/>
    </dgm:pt>
    <dgm:pt modelId="{47BE618D-BB3E-4E41-AE01-67558C1FD89D}" type="pres">
      <dgm:prSet presAssocID="{F4985E53-F637-4635-AA6E-48277837EF90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s-DO"/>
        </a:p>
      </dgm:t>
    </dgm:pt>
    <dgm:pt modelId="{0DC8B168-7A9F-45B8-95E8-AF26A6113122}" type="pres">
      <dgm:prSet presAssocID="{F4985E53-F637-4635-AA6E-48277837EF90}" presName="hierChild2" presStyleCnt="0"/>
      <dgm:spPr/>
    </dgm:pt>
  </dgm:ptLst>
  <dgm:cxnLst>
    <dgm:cxn modelId="{79267317-C558-48A9-BA2F-B98FA29CD08A}" srcId="{0755C0A7-F124-427B-8901-F881809AD0CE}" destId="{BA3B11FF-6D99-492A-BAB1-DE9581B9BD04}" srcOrd="0" destOrd="0" parTransId="{F7565F2B-F428-436F-BAE4-92F4D973E3DD}" sibTransId="{9A07CC2E-A94A-4FFD-A002-AEC1E1D0FA37}"/>
    <dgm:cxn modelId="{4D021DF4-6425-4A76-9E98-89D1D1B49568}" type="presOf" srcId="{F4985E53-F637-4635-AA6E-48277837EF90}" destId="{47BE618D-BB3E-4E41-AE01-67558C1FD89D}" srcOrd="0" destOrd="0" presId="urn:microsoft.com/office/officeart/2005/8/layout/hierarchy1"/>
    <dgm:cxn modelId="{9397E1A4-2C7C-4D12-A4D9-F5A7DD5D2128}" srcId="{0755C0A7-F124-427B-8901-F881809AD0CE}" destId="{F4985E53-F637-4635-AA6E-48277837EF90}" srcOrd="1" destOrd="0" parTransId="{A19E298A-8C82-4DB6-B7CE-0864997AB14B}" sibTransId="{B8B626D1-34A1-4B2B-AEE6-DFE6B776C54A}"/>
    <dgm:cxn modelId="{3C2D9D28-1E20-4B7A-80A2-74806757EE5C}" type="presOf" srcId="{0755C0A7-F124-427B-8901-F881809AD0CE}" destId="{C8A6FFD5-FEF7-4011-9AC6-721CDCEB1828}" srcOrd="0" destOrd="0" presId="urn:microsoft.com/office/officeart/2005/8/layout/hierarchy1"/>
    <dgm:cxn modelId="{E2981136-3C79-4F25-8918-AEA52097A238}" type="presOf" srcId="{BA3B11FF-6D99-492A-BAB1-DE9581B9BD04}" destId="{69242D29-2215-4A12-982C-3507346CF9FE}" srcOrd="0" destOrd="0" presId="urn:microsoft.com/office/officeart/2005/8/layout/hierarchy1"/>
    <dgm:cxn modelId="{5A08396D-2F97-4203-973B-A09D84641F2F}" type="presParOf" srcId="{C8A6FFD5-FEF7-4011-9AC6-721CDCEB1828}" destId="{DD3720D1-4A4E-42DD-A8B7-80DF424917C5}" srcOrd="0" destOrd="0" presId="urn:microsoft.com/office/officeart/2005/8/layout/hierarchy1"/>
    <dgm:cxn modelId="{3AFF66C9-123F-46E4-A36E-F6C7EC058C7C}" type="presParOf" srcId="{DD3720D1-4A4E-42DD-A8B7-80DF424917C5}" destId="{B81BFCAB-D198-4C16-A7EE-CDADBCB3FAE4}" srcOrd="0" destOrd="0" presId="urn:microsoft.com/office/officeart/2005/8/layout/hierarchy1"/>
    <dgm:cxn modelId="{FA7A50AA-D90C-490E-88B6-47DAE36C331F}" type="presParOf" srcId="{B81BFCAB-D198-4C16-A7EE-CDADBCB3FAE4}" destId="{3E8AECA1-6BD7-4303-8345-27C769870D3B}" srcOrd="0" destOrd="0" presId="urn:microsoft.com/office/officeart/2005/8/layout/hierarchy1"/>
    <dgm:cxn modelId="{CB199006-E9FB-4D83-B4C2-1EFE235BECFF}" type="presParOf" srcId="{B81BFCAB-D198-4C16-A7EE-CDADBCB3FAE4}" destId="{69242D29-2215-4A12-982C-3507346CF9FE}" srcOrd="1" destOrd="0" presId="urn:microsoft.com/office/officeart/2005/8/layout/hierarchy1"/>
    <dgm:cxn modelId="{F93EDD30-6676-49F2-A986-66D7841E89EC}" type="presParOf" srcId="{DD3720D1-4A4E-42DD-A8B7-80DF424917C5}" destId="{C8A3DBCA-E71A-4434-BC43-4B23A8FF5158}" srcOrd="1" destOrd="0" presId="urn:microsoft.com/office/officeart/2005/8/layout/hierarchy1"/>
    <dgm:cxn modelId="{7FE5E576-B4BB-447E-959F-B324D3D58776}" type="presParOf" srcId="{C8A6FFD5-FEF7-4011-9AC6-721CDCEB1828}" destId="{A56BA937-33D7-4846-A128-6D7A61C259ED}" srcOrd="1" destOrd="0" presId="urn:microsoft.com/office/officeart/2005/8/layout/hierarchy1"/>
    <dgm:cxn modelId="{8B68B440-5C51-4C15-8629-999DAF9D4202}" type="presParOf" srcId="{A56BA937-33D7-4846-A128-6D7A61C259ED}" destId="{F1071D82-201F-46C0-91C7-B4B23A35EDF6}" srcOrd="0" destOrd="0" presId="urn:microsoft.com/office/officeart/2005/8/layout/hierarchy1"/>
    <dgm:cxn modelId="{B2B8D631-001D-420C-BE88-33D760BCD6A7}" type="presParOf" srcId="{F1071D82-201F-46C0-91C7-B4B23A35EDF6}" destId="{72BE0E7A-B6A2-4704-9AF1-3F83787010F3}" srcOrd="0" destOrd="0" presId="urn:microsoft.com/office/officeart/2005/8/layout/hierarchy1"/>
    <dgm:cxn modelId="{0F079D4B-0581-4EC9-ADC2-384A87A8E4CD}" type="presParOf" srcId="{F1071D82-201F-46C0-91C7-B4B23A35EDF6}" destId="{47BE618D-BB3E-4E41-AE01-67558C1FD89D}" srcOrd="1" destOrd="0" presId="urn:microsoft.com/office/officeart/2005/8/layout/hierarchy1"/>
    <dgm:cxn modelId="{797BB61E-74B7-4A22-B3F9-53BA450BDDC0}" type="presParOf" srcId="{A56BA937-33D7-4846-A128-6D7A61C259ED}" destId="{0DC8B168-7A9F-45B8-95E8-AF26A61131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4E8B90-E3C2-4CC6-B9AF-D5C20CA1794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720FE16-2927-4616-9A8B-54E4DF4A7BB9}">
      <dgm:prSet/>
      <dgm:spPr/>
      <dgm:t>
        <a:bodyPr/>
        <a:lstStyle/>
        <a:p>
          <a:r>
            <a:rPr lang="en-US"/>
            <a:t>Catalizadores químicos que agilizan reacciones.</a:t>
          </a:r>
        </a:p>
      </dgm:t>
    </dgm:pt>
    <dgm:pt modelId="{37A0AFD7-6403-436C-87E0-B4BD0C7679B7}" type="parTrans" cxnId="{24E459A0-6116-4BDB-ACC7-13AA8F7F3AE4}">
      <dgm:prSet/>
      <dgm:spPr/>
      <dgm:t>
        <a:bodyPr/>
        <a:lstStyle/>
        <a:p>
          <a:endParaRPr lang="en-US"/>
        </a:p>
      </dgm:t>
    </dgm:pt>
    <dgm:pt modelId="{3F873F96-3DB3-443D-A44C-BEB8B7AE3312}" type="sibTrans" cxnId="{24E459A0-6116-4BDB-ACC7-13AA8F7F3AE4}">
      <dgm:prSet/>
      <dgm:spPr/>
      <dgm:t>
        <a:bodyPr/>
        <a:lstStyle/>
        <a:p>
          <a:endParaRPr lang="en-US"/>
        </a:p>
      </dgm:t>
    </dgm:pt>
    <dgm:pt modelId="{8214D4E8-9086-4C64-9911-E999C1CDE176}">
      <dgm:prSet/>
      <dgm:spPr/>
      <dgm:t>
        <a:bodyPr/>
        <a:lstStyle/>
        <a:p>
          <a:r>
            <a:rPr lang="en-US"/>
            <a:t>Proteínas o riboenzimas.</a:t>
          </a:r>
        </a:p>
      </dgm:t>
    </dgm:pt>
    <dgm:pt modelId="{DBD86A76-9914-41B6-B76C-8A849F58033E}" type="parTrans" cxnId="{B0F47AF3-915D-444B-8648-9D06B66E425A}">
      <dgm:prSet/>
      <dgm:spPr/>
      <dgm:t>
        <a:bodyPr/>
        <a:lstStyle/>
        <a:p>
          <a:endParaRPr lang="en-US"/>
        </a:p>
      </dgm:t>
    </dgm:pt>
    <dgm:pt modelId="{4189BDC1-5B7E-4667-A8C1-E48C41820E33}" type="sibTrans" cxnId="{B0F47AF3-915D-444B-8648-9D06B66E425A}">
      <dgm:prSet/>
      <dgm:spPr/>
      <dgm:t>
        <a:bodyPr/>
        <a:lstStyle/>
        <a:p>
          <a:endParaRPr lang="en-US"/>
        </a:p>
      </dgm:t>
    </dgm:pt>
    <dgm:pt modelId="{3628D6E1-CF3D-4BA8-9B11-E4E0329552AC}">
      <dgm:prSet/>
      <dgm:spPr/>
      <dgm:t>
        <a:bodyPr/>
        <a:lstStyle/>
        <a:p>
          <a:r>
            <a:rPr lang="en-US"/>
            <a:t>No se consumen en la reacción, tampoco se alteran.</a:t>
          </a:r>
        </a:p>
      </dgm:t>
    </dgm:pt>
    <dgm:pt modelId="{25E7CB6B-B5AB-4953-8BF3-73C6AD99D889}" type="parTrans" cxnId="{2C38D0A1-2556-4D3F-801D-431CF72586A1}">
      <dgm:prSet/>
      <dgm:spPr/>
      <dgm:t>
        <a:bodyPr/>
        <a:lstStyle/>
        <a:p>
          <a:endParaRPr lang="en-US"/>
        </a:p>
      </dgm:t>
    </dgm:pt>
    <dgm:pt modelId="{611DB308-5BEF-4865-BD99-5678E4AE1057}" type="sibTrans" cxnId="{2C38D0A1-2556-4D3F-801D-431CF72586A1}">
      <dgm:prSet/>
      <dgm:spPr/>
      <dgm:t>
        <a:bodyPr/>
        <a:lstStyle/>
        <a:p>
          <a:endParaRPr lang="en-US"/>
        </a:p>
      </dgm:t>
    </dgm:pt>
    <dgm:pt modelId="{D3E3C127-443A-45AD-9006-4E79C56C5E4E}">
      <dgm:prSet/>
      <dgm:spPr/>
      <dgm:t>
        <a:bodyPr/>
        <a:lstStyle/>
        <a:p>
          <a:r>
            <a:rPr lang="en-US"/>
            <a:t>Son altamente específicas.</a:t>
          </a:r>
        </a:p>
      </dgm:t>
    </dgm:pt>
    <dgm:pt modelId="{F76E88FB-2523-4DC2-9D8B-0D62BBABB911}" type="parTrans" cxnId="{5E66FDE5-8D72-477B-9784-CF6DEA7A859E}">
      <dgm:prSet/>
      <dgm:spPr/>
      <dgm:t>
        <a:bodyPr/>
        <a:lstStyle/>
        <a:p>
          <a:endParaRPr lang="en-US"/>
        </a:p>
      </dgm:t>
    </dgm:pt>
    <dgm:pt modelId="{67D23560-E929-49BF-B642-2AD5B2587289}" type="sibTrans" cxnId="{5E66FDE5-8D72-477B-9784-CF6DEA7A859E}">
      <dgm:prSet/>
      <dgm:spPr/>
      <dgm:t>
        <a:bodyPr/>
        <a:lstStyle/>
        <a:p>
          <a:endParaRPr lang="en-US"/>
        </a:p>
      </dgm:t>
    </dgm:pt>
    <dgm:pt modelId="{E1FF6B47-3CDB-4006-9BFE-B32E126CB138}">
      <dgm:prSet/>
      <dgm:spPr/>
      <dgm:t>
        <a:bodyPr/>
        <a:lstStyle/>
        <a:p>
          <a:r>
            <a:rPr lang="en-US"/>
            <a:t>Algunas enzimas necesitan activadores conocidos como cofactores.</a:t>
          </a:r>
        </a:p>
      </dgm:t>
    </dgm:pt>
    <dgm:pt modelId="{E14B308C-7A4C-4D3F-AC4D-108BD108EF56}" type="parTrans" cxnId="{68F60AAF-B485-46A9-8B0B-1658B1073A53}">
      <dgm:prSet/>
      <dgm:spPr/>
      <dgm:t>
        <a:bodyPr/>
        <a:lstStyle/>
        <a:p>
          <a:endParaRPr lang="en-US"/>
        </a:p>
      </dgm:t>
    </dgm:pt>
    <dgm:pt modelId="{492F076F-0CE4-4862-9907-8AE659ECC2DA}" type="sibTrans" cxnId="{68F60AAF-B485-46A9-8B0B-1658B1073A53}">
      <dgm:prSet/>
      <dgm:spPr/>
      <dgm:t>
        <a:bodyPr/>
        <a:lstStyle/>
        <a:p>
          <a:endParaRPr lang="en-US"/>
        </a:p>
      </dgm:t>
    </dgm:pt>
    <dgm:pt modelId="{AE3D7C3A-5F09-4052-9B0F-7C15EC8A0F6A}">
      <dgm:prSet/>
      <dgm:spPr/>
      <dgm:t>
        <a:bodyPr/>
        <a:lstStyle/>
        <a:p>
          <a:r>
            <a:rPr lang="en-US"/>
            <a:t>Los cofactores orgánicos se conocen como coenzimas.</a:t>
          </a:r>
        </a:p>
      </dgm:t>
    </dgm:pt>
    <dgm:pt modelId="{9A93A509-9ACE-4A6D-BB13-D0361376C092}" type="parTrans" cxnId="{31F8DE1E-281A-4440-893F-FF8E1D5FCC8F}">
      <dgm:prSet/>
      <dgm:spPr/>
      <dgm:t>
        <a:bodyPr/>
        <a:lstStyle/>
        <a:p>
          <a:endParaRPr lang="en-US"/>
        </a:p>
      </dgm:t>
    </dgm:pt>
    <dgm:pt modelId="{CE3A1603-DA1B-4BE0-BFF4-035760079E3D}" type="sibTrans" cxnId="{31F8DE1E-281A-4440-893F-FF8E1D5FCC8F}">
      <dgm:prSet/>
      <dgm:spPr/>
      <dgm:t>
        <a:bodyPr/>
        <a:lstStyle/>
        <a:p>
          <a:endParaRPr lang="en-US"/>
        </a:p>
      </dgm:t>
    </dgm:pt>
    <dgm:pt modelId="{114BA96B-A7D4-4B10-9399-58E607049B9E}" type="pres">
      <dgm:prSet presAssocID="{5B4E8B90-E3C2-4CC6-B9AF-D5C20CA1794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DO"/>
        </a:p>
      </dgm:t>
    </dgm:pt>
    <dgm:pt modelId="{34492EEF-237F-4ED9-8171-A6BC4E0789D7}" type="pres">
      <dgm:prSet presAssocID="{8720FE16-2927-4616-9A8B-54E4DF4A7BB9}" presName="thickLine" presStyleLbl="alignNode1" presStyleIdx="0" presStyleCnt="6"/>
      <dgm:spPr/>
    </dgm:pt>
    <dgm:pt modelId="{28E6E78A-6E8B-4821-B2B8-E75556E15CE8}" type="pres">
      <dgm:prSet presAssocID="{8720FE16-2927-4616-9A8B-54E4DF4A7BB9}" presName="horz1" presStyleCnt="0"/>
      <dgm:spPr/>
    </dgm:pt>
    <dgm:pt modelId="{32F97C49-8292-4CBB-B06F-BBD3A3DAB94F}" type="pres">
      <dgm:prSet presAssocID="{8720FE16-2927-4616-9A8B-54E4DF4A7BB9}" presName="tx1" presStyleLbl="revTx" presStyleIdx="0" presStyleCnt="6"/>
      <dgm:spPr/>
      <dgm:t>
        <a:bodyPr/>
        <a:lstStyle/>
        <a:p>
          <a:endParaRPr lang="es-DO"/>
        </a:p>
      </dgm:t>
    </dgm:pt>
    <dgm:pt modelId="{CBB74A2F-5DDE-4C16-9F58-F5D53CBB1011}" type="pres">
      <dgm:prSet presAssocID="{8720FE16-2927-4616-9A8B-54E4DF4A7BB9}" presName="vert1" presStyleCnt="0"/>
      <dgm:spPr/>
    </dgm:pt>
    <dgm:pt modelId="{154612AA-BA5B-459D-8263-B1813ECE6BD1}" type="pres">
      <dgm:prSet presAssocID="{8214D4E8-9086-4C64-9911-E999C1CDE176}" presName="thickLine" presStyleLbl="alignNode1" presStyleIdx="1" presStyleCnt="6"/>
      <dgm:spPr/>
    </dgm:pt>
    <dgm:pt modelId="{17BF47FE-E5C4-4DA1-BE01-04C690320142}" type="pres">
      <dgm:prSet presAssocID="{8214D4E8-9086-4C64-9911-E999C1CDE176}" presName="horz1" presStyleCnt="0"/>
      <dgm:spPr/>
    </dgm:pt>
    <dgm:pt modelId="{A94DC835-86B1-4148-8620-86E5E09114A4}" type="pres">
      <dgm:prSet presAssocID="{8214D4E8-9086-4C64-9911-E999C1CDE176}" presName="tx1" presStyleLbl="revTx" presStyleIdx="1" presStyleCnt="6"/>
      <dgm:spPr/>
      <dgm:t>
        <a:bodyPr/>
        <a:lstStyle/>
        <a:p>
          <a:endParaRPr lang="es-DO"/>
        </a:p>
      </dgm:t>
    </dgm:pt>
    <dgm:pt modelId="{7153261B-468C-4E6C-8C6B-62D4CE7E5C32}" type="pres">
      <dgm:prSet presAssocID="{8214D4E8-9086-4C64-9911-E999C1CDE176}" presName="vert1" presStyleCnt="0"/>
      <dgm:spPr/>
    </dgm:pt>
    <dgm:pt modelId="{4371B317-69B6-4F02-A3AC-D72A6E49BD6B}" type="pres">
      <dgm:prSet presAssocID="{3628D6E1-CF3D-4BA8-9B11-E4E0329552AC}" presName="thickLine" presStyleLbl="alignNode1" presStyleIdx="2" presStyleCnt="6"/>
      <dgm:spPr/>
    </dgm:pt>
    <dgm:pt modelId="{3917CC9A-8A5A-4064-BB40-F2FA21BB13B7}" type="pres">
      <dgm:prSet presAssocID="{3628D6E1-CF3D-4BA8-9B11-E4E0329552AC}" presName="horz1" presStyleCnt="0"/>
      <dgm:spPr/>
    </dgm:pt>
    <dgm:pt modelId="{69ADA842-3CB6-456F-9C09-25E00DEF655A}" type="pres">
      <dgm:prSet presAssocID="{3628D6E1-CF3D-4BA8-9B11-E4E0329552AC}" presName="tx1" presStyleLbl="revTx" presStyleIdx="2" presStyleCnt="6"/>
      <dgm:spPr/>
      <dgm:t>
        <a:bodyPr/>
        <a:lstStyle/>
        <a:p>
          <a:endParaRPr lang="es-DO"/>
        </a:p>
      </dgm:t>
    </dgm:pt>
    <dgm:pt modelId="{46D064BC-5D10-4A53-8DD0-ED45AC070027}" type="pres">
      <dgm:prSet presAssocID="{3628D6E1-CF3D-4BA8-9B11-E4E0329552AC}" presName="vert1" presStyleCnt="0"/>
      <dgm:spPr/>
    </dgm:pt>
    <dgm:pt modelId="{4383CFC9-0D62-48EA-BBA3-8AE87C391975}" type="pres">
      <dgm:prSet presAssocID="{D3E3C127-443A-45AD-9006-4E79C56C5E4E}" presName="thickLine" presStyleLbl="alignNode1" presStyleIdx="3" presStyleCnt="6"/>
      <dgm:spPr/>
    </dgm:pt>
    <dgm:pt modelId="{A5E0B48E-0395-47D1-8ED8-E82A4768BF8C}" type="pres">
      <dgm:prSet presAssocID="{D3E3C127-443A-45AD-9006-4E79C56C5E4E}" presName="horz1" presStyleCnt="0"/>
      <dgm:spPr/>
    </dgm:pt>
    <dgm:pt modelId="{D3E513A6-7E78-470E-AB59-24A0B32F2261}" type="pres">
      <dgm:prSet presAssocID="{D3E3C127-443A-45AD-9006-4E79C56C5E4E}" presName="tx1" presStyleLbl="revTx" presStyleIdx="3" presStyleCnt="6"/>
      <dgm:spPr/>
      <dgm:t>
        <a:bodyPr/>
        <a:lstStyle/>
        <a:p>
          <a:endParaRPr lang="es-DO"/>
        </a:p>
      </dgm:t>
    </dgm:pt>
    <dgm:pt modelId="{D6525F9C-C14E-4049-AED2-68E193777D11}" type="pres">
      <dgm:prSet presAssocID="{D3E3C127-443A-45AD-9006-4E79C56C5E4E}" presName="vert1" presStyleCnt="0"/>
      <dgm:spPr/>
    </dgm:pt>
    <dgm:pt modelId="{D699F10E-046B-416C-A85A-71F8FD7F218C}" type="pres">
      <dgm:prSet presAssocID="{E1FF6B47-3CDB-4006-9BFE-B32E126CB138}" presName="thickLine" presStyleLbl="alignNode1" presStyleIdx="4" presStyleCnt="6"/>
      <dgm:spPr/>
    </dgm:pt>
    <dgm:pt modelId="{8799E55D-2CC5-4E09-A21C-A9B474D3A4BE}" type="pres">
      <dgm:prSet presAssocID="{E1FF6B47-3CDB-4006-9BFE-B32E126CB138}" presName="horz1" presStyleCnt="0"/>
      <dgm:spPr/>
    </dgm:pt>
    <dgm:pt modelId="{6C97A585-3665-4493-93B1-705D76727CE1}" type="pres">
      <dgm:prSet presAssocID="{E1FF6B47-3CDB-4006-9BFE-B32E126CB138}" presName="tx1" presStyleLbl="revTx" presStyleIdx="4" presStyleCnt="6"/>
      <dgm:spPr/>
      <dgm:t>
        <a:bodyPr/>
        <a:lstStyle/>
        <a:p>
          <a:endParaRPr lang="es-DO"/>
        </a:p>
      </dgm:t>
    </dgm:pt>
    <dgm:pt modelId="{2DE9C870-503D-4027-BA41-D375D9A253CF}" type="pres">
      <dgm:prSet presAssocID="{E1FF6B47-3CDB-4006-9BFE-B32E126CB138}" presName="vert1" presStyleCnt="0"/>
      <dgm:spPr/>
    </dgm:pt>
    <dgm:pt modelId="{5CFC99F9-7723-4D5F-B131-46F55ADD956E}" type="pres">
      <dgm:prSet presAssocID="{AE3D7C3A-5F09-4052-9B0F-7C15EC8A0F6A}" presName="thickLine" presStyleLbl="alignNode1" presStyleIdx="5" presStyleCnt="6"/>
      <dgm:spPr/>
    </dgm:pt>
    <dgm:pt modelId="{FDEFAAB6-05EF-46AA-8A5B-98227E05BF06}" type="pres">
      <dgm:prSet presAssocID="{AE3D7C3A-5F09-4052-9B0F-7C15EC8A0F6A}" presName="horz1" presStyleCnt="0"/>
      <dgm:spPr/>
    </dgm:pt>
    <dgm:pt modelId="{6069B27C-0247-4760-A576-10C97AAD607C}" type="pres">
      <dgm:prSet presAssocID="{AE3D7C3A-5F09-4052-9B0F-7C15EC8A0F6A}" presName="tx1" presStyleLbl="revTx" presStyleIdx="5" presStyleCnt="6"/>
      <dgm:spPr/>
      <dgm:t>
        <a:bodyPr/>
        <a:lstStyle/>
        <a:p>
          <a:endParaRPr lang="es-DO"/>
        </a:p>
      </dgm:t>
    </dgm:pt>
    <dgm:pt modelId="{EA75788B-C0D2-42B2-8BD2-46442680A970}" type="pres">
      <dgm:prSet presAssocID="{AE3D7C3A-5F09-4052-9B0F-7C15EC8A0F6A}" presName="vert1" presStyleCnt="0"/>
      <dgm:spPr/>
    </dgm:pt>
  </dgm:ptLst>
  <dgm:cxnLst>
    <dgm:cxn modelId="{47B36E48-95F5-484F-8499-7DC929B72426}" type="presOf" srcId="{AE3D7C3A-5F09-4052-9B0F-7C15EC8A0F6A}" destId="{6069B27C-0247-4760-A576-10C97AAD607C}" srcOrd="0" destOrd="0" presId="urn:microsoft.com/office/officeart/2008/layout/LinedList"/>
    <dgm:cxn modelId="{17B9D04D-593A-47CC-AB6D-518155A69BB6}" type="presOf" srcId="{5B4E8B90-E3C2-4CC6-B9AF-D5C20CA17943}" destId="{114BA96B-A7D4-4B10-9399-58E607049B9E}" srcOrd="0" destOrd="0" presId="urn:microsoft.com/office/officeart/2008/layout/LinedList"/>
    <dgm:cxn modelId="{A5DDB979-AE70-4DD3-A7F9-32D92E4421C9}" type="presOf" srcId="{3628D6E1-CF3D-4BA8-9B11-E4E0329552AC}" destId="{69ADA842-3CB6-456F-9C09-25E00DEF655A}" srcOrd="0" destOrd="0" presId="urn:microsoft.com/office/officeart/2008/layout/LinedList"/>
    <dgm:cxn modelId="{2C38D0A1-2556-4D3F-801D-431CF72586A1}" srcId="{5B4E8B90-E3C2-4CC6-B9AF-D5C20CA17943}" destId="{3628D6E1-CF3D-4BA8-9B11-E4E0329552AC}" srcOrd="2" destOrd="0" parTransId="{25E7CB6B-B5AB-4953-8BF3-73C6AD99D889}" sibTransId="{611DB308-5BEF-4865-BD99-5678E4AE1057}"/>
    <dgm:cxn modelId="{24E459A0-6116-4BDB-ACC7-13AA8F7F3AE4}" srcId="{5B4E8B90-E3C2-4CC6-B9AF-D5C20CA17943}" destId="{8720FE16-2927-4616-9A8B-54E4DF4A7BB9}" srcOrd="0" destOrd="0" parTransId="{37A0AFD7-6403-436C-87E0-B4BD0C7679B7}" sibTransId="{3F873F96-3DB3-443D-A44C-BEB8B7AE3312}"/>
    <dgm:cxn modelId="{68F60AAF-B485-46A9-8B0B-1658B1073A53}" srcId="{5B4E8B90-E3C2-4CC6-B9AF-D5C20CA17943}" destId="{E1FF6B47-3CDB-4006-9BFE-B32E126CB138}" srcOrd="4" destOrd="0" parTransId="{E14B308C-7A4C-4D3F-AC4D-108BD108EF56}" sibTransId="{492F076F-0CE4-4862-9907-8AE659ECC2DA}"/>
    <dgm:cxn modelId="{31F8DE1E-281A-4440-893F-FF8E1D5FCC8F}" srcId="{5B4E8B90-E3C2-4CC6-B9AF-D5C20CA17943}" destId="{AE3D7C3A-5F09-4052-9B0F-7C15EC8A0F6A}" srcOrd="5" destOrd="0" parTransId="{9A93A509-9ACE-4A6D-BB13-D0361376C092}" sibTransId="{CE3A1603-DA1B-4BE0-BFF4-035760079E3D}"/>
    <dgm:cxn modelId="{5E66FDE5-8D72-477B-9784-CF6DEA7A859E}" srcId="{5B4E8B90-E3C2-4CC6-B9AF-D5C20CA17943}" destId="{D3E3C127-443A-45AD-9006-4E79C56C5E4E}" srcOrd="3" destOrd="0" parTransId="{F76E88FB-2523-4DC2-9D8B-0D62BBABB911}" sibTransId="{67D23560-E929-49BF-B642-2AD5B2587289}"/>
    <dgm:cxn modelId="{8D30C517-4805-4471-82F7-108E623DA776}" type="presOf" srcId="{8720FE16-2927-4616-9A8B-54E4DF4A7BB9}" destId="{32F97C49-8292-4CBB-B06F-BBD3A3DAB94F}" srcOrd="0" destOrd="0" presId="urn:microsoft.com/office/officeart/2008/layout/LinedList"/>
    <dgm:cxn modelId="{430A7DD6-C733-4D8E-BA18-6A4747560A87}" type="presOf" srcId="{E1FF6B47-3CDB-4006-9BFE-B32E126CB138}" destId="{6C97A585-3665-4493-93B1-705D76727CE1}" srcOrd="0" destOrd="0" presId="urn:microsoft.com/office/officeart/2008/layout/LinedList"/>
    <dgm:cxn modelId="{63B37279-152F-492E-B90A-62DBFAFF0EF2}" type="presOf" srcId="{8214D4E8-9086-4C64-9911-E999C1CDE176}" destId="{A94DC835-86B1-4148-8620-86E5E09114A4}" srcOrd="0" destOrd="0" presId="urn:microsoft.com/office/officeart/2008/layout/LinedList"/>
    <dgm:cxn modelId="{F79959F4-0B7A-428B-8D9D-03939117E91D}" type="presOf" srcId="{D3E3C127-443A-45AD-9006-4E79C56C5E4E}" destId="{D3E513A6-7E78-470E-AB59-24A0B32F2261}" srcOrd="0" destOrd="0" presId="urn:microsoft.com/office/officeart/2008/layout/LinedList"/>
    <dgm:cxn modelId="{B0F47AF3-915D-444B-8648-9D06B66E425A}" srcId="{5B4E8B90-E3C2-4CC6-B9AF-D5C20CA17943}" destId="{8214D4E8-9086-4C64-9911-E999C1CDE176}" srcOrd="1" destOrd="0" parTransId="{DBD86A76-9914-41B6-B76C-8A849F58033E}" sibTransId="{4189BDC1-5B7E-4667-A8C1-E48C41820E33}"/>
    <dgm:cxn modelId="{EE2CD0C1-5D32-4005-A7A7-A3D2E2411504}" type="presParOf" srcId="{114BA96B-A7D4-4B10-9399-58E607049B9E}" destId="{34492EEF-237F-4ED9-8171-A6BC4E0789D7}" srcOrd="0" destOrd="0" presId="urn:microsoft.com/office/officeart/2008/layout/LinedList"/>
    <dgm:cxn modelId="{C4BE51DB-76D0-4084-BA35-7A4050330378}" type="presParOf" srcId="{114BA96B-A7D4-4B10-9399-58E607049B9E}" destId="{28E6E78A-6E8B-4821-B2B8-E75556E15CE8}" srcOrd="1" destOrd="0" presId="urn:microsoft.com/office/officeart/2008/layout/LinedList"/>
    <dgm:cxn modelId="{F17212FC-85D6-4CDE-A6CA-914814DD3729}" type="presParOf" srcId="{28E6E78A-6E8B-4821-B2B8-E75556E15CE8}" destId="{32F97C49-8292-4CBB-B06F-BBD3A3DAB94F}" srcOrd="0" destOrd="0" presId="urn:microsoft.com/office/officeart/2008/layout/LinedList"/>
    <dgm:cxn modelId="{57456AA1-8736-4AF3-AE43-E6F36AD57F8E}" type="presParOf" srcId="{28E6E78A-6E8B-4821-B2B8-E75556E15CE8}" destId="{CBB74A2F-5DDE-4C16-9F58-F5D53CBB1011}" srcOrd="1" destOrd="0" presId="urn:microsoft.com/office/officeart/2008/layout/LinedList"/>
    <dgm:cxn modelId="{4CA85A27-1860-4AF3-A348-46F1A51D4742}" type="presParOf" srcId="{114BA96B-A7D4-4B10-9399-58E607049B9E}" destId="{154612AA-BA5B-459D-8263-B1813ECE6BD1}" srcOrd="2" destOrd="0" presId="urn:microsoft.com/office/officeart/2008/layout/LinedList"/>
    <dgm:cxn modelId="{686B18B8-8BA2-452F-8012-81C23A1D012B}" type="presParOf" srcId="{114BA96B-A7D4-4B10-9399-58E607049B9E}" destId="{17BF47FE-E5C4-4DA1-BE01-04C690320142}" srcOrd="3" destOrd="0" presId="urn:microsoft.com/office/officeart/2008/layout/LinedList"/>
    <dgm:cxn modelId="{06516CDF-2F5C-49DA-89A4-4011F690D4BC}" type="presParOf" srcId="{17BF47FE-E5C4-4DA1-BE01-04C690320142}" destId="{A94DC835-86B1-4148-8620-86E5E09114A4}" srcOrd="0" destOrd="0" presId="urn:microsoft.com/office/officeart/2008/layout/LinedList"/>
    <dgm:cxn modelId="{C26BE50A-F377-460A-927E-55EACE0A53B3}" type="presParOf" srcId="{17BF47FE-E5C4-4DA1-BE01-04C690320142}" destId="{7153261B-468C-4E6C-8C6B-62D4CE7E5C32}" srcOrd="1" destOrd="0" presId="urn:microsoft.com/office/officeart/2008/layout/LinedList"/>
    <dgm:cxn modelId="{4A506829-311C-4961-97D9-8838775923B5}" type="presParOf" srcId="{114BA96B-A7D4-4B10-9399-58E607049B9E}" destId="{4371B317-69B6-4F02-A3AC-D72A6E49BD6B}" srcOrd="4" destOrd="0" presId="urn:microsoft.com/office/officeart/2008/layout/LinedList"/>
    <dgm:cxn modelId="{B1EE31F8-03DD-4CB7-B984-729C83F3607F}" type="presParOf" srcId="{114BA96B-A7D4-4B10-9399-58E607049B9E}" destId="{3917CC9A-8A5A-4064-BB40-F2FA21BB13B7}" srcOrd="5" destOrd="0" presId="urn:microsoft.com/office/officeart/2008/layout/LinedList"/>
    <dgm:cxn modelId="{C7BE6364-EF84-4FAD-B672-B8C121C53A94}" type="presParOf" srcId="{3917CC9A-8A5A-4064-BB40-F2FA21BB13B7}" destId="{69ADA842-3CB6-456F-9C09-25E00DEF655A}" srcOrd="0" destOrd="0" presId="urn:microsoft.com/office/officeart/2008/layout/LinedList"/>
    <dgm:cxn modelId="{FF234F38-6741-46D3-BFB4-76817B35D91F}" type="presParOf" srcId="{3917CC9A-8A5A-4064-BB40-F2FA21BB13B7}" destId="{46D064BC-5D10-4A53-8DD0-ED45AC070027}" srcOrd="1" destOrd="0" presId="urn:microsoft.com/office/officeart/2008/layout/LinedList"/>
    <dgm:cxn modelId="{0B48D1F1-7357-4081-A861-88BD41C9FA78}" type="presParOf" srcId="{114BA96B-A7D4-4B10-9399-58E607049B9E}" destId="{4383CFC9-0D62-48EA-BBA3-8AE87C391975}" srcOrd="6" destOrd="0" presId="urn:microsoft.com/office/officeart/2008/layout/LinedList"/>
    <dgm:cxn modelId="{E426D23B-DF2B-414D-847E-AAF6DBB08ADC}" type="presParOf" srcId="{114BA96B-A7D4-4B10-9399-58E607049B9E}" destId="{A5E0B48E-0395-47D1-8ED8-E82A4768BF8C}" srcOrd="7" destOrd="0" presId="urn:microsoft.com/office/officeart/2008/layout/LinedList"/>
    <dgm:cxn modelId="{97EDF1AE-3032-4E83-83C3-B8607E9B407B}" type="presParOf" srcId="{A5E0B48E-0395-47D1-8ED8-E82A4768BF8C}" destId="{D3E513A6-7E78-470E-AB59-24A0B32F2261}" srcOrd="0" destOrd="0" presId="urn:microsoft.com/office/officeart/2008/layout/LinedList"/>
    <dgm:cxn modelId="{E3CA8F57-6DFA-4816-8E85-E6A55429F8DF}" type="presParOf" srcId="{A5E0B48E-0395-47D1-8ED8-E82A4768BF8C}" destId="{D6525F9C-C14E-4049-AED2-68E193777D11}" srcOrd="1" destOrd="0" presId="urn:microsoft.com/office/officeart/2008/layout/LinedList"/>
    <dgm:cxn modelId="{F8A9DBE1-564F-4880-9137-73F72BF1656E}" type="presParOf" srcId="{114BA96B-A7D4-4B10-9399-58E607049B9E}" destId="{D699F10E-046B-416C-A85A-71F8FD7F218C}" srcOrd="8" destOrd="0" presId="urn:microsoft.com/office/officeart/2008/layout/LinedList"/>
    <dgm:cxn modelId="{BB28F7F4-5904-43C0-ABF4-66C6307BDE53}" type="presParOf" srcId="{114BA96B-A7D4-4B10-9399-58E607049B9E}" destId="{8799E55D-2CC5-4E09-A21C-A9B474D3A4BE}" srcOrd="9" destOrd="0" presId="urn:microsoft.com/office/officeart/2008/layout/LinedList"/>
    <dgm:cxn modelId="{0C687576-65E0-4A61-8EE9-C584D7F35921}" type="presParOf" srcId="{8799E55D-2CC5-4E09-A21C-A9B474D3A4BE}" destId="{6C97A585-3665-4493-93B1-705D76727CE1}" srcOrd="0" destOrd="0" presId="urn:microsoft.com/office/officeart/2008/layout/LinedList"/>
    <dgm:cxn modelId="{443233E3-3334-4B44-A763-3B7962C899BC}" type="presParOf" srcId="{8799E55D-2CC5-4E09-A21C-A9B474D3A4BE}" destId="{2DE9C870-503D-4027-BA41-D375D9A253CF}" srcOrd="1" destOrd="0" presId="urn:microsoft.com/office/officeart/2008/layout/LinedList"/>
    <dgm:cxn modelId="{0340237B-51C5-4D35-A49A-0DF3CF9F85D0}" type="presParOf" srcId="{114BA96B-A7D4-4B10-9399-58E607049B9E}" destId="{5CFC99F9-7723-4D5F-B131-46F55ADD956E}" srcOrd="10" destOrd="0" presId="urn:microsoft.com/office/officeart/2008/layout/LinedList"/>
    <dgm:cxn modelId="{03B96971-F2AA-44D0-AD96-39F37B0624D8}" type="presParOf" srcId="{114BA96B-A7D4-4B10-9399-58E607049B9E}" destId="{FDEFAAB6-05EF-46AA-8A5B-98227E05BF06}" srcOrd="11" destOrd="0" presId="urn:microsoft.com/office/officeart/2008/layout/LinedList"/>
    <dgm:cxn modelId="{8F3741C1-CF11-4918-8A85-5C6B993A2B93}" type="presParOf" srcId="{FDEFAAB6-05EF-46AA-8A5B-98227E05BF06}" destId="{6069B27C-0247-4760-A576-10C97AAD607C}" srcOrd="0" destOrd="0" presId="urn:microsoft.com/office/officeart/2008/layout/LinedList"/>
    <dgm:cxn modelId="{015314E3-2EAE-44F8-B3E5-E4063D8A792F}" type="presParOf" srcId="{FDEFAAB6-05EF-46AA-8A5B-98227E05BF06}" destId="{EA75788B-C0D2-42B2-8BD2-46442680A97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6BCDC-6FB5-4F59-8391-2B6ECC05023A}" type="datetimeFigureOut">
              <a:rPr lang="en-US" smtClean="0"/>
              <a:pPr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EDB7-EE26-4BD8-84EE-DB7154B6D6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96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endParaRPr kumimoji="0" lang="en-US" altLang="en-US">
              <a:latin typeface="Times New Roman" panose="02020603050405020304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744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Arial" panose="020B0604020202020204" pitchFamily="34" charset="0"/>
                <a:ea typeface="Arial Unicode MS" panose="020B0604020202020204" pitchFamily="34" charset="-128"/>
              </a:rPr>
              <a:t>Figure 3.3  Substances Found in Living Tissues</a:t>
            </a:r>
          </a:p>
          <a:p>
            <a:r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t>The substances shown here make up the nonmineral components of living tissues (bone would be an example of a mineral component).</a:t>
            </a:r>
          </a:p>
          <a:p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1pPr>
            <a:lvl2pPr marL="742950" indent="-285750"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2pPr>
            <a:lvl3pPr marL="1143000" indent="-228600"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3pPr>
            <a:lvl4pPr marL="1600200" indent="-228600"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4pPr>
            <a:lvl5pPr marL="2057400" indent="-228600"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defRPr>
            </a:lvl9pPr>
          </a:lstStyle>
          <a:p>
            <a:fld id="{C586FF74-D6FC-4BB0-ADFE-AE78739AAE4C}" type="slidenum">
              <a:rPr lang="en-US" altLang="en-US" sz="1200" smtClean="0">
                <a:solidFill>
                  <a:schemeClr val="tx1"/>
                </a:solidFill>
              </a:rPr>
              <a:pPr/>
              <a:t>3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Figure 8.19  pH Affects Enzyme Activity</a:t>
            </a:r>
          </a:p>
          <a:p>
            <a:r>
              <a:rPr lang="en-US" dirty="0"/>
              <a:t>An enzyme catalyzes its reaction at a maximum rate. The activity curve for each enzyme peaks at its optimal pH. For example, pepsin is active in the acidic environment of the stomach, whereas </a:t>
            </a:r>
            <a:r>
              <a:rPr lang="en-US" dirty="0" err="1"/>
              <a:t>chymotrypsin</a:t>
            </a:r>
            <a:r>
              <a:rPr lang="en-US" dirty="0"/>
              <a:t> is active in the small intestine.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FA646-5BA4-2540-B87F-8ED0E4574DD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68407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697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3k0Qd5N1Q" TargetMode="External"/><Relationship Id="rId2" Type="http://schemas.openxmlformats.org/officeDocument/2006/relationships/hyperlink" Target="https://www.youtube.com/watch?v=ozJeehsCG7Q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F1437-5676-4321-BF5E-298890A5A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err="1"/>
              <a:t>Enzimas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0EE1365-FBC5-4F33-B908-E123CD87F3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Biol 3063</a:t>
            </a:r>
          </a:p>
        </p:txBody>
      </p:sp>
    </p:spTree>
    <p:extLst>
      <p:ext uri="{BB962C8B-B14F-4D97-AF65-F5344CB8AC3E}">
        <p14:creationId xmlns:p14="http://schemas.microsoft.com/office/powerpoint/2010/main" val="328987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4F1A2-9935-4AD1-81D7-69C1766D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Funcionamiento</a:t>
            </a:r>
            <a:r>
              <a:rPr lang="en-US" dirty="0"/>
              <a:t> de la </a:t>
            </a:r>
            <a:r>
              <a:rPr lang="en-US" dirty="0" err="1"/>
              <a:t>catalasa</a:t>
            </a:r>
            <a:endParaRPr lang="x-none" dirty="0"/>
          </a:p>
        </p:txBody>
      </p:sp>
      <p:pic>
        <p:nvPicPr>
          <p:cNvPr id="4" name="catalasa en higado a temp ambiente">
            <a:hlinkClick r:id="" action="ppaction://media"/>
            <a:extLst>
              <a:ext uri="{FF2B5EF4-FFF2-40B4-BE49-F238E27FC236}">
                <a16:creationId xmlns:a16="http://schemas.microsoft.com/office/drawing/2014/main" xmlns="" id="{E2C643D7-A4DF-44D6-B59F-7DD5DE8816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6513" y="1846263"/>
            <a:ext cx="7099300" cy="4022725"/>
          </a:xfrm>
        </p:spPr>
      </p:pic>
    </p:spTree>
    <p:extLst>
      <p:ext uri="{BB962C8B-B14F-4D97-AF65-F5344CB8AC3E}">
        <p14:creationId xmlns:p14="http://schemas.microsoft.com/office/powerpoint/2010/main" val="119486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FE635C-C432-47DA-AEAB-A593345CB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FBF3D3-2448-4FF3-B57B-852CB3B85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040C66D-4F1C-4AC9-9214-C9E6DA54A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8C6E698C-8155-4B8B-BDC9-B7299772B5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849B8-F21D-47EE-A739-8446A8C1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Funcionamiento</a:t>
            </a:r>
            <a:r>
              <a:rPr lang="en-US" sz="6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la </a:t>
            </a:r>
            <a:r>
              <a:rPr lang="en-US" sz="6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catalasa</a:t>
            </a:r>
            <a:r>
              <a:rPr lang="en-US" sz="6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6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varios</a:t>
            </a:r>
            <a:r>
              <a:rPr lang="en-US" sz="6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6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organismos</a:t>
            </a:r>
            <a:endParaRPr lang="en-US" sz="6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8D9AE8-EDE3-442E-B26C-BB0BD28D9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995" y="643467"/>
            <a:ext cx="3341488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Los </a:t>
            </a:r>
            <a:r>
              <a:rPr lang="en-US" sz="2400" dirty="0" err="1"/>
              <a:t>protocolos</a:t>
            </a:r>
            <a:r>
              <a:rPr lang="en-US" sz="2400" dirty="0"/>
              <a:t> de </a:t>
            </a:r>
            <a:r>
              <a:rPr lang="en-US" sz="2400" dirty="0" err="1"/>
              <a:t>experimentos</a:t>
            </a:r>
            <a:r>
              <a:rPr lang="en-US" sz="2400" dirty="0"/>
              <a:t> se </a:t>
            </a:r>
            <a:r>
              <a:rPr lang="en-US" sz="2400" dirty="0" err="1"/>
              <a:t>encuentran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separata</a:t>
            </a:r>
            <a:r>
              <a:rPr lang="en-US" sz="2400" dirty="0"/>
              <a:t>. </a:t>
            </a:r>
            <a:r>
              <a:rPr lang="en-US" sz="2400" dirty="0" err="1"/>
              <a:t>Algunos</a:t>
            </a:r>
            <a:r>
              <a:rPr lang="en-US" sz="2400" dirty="0"/>
              <a:t> de los </a:t>
            </a:r>
            <a:r>
              <a:rPr lang="en-US" sz="2400" dirty="0" err="1"/>
              <a:t>ejercicios</a:t>
            </a:r>
            <a:r>
              <a:rPr lang="en-US" sz="2400" dirty="0"/>
              <a:t> </a:t>
            </a:r>
            <a:r>
              <a:rPr lang="en-US" sz="2400" dirty="0" err="1"/>
              <a:t>podrán</a:t>
            </a:r>
            <a:r>
              <a:rPr lang="en-US" sz="2400" dirty="0"/>
              <a:t> </a:t>
            </a:r>
            <a:r>
              <a:rPr lang="en-US" sz="2400" dirty="0" err="1"/>
              <a:t>modificarse</a:t>
            </a:r>
            <a:r>
              <a:rPr lang="en-US" sz="2400" dirty="0"/>
              <a:t>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9525C9A-1972-4836-BA7A-706C946EF4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22D9B36-9BE7-472B-8808-7E0D681073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A549DE7-671D-4575-AF43-858FD99981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933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D53474B-B54E-4488-B889-E85A8D30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Presencia</a:t>
            </a:r>
            <a:r>
              <a:rPr lang="en-US" dirty="0"/>
              <a:t> de </a:t>
            </a:r>
            <a:r>
              <a:rPr lang="en-US" dirty="0" err="1"/>
              <a:t>catalasa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animales</a:t>
            </a:r>
            <a:r>
              <a:rPr lang="en-US" dirty="0"/>
              <a:t> y </a:t>
            </a:r>
            <a:r>
              <a:rPr lang="en-US" dirty="0" err="1"/>
              <a:t>plantas</a:t>
            </a:r>
            <a:endParaRPr lang="x-non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5F20EE33-4325-43F9-A15D-248A9B51E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DE54E6D-E6A0-4BE2-8BE1-CEF06C6FA436}"/>
              </a:ext>
            </a:extLst>
          </p:cNvPr>
          <p:cNvCxnSpPr/>
          <p:nvPr/>
        </p:nvCxnSpPr>
        <p:spPr>
          <a:xfrm flipH="1">
            <a:off x="2411896" y="4346713"/>
            <a:ext cx="3790121" cy="0"/>
          </a:xfrm>
          <a:prstGeom prst="straightConnector1">
            <a:avLst/>
          </a:prstGeom>
          <a:ln w="222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9065C1-245C-4323-8CC2-12BD63379D4E}"/>
              </a:ext>
            </a:extLst>
          </p:cNvPr>
          <p:cNvSpPr txBox="1"/>
          <p:nvPr/>
        </p:nvSpPr>
        <p:spPr>
          <a:xfrm>
            <a:off x="556591" y="3604591"/>
            <a:ext cx="176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Pedazo</a:t>
            </a:r>
            <a:r>
              <a:rPr lang="en-US" dirty="0"/>
              <a:t> de </a:t>
            </a:r>
            <a:r>
              <a:rPr lang="en-US" dirty="0" err="1"/>
              <a:t>hígado</a:t>
            </a:r>
            <a:r>
              <a:rPr lang="en-US" dirty="0"/>
              <a:t> con </a:t>
            </a:r>
            <a:r>
              <a:rPr lang="en-US" dirty="0" err="1"/>
              <a:t>peróxido</a:t>
            </a:r>
            <a:r>
              <a:rPr lang="en-US" dirty="0"/>
              <a:t> de </a:t>
            </a:r>
            <a:r>
              <a:rPr lang="en-US" dirty="0" err="1"/>
              <a:t>hidrógeno</a:t>
            </a:r>
            <a:endParaRPr lang="x-none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6F0BA0E1-546F-4A59-9556-9A963C7600B3}"/>
              </a:ext>
            </a:extLst>
          </p:cNvPr>
          <p:cNvCxnSpPr/>
          <p:nvPr/>
        </p:nvCxnSpPr>
        <p:spPr>
          <a:xfrm>
            <a:off x="7243482" y="4346713"/>
            <a:ext cx="2779059" cy="0"/>
          </a:xfrm>
          <a:prstGeom prst="straightConnector1">
            <a:avLst/>
          </a:prstGeom>
          <a:ln w="2222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E90C5A-CD94-4919-B37E-DA9EF693146B}"/>
              </a:ext>
            </a:extLst>
          </p:cNvPr>
          <p:cNvSpPr txBox="1"/>
          <p:nvPr/>
        </p:nvSpPr>
        <p:spPr>
          <a:xfrm>
            <a:off x="10022541" y="3962400"/>
            <a:ext cx="1918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Pedazo</a:t>
            </a:r>
            <a:r>
              <a:rPr lang="en-US" dirty="0"/>
              <a:t> de </a:t>
            </a:r>
            <a:r>
              <a:rPr lang="en-US" dirty="0" err="1"/>
              <a:t>guineo</a:t>
            </a:r>
            <a:r>
              <a:rPr lang="en-US" dirty="0"/>
              <a:t> con </a:t>
            </a:r>
            <a:r>
              <a:rPr lang="en-US" dirty="0" err="1"/>
              <a:t>peróxido</a:t>
            </a:r>
            <a:r>
              <a:rPr lang="en-US" dirty="0"/>
              <a:t> de </a:t>
            </a:r>
            <a:r>
              <a:rPr lang="en-US" dirty="0" err="1"/>
              <a:t>hidrógeno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4984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C843AFC8-D8D0-4784-B08C-6324FA88E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54B1A56-8AFB-4D4F-8D98-1E832D6FF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678E50-C065-4EA8-A1C3-B515F706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3" y="1111753"/>
            <a:ext cx="3720353" cy="4634494"/>
          </a:xfrm>
          <a:ln w="25400" cap="sq">
            <a:noFill/>
            <a:miter lim="800000"/>
          </a:ln>
        </p:spPr>
        <p:txBody>
          <a:bodyPr anchor="ctr">
            <a:norm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Efecto de la temperatura sobre el funcionamiento de la catalasa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8E828FC-05B4-4BA4-92D3-3DF79D42D8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95777-C467-4D82-AE5D-171E81AD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206" y="1111753"/>
            <a:ext cx="5057396" cy="462827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instrucciones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generales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experimento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encuentran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separata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40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E306B5-7440-4FD1-99F1-B2D471FB3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Efecto</a:t>
            </a:r>
            <a:r>
              <a:rPr lang="en-US" dirty="0"/>
              <a:t> de la temperature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funcionamiento</a:t>
            </a:r>
            <a:r>
              <a:rPr lang="en-US" dirty="0"/>
              <a:t> de la </a:t>
            </a:r>
            <a:r>
              <a:rPr lang="en-US" dirty="0" err="1"/>
              <a:t>catalasa</a:t>
            </a:r>
            <a:endParaRPr lang="x-non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A2BFD6B-E722-41EE-9274-07C4DE0B8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15F1C626-DB61-40A6-9082-CA54FEC38A06}"/>
              </a:ext>
            </a:extLst>
          </p:cNvPr>
          <p:cNvCxnSpPr/>
          <p:nvPr/>
        </p:nvCxnSpPr>
        <p:spPr>
          <a:xfrm flipH="1">
            <a:off x="2384612" y="4554071"/>
            <a:ext cx="34424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75AE57-1BF6-4FA3-A444-57FDBE96AEE0}"/>
              </a:ext>
            </a:extLst>
          </p:cNvPr>
          <p:cNvSpPr txBox="1"/>
          <p:nvPr/>
        </p:nvSpPr>
        <p:spPr>
          <a:xfrm>
            <a:off x="770965" y="4123765"/>
            <a:ext cx="143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Hígado</a:t>
            </a:r>
            <a:r>
              <a:rPr lang="en-US" dirty="0"/>
              <a:t> a 70°C</a:t>
            </a:r>
            <a:endParaRPr lang="x-none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43B26FF7-06AA-40E8-8B84-5ADC70C126D0}"/>
              </a:ext>
            </a:extLst>
          </p:cNvPr>
          <p:cNvCxnSpPr/>
          <p:nvPr/>
        </p:nvCxnSpPr>
        <p:spPr>
          <a:xfrm>
            <a:off x="7906871" y="4770096"/>
            <a:ext cx="21401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9E1A2B-9932-422F-A695-3014CE2E073D}"/>
              </a:ext>
            </a:extLst>
          </p:cNvPr>
          <p:cNvSpPr txBox="1"/>
          <p:nvPr/>
        </p:nvSpPr>
        <p:spPr>
          <a:xfrm>
            <a:off x="10047007" y="4410635"/>
            <a:ext cx="155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Hígado</a:t>
            </a:r>
            <a:r>
              <a:rPr lang="en-US" dirty="0"/>
              <a:t> a -10°C</a:t>
            </a:r>
            <a:endParaRPr lang="x-non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5812B5A-C2C9-485C-88AB-F55C66398FE6}"/>
              </a:ext>
            </a:extLst>
          </p:cNvPr>
          <p:cNvCxnSpPr/>
          <p:nvPr/>
        </p:nvCxnSpPr>
        <p:spPr>
          <a:xfrm flipH="1">
            <a:off x="2205318" y="3012141"/>
            <a:ext cx="51683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585FB2E-FE64-4814-B63E-FC25F5698821}"/>
              </a:ext>
            </a:extLst>
          </p:cNvPr>
          <p:cNvSpPr txBox="1"/>
          <p:nvPr/>
        </p:nvSpPr>
        <p:spPr>
          <a:xfrm>
            <a:off x="770965" y="2635624"/>
            <a:ext cx="123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Hígado</a:t>
            </a:r>
            <a:r>
              <a:rPr lang="en-US" dirty="0"/>
              <a:t> a 32°C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20980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DFE635C-C432-47DA-AEAB-A593345CB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9FBF3D3-2448-4FF3-B57B-852CB3B851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040C66D-4F1C-4AC9-9214-C9E6DA54A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FBDCECDC-EEE3-4128-AA5E-82A8C0879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3EF9A-0FFB-4287-9CE7-FDD14336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Efecto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pH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sobre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funcionamiento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las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enzimas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60EDE0-989C-4E16-AF94-F652294D82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72A54C-1E30-4558-85CD-DB139E796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 spc="200" dirty="0" err="1">
                <a:solidFill>
                  <a:srgbClr val="FFFFFF"/>
                </a:solidFill>
              </a:rPr>
              <a:t>Vea</a:t>
            </a:r>
            <a:r>
              <a:rPr lang="en-US" sz="2400" cap="all" spc="200" dirty="0">
                <a:solidFill>
                  <a:srgbClr val="FFFFFF"/>
                </a:solidFill>
              </a:rPr>
              <a:t> la </a:t>
            </a:r>
            <a:r>
              <a:rPr lang="en-US" sz="2400" cap="all" spc="200" dirty="0" err="1">
                <a:solidFill>
                  <a:srgbClr val="FFFFFF"/>
                </a:solidFill>
              </a:rPr>
              <a:t>demostración</a:t>
            </a:r>
            <a:r>
              <a:rPr lang="en-US" sz="2400" cap="all" spc="200" dirty="0">
                <a:solidFill>
                  <a:srgbClr val="FFFFFF"/>
                </a:solidFill>
              </a:rPr>
              <a:t> para </a:t>
            </a:r>
            <a:r>
              <a:rPr lang="en-US" sz="2400" cap="all" spc="200" dirty="0" err="1">
                <a:solidFill>
                  <a:srgbClr val="FFFFFF"/>
                </a:solidFill>
              </a:rPr>
              <a:t>observar</a:t>
            </a:r>
            <a:r>
              <a:rPr lang="en-US" sz="2400" cap="all" spc="200" dirty="0">
                <a:solidFill>
                  <a:srgbClr val="FFFFFF"/>
                </a:solidFill>
              </a:rPr>
              <a:t> </a:t>
            </a:r>
            <a:r>
              <a:rPr lang="en-US" sz="2400" cap="all" spc="200" dirty="0" err="1">
                <a:solidFill>
                  <a:srgbClr val="FFFFFF"/>
                </a:solidFill>
              </a:rPr>
              <a:t>cómo</a:t>
            </a:r>
            <a:r>
              <a:rPr lang="en-US" sz="2400" cap="all" spc="200" dirty="0">
                <a:solidFill>
                  <a:srgbClr val="FFFFFF"/>
                </a:solidFill>
              </a:rPr>
              <a:t> el pH altera el </a:t>
            </a:r>
            <a:r>
              <a:rPr lang="en-US" sz="2400" cap="all" spc="200" dirty="0" err="1">
                <a:solidFill>
                  <a:srgbClr val="FFFFFF"/>
                </a:solidFill>
              </a:rPr>
              <a:t>funcionamiento</a:t>
            </a:r>
            <a:r>
              <a:rPr lang="en-US" sz="2400" cap="all" spc="200" dirty="0">
                <a:solidFill>
                  <a:srgbClr val="FFFFFF"/>
                </a:solidFill>
              </a:rPr>
              <a:t> de la </a:t>
            </a:r>
            <a:r>
              <a:rPr lang="en-US" sz="2400" cap="all" spc="200" dirty="0" err="1">
                <a:solidFill>
                  <a:srgbClr val="FFFFFF"/>
                </a:solidFill>
              </a:rPr>
              <a:t>catalasa</a:t>
            </a:r>
            <a:r>
              <a:rPr lang="en-US" sz="2400" cap="all" spc="200" dirty="0">
                <a:solidFill>
                  <a:srgbClr val="FFFFFF"/>
                </a:solidFill>
              </a:rPr>
              <a:t>.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instrucciones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generales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experimento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encuentran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separata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2400" cap="all" spc="2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3985C0-E548-44D2-B30E-F3E42DADE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614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02B761-9EF7-4E08-BB0A-89813E4B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Efecto</a:t>
            </a:r>
            <a:r>
              <a:rPr lang="en-US" dirty="0"/>
              <a:t> del pH </a:t>
            </a:r>
            <a:r>
              <a:rPr lang="en-US" dirty="0" err="1"/>
              <a:t>sobre</a:t>
            </a:r>
            <a:r>
              <a:rPr lang="en-US" dirty="0"/>
              <a:t> el </a:t>
            </a:r>
            <a:r>
              <a:rPr lang="en-US" dirty="0" err="1"/>
              <a:t>funcionamiento</a:t>
            </a:r>
            <a:r>
              <a:rPr lang="en-US" dirty="0"/>
              <a:t> de </a:t>
            </a:r>
            <a:r>
              <a:rPr lang="en-US" dirty="0" err="1"/>
              <a:t>catalasa</a:t>
            </a:r>
            <a:endParaRPr lang="x-non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C5AC90D-0B2F-443E-8FD1-1EAA9D19B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1DA04631-FAA6-4C6A-A322-3D9843B5CB9C}"/>
              </a:ext>
            </a:extLst>
          </p:cNvPr>
          <p:cNvCxnSpPr/>
          <p:nvPr/>
        </p:nvCxnSpPr>
        <p:spPr>
          <a:xfrm flipH="1">
            <a:off x="2456329" y="4303059"/>
            <a:ext cx="30838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B6FBC662-AF4B-4EA1-B43A-16FDFC127C3D}"/>
              </a:ext>
            </a:extLst>
          </p:cNvPr>
          <p:cNvCxnSpPr/>
          <p:nvPr/>
        </p:nvCxnSpPr>
        <p:spPr>
          <a:xfrm>
            <a:off x="6598024" y="4195482"/>
            <a:ext cx="27611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941A00-F2BC-4FF2-89A6-29CABB86FBA2}"/>
              </a:ext>
            </a:extLst>
          </p:cNvPr>
          <p:cNvSpPr txBox="1"/>
          <p:nvPr/>
        </p:nvSpPr>
        <p:spPr>
          <a:xfrm>
            <a:off x="9538447" y="3980330"/>
            <a:ext cx="145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ácido</a:t>
            </a:r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B8E737-71D0-486C-BB28-9B17735FEDBB}"/>
              </a:ext>
            </a:extLst>
          </p:cNvPr>
          <p:cNvSpPr txBox="1"/>
          <p:nvPr/>
        </p:nvSpPr>
        <p:spPr>
          <a:xfrm>
            <a:off x="1493729" y="4118393"/>
            <a:ext cx="122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Base*</a:t>
            </a:r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4A233EA-F99A-4552-9011-5C84D39A17CF}"/>
              </a:ext>
            </a:extLst>
          </p:cNvPr>
          <p:cNvSpPr txBox="1"/>
          <p:nvPr/>
        </p:nvSpPr>
        <p:spPr>
          <a:xfrm>
            <a:off x="178450" y="5910918"/>
            <a:ext cx="1072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negativo</a:t>
            </a:r>
            <a:r>
              <a:rPr lang="en-US" dirty="0"/>
              <a:t>, </a:t>
            </a:r>
            <a:r>
              <a:rPr lang="en-US" dirty="0" err="1"/>
              <a:t>dependiendo</a:t>
            </a:r>
            <a:r>
              <a:rPr lang="en-US" dirty="0"/>
              <a:t> de la </a:t>
            </a:r>
            <a:r>
              <a:rPr lang="en-US" dirty="0" err="1"/>
              <a:t>solución</a:t>
            </a:r>
            <a:r>
              <a:rPr lang="en-US" dirty="0"/>
              <a:t>.  </a:t>
            </a:r>
            <a:r>
              <a:rPr lang="en-US" dirty="0" err="1"/>
              <a:t>Comparar</a:t>
            </a:r>
            <a:r>
              <a:rPr lang="en-US" dirty="0"/>
              <a:t> con </a:t>
            </a:r>
            <a:r>
              <a:rPr lang="en-US" dirty="0" err="1"/>
              <a:t>resultado</a:t>
            </a:r>
            <a:r>
              <a:rPr lang="en-US" dirty="0"/>
              <a:t> </a:t>
            </a:r>
            <a:r>
              <a:rPr lang="en-US" dirty="0" err="1"/>
              <a:t>positivo</a:t>
            </a:r>
            <a:r>
              <a:rPr lang="en-US" dirty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1345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Objetivos</a:t>
            </a:r>
            <a:r>
              <a:rPr lang="en-US" altLang="en-US" dirty="0"/>
              <a:t>:</a:t>
            </a:r>
          </a:p>
        </p:txBody>
      </p:sp>
      <p:graphicFrame>
        <p:nvGraphicFramePr>
          <p:cNvPr id="118789" name="Rectangle 3">
            <a:extLst>
              <a:ext uri="{FF2B5EF4-FFF2-40B4-BE49-F238E27FC236}">
                <a16:creationId xmlns:a16="http://schemas.microsoft.com/office/drawing/2014/main" xmlns="" id="{8FA362EC-50AB-47F2-9A98-FE30B12C2F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57404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852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xmlns="" id="{9F5E263C-FB7E-4A3E-AD04-5140CD3D1D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E65ED8C-90F7-4EB0-ACCB-64AEF411E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Enzimas: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6604E3BF-88F7-4D19-BEC9-8486966EA4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20837" name="Content Placeholder 1">
            <a:extLst>
              <a:ext uri="{FF2B5EF4-FFF2-40B4-BE49-F238E27FC236}">
                <a16:creationId xmlns:a16="http://schemas.microsoft.com/office/drawing/2014/main" xmlns="" id="{15A618BF-8A04-41AF-B7DF-D6A867F3D5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67755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049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FC9789-57F4-4B9C-ABAA-6F7C8BADC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B54F538-07DE-4652-B506-5D16E3EBB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3D56195-A6AC-4958-8B87-F7D009353E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038B8727-D318-4B70-B353-C390602FF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B0C8367-28B6-4EF1-B182-01BEC9872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94320B-AD1F-404C-9B62-CCDFEC00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12" y="1846344"/>
            <a:ext cx="3451531" cy="23261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dirty="0" err="1">
                <a:solidFill>
                  <a:srgbClr val="FFFFFF"/>
                </a:solidFill>
              </a:rPr>
              <a:t>Cómo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funcionan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en-US" sz="3200" dirty="0" err="1">
                <a:solidFill>
                  <a:srgbClr val="FFFFFF"/>
                </a:solidFill>
              </a:rPr>
              <a:t>formando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complejo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enzima-substrato</a:t>
            </a: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 err="1">
                <a:solidFill>
                  <a:srgbClr val="FFFFFF"/>
                </a:solidFill>
              </a:rPr>
              <a:t>ver</a:t>
            </a:r>
            <a:r>
              <a:rPr lang="en-US" sz="3200" dirty="0">
                <a:solidFill>
                  <a:srgbClr val="FFFFFF"/>
                </a:solidFill>
              </a:rPr>
              <a:t>: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https://www.youtube.com/watch?v=ozdO1mLXBQE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D18EBB-D68B-49A5-95FF-AD0A2DB7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3267" y="228601"/>
            <a:ext cx="7150081" cy="267420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tIns="45720" rIns="0" bIns="45720" rtlCol="0">
            <a:normAutofit fontScale="40000" lnSpcReduction="20000"/>
          </a:bodyPr>
          <a:lstStyle/>
          <a:p>
            <a:endParaRPr lang="en-US" sz="1500" dirty="0">
              <a:solidFill>
                <a:srgbClr val="FFFFFF"/>
              </a:solidFill>
            </a:endParaRPr>
          </a:p>
          <a:p>
            <a:r>
              <a:rPr lang="en-US" sz="5100" dirty="0">
                <a:solidFill>
                  <a:schemeClr val="tx1"/>
                </a:solidFill>
              </a:rPr>
              <a:t>Los </a:t>
            </a:r>
            <a:r>
              <a:rPr lang="en-US" sz="5100" dirty="0" err="1">
                <a:solidFill>
                  <a:schemeClr val="tx1"/>
                </a:solidFill>
              </a:rPr>
              <a:t>substratos</a:t>
            </a:r>
            <a:r>
              <a:rPr lang="en-US" sz="5100" dirty="0">
                <a:solidFill>
                  <a:schemeClr val="tx1"/>
                </a:solidFill>
              </a:rPr>
              <a:t> se </a:t>
            </a:r>
            <a:r>
              <a:rPr lang="en-US" sz="5100" dirty="0" err="1">
                <a:solidFill>
                  <a:schemeClr val="tx1"/>
                </a:solidFill>
              </a:rPr>
              <a:t>unen</a:t>
            </a:r>
            <a:r>
              <a:rPr lang="en-US" sz="5100" dirty="0">
                <a:solidFill>
                  <a:schemeClr val="tx1"/>
                </a:solidFill>
              </a:rPr>
              <a:t> a la </a:t>
            </a:r>
            <a:r>
              <a:rPr lang="en-US" sz="5100" dirty="0" err="1">
                <a:solidFill>
                  <a:schemeClr val="tx1"/>
                </a:solidFill>
              </a:rPr>
              <a:t>enzima</a:t>
            </a:r>
            <a:r>
              <a:rPr lang="en-US" sz="5100" dirty="0">
                <a:solidFill>
                  <a:schemeClr val="tx1"/>
                </a:solidFill>
              </a:rPr>
              <a:t> </a:t>
            </a:r>
            <a:r>
              <a:rPr lang="en-US" sz="5100" dirty="0" err="1">
                <a:solidFill>
                  <a:schemeClr val="tx1"/>
                </a:solidFill>
              </a:rPr>
              <a:t>en</a:t>
            </a:r>
            <a:r>
              <a:rPr lang="en-US" sz="5100" dirty="0">
                <a:solidFill>
                  <a:schemeClr val="tx1"/>
                </a:solidFill>
              </a:rPr>
              <a:t> un </a:t>
            </a:r>
            <a:r>
              <a:rPr lang="en-US" sz="5100" dirty="0" err="1">
                <a:solidFill>
                  <a:schemeClr val="tx1"/>
                </a:solidFill>
              </a:rPr>
              <a:t>lugar</a:t>
            </a:r>
            <a:r>
              <a:rPr lang="en-US" sz="5100" dirty="0">
                <a:solidFill>
                  <a:schemeClr val="tx1"/>
                </a:solidFill>
              </a:rPr>
              <a:t> </a:t>
            </a:r>
            <a:r>
              <a:rPr lang="en-US" sz="5100" dirty="0" err="1">
                <a:solidFill>
                  <a:schemeClr val="tx1"/>
                </a:solidFill>
              </a:rPr>
              <a:t>conocido</a:t>
            </a:r>
            <a:r>
              <a:rPr lang="en-US" sz="5100" dirty="0">
                <a:solidFill>
                  <a:schemeClr val="tx1"/>
                </a:solidFill>
              </a:rPr>
              <a:t> </a:t>
            </a:r>
            <a:r>
              <a:rPr lang="en-US" sz="5100" dirty="0" err="1">
                <a:solidFill>
                  <a:schemeClr val="tx1"/>
                </a:solidFill>
              </a:rPr>
              <a:t>como</a:t>
            </a:r>
            <a:r>
              <a:rPr lang="en-US" sz="5100" dirty="0">
                <a:solidFill>
                  <a:schemeClr val="tx1"/>
                </a:solidFill>
              </a:rPr>
              <a:t> el sitio </a:t>
            </a:r>
            <a:r>
              <a:rPr lang="en-US" sz="5100" dirty="0" err="1">
                <a:solidFill>
                  <a:schemeClr val="tx1"/>
                </a:solidFill>
              </a:rPr>
              <a:t>activo</a:t>
            </a:r>
            <a:r>
              <a:rPr lang="en-US" sz="5100" dirty="0">
                <a:solidFill>
                  <a:schemeClr val="tx1"/>
                </a:solidFill>
              </a:rPr>
              <a:t>.</a:t>
            </a:r>
          </a:p>
          <a:p>
            <a:r>
              <a:rPr lang="en-US" altLang="en-US" sz="5100" dirty="0">
                <a:solidFill>
                  <a:schemeClr val="tx1"/>
                </a:solidFill>
              </a:rPr>
              <a:t>                     </a:t>
            </a:r>
          </a:p>
          <a:p>
            <a:r>
              <a:rPr lang="en-US" altLang="en-US" sz="5100" dirty="0">
                <a:solidFill>
                  <a:schemeClr val="tx1"/>
                </a:solidFill>
              </a:rPr>
              <a:t>                  E + S </a:t>
            </a:r>
            <a:r>
              <a:rPr lang="en-US" altLang="en-US" sz="5100" dirty="0">
                <a:solidFill>
                  <a:schemeClr val="tx1"/>
                </a:solidFill>
                <a:sym typeface="Symbol" panose="05050102010706020507" pitchFamily="18" charset="2"/>
              </a:rPr>
              <a:t> ES</a:t>
            </a:r>
            <a:r>
              <a:rPr lang="en-US" altLang="en-US" sz="5100" dirty="0">
                <a:solidFill>
                  <a:schemeClr val="tx1"/>
                </a:solidFill>
              </a:rPr>
              <a:t> </a:t>
            </a:r>
            <a:r>
              <a:rPr lang="en-US" altLang="en-US" sz="5100" dirty="0">
                <a:solidFill>
                  <a:schemeClr val="tx1"/>
                </a:solidFill>
                <a:sym typeface="Symbol" panose="05050102010706020507" pitchFamily="18" charset="2"/>
              </a:rPr>
              <a:t></a:t>
            </a:r>
            <a:r>
              <a:rPr lang="en-US" altLang="en-US" sz="5100" dirty="0">
                <a:solidFill>
                  <a:schemeClr val="tx1"/>
                </a:solidFill>
              </a:rPr>
              <a:t> </a:t>
            </a:r>
            <a:r>
              <a:rPr lang="en-US" altLang="en-US" sz="5100" dirty="0">
                <a:solidFill>
                  <a:schemeClr val="tx1"/>
                </a:solidFill>
                <a:sym typeface="Symbol" panose="05050102010706020507" pitchFamily="18" charset="2"/>
              </a:rPr>
              <a:t>E + P</a:t>
            </a:r>
            <a:endParaRPr lang="en-US" altLang="en-US" sz="5100" dirty="0">
              <a:solidFill>
                <a:schemeClr val="tx1"/>
              </a:solidFill>
            </a:endParaRPr>
          </a:p>
          <a:p>
            <a:endParaRPr lang="en-US" sz="5100" dirty="0">
              <a:solidFill>
                <a:schemeClr val="tx1"/>
              </a:solidFill>
            </a:endParaRPr>
          </a:p>
          <a:p>
            <a:r>
              <a:rPr lang="en-US" sz="5100" dirty="0">
                <a:solidFill>
                  <a:schemeClr val="tx1"/>
                </a:solidFill>
              </a:rPr>
              <a:t>Este </a:t>
            </a:r>
            <a:r>
              <a:rPr lang="en-US" sz="5100" dirty="0" err="1">
                <a:solidFill>
                  <a:schemeClr val="tx1"/>
                </a:solidFill>
              </a:rPr>
              <a:t>complejo</a:t>
            </a:r>
            <a:r>
              <a:rPr lang="en-US" sz="5100" dirty="0">
                <a:solidFill>
                  <a:schemeClr val="tx1"/>
                </a:solidFill>
              </a:rPr>
              <a:t> es </a:t>
            </a:r>
            <a:r>
              <a:rPr lang="en-US" sz="5100" dirty="0" err="1">
                <a:solidFill>
                  <a:schemeClr val="tx1"/>
                </a:solidFill>
              </a:rPr>
              <a:t>altamente</a:t>
            </a:r>
            <a:r>
              <a:rPr lang="en-US" sz="5100" dirty="0">
                <a:solidFill>
                  <a:schemeClr val="tx1"/>
                </a:solidFill>
              </a:rPr>
              <a:t> </a:t>
            </a:r>
            <a:r>
              <a:rPr lang="en-US" sz="5100" dirty="0" err="1">
                <a:solidFill>
                  <a:schemeClr val="tx1"/>
                </a:solidFill>
              </a:rPr>
              <a:t>específico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  <a:endParaRPr lang="en-US" sz="1500" dirty="0">
              <a:solidFill>
                <a:srgbClr val="FFFFFF"/>
              </a:solidFill>
            </a:endParaRPr>
          </a:p>
          <a:p>
            <a:r>
              <a:rPr lang="en-US" altLang="en-US" sz="1500" dirty="0">
                <a:solidFill>
                  <a:srgbClr val="FFFFFF"/>
                </a:solidFill>
              </a:rPr>
              <a:t>                    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49E3F4C-17F5-49E4-B05F-80C6B348A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Life11e-Fig-08-16-1R.jpg">
            <a:extLst>
              <a:ext uri="{FF2B5EF4-FFF2-40B4-BE49-F238E27FC236}">
                <a16:creationId xmlns:a16="http://schemas.microsoft.com/office/drawing/2014/main" xmlns="" id="{EE232911-5500-458B-A389-8D884C07F3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9266" y="2902802"/>
            <a:ext cx="6798082" cy="36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3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B2B7F-BBA5-4F1E-A433-E8DFE9DD6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 tridimensional de una </a:t>
            </a:r>
            <a:r>
              <a:rPr lang="en-US" dirty="0" err="1"/>
              <a:t>enzima</a:t>
            </a:r>
            <a:endParaRPr lang="en-US" dirty="0"/>
          </a:p>
        </p:txBody>
      </p:sp>
      <p:pic>
        <p:nvPicPr>
          <p:cNvPr id="4" name="Content Placeholder 5" descr="Life11e-Fig-08-09-0R.jpg">
            <a:extLst>
              <a:ext uri="{FF2B5EF4-FFF2-40B4-BE49-F238E27FC236}">
                <a16:creationId xmlns:a16="http://schemas.microsoft.com/office/drawing/2014/main" xmlns="" id="{3D8B0692-29C2-43B8-A482-272F09687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963" y="2434209"/>
            <a:ext cx="8534400" cy="28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7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8FFEA1-1B69-4F42-B552-0CCF72596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A3C9226-5EC8-460B-82D7-72AA994DF9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2A90A9D-33DF-408E-BF4C-F82588935C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7D8A9447-DEFF-40A5-8673-B7A365C3F8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Life11e-Fig-08-10-0R.jpg">
            <a:extLst>
              <a:ext uri="{FF2B5EF4-FFF2-40B4-BE49-F238E27FC236}">
                <a16:creationId xmlns:a16="http://schemas.microsoft.com/office/drawing/2014/main" xmlns="" id="{2F5B637E-00D3-4E43-A91D-530F0E901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992" y="640080"/>
            <a:ext cx="6249680" cy="55778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90C21F9-FD6D-4457-B130-1A531F242B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14E3D-82B0-405A-B3C9-64CC63A9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5254" y="2656840"/>
            <a:ext cx="3659246" cy="2926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Las </a:t>
            </a:r>
            <a:r>
              <a:rPr lang="en-US" sz="4100" dirty="0" err="1">
                <a:solidFill>
                  <a:srgbClr val="FFFFFF"/>
                </a:solidFill>
              </a:rPr>
              <a:t>enzimas</a:t>
            </a:r>
            <a:r>
              <a:rPr lang="en-US" sz="4100" dirty="0">
                <a:solidFill>
                  <a:srgbClr val="FFFFFF"/>
                </a:solidFill>
              </a:rPr>
              <a:t> </a:t>
            </a:r>
            <a:r>
              <a:rPr lang="en-US" sz="4100" dirty="0" err="1">
                <a:solidFill>
                  <a:srgbClr val="FFFFFF"/>
                </a:solidFill>
              </a:rPr>
              <a:t>reducen</a:t>
            </a:r>
            <a:r>
              <a:rPr lang="en-US" sz="4100" dirty="0">
                <a:solidFill>
                  <a:srgbClr val="FFFFFF"/>
                </a:solidFill>
              </a:rPr>
              <a:t> la </a:t>
            </a:r>
            <a:r>
              <a:rPr lang="en-US" sz="4100" dirty="0" err="1">
                <a:solidFill>
                  <a:srgbClr val="FFFFFF"/>
                </a:solidFill>
              </a:rPr>
              <a:t>energía</a:t>
            </a:r>
            <a:r>
              <a:rPr lang="en-US" sz="4100" dirty="0">
                <a:solidFill>
                  <a:srgbClr val="FFFFFF"/>
                </a:solidFill>
              </a:rPr>
              <a:t> de </a:t>
            </a:r>
            <a:r>
              <a:rPr lang="en-US" sz="4100" dirty="0" err="1">
                <a:solidFill>
                  <a:srgbClr val="FFFFFF"/>
                </a:solidFill>
              </a:rPr>
              <a:t>activación</a:t>
            </a:r>
            <a:r>
              <a:rPr lang="en-US" sz="4100" dirty="0">
                <a:solidFill>
                  <a:srgbClr val="FFFFFF"/>
                </a:solidFill>
              </a:rPr>
              <a:t> de una </a:t>
            </a:r>
            <a:r>
              <a:rPr lang="en-US" sz="4100" dirty="0" err="1">
                <a:solidFill>
                  <a:srgbClr val="FFFFFF"/>
                </a:solidFill>
              </a:rPr>
              <a:t>reacción</a:t>
            </a:r>
            <a:r>
              <a:rPr lang="en-US" sz="4100" dirty="0">
                <a:solidFill>
                  <a:srgbClr val="FFFFFF"/>
                </a:solidFill>
              </a:rPr>
              <a:t>.</a:t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/>
            </a: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4100" dirty="0">
                <a:solidFill>
                  <a:srgbClr val="FFFFFF"/>
                </a:solidFill>
              </a:rPr>
              <a:t>Ver: https://www.youtube.com/watch?v=ueup2PTkFW8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8F6EF4B-2F40-485B-9F36-084731486A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5873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8FFEA1-1B69-4F42-B552-0CCF725968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3C9226-5EC8-460B-82D7-72AA994DF9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2A90A9D-33DF-408E-BF4C-F82588935C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E6AA15AE-DAFE-4E1E-B05F-F57962FD3A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El pH afecta la actividad enzimática</a:t>
            </a:r>
          </a:p>
        </p:txBody>
      </p:sp>
      <p:pic>
        <p:nvPicPr>
          <p:cNvPr id="2" name="Picture 1" descr="Life11e-Fig-08-19-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868847"/>
            <a:ext cx="6912217" cy="45966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07141D5-A57C-43F5-A655-5BA2D0D2AF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DB1F97-BFF9-46CC-8EB4-BB63B98F13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8CAE6E3-39B4-4A16-97BC-9C376B9B7E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30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CFC9789-57F4-4B9C-ABAA-6F7C8BADC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9B54F538-07DE-4652-B506-5D16E3EBB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03D56195-A6AC-4958-8B87-F7D009353E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xmlns="" id="{605A42EF-68E6-4808-81CD-E5ABD0ED92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3400"/>
              <a:t>La actividad enzimática también se ve afectada por la temperatura</a:t>
            </a:r>
          </a:p>
        </p:txBody>
      </p:sp>
      <p:pic>
        <p:nvPicPr>
          <p:cNvPr id="5" name="Content Placeholder 4" descr="Life11e-Fig-08-20-0.jpg">
            <a:extLst>
              <a:ext uri="{FF2B5EF4-FFF2-40B4-BE49-F238E27FC236}">
                <a16:creationId xmlns:a16="http://schemas.microsoft.com/office/drawing/2014/main" xmlns="" id="{1A61DCBC-BB78-4F58-888C-54C7BA6CB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192" y="822562"/>
            <a:ext cx="5451627" cy="4892835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3C4A154E-1950-4755-A5FC-5998EE0CC1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411684" y="2198914"/>
            <a:ext cx="5127172" cy="3670180"/>
          </a:xfrm>
        </p:spPr>
        <p:txBody>
          <a:bodyPr vert="horz" lIns="0" tIns="45720" rIns="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dirty="0" err="1"/>
              <a:t>Cada</a:t>
            </a:r>
            <a:r>
              <a:rPr lang="en-US" altLang="en-US" dirty="0"/>
              <a:t> </a:t>
            </a:r>
            <a:r>
              <a:rPr lang="en-US" altLang="en-US" dirty="0" err="1"/>
              <a:t>enzima</a:t>
            </a:r>
            <a:r>
              <a:rPr lang="en-US" altLang="en-US" dirty="0"/>
              <a:t> </a:t>
            </a:r>
            <a:r>
              <a:rPr lang="en-US" altLang="en-US" dirty="0" err="1"/>
              <a:t>tiene</a:t>
            </a:r>
            <a:r>
              <a:rPr lang="en-US" altLang="en-US" dirty="0"/>
              <a:t> una temperature </a:t>
            </a:r>
            <a:r>
              <a:rPr lang="en-US" altLang="en-US" dirty="0" err="1"/>
              <a:t>óptima</a:t>
            </a:r>
            <a:r>
              <a:rPr lang="en-US" altLang="en-US" dirty="0"/>
              <a:t>.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A </a:t>
            </a:r>
            <a:r>
              <a:rPr lang="en-US" altLang="en-US" dirty="0" err="1"/>
              <a:t>temperaturas</a:t>
            </a:r>
            <a:r>
              <a:rPr lang="en-US" altLang="en-US" dirty="0"/>
              <a:t> </a:t>
            </a:r>
            <a:r>
              <a:rPr lang="en-US" altLang="en-US" dirty="0" err="1"/>
              <a:t>altas</a:t>
            </a:r>
            <a:r>
              <a:rPr lang="en-US" altLang="en-US" dirty="0"/>
              <a:t> </a:t>
            </a:r>
            <a:r>
              <a:rPr lang="en-US" altLang="en-US" dirty="0" err="1"/>
              <a:t>algunas</a:t>
            </a:r>
            <a:r>
              <a:rPr lang="en-US" altLang="en-US" dirty="0"/>
              <a:t> </a:t>
            </a:r>
            <a:r>
              <a:rPr lang="en-US" altLang="en-US" dirty="0" err="1"/>
              <a:t>enzimas</a:t>
            </a:r>
            <a:r>
              <a:rPr lang="en-US" altLang="en-US" dirty="0"/>
              <a:t> se </a:t>
            </a:r>
            <a:r>
              <a:rPr lang="en-US" altLang="en-US" dirty="0" err="1"/>
              <a:t>denaturalizan</a:t>
            </a:r>
            <a:r>
              <a:rPr lang="en-US" altLang="en-US" dirty="0"/>
              <a:t> al </a:t>
            </a:r>
            <a:r>
              <a:rPr lang="en-US" altLang="en-US" dirty="0" err="1"/>
              <a:t>perder</a:t>
            </a:r>
            <a:r>
              <a:rPr lang="en-US" altLang="en-US" dirty="0"/>
              <a:t> </a:t>
            </a:r>
            <a:r>
              <a:rPr lang="en-US" altLang="en-US" dirty="0" err="1"/>
              <a:t>su</a:t>
            </a:r>
            <a:r>
              <a:rPr lang="en-US" altLang="en-US" dirty="0"/>
              <a:t> </a:t>
            </a:r>
            <a:r>
              <a:rPr lang="en-US" altLang="en-US" dirty="0" err="1"/>
              <a:t>estructura</a:t>
            </a:r>
            <a:r>
              <a:rPr lang="en-US" altLang="en-US" dirty="0"/>
              <a:t> </a:t>
            </a:r>
            <a:r>
              <a:rPr lang="en-US" altLang="en-US" dirty="0" err="1"/>
              <a:t>terciaria</a:t>
            </a:r>
            <a:r>
              <a:rPr lang="en-US" altLang="en-US" dirty="0"/>
              <a:t>.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dirty="0" err="1"/>
              <a:t>Vea</a:t>
            </a:r>
            <a:r>
              <a:rPr lang="en-US" altLang="en-US" dirty="0"/>
              <a:t> </a:t>
            </a:r>
            <a:r>
              <a:rPr lang="en-US" altLang="en-US" dirty="0" err="1"/>
              <a:t>resumen</a:t>
            </a:r>
            <a:r>
              <a:rPr lang="en-US" altLang="en-US" dirty="0"/>
              <a:t> de </a:t>
            </a:r>
            <a:r>
              <a:rPr lang="en-US" altLang="en-US" dirty="0" err="1"/>
              <a:t>efecto</a:t>
            </a:r>
            <a:r>
              <a:rPr lang="en-US" altLang="en-US" dirty="0"/>
              <a:t> de pH y </a:t>
            </a:r>
            <a:r>
              <a:rPr lang="en-US" altLang="en-US" dirty="0" err="1"/>
              <a:t>temperatura</a:t>
            </a:r>
            <a:r>
              <a:rPr lang="en-US" altLang="en-US" dirty="0"/>
              <a:t> </a:t>
            </a:r>
            <a:r>
              <a:rPr lang="en-US" altLang="en-US" dirty="0" err="1"/>
              <a:t>sobre</a:t>
            </a:r>
            <a:r>
              <a:rPr lang="en-US" altLang="en-US" dirty="0"/>
              <a:t> </a:t>
            </a:r>
            <a:r>
              <a:rPr lang="en-US" altLang="en-US" dirty="0" err="1"/>
              <a:t>enzimas</a:t>
            </a:r>
            <a:r>
              <a:rPr lang="en-US" altLang="en-US" dirty="0"/>
              <a:t>: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https://www.youtube.com/watch?v=IoDEjeRZ0xE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3FE9C285-56FB-4B36-8ECA-C2D6596AA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937C076B-00B1-4629-B27F-A86F9885FB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18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3741B58E-3B65-4A01-A276-975AB2CF8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7AAC67C3-831B-4AB1-A259-DFB839CAFA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36BD6-0EFE-407A-9415-9CEE36BA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Funcionamiento</a:t>
            </a:r>
            <a:r>
              <a:rPr lang="en-US" sz="3600" dirty="0">
                <a:solidFill>
                  <a:srgbClr val="FFFFFF"/>
                </a:solidFill>
              </a:rPr>
              <a:t> de la </a:t>
            </a:r>
            <a:r>
              <a:rPr lang="en-US" sz="3600" dirty="0" err="1">
                <a:solidFill>
                  <a:srgbClr val="FFFFFF"/>
                </a:solidFill>
              </a:rPr>
              <a:t>catalasa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varios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organismos</a:t>
            </a:r>
            <a:r>
              <a:rPr lang="en-US" sz="3600" dirty="0">
                <a:solidFill>
                  <a:srgbClr val="FFFFFF"/>
                </a:solidFill>
              </a:rPr>
              <a:t>: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 err="1">
                <a:solidFill>
                  <a:srgbClr val="FFFFFF"/>
                </a:solidFill>
              </a:rPr>
              <a:t>Experimentos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054B3F04-9EAC-45C0-B3CE-0387EEA10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3CCBC1-A9E8-4433-ADED-E4E27FE0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catalasa</a:t>
            </a:r>
            <a:r>
              <a:rPr lang="en-US" dirty="0"/>
              <a:t> se </a:t>
            </a:r>
            <a:r>
              <a:rPr lang="en-US" dirty="0" err="1"/>
              <a:t>encuentra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casi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las </a:t>
            </a:r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aeróbicas</a:t>
            </a:r>
            <a:r>
              <a:rPr lang="en-US" dirty="0"/>
              <a:t>,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acelera</a:t>
            </a:r>
            <a:r>
              <a:rPr lang="en-US" dirty="0"/>
              <a:t> el </a:t>
            </a:r>
            <a:r>
              <a:rPr lang="en-US" dirty="0" err="1"/>
              <a:t>rompimiento</a:t>
            </a:r>
            <a:r>
              <a:rPr lang="en-US" dirty="0"/>
              <a:t> de </a:t>
            </a:r>
            <a:r>
              <a:rPr lang="en-US" dirty="0" err="1"/>
              <a:t>peróxido</a:t>
            </a:r>
            <a:r>
              <a:rPr lang="en-US" dirty="0"/>
              <a:t> de </a:t>
            </a:r>
            <a:r>
              <a:rPr lang="en-US" dirty="0" err="1"/>
              <a:t>hidrógeno</a:t>
            </a:r>
            <a:r>
              <a:rPr lang="en-US" dirty="0"/>
              <a:t> que se produce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reacción</a:t>
            </a:r>
            <a:r>
              <a:rPr lang="en-US" dirty="0"/>
              <a:t> de </a:t>
            </a:r>
            <a:r>
              <a:rPr lang="en-US" dirty="0" err="1"/>
              <a:t>respiración</a:t>
            </a:r>
            <a:r>
              <a:rPr lang="en-US" dirty="0"/>
              <a:t> </a:t>
            </a:r>
            <a:r>
              <a:rPr lang="en-US" dirty="0" err="1"/>
              <a:t>aeróbica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catalasa</a:t>
            </a:r>
            <a:r>
              <a:rPr lang="en-US" dirty="0"/>
              <a:t> </a:t>
            </a:r>
            <a:r>
              <a:rPr lang="en-US" dirty="0" err="1"/>
              <a:t>rompe</a:t>
            </a:r>
            <a:r>
              <a:rPr lang="en-US" dirty="0"/>
              <a:t> el </a:t>
            </a:r>
            <a:r>
              <a:rPr lang="en-US" dirty="0" err="1"/>
              <a:t>peróxido</a:t>
            </a:r>
            <a:r>
              <a:rPr lang="en-US" dirty="0"/>
              <a:t> de </a:t>
            </a:r>
            <a:r>
              <a:rPr lang="en-US" dirty="0" err="1"/>
              <a:t>hidrógeno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agua</a:t>
            </a:r>
            <a:r>
              <a:rPr lang="en-US" dirty="0"/>
              <a:t> y </a:t>
            </a:r>
            <a:r>
              <a:rPr lang="en-US" dirty="0" err="1"/>
              <a:t>oxígeno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funcionamiento</a:t>
            </a:r>
            <a:r>
              <a:rPr lang="en-US" dirty="0"/>
              <a:t> </a:t>
            </a:r>
            <a:r>
              <a:rPr lang="en-US" dirty="0" err="1"/>
              <a:t>óptimo</a:t>
            </a:r>
            <a:r>
              <a:rPr lang="en-US" dirty="0"/>
              <a:t> es a 37°C y pH de 7.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2"/>
              </a:rPr>
              <a:t>https://www.youtube.com/watch?v=ozJeehsCG7Q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https://www.youtube.com/watch?v=Ya3k0Qd5N1Q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3093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474</Words>
  <Application>Microsoft Office PowerPoint</Application>
  <PresentationFormat>Panorámica</PresentationFormat>
  <Paragraphs>65</Paragraphs>
  <Slides>16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 Unicode MS</vt:lpstr>
      <vt:lpstr>ＭＳ Ｐゴシック</vt:lpstr>
      <vt:lpstr>Arial</vt:lpstr>
      <vt:lpstr>Calibri</vt:lpstr>
      <vt:lpstr>Calibri Light</vt:lpstr>
      <vt:lpstr>Symbol</vt:lpstr>
      <vt:lpstr>Times New Roman</vt:lpstr>
      <vt:lpstr>Retrospect</vt:lpstr>
      <vt:lpstr>Enzimas</vt:lpstr>
      <vt:lpstr>Objetivos:</vt:lpstr>
      <vt:lpstr>Enzimas:</vt:lpstr>
      <vt:lpstr>Cómo funcionan: formando complejo enzima-substrato  ver: https://www.youtube.com/watch?v=ozdO1mLXBQE</vt:lpstr>
      <vt:lpstr>Forma tridimensional de una enzima</vt:lpstr>
      <vt:lpstr>Las enzimas reducen la energía de activación de una reacción.  Ver: https://www.youtube.com/watch?v=ueup2PTkFW8</vt:lpstr>
      <vt:lpstr>El pH afecta la actividad enzimática</vt:lpstr>
      <vt:lpstr>La actividad enzimática también se ve afectada por la temperatura</vt:lpstr>
      <vt:lpstr>Funcionamiento de la catalasa en varios organismos: Experimentos</vt:lpstr>
      <vt:lpstr>Funcionamiento de la catalasa</vt:lpstr>
      <vt:lpstr>Funcionamiento de la catalasa en varios organismos</vt:lpstr>
      <vt:lpstr>Presencia de catalasa en animales y plantas</vt:lpstr>
      <vt:lpstr>Efecto de la temperatura sobre el funcionamiento de la catalasa</vt:lpstr>
      <vt:lpstr>Efecto de la temperature sobre el funcionamiento de la catalasa</vt:lpstr>
      <vt:lpstr>Efecto del pH sobre el funcionamiento de las enzimas</vt:lpstr>
      <vt:lpstr>Efecto del pH sobre el funcionamiento de catalasa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Enzimas</dc:title>
  <dc:creator>JVG</dc:creator>
  <cp:lastModifiedBy>Owner</cp:lastModifiedBy>
  <cp:revision>11</cp:revision>
  <dcterms:created xsi:type="dcterms:W3CDTF">2020-09-16T00:03:11Z</dcterms:created>
  <dcterms:modified xsi:type="dcterms:W3CDTF">2022-10-01T00:22:55Z</dcterms:modified>
</cp:coreProperties>
</file>