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5"/>
  </p:notesMasterIdLst>
  <p:sldIdLst>
    <p:sldId id="256" r:id="rId2"/>
    <p:sldId id="468" r:id="rId3"/>
    <p:sldId id="472" r:id="rId4"/>
    <p:sldId id="508" r:id="rId5"/>
    <p:sldId id="495" r:id="rId6"/>
    <p:sldId id="520" r:id="rId7"/>
    <p:sldId id="496" r:id="rId8"/>
    <p:sldId id="502" r:id="rId9"/>
    <p:sldId id="504" r:id="rId10"/>
    <p:sldId id="505" r:id="rId11"/>
    <p:sldId id="509" r:id="rId12"/>
    <p:sldId id="519" r:id="rId13"/>
    <p:sldId id="52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FDAC4F-EF2A-432E-8C9D-6E25946A258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x-none"/>
        </a:p>
      </dgm:t>
    </dgm:pt>
    <dgm:pt modelId="{B91A5ADA-E929-4D2F-AE26-DE437B5DCAFD}">
      <dgm:prSet/>
      <dgm:spPr/>
      <dgm:t>
        <a:bodyPr/>
        <a:lstStyle/>
        <a:p>
          <a:r>
            <a:rPr lang="en-US"/>
            <a:t>¿Si es el mismo ejemplo pero con las Doctoras Martínez y Pérez? ¿Y al añadir al Dr. Ramos?</a:t>
          </a:r>
          <a:endParaRPr lang="x-none"/>
        </a:p>
      </dgm:t>
    </dgm:pt>
    <dgm:pt modelId="{C6FD1FA3-E6B2-42BF-802B-523D8A989D17}" type="parTrans" cxnId="{B63822FB-38D0-481C-9EA2-EBB4A2C44F8A}">
      <dgm:prSet/>
      <dgm:spPr/>
      <dgm:t>
        <a:bodyPr/>
        <a:lstStyle/>
        <a:p>
          <a:endParaRPr lang="x-none"/>
        </a:p>
      </dgm:t>
    </dgm:pt>
    <dgm:pt modelId="{BBE3169C-C55F-461D-88A3-90E9DFD53868}" type="sibTrans" cxnId="{B63822FB-38D0-481C-9EA2-EBB4A2C44F8A}">
      <dgm:prSet/>
      <dgm:spPr/>
      <dgm:t>
        <a:bodyPr/>
        <a:lstStyle/>
        <a:p>
          <a:endParaRPr lang="x-none"/>
        </a:p>
      </dgm:t>
    </dgm:pt>
    <dgm:pt modelId="{69FA2F7C-6B85-48DD-A858-7BE86C8F4296}" type="pres">
      <dgm:prSet presAssocID="{02FDAC4F-EF2A-432E-8C9D-6E25946A25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DO"/>
        </a:p>
      </dgm:t>
    </dgm:pt>
    <dgm:pt modelId="{C7F94182-885A-47A2-941A-EDCB7B61AEAE}" type="pres">
      <dgm:prSet presAssocID="{B91A5ADA-E929-4D2F-AE26-DE437B5DCA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DO"/>
        </a:p>
      </dgm:t>
    </dgm:pt>
  </dgm:ptLst>
  <dgm:cxnLst>
    <dgm:cxn modelId="{1644709F-A127-4874-936E-72F7F2EBF544}" type="presOf" srcId="{02FDAC4F-EF2A-432E-8C9D-6E25946A2582}" destId="{69FA2F7C-6B85-48DD-A858-7BE86C8F4296}" srcOrd="0" destOrd="0" presId="urn:microsoft.com/office/officeart/2005/8/layout/vList2"/>
    <dgm:cxn modelId="{B63822FB-38D0-481C-9EA2-EBB4A2C44F8A}" srcId="{02FDAC4F-EF2A-432E-8C9D-6E25946A2582}" destId="{B91A5ADA-E929-4D2F-AE26-DE437B5DCAFD}" srcOrd="0" destOrd="0" parTransId="{C6FD1FA3-E6B2-42BF-802B-523D8A989D17}" sibTransId="{BBE3169C-C55F-461D-88A3-90E9DFD53868}"/>
    <dgm:cxn modelId="{E78A8C2C-7332-429D-A169-18FA970ABC4B}" type="presOf" srcId="{B91A5ADA-E929-4D2F-AE26-DE437B5DCAFD}" destId="{C7F94182-885A-47A2-941A-EDCB7B61AEAE}" srcOrd="0" destOrd="0" presId="urn:microsoft.com/office/officeart/2005/8/layout/vList2"/>
    <dgm:cxn modelId="{350C5A47-E065-40B8-8EAF-1A762F866E31}" type="presParOf" srcId="{69FA2F7C-6B85-48DD-A858-7BE86C8F4296}" destId="{C7F94182-885A-47A2-941A-EDCB7B61AE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94182-885A-47A2-941A-EDCB7B61AEAE}">
      <dsp:nvSpPr>
        <dsp:cNvPr id="0" name=""/>
        <dsp:cNvSpPr/>
      </dsp:nvSpPr>
      <dsp:spPr>
        <a:xfrm>
          <a:off x="0" y="9166"/>
          <a:ext cx="9362114" cy="351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¿Si es el mismo ejemplo pero con las Doctoras Martínez y Pérez? ¿Y al añadir al Dr. Ramos?</a:t>
          </a:r>
          <a:endParaRPr lang="x-none" sz="1500" kern="1200"/>
        </a:p>
      </dsp:txBody>
      <dsp:txXfrm>
        <a:off x="17134" y="26300"/>
        <a:ext cx="9327846" cy="316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460DA-F255-4374-B248-49888FBAB628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C2448-EFB7-49BE-A833-216E71313C5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5744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xmlns="" id="{EA34CCB2-3CAB-4342-84C7-EEEF6A26F9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xmlns="" id="{D62F80AF-D8C4-41E5-9AF8-D922C4F97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xmlns="" id="{5A410B6D-6FA3-4C61-9D20-3DCE19F5B6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FE77B8-D152-429F-82BC-59E6C26CB434}" type="slidenum">
              <a:rPr lang="en-US" altLang="es-PR"/>
              <a:pPr/>
              <a:t>10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273601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824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4160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0846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4418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424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35799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132424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46186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1341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23635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845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5250A20-F665-4FAA-A8B5-F0842B4760DB}" type="datetimeFigureOut">
              <a:rPr lang="x-none" smtClean="0"/>
              <a:t>9/1/2022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954BABF-86C1-48F7-9C7A-F134177367CA}" type="slidenum">
              <a:rPr lang="x-none" smtClean="0"/>
              <a:t>‹Nº›</a:t>
            </a:fld>
            <a:endParaRPr lang="x-none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98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facstaff.gpc.edu/~jdamico/plagiarism.htm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facstaff.gpc.edu/~jdamico/plagiarism.ht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CDA1F-E51B-4EA2-9EC0-84023B750F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COMUNICACIóN</a:t>
            </a:r>
            <a:r>
              <a:rPr lang="en-US" altLang="en-US" dirty="0"/>
              <a:t> EFECTIVA Y CORRECTA </a:t>
            </a:r>
            <a:r>
              <a:rPr lang="en-US" altLang="en-US" dirty="0" err="1"/>
              <a:t>en</a:t>
            </a:r>
            <a:r>
              <a:rPr lang="en-US" altLang="en-US" dirty="0"/>
              <a:t> una </a:t>
            </a:r>
            <a:r>
              <a:rPr lang="en-US" altLang="en-US" dirty="0" err="1"/>
              <a:t>investigación</a:t>
            </a:r>
            <a:r>
              <a:rPr lang="en-US" altLang="en-US" dirty="0"/>
              <a:t> </a:t>
            </a:r>
            <a:r>
              <a:rPr lang="en-US" altLang="en-US" dirty="0" err="1"/>
              <a:t>científica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FF565F6-69F7-48B7-AC86-F4DA9337BF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Biol 3063</a:t>
            </a:r>
            <a:endParaRPr lang="en-US" dirty="0"/>
          </a:p>
          <a:p>
            <a:r>
              <a:rPr lang="en-US" dirty="0" err="1"/>
              <a:t>Presentación</a:t>
            </a:r>
            <a:r>
              <a:rPr lang="en-US" dirty="0"/>
              <a:t> </a:t>
            </a:r>
            <a:r>
              <a:rPr lang="en-US" dirty="0" err="1"/>
              <a:t>Modificada</a:t>
            </a:r>
            <a:r>
              <a:rPr lang="en-US" dirty="0"/>
              <a:t> de Paola Gonzalez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36478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1EBDB1A2-B65F-4AF2-9CE0-90352DECE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debe </a:t>
            </a:r>
            <a:r>
              <a:rPr lang="en-US" altLang="en-US" dirty="0" err="1"/>
              <a:t>tener</a:t>
            </a:r>
            <a:r>
              <a:rPr lang="en-US" altLang="en-US" dirty="0"/>
              <a:t> </a:t>
            </a:r>
            <a:r>
              <a:rPr lang="en-US" altLang="en-US" dirty="0" err="1"/>
              <a:t>en</a:t>
            </a:r>
            <a:r>
              <a:rPr lang="en-US" altLang="en-US" dirty="0"/>
              <a:t> </a:t>
            </a:r>
            <a:r>
              <a:rPr lang="en-US" altLang="en-US" dirty="0" err="1"/>
              <a:t>cuenta</a:t>
            </a:r>
            <a:r>
              <a:rPr lang="en-US" altLang="en-US" dirty="0"/>
              <a:t> al </a:t>
            </a:r>
            <a:r>
              <a:rPr lang="en-US" altLang="en-US" dirty="0" err="1"/>
              <a:t>usar</a:t>
            </a:r>
            <a:r>
              <a:rPr lang="en-US" altLang="en-US" dirty="0"/>
              <a:t> </a:t>
            </a:r>
            <a:r>
              <a:rPr lang="en-US" altLang="en-US" dirty="0" err="1"/>
              <a:t>trabajos</a:t>
            </a:r>
            <a:r>
              <a:rPr lang="en-US" altLang="en-US" dirty="0"/>
              <a:t> de la internet: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xmlns="" id="{4BDC62BD-44C4-410C-A8B0-A792D8DCF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La </a:t>
            </a:r>
            <a:r>
              <a:rPr lang="en-US" altLang="en-US" sz="2400" dirty="0" err="1"/>
              <a:t>naturaleza</a:t>
            </a:r>
            <a:r>
              <a:rPr lang="en-US" altLang="en-US" sz="2400" dirty="0"/>
              <a:t> del </a:t>
            </a:r>
            <a:r>
              <a:rPr lang="en-US" altLang="en-US" sz="2400" dirty="0" err="1"/>
              <a:t>trabajo</a:t>
            </a:r>
            <a:r>
              <a:rPr lang="en-US" altLang="en-US" sz="2400" dirty="0"/>
              <a:t> original y sus copyright.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Se </a:t>
            </a:r>
            <a:r>
              <a:rPr lang="en-US" altLang="en-US" sz="2400" dirty="0" err="1"/>
              <a:t>puede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usar</a:t>
            </a:r>
            <a:r>
              <a:rPr lang="en-US" altLang="en-US" sz="2400" dirty="0"/>
              <a:t> software (</a:t>
            </a:r>
            <a:r>
              <a:rPr lang="en-US" altLang="en-US" sz="2400" dirty="0" err="1"/>
              <a:t>pero</a:t>
            </a:r>
            <a:r>
              <a:rPr lang="en-US" altLang="en-US" sz="2400" dirty="0"/>
              <a:t> no </a:t>
            </a:r>
            <a:r>
              <a:rPr lang="en-US" altLang="en-US" sz="2400" dirty="0" err="1"/>
              <a:t>copiarlo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indebidamente</a:t>
            </a:r>
            <a:r>
              <a:rPr lang="en-US" altLang="en-US" sz="2400" dirty="0"/>
              <a:t>).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Se </a:t>
            </a:r>
            <a:r>
              <a:rPr lang="en-US" altLang="en-US" sz="2400" dirty="0" err="1"/>
              <a:t>pueden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imágenes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ver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condiciones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uso</a:t>
            </a:r>
            <a:r>
              <a:rPr lang="en-US" altLang="en-US" sz="2400" dirty="0"/>
              <a:t> y no </a:t>
            </a:r>
            <a:r>
              <a:rPr lang="en-US" altLang="en-US" sz="2400" dirty="0" err="1"/>
              <a:t>volver</a:t>
            </a:r>
            <a:r>
              <a:rPr lang="en-US" altLang="en-US" sz="2400" dirty="0"/>
              <a:t> a </a:t>
            </a:r>
            <a:r>
              <a:rPr lang="en-US" altLang="en-US" sz="2400" dirty="0" err="1"/>
              <a:t>colocar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</a:t>
            </a:r>
            <a:r>
              <a:rPr lang="en-US" altLang="en-US" sz="2400" dirty="0"/>
              <a:t> Internet), </a:t>
            </a:r>
            <a:r>
              <a:rPr lang="en-US" altLang="en-US" sz="2400" dirty="0" err="1"/>
              <a:t>pero</a:t>
            </a:r>
            <a:r>
              <a:rPr lang="en-US" altLang="en-US" sz="2400" dirty="0"/>
              <a:t> hay que </a:t>
            </a:r>
            <a:r>
              <a:rPr lang="en-US" altLang="en-US" sz="2400" dirty="0" err="1"/>
              <a:t>cotejar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tienen</a:t>
            </a:r>
            <a:r>
              <a:rPr lang="en-US" altLang="en-US" sz="2400" dirty="0"/>
              <a:t> o no </a:t>
            </a:r>
            <a:r>
              <a:rPr lang="en-US" altLang="en-US" sz="2400" dirty="0" err="1"/>
              <a:t>restricciones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autores</a:t>
            </a:r>
            <a:r>
              <a:rPr lang="en-US" altLang="en-US" sz="2400" dirty="0"/>
              <a:t>. Use </a:t>
            </a:r>
            <a:r>
              <a:rPr lang="en-US" altLang="en-US" sz="2400" dirty="0" err="1"/>
              <a:t>preferiblemente</a:t>
            </a:r>
            <a:r>
              <a:rPr lang="en-US" altLang="en-US" sz="2400" dirty="0"/>
              <a:t> las de libre </a:t>
            </a:r>
            <a:r>
              <a:rPr lang="en-US" altLang="en-US" sz="2400" dirty="0" err="1"/>
              <a:t>acceso</a:t>
            </a:r>
            <a:r>
              <a:rPr lang="en-US" altLang="en-US" sz="2400" dirty="0"/>
              <a:t> y </a:t>
            </a:r>
            <a:r>
              <a:rPr lang="en-US" altLang="en-US" sz="2400" b="1" dirty="0" err="1"/>
              <a:t>documente</a:t>
            </a:r>
            <a:r>
              <a:rPr lang="en-US" altLang="en-US" sz="2400" b="1" dirty="0"/>
              <a:t> la </a:t>
            </a:r>
            <a:r>
              <a:rPr lang="en-US" altLang="en-US" sz="2400" b="1" dirty="0" err="1"/>
              <a:t>fuente</a:t>
            </a:r>
            <a:r>
              <a:rPr lang="en-US" altLang="en-US" sz="2400" b="1" dirty="0"/>
              <a:t> de </a:t>
            </a:r>
            <a:r>
              <a:rPr lang="en-US" altLang="en-US" sz="2400" b="1" dirty="0" err="1"/>
              <a:t>información</a:t>
            </a:r>
            <a:r>
              <a:rPr lang="en-US" alt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Videos y </a:t>
            </a:r>
            <a:r>
              <a:rPr lang="en-US" altLang="en-US" sz="2400" dirty="0" err="1"/>
              <a:t>sonidos</a:t>
            </a:r>
            <a:r>
              <a:rPr lang="en-US" altLang="en-US" sz="2400" dirty="0"/>
              <a:t> (10% de </a:t>
            </a:r>
            <a:r>
              <a:rPr lang="en-US" altLang="en-US" sz="2400" dirty="0" err="1"/>
              <a:t>archivos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música</a:t>
            </a:r>
            <a:r>
              <a:rPr lang="en-US" altLang="en-US" sz="2400" dirty="0"/>
              <a:t> y videos).</a:t>
            </a:r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En</a:t>
            </a:r>
            <a:r>
              <a:rPr lang="en-US" altLang="en-US" sz="2400" dirty="0"/>
              <a:t> la </a:t>
            </a:r>
            <a:r>
              <a:rPr lang="en-US" altLang="en-US" sz="2400" dirty="0" err="1"/>
              <a:t>mayoría</a:t>
            </a:r>
            <a:r>
              <a:rPr lang="en-US" altLang="en-US" sz="2400" dirty="0"/>
              <a:t> de los </a:t>
            </a:r>
            <a:r>
              <a:rPr lang="en-US" altLang="en-US" sz="2400" dirty="0" err="1"/>
              <a:t>casos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si</a:t>
            </a:r>
            <a:r>
              <a:rPr lang="en-US" altLang="en-US" sz="2400" dirty="0"/>
              <a:t> no se </a:t>
            </a:r>
            <a:r>
              <a:rPr lang="en-US" altLang="en-US" sz="2400" dirty="0" err="1"/>
              <a:t>permite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bajar</a:t>
            </a:r>
            <a:r>
              <a:rPr lang="en-US" altLang="en-US" sz="2400" dirty="0"/>
              <a:t> el material, se </a:t>
            </a:r>
            <a:r>
              <a:rPr lang="en-US" altLang="en-US" sz="2400" dirty="0" err="1"/>
              <a:t>pueden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crear</a:t>
            </a:r>
            <a:r>
              <a:rPr lang="en-US" altLang="en-US" sz="2400" dirty="0"/>
              <a:t> “Links”. 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xmlns="" id="{C749602E-F1C4-42CE-82DF-39A49C3B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Ejemplo</a:t>
            </a:r>
            <a:r>
              <a:rPr lang="en-US" altLang="en-US" dirty="0"/>
              <a:t>: N0 </a:t>
            </a:r>
            <a:r>
              <a:rPr lang="en-US" altLang="en-US" dirty="0" err="1"/>
              <a:t>Documentado</a:t>
            </a:r>
            <a:r>
              <a:rPr lang="en-US" altLang="en-US" dirty="0"/>
              <a:t> y </a:t>
            </a:r>
            <a:r>
              <a:rPr lang="en-US" altLang="en-US" dirty="0" err="1"/>
              <a:t>atribuido</a:t>
            </a:r>
            <a:r>
              <a:rPr lang="en-US" altLang="en-US" dirty="0"/>
              <a:t> </a:t>
            </a:r>
            <a:r>
              <a:rPr lang="en-US" altLang="en-US" dirty="0" err="1"/>
              <a:t>correctamente</a:t>
            </a:r>
            <a:endParaRPr lang="en-US" altLang="en-US" dirty="0"/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xmlns="" id="{518E83ED-62CB-4EFD-A712-10916812B6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en-US" sz="20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dirty="0"/>
              <a:t>“What is indicated here is an opposition that is fundamental in realist texts: that there is an inside and an outside to a person, that these are separate, but that one may be understood to have a crucial influence on the other. The opening to </a:t>
            </a:r>
            <a:r>
              <a:rPr lang="en-US" altLang="en-US" sz="2000" i="1" dirty="0"/>
              <a:t>Middlemarch concentrates almost obsessively on </a:t>
            </a:r>
            <a:r>
              <a:rPr lang="en-US" altLang="en-US" sz="2000" dirty="0"/>
              <a:t>Dorothea’s clothes because it is her clothes that allow us insight into her character.”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hlinkClick r:id="rId2"/>
              </a:rPr>
              <a:t>http://facstaff.gpc.edu/~jdamico/plagiarism.htm</a:t>
            </a:r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altLang="en-US" sz="20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4CE77996-B43B-46BA-8B0F-3D22AEBDE0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dirty="0" err="1"/>
              <a:t>Ejemplo</a:t>
            </a:r>
            <a:r>
              <a:rPr lang="en-US" altLang="en-US" dirty="0"/>
              <a:t> 1</a:t>
            </a:r>
          </a:p>
          <a:p>
            <a:r>
              <a:rPr lang="en-US" altLang="en-US" dirty="0"/>
              <a:t>One can see that the opening to Middlemarch concentrates almost obsessively on Dorothea’s clothes because it is her clothes that allow us insight into her character. </a:t>
            </a:r>
          </a:p>
          <a:p>
            <a:r>
              <a:rPr lang="en-US" altLang="en-US" dirty="0"/>
              <a:t>Bibliography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Andrew Bennett and Nicolas </a:t>
            </a:r>
            <a:r>
              <a:rPr lang="en-US" altLang="en-US" dirty="0" err="1"/>
              <a:t>Royle</a:t>
            </a:r>
            <a:r>
              <a:rPr lang="en-US" altLang="en-US" dirty="0"/>
              <a:t>, eds., Introduction to Literature, Criticism and Theory, 3rd ed., Longman: London, 2004. </a:t>
            </a:r>
          </a:p>
          <a:p>
            <a:r>
              <a:rPr lang="en-US" altLang="en-US" b="1" dirty="0">
                <a:latin typeface="Bookman Old Style" panose="02050604050505020204" pitchFamily="18" charset="0"/>
              </a:rPr>
              <a:t>No se </a:t>
            </a:r>
            <a:r>
              <a:rPr lang="en-US" altLang="en-US" b="1" dirty="0" err="1">
                <a:latin typeface="Bookman Old Style" panose="02050604050505020204" pitchFamily="18" charset="0"/>
              </a:rPr>
              <a:t>atribuye</a:t>
            </a:r>
            <a:r>
              <a:rPr lang="en-US" altLang="en-US" b="1" dirty="0">
                <a:latin typeface="Bookman Old Style" panose="02050604050505020204" pitchFamily="18" charset="0"/>
              </a:rPr>
              <a:t>, </a:t>
            </a:r>
            <a:r>
              <a:rPr lang="en-US" altLang="en-US" b="1" dirty="0" err="1">
                <a:latin typeface="Bookman Old Style" panose="02050604050505020204" pitchFamily="18" charset="0"/>
              </a:rPr>
              <a:t>copiado</a:t>
            </a:r>
            <a:r>
              <a:rPr lang="en-US" altLang="en-US" b="1" dirty="0">
                <a:latin typeface="Bookman Old Style" panose="02050604050505020204" pitchFamily="18" charset="0"/>
              </a:rPr>
              <a:t> del </a:t>
            </a:r>
            <a:r>
              <a:rPr lang="en-US" altLang="en-US" b="1" dirty="0" err="1">
                <a:latin typeface="Bookman Old Style" panose="02050604050505020204" pitchFamily="18" charset="0"/>
              </a:rPr>
              <a:t>texto</a:t>
            </a:r>
            <a:r>
              <a:rPr lang="en-US" altLang="en-US" b="1" dirty="0">
                <a:latin typeface="Bookman Old Style" panose="02050604050505020204" pitchFamily="18" charset="0"/>
              </a:rPr>
              <a:t> original y </a:t>
            </a:r>
            <a:r>
              <a:rPr lang="en-US" altLang="en-US" b="1" dirty="0" err="1">
                <a:latin typeface="Bookman Old Style" panose="02050604050505020204" pitchFamily="18" charset="0"/>
              </a:rPr>
              <a:t>pobre</a:t>
            </a:r>
            <a:r>
              <a:rPr lang="en-US" altLang="en-US" b="1" dirty="0">
                <a:latin typeface="Bookman Old Style" panose="02050604050505020204" pitchFamily="18" charset="0"/>
              </a:rPr>
              <a:t> </a:t>
            </a:r>
            <a:r>
              <a:rPr lang="en-US" altLang="en-US" b="1" dirty="0" err="1">
                <a:latin typeface="Bookman Old Style" panose="02050604050505020204" pitchFamily="18" charset="0"/>
              </a:rPr>
              <a:t>documentación</a:t>
            </a:r>
            <a:r>
              <a:rPr lang="en-US" altLang="en-US" b="1" dirty="0">
                <a:latin typeface="Bookman Old Style" panose="02050604050505020204" pitchFamily="18" charset="0"/>
              </a:rPr>
              <a:t>: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One can see that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the opening to 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Middlemarch concentrates almost obsessively on Dorothea’s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clothes because it is her clothes that allow us insight into her character.</a:t>
            </a:r>
          </a:p>
          <a:p>
            <a:pPr marL="0" indent="0">
              <a:buNone/>
            </a:pPr>
            <a:endParaRPr lang="en-US" alt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6E6E8B-9908-42B3-84CF-8B61E40BB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/>
              <a:t>Ejemplo</a:t>
            </a:r>
            <a:r>
              <a:rPr lang="en-US" dirty="0"/>
              <a:t>: </a:t>
            </a:r>
            <a:r>
              <a:rPr lang="en-US" dirty="0" err="1"/>
              <a:t>Copiar</a:t>
            </a:r>
            <a:r>
              <a:rPr lang="en-US" dirty="0"/>
              <a:t> y </a:t>
            </a:r>
            <a:r>
              <a:rPr lang="en-US" dirty="0" err="1"/>
              <a:t>pegar</a:t>
            </a:r>
            <a:r>
              <a:rPr lang="en-US" dirty="0"/>
              <a:t>; no </a:t>
            </a:r>
            <a:r>
              <a:rPr lang="en-US" dirty="0" err="1"/>
              <a:t>atribuido</a:t>
            </a:r>
            <a:r>
              <a:rPr lang="en-US" dirty="0"/>
              <a:t> y no </a:t>
            </a:r>
            <a:r>
              <a:rPr lang="en-US" dirty="0" err="1"/>
              <a:t>suficientemente</a:t>
            </a:r>
            <a:r>
              <a:rPr lang="en-US" dirty="0"/>
              <a:t> </a:t>
            </a:r>
            <a:r>
              <a:rPr lang="en-US" dirty="0" err="1"/>
              <a:t>documentado</a:t>
            </a:r>
            <a:r>
              <a:rPr lang="en-US" dirty="0"/>
              <a:t>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D5939FD8-C081-4E59-9BF1-056A39A6B3A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2331" y="2227263"/>
            <a:ext cx="5220288" cy="3633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829B71-186B-4010-8BA2-A2BB2A274F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Realist novels give us </a:t>
            </a:r>
            <a:r>
              <a:rPr lang="en-US" altLang="en-US" dirty="0">
                <a:solidFill>
                  <a:srgbClr val="FF0000"/>
                </a:solidFill>
              </a:rPr>
              <a:t>insight into characters </a:t>
            </a:r>
            <a:r>
              <a:rPr lang="en-US" altLang="en-US" dirty="0"/>
              <a:t>through their appearance. The opening paragraph of </a:t>
            </a:r>
            <a:r>
              <a:rPr lang="en-US" altLang="en-US" i="1" dirty="0"/>
              <a:t>Middlemarch, for example, </a:t>
            </a:r>
            <a:r>
              <a:rPr lang="en-US" altLang="en-US" i="1" dirty="0">
                <a:solidFill>
                  <a:srgbClr val="FF0000"/>
                </a:solidFill>
              </a:rPr>
              <a:t>concentrates on the clothes worn by Dorothea</a:t>
            </a:r>
            <a:r>
              <a:rPr lang="en-US" altLang="en-US" i="1" dirty="0"/>
              <a:t>.</a:t>
            </a:r>
          </a:p>
          <a:p>
            <a:r>
              <a:rPr lang="en-US" altLang="en-US" dirty="0"/>
              <a:t>Bibliography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Andrew Bennett and Nicolas </a:t>
            </a:r>
            <a:r>
              <a:rPr lang="en-US" altLang="en-US" dirty="0" err="1"/>
              <a:t>Royle</a:t>
            </a:r>
            <a:r>
              <a:rPr lang="en-US" altLang="en-US" dirty="0"/>
              <a:t>, eds., </a:t>
            </a:r>
            <a:r>
              <a:rPr lang="en-US" altLang="en-US" i="1" dirty="0"/>
              <a:t>Introduction to Literature, Criticism and Theory, 3</a:t>
            </a:r>
            <a:r>
              <a:rPr lang="en-US" altLang="en-US" i="1" baseline="30000" dirty="0"/>
              <a:t>rd</a:t>
            </a:r>
            <a:r>
              <a:rPr lang="en-US" altLang="en-US" i="1" dirty="0"/>
              <a:t> </a:t>
            </a:r>
            <a:r>
              <a:rPr lang="en-US" altLang="en-US" dirty="0"/>
              <a:t>ed., Longman: London, 2004.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- No se </a:t>
            </a:r>
            <a:r>
              <a:rPr lang="en-US" altLang="en-US" dirty="0" err="1"/>
              <a:t>atribuye</a:t>
            </a:r>
            <a:r>
              <a:rPr lang="en-US" altLang="en-US" dirty="0"/>
              <a:t> </a:t>
            </a:r>
            <a:r>
              <a:rPr lang="en-US" altLang="en-US" dirty="0" err="1"/>
              <a:t>en</a:t>
            </a:r>
            <a:r>
              <a:rPr lang="en-US" altLang="en-US" dirty="0"/>
              <a:t> el </a:t>
            </a:r>
            <a:r>
              <a:rPr lang="en-US" altLang="en-US" dirty="0" err="1"/>
              <a:t>texto</a:t>
            </a:r>
            <a:r>
              <a:rPr lang="en-US" altLang="en-US" dirty="0"/>
              <a:t> (o </a:t>
            </a:r>
            <a:r>
              <a:rPr lang="en-US" altLang="en-US" dirty="0" err="1"/>
              <a:t>en</a:t>
            </a:r>
            <a:r>
              <a:rPr lang="en-US" altLang="en-US" dirty="0"/>
              <a:t> nota al </a:t>
            </a:r>
            <a:r>
              <a:rPr lang="en-US" altLang="en-US" dirty="0" err="1"/>
              <a:t>calce</a:t>
            </a:r>
            <a:r>
              <a:rPr lang="en-US" altLang="en-US" dirty="0"/>
              <a:t>) de </a:t>
            </a:r>
            <a:r>
              <a:rPr lang="en-US" altLang="en-US" dirty="0" err="1"/>
              <a:t>dónde</a:t>
            </a:r>
            <a:r>
              <a:rPr lang="en-US" altLang="en-US" dirty="0"/>
              <a:t> </a:t>
            </a:r>
            <a:r>
              <a:rPr lang="en-US" altLang="en-US" dirty="0" err="1"/>
              <a:t>proviene</a:t>
            </a:r>
            <a:r>
              <a:rPr lang="en-US" altLang="en-US" dirty="0"/>
              <a:t> la </a:t>
            </a:r>
            <a:r>
              <a:rPr lang="en-US" altLang="en-US" dirty="0" err="1"/>
              <a:t>información</a:t>
            </a:r>
            <a:r>
              <a:rPr lang="en-US" altLang="en-US" dirty="0"/>
              <a:t>.</a:t>
            </a:r>
          </a:p>
          <a:p>
            <a:endParaRPr lang="x-non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xmlns="" id="{C749602E-F1C4-42CE-82DF-39A49C3B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Documentado</a:t>
            </a:r>
            <a:r>
              <a:rPr lang="en-US" altLang="en-US" dirty="0"/>
              <a:t> y </a:t>
            </a:r>
            <a:r>
              <a:rPr lang="en-US" altLang="en-US" dirty="0" err="1"/>
              <a:t>atribuido</a:t>
            </a:r>
            <a:r>
              <a:rPr lang="en-US" altLang="en-US" dirty="0"/>
              <a:t> </a:t>
            </a:r>
            <a:r>
              <a:rPr lang="en-US" altLang="en-US" dirty="0" err="1"/>
              <a:t>correctamente</a:t>
            </a:r>
            <a:endParaRPr lang="en-US" altLang="en-US" dirty="0"/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xmlns="" id="{518E83ED-62CB-4EFD-A712-10916812B6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 b="1" dirty="0"/>
              <a:t>From p. 65 of Andrew Bennett and Nicolas </a:t>
            </a:r>
            <a:r>
              <a:rPr lang="en-US" altLang="en-US" sz="2000" b="1" dirty="0" err="1"/>
              <a:t>Royle</a:t>
            </a:r>
            <a:r>
              <a:rPr lang="en-US" altLang="en-US" sz="2000" b="1" dirty="0"/>
              <a:t>, eds.,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 i="1" dirty="0"/>
              <a:t>Introduction to Literature, Criticism and Theory, 3rd ed., Longman: London, 2004:</a:t>
            </a:r>
          </a:p>
          <a:p>
            <a:endParaRPr lang="en-US" altLang="en-US" sz="20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dirty="0"/>
              <a:t>“What is indicated here is an opposition that is fundamental in realist texts: that there is an inside and an outside to a person, that these are separate, but that one may be understood to have a crucial influence on the other. The opening to </a:t>
            </a:r>
            <a:r>
              <a:rPr lang="en-US" altLang="en-US" sz="2000" i="1" dirty="0"/>
              <a:t>Middlemarch concentrates almost obsessively on </a:t>
            </a:r>
            <a:r>
              <a:rPr lang="en-US" altLang="en-US" sz="2000" dirty="0"/>
              <a:t>Dorothea’s clothes because it is her clothes that allow us insight into her character.”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Revise los </a:t>
            </a:r>
            <a:r>
              <a:rPr lang="es-ES" altLang="en-US" sz="2000" dirty="0"/>
              <a:t>próximos ensayos de estudiantes contra esta información y decida si se cometió plagio o no en cada caso. </a:t>
            </a:r>
            <a:r>
              <a:rPr lang="en-US" altLang="en-US" sz="2000" dirty="0" err="1"/>
              <a:t>Ejercicio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modificado</a:t>
            </a:r>
            <a:r>
              <a:rPr lang="en-US" altLang="en-US" sz="2000" dirty="0"/>
              <a:t> de: </a:t>
            </a:r>
            <a:r>
              <a:rPr lang="en-US" altLang="en-US" sz="2000" dirty="0">
                <a:hlinkClick r:id="rId2"/>
              </a:rPr>
              <a:t>http://facstaff.gpc.edu/~jdamico/plagiarism.htm</a:t>
            </a:r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altLang="en-US" sz="20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4CE77996-B43B-46BA-8B0F-3D22AEBDE0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en-US" dirty="0" err="1"/>
              <a:t>Ejemplo</a:t>
            </a:r>
            <a:r>
              <a:rPr lang="en-US" altLang="en-US" dirty="0"/>
              <a:t> 1</a:t>
            </a:r>
          </a:p>
          <a:p>
            <a:r>
              <a:rPr lang="en-US" altLang="en-US" dirty="0"/>
              <a:t>The opening paragraph of </a:t>
            </a:r>
            <a:r>
              <a:rPr lang="en-US" altLang="en-US" i="1" dirty="0"/>
              <a:t>Middlemarch, for example, focuses ‘obsessively on Dorothea’s </a:t>
            </a:r>
            <a:r>
              <a:rPr lang="en-US" altLang="en-US" dirty="0"/>
              <a:t>clothes because it is her clothes that allow us insight into her character (Bennett and </a:t>
            </a:r>
            <a:r>
              <a:rPr lang="en-US" altLang="en-US" dirty="0" err="1"/>
              <a:t>Royle</a:t>
            </a:r>
            <a:r>
              <a:rPr lang="en-US" altLang="en-US" dirty="0"/>
              <a:t>, 2004).</a:t>
            </a:r>
          </a:p>
          <a:p>
            <a:endParaRPr lang="en-US" altLang="en-US" dirty="0"/>
          </a:p>
          <a:p>
            <a:r>
              <a:rPr lang="en-US" altLang="en-US" dirty="0"/>
              <a:t>Bibliography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Andrew Bennett and Nicolas </a:t>
            </a:r>
            <a:r>
              <a:rPr lang="en-US" altLang="en-US" dirty="0" err="1"/>
              <a:t>Royle</a:t>
            </a:r>
            <a:r>
              <a:rPr lang="en-US" altLang="en-US" dirty="0"/>
              <a:t>, eds., </a:t>
            </a:r>
            <a:r>
              <a:rPr lang="en-US" altLang="en-US" i="1" dirty="0"/>
              <a:t>Introduction to Literature, Criticism and Theory, 3</a:t>
            </a:r>
            <a:r>
              <a:rPr lang="en-US" altLang="en-US" i="1" baseline="30000" dirty="0"/>
              <a:t>rd</a:t>
            </a:r>
            <a:r>
              <a:rPr lang="en-US" altLang="en-US" i="1" dirty="0"/>
              <a:t> </a:t>
            </a:r>
            <a:r>
              <a:rPr lang="en-US" altLang="en-US" dirty="0"/>
              <a:t>ed., Longman: London, 2004.</a:t>
            </a:r>
          </a:p>
          <a:p>
            <a:r>
              <a:rPr lang="en-US" altLang="en-US" dirty="0" err="1"/>
              <a:t>Documentado</a:t>
            </a:r>
            <a:r>
              <a:rPr lang="en-US" altLang="en-US" dirty="0"/>
              <a:t> y </a:t>
            </a:r>
            <a:r>
              <a:rPr lang="en-US" altLang="en-US" dirty="0" err="1"/>
              <a:t>atribuido</a:t>
            </a:r>
            <a:r>
              <a:rPr lang="en-US" altLang="en-US" dirty="0"/>
              <a:t> </a:t>
            </a:r>
            <a:r>
              <a:rPr lang="en-US" altLang="en-US" dirty="0" err="1"/>
              <a:t>correctamente</a:t>
            </a:r>
            <a:endParaRPr lang="en-US" altLang="en-US" dirty="0"/>
          </a:p>
          <a:p>
            <a:pPr marL="0" indent="0">
              <a:buNone/>
            </a:pPr>
            <a:endParaRPr lang="en-US" alt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29799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xmlns="" id="{AA5A6B60-B8A8-4753-9FD4-5442169A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Por </a:t>
            </a:r>
            <a:r>
              <a:rPr lang="en-US" altLang="en-US" dirty="0" err="1"/>
              <a:t>qué</a:t>
            </a:r>
            <a:r>
              <a:rPr lang="en-US" altLang="en-US" dirty="0"/>
              <a:t> es </a:t>
            </a:r>
            <a:r>
              <a:rPr lang="en-US" altLang="en-US" dirty="0" err="1"/>
              <a:t>importante</a:t>
            </a:r>
            <a:r>
              <a:rPr lang="en-US" altLang="en-US" dirty="0"/>
              <a:t> </a:t>
            </a:r>
            <a:r>
              <a:rPr lang="en-US" altLang="en-US" dirty="0" err="1"/>
              <a:t>citar</a:t>
            </a:r>
            <a:r>
              <a:rPr lang="en-US" altLang="en-US" dirty="0"/>
              <a:t>: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xmlns="" id="{42CAF3D4-4447-485F-8706-7D7E1E218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s-PR" sz="2400" dirty="0"/>
              <a:t>Una </a:t>
            </a:r>
            <a:r>
              <a:rPr lang="en-US" altLang="es-PR" sz="2400" dirty="0" err="1"/>
              <a:t>cita</a:t>
            </a:r>
            <a:r>
              <a:rPr lang="en-US" altLang="es-PR" sz="2400" dirty="0"/>
              <a:t> </a:t>
            </a:r>
            <a:r>
              <a:rPr lang="en-US" altLang="es-PR" sz="2400" dirty="0" err="1"/>
              <a:t>es</a:t>
            </a:r>
            <a:r>
              <a:rPr lang="en-US" altLang="es-PR" sz="2400" dirty="0"/>
              <a:t> c</a:t>
            </a:r>
            <a:r>
              <a:rPr lang="es-PR" altLang="es-PR" sz="2400" dirty="0" err="1"/>
              <a:t>uando</a:t>
            </a:r>
            <a:r>
              <a:rPr lang="es-PR" altLang="es-PR" sz="2400" dirty="0"/>
              <a:t> se usa información de otras fuentes en una publicación.</a:t>
            </a:r>
          </a:p>
          <a:p>
            <a:pPr eaLnBrk="1" hangingPunct="1">
              <a:defRPr/>
            </a:pPr>
            <a:r>
              <a:rPr lang="es-CO" altLang="es-PR" sz="2400" dirty="0"/>
              <a:t>Da confiabilidad a la información que se presenta.</a:t>
            </a:r>
          </a:p>
          <a:p>
            <a:r>
              <a:rPr lang="en-US" sz="2400" dirty="0"/>
              <a:t>Para </a:t>
            </a:r>
            <a:r>
              <a:rPr lang="en-US" sz="2400" dirty="0" err="1"/>
              <a:t>comparar</a:t>
            </a:r>
            <a:r>
              <a:rPr lang="en-US" sz="2400" dirty="0"/>
              <a:t> y </a:t>
            </a:r>
            <a:r>
              <a:rPr lang="en-US" sz="2400" dirty="0" err="1"/>
              <a:t>sustentar</a:t>
            </a:r>
            <a:r>
              <a:rPr lang="en-US" sz="2400" dirty="0"/>
              <a:t> </a:t>
            </a:r>
            <a:r>
              <a:rPr lang="en-US" sz="2400" dirty="0" err="1"/>
              <a:t>nuestros</a:t>
            </a:r>
            <a:r>
              <a:rPr lang="en-US" sz="2400" dirty="0"/>
              <a:t> </a:t>
            </a:r>
            <a:r>
              <a:rPr lang="en-US" sz="2400" dirty="0" err="1"/>
              <a:t>resultados</a:t>
            </a:r>
            <a:r>
              <a:rPr lang="en-US" sz="2400" dirty="0"/>
              <a:t> con </a:t>
            </a:r>
            <a:r>
              <a:rPr lang="en-US" sz="2400" dirty="0" err="1"/>
              <a:t>información</a:t>
            </a:r>
            <a:r>
              <a:rPr lang="en-US" sz="2400" dirty="0"/>
              <a:t> que </a:t>
            </a:r>
            <a:r>
              <a:rPr lang="en-US" sz="2400" dirty="0" err="1"/>
              <a:t>esté</a:t>
            </a:r>
            <a:r>
              <a:rPr lang="en-US" sz="2400" dirty="0"/>
              <a:t> disponible del </a:t>
            </a:r>
            <a:r>
              <a:rPr lang="en-US" sz="2400" dirty="0" err="1"/>
              <a:t>tema</a:t>
            </a:r>
            <a:r>
              <a:rPr lang="en-US" sz="2400" dirty="0"/>
              <a:t>. Si no hay </a:t>
            </a:r>
            <a:r>
              <a:rPr lang="en-US" sz="2400" dirty="0" err="1"/>
              <a:t>información</a:t>
            </a:r>
            <a:r>
              <a:rPr lang="en-US" sz="2400" dirty="0"/>
              <a:t> </a:t>
            </a:r>
            <a:r>
              <a:rPr lang="en-US" sz="2400" dirty="0" err="1"/>
              <a:t>previamente</a:t>
            </a:r>
            <a:r>
              <a:rPr lang="en-US" sz="2400" dirty="0"/>
              <a:t> </a:t>
            </a:r>
            <a:r>
              <a:rPr lang="en-US" sz="2400" dirty="0" err="1"/>
              <a:t>publicada</a:t>
            </a:r>
            <a:r>
              <a:rPr lang="en-US" sz="2400" dirty="0"/>
              <a:t> </a:t>
            </a:r>
            <a:r>
              <a:rPr lang="en-US" sz="2400" dirty="0" err="1"/>
              <a:t>también</a:t>
            </a:r>
            <a:r>
              <a:rPr lang="en-US" sz="2400" dirty="0"/>
              <a:t> </a:t>
            </a:r>
            <a:r>
              <a:rPr lang="en-US" sz="2400" dirty="0" err="1"/>
              <a:t>debemos</a:t>
            </a:r>
            <a:r>
              <a:rPr lang="en-US" sz="2400" dirty="0"/>
              <a:t> </a:t>
            </a:r>
            <a:r>
              <a:rPr lang="en-US" sz="2400" dirty="0" err="1"/>
              <a:t>informarlo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Debemos</a:t>
            </a:r>
            <a:r>
              <a:rPr lang="en-US" sz="2400" dirty="0"/>
              <a:t> </a:t>
            </a:r>
            <a:r>
              <a:rPr lang="en-US" sz="2400" b="1" dirty="0" err="1"/>
              <a:t>citar</a:t>
            </a:r>
            <a:r>
              <a:rPr lang="en-US" sz="2400" dirty="0"/>
              <a:t> </a:t>
            </a:r>
            <a:r>
              <a:rPr lang="en-US" sz="2400" dirty="0" err="1"/>
              <a:t>solamente</a:t>
            </a:r>
            <a:r>
              <a:rPr lang="en-US" sz="2400" dirty="0"/>
              <a:t> la </a:t>
            </a:r>
            <a:r>
              <a:rPr lang="en-US" sz="2400" dirty="0" err="1"/>
              <a:t>información</a:t>
            </a:r>
            <a:r>
              <a:rPr lang="en-US" sz="2400" dirty="0"/>
              <a:t> disponible que sea </a:t>
            </a:r>
            <a:r>
              <a:rPr lang="en-US" sz="2400" dirty="0" err="1"/>
              <a:t>importante</a:t>
            </a:r>
            <a:r>
              <a:rPr lang="en-US" sz="2400" dirty="0"/>
              <a:t> para </a:t>
            </a:r>
            <a:r>
              <a:rPr lang="en-US" sz="2400" dirty="0" err="1"/>
              <a:t>nuestro</a:t>
            </a:r>
            <a:r>
              <a:rPr lang="en-US" sz="2400" dirty="0"/>
              <a:t> </a:t>
            </a:r>
            <a:r>
              <a:rPr lang="en-US" sz="2400" dirty="0" err="1"/>
              <a:t>trabajo</a:t>
            </a:r>
            <a:r>
              <a:rPr lang="en-US" sz="2400" dirty="0"/>
              <a:t>.</a:t>
            </a:r>
            <a:endParaRPr lang="x-none" sz="2400" dirty="0"/>
          </a:p>
          <a:p>
            <a:pPr marL="457200" indent="-457200">
              <a:spcBef>
                <a:spcPct val="0"/>
              </a:spcBef>
              <a:buNone/>
              <a:defRPr/>
            </a:pPr>
            <a:endParaRPr lang="en-US" altLang="es-PR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CC36D9-7024-468E-826B-C86315F4A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se </a:t>
            </a:r>
            <a:r>
              <a:rPr lang="en-US" dirty="0" err="1"/>
              <a:t>cita</a:t>
            </a:r>
            <a:r>
              <a:rPr lang="en-US" dirty="0"/>
              <a:t> dentro del </a:t>
            </a:r>
            <a:r>
              <a:rPr lang="en-US" dirty="0" err="1"/>
              <a:t>texto</a:t>
            </a:r>
            <a:r>
              <a:rPr lang="en-US" dirty="0"/>
              <a:t> de una </a:t>
            </a:r>
            <a:r>
              <a:rPr lang="en-US" dirty="0" err="1"/>
              <a:t>publicación</a:t>
            </a:r>
            <a:r>
              <a:rPr lang="en-US" dirty="0"/>
              <a:t> </a:t>
            </a:r>
            <a:r>
              <a:rPr lang="en-US" dirty="0" err="1"/>
              <a:t>científica</a:t>
            </a:r>
            <a:r>
              <a:rPr lang="en-US" dirty="0"/>
              <a:t>?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xmlns="" id="{AF0AFABE-C692-4750-AF08-A8517C856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s-CO" altLang="en-US" sz="2400" dirty="0"/>
              <a:t>  Información que es única o no es comúnmente conocida.</a:t>
            </a:r>
          </a:p>
          <a:p>
            <a:pPr eaLnBrk="1" hangingPunct="1">
              <a:defRPr/>
            </a:pPr>
            <a:r>
              <a:rPr lang="en-US" altLang="es-PR" sz="2400" dirty="0" err="1"/>
              <a:t>Artículos</a:t>
            </a:r>
            <a:r>
              <a:rPr lang="en-US" altLang="es-PR" sz="2400" dirty="0"/>
              <a:t> </a:t>
            </a:r>
            <a:r>
              <a:rPr lang="en-US" altLang="es-PR" sz="2400" dirty="0" err="1"/>
              <a:t>publicados</a:t>
            </a:r>
            <a:r>
              <a:rPr lang="en-US" altLang="es-PR" sz="2400" dirty="0"/>
              <a:t> que </a:t>
            </a:r>
            <a:r>
              <a:rPr lang="en-US" altLang="es-PR" sz="2400" dirty="0" err="1"/>
              <a:t>sustenten</a:t>
            </a:r>
            <a:r>
              <a:rPr lang="en-US" altLang="es-PR" sz="2400" dirty="0"/>
              <a:t> la </a:t>
            </a:r>
            <a:r>
              <a:rPr lang="en-US" altLang="es-PR" sz="2400" dirty="0" err="1"/>
              <a:t>investigación</a:t>
            </a:r>
            <a:r>
              <a:rPr lang="en-US" altLang="es-PR" sz="2400" dirty="0"/>
              <a:t>.</a:t>
            </a:r>
          </a:p>
          <a:p>
            <a:pPr eaLnBrk="1" hangingPunct="1">
              <a:defRPr/>
            </a:pPr>
            <a:r>
              <a:rPr lang="en-US" altLang="es-PR" sz="2400" dirty="0"/>
              <a:t>Un </a:t>
            </a:r>
            <a:r>
              <a:rPr lang="en-US" altLang="es-PR" sz="2400" dirty="0" err="1"/>
              <a:t>artículo</a:t>
            </a:r>
            <a:r>
              <a:rPr lang="en-US" altLang="es-PR" sz="2400" dirty="0"/>
              <a:t> sin </a:t>
            </a:r>
            <a:r>
              <a:rPr lang="en-US" altLang="es-PR" sz="2400" dirty="0" err="1"/>
              <a:t>publicar</a:t>
            </a:r>
            <a:r>
              <a:rPr lang="en-US" altLang="es-PR" sz="2400" dirty="0"/>
              <a:t> que </a:t>
            </a:r>
            <a:r>
              <a:rPr lang="en-US" altLang="es-PR" sz="2400" dirty="0" err="1"/>
              <a:t>ya</a:t>
            </a:r>
            <a:r>
              <a:rPr lang="en-US" altLang="es-PR" sz="2400" dirty="0"/>
              <a:t> </a:t>
            </a:r>
            <a:r>
              <a:rPr lang="en-US" altLang="es-PR" sz="2400" dirty="0" err="1"/>
              <a:t>esté</a:t>
            </a:r>
            <a:r>
              <a:rPr lang="en-US" altLang="es-PR" sz="2400" dirty="0"/>
              <a:t> </a:t>
            </a:r>
            <a:r>
              <a:rPr lang="en-US" altLang="es-PR" sz="2400" dirty="0" err="1"/>
              <a:t>aceptado</a:t>
            </a:r>
            <a:r>
              <a:rPr lang="en-US" altLang="es-PR" sz="2400" dirty="0"/>
              <a:t> para </a:t>
            </a:r>
            <a:r>
              <a:rPr lang="en-US" altLang="es-PR" sz="2400" dirty="0" err="1"/>
              <a:t>publicarse</a:t>
            </a:r>
            <a:r>
              <a:rPr lang="en-US" altLang="es-PR" sz="2400" dirty="0"/>
              <a:t> y </a:t>
            </a:r>
            <a:r>
              <a:rPr lang="en-US" altLang="es-PR" sz="2400" dirty="0" err="1"/>
              <a:t>esté</a:t>
            </a:r>
            <a:r>
              <a:rPr lang="en-US" altLang="es-PR" sz="2400" dirty="0"/>
              <a:t> </a:t>
            </a:r>
            <a:r>
              <a:rPr lang="en-US" altLang="es-PR" sz="2400" dirty="0" err="1"/>
              <a:t>en</a:t>
            </a:r>
            <a:r>
              <a:rPr lang="en-US" altLang="es-PR" sz="2400" dirty="0"/>
              <a:t> </a:t>
            </a:r>
            <a:r>
              <a:rPr lang="en-US" altLang="es-PR" sz="2400" dirty="0" err="1"/>
              <a:t>imprenta</a:t>
            </a:r>
            <a:r>
              <a:rPr lang="en-US" altLang="es-PR" sz="2400" dirty="0"/>
              <a:t> (In press).  </a:t>
            </a:r>
          </a:p>
          <a:p>
            <a:pPr eaLnBrk="1" hangingPunct="1">
              <a:defRPr/>
            </a:pPr>
            <a:r>
              <a:rPr lang="en-US" altLang="es-PR" sz="2400" dirty="0" err="1"/>
              <a:t>Puedo</a:t>
            </a:r>
            <a:r>
              <a:rPr lang="en-US" altLang="es-PR" sz="2400" dirty="0"/>
              <a:t> </a:t>
            </a:r>
            <a:r>
              <a:rPr lang="en-US" altLang="es-PR" sz="2400" dirty="0" err="1"/>
              <a:t>citar</a:t>
            </a:r>
            <a:r>
              <a:rPr lang="en-US" altLang="es-PR" sz="2400" dirty="0"/>
              <a:t> los </a:t>
            </a:r>
            <a:r>
              <a:rPr lang="en-US" altLang="es-PR" sz="2400" dirty="0" err="1"/>
              <a:t>datos</a:t>
            </a:r>
            <a:r>
              <a:rPr lang="en-US" altLang="es-PR" sz="2400" dirty="0"/>
              <a:t> sin </a:t>
            </a:r>
            <a:r>
              <a:rPr lang="en-US" altLang="es-PR" sz="2400" dirty="0" err="1"/>
              <a:t>publicar</a:t>
            </a:r>
            <a:r>
              <a:rPr lang="en-US" altLang="es-PR" sz="2400" dirty="0"/>
              <a:t> o </a:t>
            </a:r>
            <a:r>
              <a:rPr lang="en-US" altLang="es-PR" sz="2400" dirty="0" err="1"/>
              <a:t>información</a:t>
            </a:r>
            <a:r>
              <a:rPr lang="en-US" altLang="es-PR" sz="2400" dirty="0"/>
              <a:t> que me </a:t>
            </a:r>
            <a:r>
              <a:rPr lang="en-US" altLang="es-PR" sz="2400" dirty="0" err="1"/>
              <a:t>haya</a:t>
            </a:r>
            <a:r>
              <a:rPr lang="en-US" altLang="es-PR" sz="2400" dirty="0"/>
              <a:t> </a:t>
            </a:r>
            <a:r>
              <a:rPr lang="en-US" altLang="es-PR" sz="2400" dirty="0" err="1"/>
              <a:t>autorizado</a:t>
            </a:r>
            <a:r>
              <a:rPr lang="en-US" altLang="es-PR" sz="2400" dirty="0"/>
              <a:t> a </a:t>
            </a:r>
            <a:r>
              <a:rPr lang="en-US" altLang="es-PR" sz="2400" dirty="0" err="1"/>
              <a:t>citar</a:t>
            </a:r>
            <a:r>
              <a:rPr lang="en-US" altLang="es-PR" sz="2400" dirty="0"/>
              <a:t> un </a:t>
            </a:r>
            <a:r>
              <a:rPr lang="en-US" altLang="es-PR" sz="2400" dirty="0" err="1"/>
              <a:t>investigador</a:t>
            </a:r>
            <a:r>
              <a:rPr lang="en-US" altLang="es-PR" sz="2400" dirty="0"/>
              <a:t>.</a:t>
            </a:r>
          </a:p>
          <a:p>
            <a:pPr lvl="1" eaLnBrk="1" hangingPunct="1">
              <a:defRPr/>
            </a:pPr>
            <a:r>
              <a:rPr lang="es-PR" altLang="es-PR" sz="2400" dirty="0"/>
              <a:t>Según Navas (comunicación personal) se debe deshidratar la muestra con alcohol a 60 % y luego teñirla con cristal violeta.  </a:t>
            </a:r>
            <a:endParaRPr lang="en-US" altLang="es-PR" sz="2400" dirty="0"/>
          </a:p>
          <a:p>
            <a:pPr lvl="1" eaLnBrk="1" hangingPunct="1">
              <a:defRPr/>
            </a:pPr>
            <a:endParaRPr lang="en-US" altLang="es-P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xmlns="" id="{CBC89853-E7D0-4D18-A64B-2FEC21138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Atribuir y documentar correctamente: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xmlns="" id="{8FCB9355-F8AC-429C-8B54-95663FA0F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48879"/>
          </a:xfrm>
        </p:spPr>
        <p:txBody>
          <a:bodyPr>
            <a:normAutofit lnSpcReduction="10000"/>
          </a:bodyPr>
          <a:lstStyle/>
          <a:p>
            <a:r>
              <a:rPr lang="es-ES" altLang="en-US" sz="2400" dirty="0"/>
              <a:t>Se evita el plagio al reconocer y citar todas las fuentes.  Esto incluye el atribuir y documentar.</a:t>
            </a:r>
          </a:p>
          <a:p>
            <a:r>
              <a:rPr lang="es-ES" altLang="en-US" sz="2400" b="1" dirty="0"/>
              <a:t>Atribuir</a:t>
            </a:r>
            <a:r>
              <a:rPr lang="es-ES" altLang="en-US" sz="2400" dirty="0"/>
              <a:t> es la práctica de marcar o reconocer todas las ideas y frases que no son propias.  Esto se hace al poner la información entre “”, citando quién es el autor(es) de la información o con notas al final (</a:t>
            </a:r>
            <a:r>
              <a:rPr lang="es-ES" altLang="en-US" sz="2400" i="1" dirty="0" err="1"/>
              <a:t>footnotes</a:t>
            </a:r>
            <a:r>
              <a:rPr lang="es-ES" altLang="en-US" sz="2400" dirty="0"/>
              <a:t>).</a:t>
            </a:r>
          </a:p>
          <a:p>
            <a:r>
              <a:rPr lang="es-ES" altLang="en-US" sz="2400" b="1" dirty="0"/>
              <a:t>IMPORTANTE: </a:t>
            </a:r>
            <a:r>
              <a:rPr lang="es-ES" altLang="en-US" sz="2400" dirty="0"/>
              <a:t>En publicaciones científicas no se atribuye colocando literalmente el texto de la información original entre “”. Se espera que la información se ponga en </a:t>
            </a:r>
            <a:r>
              <a:rPr lang="es-ES" altLang="en-US" sz="2400" b="1" dirty="0"/>
              <a:t>sus propias palabras.</a:t>
            </a:r>
            <a:endParaRPr lang="es-ES" altLang="en-US" sz="2400" dirty="0"/>
          </a:p>
          <a:p>
            <a:r>
              <a:rPr lang="es-ES" altLang="en-US" sz="2400" b="1" dirty="0"/>
              <a:t>Documentar</a:t>
            </a:r>
            <a:r>
              <a:rPr lang="es-ES" altLang="en-US" sz="2400" dirty="0"/>
              <a:t> es proveer la información de la fuente de las ideas y frases que no son suyas.  Esto se hace con notas al final, citando entre paréntesis la referencia y en la Literatura Citada.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480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xmlns="" id="{CB4CFEB6-B4EA-4CB5-9680-6B6EACFCC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¿Hay que ATRIBUIR Y DOCUMENTAR </a:t>
            </a:r>
            <a:r>
              <a:rPr lang="en-US" altLang="en-US" dirty="0" err="1"/>
              <a:t>todo</a:t>
            </a:r>
            <a:r>
              <a:rPr lang="en-US" altLang="en-US" dirty="0"/>
              <a:t>?</a:t>
            </a:r>
            <a:endParaRPr lang="es-PR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6838DF-6F56-4B81-BE97-975321DE0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s-CO" altLang="es-PR" sz="2400" dirty="0"/>
              <a:t>No es necesario citar:</a:t>
            </a:r>
            <a:endParaRPr lang="en-US" altLang="es-PR" sz="2400" dirty="0"/>
          </a:p>
          <a:p>
            <a:pPr marL="639763" lvl="1">
              <a:defRPr/>
            </a:pPr>
            <a:r>
              <a:rPr lang="es-CO" altLang="es-PR" sz="2400" dirty="0"/>
              <a:t>El conocimiento común dentro de una disciplina</a:t>
            </a:r>
          </a:p>
          <a:p>
            <a:pPr marL="914400" lvl="2">
              <a:defRPr/>
            </a:pPr>
            <a:r>
              <a:rPr lang="es-CO" altLang="es-PR" sz="2400" dirty="0"/>
              <a:t>Hechos generalmente aceptados como verdaderos</a:t>
            </a:r>
          </a:p>
          <a:p>
            <a:pPr marL="639763" lvl="1">
              <a:defRPr/>
            </a:pPr>
            <a:r>
              <a:rPr lang="es-CO" altLang="es-PR" sz="2400" dirty="0"/>
              <a:t>Acontecimientos históricos, mitos o leyendas</a:t>
            </a:r>
          </a:p>
          <a:p>
            <a:pPr marL="639763" lvl="1">
              <a:defRPr/>
            </a:pPr>
            <a:r>
              <a:rPr lang="es-CO" altLang="es-PR" sz="2400" dirty="0"/>
              <a:t>Sus propias experiencias, opiniones, pensamientos y conclusiones </a:t>
            </a:r>
          </a:p>
          <a:p>
            <a:pPr marL="639763" lvl="1">
              <a:defRPr/>
            </a:pPr>
            <a:r>
              <a:rPr lang="es-CO" altLang="es-PR" sz="2400" dirty="0"/>
              <a:t>Sus propios resultados de la observación o experimentación personal</a:t>
            </a:r>
          </a:p>
          <a:p>
            <a:pPr marL="639763" lvl="1">
              <a:defRPr/>
            </a:pPr>
            <a:r>
              <a:rPr lang="es-CO" altLang="es-PR" sz="2400" dirty="0"/>
              <a:t>Su propia obra artística o literaria (poesía, vídeo, gráficos, fotografías, ilustraciones, etc.)</a:t>
            </a:r>
          </a:p>
          <a:p>
            <a:pPr>
              <a:defRPr/>
            </a:pP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360569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4766FD-B232-4F73-946E-BF3FC51A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Practica</a:t>
            </a:r>
            <a:r>
              <a:rPr lang="en-US" dirty="0"/>
              <a:t> de </a:t>
            </a:r>
            <a:r>
              <a:rPr lang="en-US" dirty="0" err="1"/>
              <a:t>cita</a:t>
            </a:r>
            <a:r>
              <a:rPr lang="en-US" dirty="0"/>
              <a:t> dentro de un </a:t>
            </a:r>
            <a:r>
              <a:rPr lang="en-US" dirty="0" err="1"/>
              <a:t>texto</a:t>
            </a:r>
            <a:endParaRPr lang="x-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70EAF6-F56A-4746-9C10-DE25B43F4A0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publicación</a:t>
            </a:r>
            <a:r>
              <a:rPr lang="en-US" dirty="0"/>
              <a:t> de 2019, la Dra. Martínez </a:t>
            </a:r>
            <a:r>
              <a:rPr lang="en-US" dirty="0" err="1"/>
              <a:t>afirma</a:t>
            </a:r>
            <a:r>
              <a:rPr lang="en-US" dirty="0"/>
              <a:t> que la </a:t>
            </a:r>
            <a:r>
              <a:rPr lang="en-US" dirty="0" err="1"/>
              <a:t>digestión</a:t>
            </a:r>
            <a:r>
              <a:rPr lang="en-US" dirty="0"/>
              <a:t> de Lambda que con </a:t>
            </a:r>
            <a:r>
              <a:rPr lang="en-US" dirty="0" err="1"/>
              <a:t>Ecor</a:t>
            </a:r>
            <a:r>
              <a:rPr lang="en-US" dirty="0"/>
              <a:t>-I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llevar</a:t>
            </a:r>
            <a:r>
              <a:rPr lang="en-US" dirty="0"/>
              <a:t> a </a:t>
            </a:r>
            <a:r>
              <a:rPr lang="en-US" dirty="0" err="1"/>
              <a:t>cabo</a:t>
            </a:r>
            <a:r>
              <a:rPr lang="en-US" dirty="0"/>
              <a:t> con una </a:t>
            </a:r>
            <a:r>
              <a:rPr lang="en-US" dirty="0" err="1"/>
              <a:t>efectividad</a:t>
            </a:r>
            <a:r>
              <a:rPr lang="en-US" dirty="0"/>
              <a:t> de 85% al </a:t>
            </a:r>
            <a:r>
              <a:rPr lang="en-US" dirty="0" err="1"/>
              <a:t>hacerse</a:t>
            </a:r>
            <a:r>
              <a:rPr lang="en-US" dirty="0"/>
              <a:t> por 10 horas </a:t>
            </a:r>
            <a:r>
              <a:rPr lang="en-US" dirty="0" err="1"/>
              <a:t>en</a:t>
            </a:r>
            <a:r>
              <a:rPr lang="en-US" dirty="0"/>
              <a:t> una </a:t>
            </a:r>
            <a:r>
              <a:rPr lang="en-US" dirty="0" err="1"/>
              <a:t>temperatura</a:t>
            </a:r>
            <a:r>
              <a:rPr lang="en-US" dirty="0"/>
              <a:t> de 30°C.  </a:t>
            </a:r>
            <a:r>
              <a:rPr lang="en-US" dirty="0" err="1"/>
              <a:t>Esto</a:t>
            </a:r>
            <a:r>
              <a:rPr lang="en-US" dirty="0"/>
              <a:t> es </a:t>
            </a:r>
            <a:r>
              <a:rPr lang="en-US" dirty="0" err="1"/>
              <a:t>distinto</a:t>
            </a:r>
            <a:r>
              <a:rPr lang="en-US" dirty="0"/>
              <a:t> a lo que </a:t>
            </a:r>
            <a:r>
              <a:rPr lang="en-US" dirty="0" err="1"/>
              <a:t>usualmente</a:t>
            </a:r>
            <a:r>
              <a:rPr lang="en-US" dirty="0"/>
              <a:t> se </a:t>
            </a:r>
            <a:r>
              <a:rPr lang="en-US" dirty="0" err="1"/>
              <a:t>lleva</a:t>
            </a:r>
            <a:r>
              <a:rPr lang="en-US" dirty="0"/>
              <a:t> a </a:t>
            </a:r>
            <a:r>
              <a:rPr lang="en-US" dirty="0" err="1"/>
              <a:t>cabo</a:t>
            </a:r>
            <a:r>
              <a:rPr lang="en-US" dirty="0"/>
              <a:t> que es </a:t>
            </a:r>
            <a:r>
              <a:rPr lang="en-US" dirty="0" err="1"/>
              <a:t>hacer</a:t>
            </a:r>
            <a:r>
              <a:rPr lang="en-US" dirty="0"/>
              <a:t> las </a:t>
            </a:r>
            <a:r>
              <a:rPr lang="en-US" dirty="0" err="1"/>
              <a:t>digestiones</a:t>
            </a:r>
            <a:r>
              <a:rPr lang="en-US" dirty="0"/>
              <a:t> a 25°C por 24 horas.</a:t>
            </a:r>
          </a:p>
          <a:p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lo </a:t>
            </a:r>
            <a:r>
              <a:rPr lang="en-US" dirty="0" err="1"/>
              <a:t>cito</a:t>
            </a:r>
            <a:r>
              <a:rPr lang="en-US" dirty="0"/>
              <a:t> dentro de un </a:t>
            </a:r>
            <a:r>
              <a:rPr lang="en-US" dirty="0" err="1"/>
              <a:t>texto</a:t>
            </a:r>
            <a:r>
              <a:rPr lang="en-US" dirty="0"/>
              <a:t> de mi </a:t>
            </a:r>
            <a:r>
              <a:rPr lang="en-US" dirty="0" err="1"/>
              <a:t>publicación</a:t>
            </a:r>
            <a:r>
              <a:rPr lang="en-US" dirty="0"/>
              <a:t> o </a:t>
            </a:r>
            <a:r>
              <a:rPr lang="en-US" dirty="0" err="1"/>
              <a:t>reporte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mis </a:t>
            </a:r>
            <a:r>
              <a:rPr lang="en-US" dirty="0" err="1"/>
              <a:t>propias</a:t>
            </a:r>
            <a:r>
              <a:rPr lang="en-US" dirty="0"/>
              <a:t> palabras?</a:t>
            </a:r>
            <a:endParaRPr lang="x-non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389C73B-48C6-49C9-9857-0DE91CB6C2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es-PR" dirty="0"/>
              <a:t>Forma 1:</a:t>
            </a:r>
          </a:p>
          <a:p>
            <a:pPr lvl="1">
              <a:defRPr/>
            </a:pPr>
            <a:r>
              <a:rPr lang="en-US" altLang="es-PR" dirty="0" err="1"/>
              <a:t>Según</a:t>
            </a:r>
            <a:r>
              <a:rPr lang="en-US" altLang="es-PR" dirty="0"/>
              <a:t> Martínez (2019)….. </a:t>
            </a:r>
          </a:p>
          <a:p>
            <a:pPr marL="274638" lvl="1" indent="0">
              <a:buNone/>
              <a:defRPr/>
            </a:pPr>
            <a:r>
              <a:rPr lang="en-US" altLang="es-PR" dirty="0">
                <a:solidFill>
                  <a:schemeClr val="tx1"/>
                </a:solidFill>
              </a:rPr>
              <a:t>Forma 2: </a:t>
            </a:r>
          </a:p>
          <a:p>
            <a:pPr lvl="1"/>
            <a:r>
              <a:rPr lang="en-US" dirty="0" err="1"/>
              <a:t>Texto</a:t>
            </a:r>
            <a:r>
              <a:rPr lang="en-US" dirty="0"/>
              <a:t> …(Martínez, 2019)</a:t>
            </a:r>
            <a:endParaRPr lang="x-non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F9DE6D03-B8BE-43BD-A91F-C4AF1A4AD503}"/>
              </a:ext>
            </a:extLst>
          </p:cNvPr>
          <p:cNvGraphicFramePr/>
          <p:nvPr/>
        </p:nvGraphicFramePr>
        <p:xfrm>
          <a:off x="880844" y="5696125"/>
          <a:ext cx="9362114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444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xmlns="" id="{4B7D08E5-F190-4F0D-97CE-B8F2D221A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Plagio</a:t>
            </a:r>
            <a:r>
              <a:rPr lang="en-US" altLang="en-US" dirty="0"/>
              <a:t>: una forma </a:t>
            </a:r>
            <a:r>
              <a:rPr lang="en-US" altLang="en-US" dirty="0" err="1"/>
              <a:t>común</a:t>
            </a:r>
            <a:r>
              <a:rPr lang="en-US" altLang="en-US" dirty="0"/>
              <a:t> de </a:t>
            </a:r>
            <a:r>
              <a:rPr lang="en-US" altLang="en-US" dirty="0" err="1"/>
              <a:t>deshonestidad</a:t>
            </a:r>
            <a:r>
              <a:rPr lang="en-US" altLang="en-US" dirty="0"/>
              <a:t> </a:t>
            </a:r>
            <a:r>
              <a:rPr lang="en-US" altLang="en-US" dirty="0" err="1"/>
              <a:t>académica</a:t>
            </a:r>
            <a:endParaRPr lang="es-P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6D08039-6C4E-4870-9E3D-6218263DE9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FB31D2E-CBC8-4C4A-917F-DCB48EAEB0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CCF4F09-0D96-42BE-AE16-84AB4E0B56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21AF87EE-372A-438E-B086-63D494ECA2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E2B38E65-3AFD-404A-BEFC-3006BCB7A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Image result for Michelle obama vs trump plagiarism">
            <a:extLst>
              <a:ext uri="{FF2B5EF4-FFF2-40B4-BE49-F238E27FC236}">
                <a16:creationId xmlns:a16="http://schemas.microsoft.com/office/drawing/2014/main" xmlns="" id="{F0DAC84F-A095-2FA3-23E7-FCE8D475404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5" r="2" b="1844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AE598562-3047-4BC2-BFF9-F39420474D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503BB1-EA88-464E-93D6-78DF928E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300">
                <a:solidFill>
                  <a:srgbClr val="FFFFFF"/>
                </a:solidFill>
              </a:rPr>
              <a:t>Plagio: Cuando se presenta material ajeno como si fuse propio se comete plagio.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C19E0D66-E86B-461B-B58E-7FB356BB03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ED2C7D57-D78E-413F-958A-00ABC85043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1596FEE5-A0CD-4B5D-B4C1-7858019084E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28A81341-6C47-4992-BD01-6BCF3A3499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4D98D4BD-3ABA-46F6-AC1B-55BA5B858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3200" dirty="0"/>
              <a:t>¿</a:t>
            </a:r>
            <a:r>
              <a:rPr lang="en-US" altLang="en-US" sz="3200" dirty="0" err="1"/>
              <a:t>Puede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robarse</a:t>
            </a:r>
            <a:r>
              <a:rPr lang="en-US" altLang="en-US" sz="3200" dirty="0"/>
              <a:t> el material </a:t>
            </a:r>
            <a:r>
              <a:rPr lang="en-US" altLang="en-US" sz="3200" dirty="0" err="1"/>
              <a:t>publicado</a:t>
            </a:r>
            <a:r>
              <a:rPr lang="en-US" altLang="en-US" sz="3200" dirty="0"/>
              <a:t>?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xmlns="" id="{6398720D-1AFF-4A6B-B872-D9559ED00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6488" y="1951140"/>
            <a:ext cx="7924800" cy="4768442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es-ES" altLang="en-US" sz="2200" dirty="0"/>
              <a:t>Según la ley, sí.  </a:t>
            </a:r>
          </a:p>
          <a:p>
            <a:pPr eaLnBrk="1" hangingPunct="1"/>
            <a:r>
              <a:rPr lang="es-ES" altLang="en-US" sz="2200" dirty="0"/>
              <a:t>La expresión de ideas originales se considera propiedad intelectual y se protege por leyes de Derechos de Autor (“Copyright”).</a:t>
            </a:r>
          </a:p>
          <a:p>
            <a:pPr eaLnBrk="1" hangingPunct="1"/>
            <a:r>
              <a:rPr lang="es-ES" altLang="en-US" sz="2200" dirty="0"/>
              <a:t>Todas las formas de expresión caen bajo la protección de copyright si están publicadas de alguna manera (ejemplo un libro,  archivo de computadora, información de la Internet).</a:t>
            </a:r>
          </a:p>
          <a:p>
            <a:pPr eaLnBrk="1" hangingPunct="1"/>
            <a:r>
              <a:rPr lang="es-ES" altLang="en-US" sz="2200" dirty="0"/>
              <a:t>Bajo el </a:t>
            </a:r>
            <a:r>
              <a:rPr lang="es-ES" altLang="en-US" sz="2200" i="1" dirty="0" err="1"/>
              <a:t>Fair</a:t>
            </a:r>
            <a:r>
              <a:rPr lang="es-ES" altLang="en-US" sz="2200" i="1" dirty="0"/>
              <a:t> Use </a:t>
            </a:r>
            <a:r>
              <a:rPr lang="es-ES" altLang="en-US" sz="2200" i="1" dirty="0" err="1"/>
              <a:t>Policy</a:t>
            </a:r>
            <a:r>
              <a:rPr lang="es-ES" altLang="en-US" sz="2200" i="1" dirty="0"/>
              <a:t> </a:t>
            </a:r>
            <a:r>
              <a:rPr lang="es-ES" altLang="en-US" sz="2200" dirty="0"/>
              <a:t>o </a:t>
            </a:r>
            <a:r>
              <a:rPr lang="es-ES" altLang="en-US" sz="2200" i="1" dirty="0" err="1"/>
              <a:t>Acceptable</a:t>
            </a:r>
            <a:r>
              <a:rPr lang="es-ES" altLang="en-US" sz="2200" i="1" dirty="0"/>
              <a:t> Use </a:t>
            </a:r>
            <a:r>
              <a:rPr lang="es-ES" altLang="en-US" sz="2200" i="1" dirty="0" err="1"/>
              <a:t>Policy</a:t>
            </a:r>
            <a:r>
              <a:rPr lang="es-ES" altLang="en-US" sz="2200" i="1" dirty="0"/>
              <a:t>, </a:t>
            </a:r>
            <a:r>
              <a:rPr lang="es-ES" altLang="en-US" sz="2200" dirty="0"/>
              <a:t>muchas páginas de Internet permiten el uso de los recursos </a:t>
            </a:r>
            <a:r>
              <a:rPr lang="es-ES" altLang="en-US" sz="2200" b="1" dirty="0"/>
              <a:t>para fines educativos</a:t>
            </a:r>
            <a:r>
              <a:rPr lang="es-ES" altLang="en-US" sz="2200" dirty="0"/>
              <a:t>; más en algunos casos hay que solicitar permiso para ser usados y deben siempre citarse apropiadamente. (Sección 107 del Copyright </a:t>
            </a:r>
            <a:r>
              <a:rPr lang="es-ES" altLang="en-US" sz="2200" dirty="0" err="1"/>
              <a:t>Act</a:t>
            </a:r>
            <a:r>
              <a:rPr lang="es-ES" altLang="en-US" sz="2200" dirty="0"/>
              <a:t> de 1976.)</a:t>
            </a:r>
            <a:r>
              <a:rPr lang="en-US" altLang="en-US" sz="1400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1351</TotalTime>
  <Words>1071</Words>
  <Application>Microsoft Office PowerPoint</Application>
  <PresentationFormat>Panorámica</PresentationFormat>
  <Paragraphs>76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Gill Sans MT</vt:lpstr>
      <vt:lpstr>Wingdings</vt:lpstr>
      <vt:lpstr>Wingdings 2</vt:lpstr>
      <vt:lpstr>Dividend</vt:lpstr>
      <vt:lpstr>COMUNICACIóN EFECTIVA Y CORRECTA en una investigación científica</vt:lpstr>
      <vt:lpstr>Por qué es importante citar:</vt:lpstr>
      <vt:lpstr>¿Qué se cita dentro del texto de una publicación científica?</vt:lpstr>
      <vt:lpstr>Atribuir y documentar correctamente:</vt:lpstr>
      <vt:lpstr>¿Hay que ATRIBUIR Y DOCUMENTAR todo?</vt:lpstr>
      <vt:lpstr>Practica de cita dentro de un texto</vt:lpstr>
      <vt:lpstr>Plagio: una forma común de deshonestidad académica</vt:lpstr>
      <vt:lpstr>Plagio: Cuando se presenta material ajeno como si fuse propio se comete plagio. </vt:lpstr>
      <vt:lpstr>¿Puede robarse el material publicado?</vt:lpstr>
      <vt:lpstr>debe tener en cuenta al usar trabajos de la internet:</vt:lpstr>
      <vt:lpstr>Ejemplo: N0 Documentado y atribuido correctamente</vt:lpstr>
      <vt:lpstr>Ejemplo: Copiar y pegar; no atribuido y no suficientemente documentado.</vt:lpstr>
      <vt:lpstr>Documentado y atribuido correctamente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jvelezg</dc:creator>
  <cp:lastModifiedBy>Owner</cp:lastModifiedBy>
  <cp:revision>22</cp:revision>
  <dcterms:created xsi:type="dcterms:W3CDTF">2020-08-25T00:25:10Z</dcterms:created>
  <dcterms:modified xsi:type="dcterms:W3CDTF">2022-09-01T17:15:32Z</dcterms:modified>
</cp:coreProperties>
</file>