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3" r:id="rId3"/>
    <p:sldId id="284" r:id="rId4"/>
    <p:sldId id="280" r:id="rId5"/>
    <p:sldId id="282" r:id="rId6"/>
    <p:sldId id="259" r:id="rId7"/>
    <p:sldId id="261" r:id="rId8"/>
    <p:sldId id="260" r:id="rId9"/>
    <p:sldId id="263" r:id="rId10"/>
    <p:sldId id="264" r:id="rId11"/>
    <p:sldId id="331" r:id="rId12"/>
    <p:sldId id="287" r:id="rId13"/>
    <p:sldId id="392" r:id="rId14"/>
    <p:sldId id="292" r:id="rId15"/>
    <p:sldId id="288" r:id="rId16"/>
    <p:sldId id="290" r:id="rId17"/>
    <p:sldId id="291" r:id="rId18"/>
  </p:sldIdLst>
  <p:sldSz cx="9144000" cy="6858000" type="screen4x3"/>
  <p:notesSz cx="6858000" cy="9144000"/>
  <p:embeddedFontLst>
    <p:embeddedFont>
      <p:font typeface="Calibri" pitchFamily="34" charset="0"/>
      <p:regular r:id="rId21"/>
      <p:bold r:id="rId22"/>
      <p:italic r:id="rId23"/>
      <p:boldItalic r:id="rId24"/>
    </p:embeddedFont>
    <p:embeddedFont>
      <p:font typeface="Constantia" pitchFamily="18" charset="0"/>
      <p:regular r:id="rId25"/>
      <p:bold r:id="rId26"/>
      <p:italic r:id="rId27"/>
      <p:boldItalic r:id="rId28"/>
    </p:embeddedFont>
    <p:embeddedFont>
      <p:font typeface="Wingdings 2" pitchFamily="18" charset="2"/>
      <p:regular r:id="rId29"/>
    </p:embeddedFont>
    <p:embeddedFont>
      <p:font typeface="Cambria Math" pitchFamily="18" charset="0"/>
      <p:regular r:id="rId3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44" autoAdjust="0"/>
    <p:restoredTop sz="97922" autoAdjust="0"/>
  </p:normalViewPr>
  <p:slideViewPr>
    <p:cSldViewPr>
      <p:cViewPr varScale="1">
        <p:scale>
          <a:sx n="76" d="100"/>
          <a:sy n="76" d="100"/>
        </p:scale>
        <p:origin x="-9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FA632-885D-4831-9476-D76FE939E0A1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64385-8513-453C-9E3D-636D0AA403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02119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16AA0-8216-4751-9814-EA67007A7C08}" type="datetimeFigureOut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76B2B-4BAF-43E6-B118-D588ADE207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5218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876B2B-4BAF-43E6-B118-D588ADE2078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DE856-CED4-47E4-B590-D9632303AA22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777AF-521B-4445-9BD3-1D10A5C977EA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67965-67C2-4E64-B06D-FDD1E4DCEBAA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0839-CBB1-4FDC-ADFC-17759ED812A1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B8BE-5726-4EDA-853E-7621057B8631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471C-8FE0-4813-8548-4350A483ACE7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4E771-AA46-4AB6-8102-A42518859C30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6EAF6-53E4-46AE-8684-0037B3CDE9AA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3532D-ACA3-4631-8020-4AB4034A3DEC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2EC8B-96DA-4057-A51F-0AB509CF6B44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4C654-CCEA-4ACA-85F5-18E4087CFE77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2A555D-E53E-4374-BB24-1D5DB3E301BE}" type="datetime1">
              <a:rPr lang="en-US" smtClean="0"/>
              <a:pPr/>
              <a:t>10/30/2014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6F95D5-60A3-455B-B6CD-4DC2757B130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Number Theory and Cryptography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4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46482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With Question/Answer Animations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Relationship between         (mod </a:t>
            </a:r>
            <a:r>
              <a:rPr lang="en-US" i="1" dirty="0" smtClean="0"/>
              <a:t>m</a:t>
            </a:r>
            <a:r>
              <a:rPr lang="en-US" dirty="0" smtClean="0"/>
              <a:t>) and </a:t>
            </a:r>
            <a:r>
              <a:rPr lang="en-US" b="1" dirty="0" smtClean="0"/>
              <a:t>mod</a:t>
            </a:r>
            <a:r>
              <a:rPr lang="en-US" dirty="0" smtClean="0"/>
              <a:t> </a:t>
            </a:r>
            <a:r>
              <a:rPr lang="en-US" i="1" dirty="0" smtClean="0"/>
              <a:t>m </a:t>
            </a:r>
            <a:r>
              <a:rPr lang="en-US" dirty="0" smtClean="0"/>
              <a:t>Notations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dirty="0" smtClean="0"/>
              <a:t>The use of “mod” in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a </a:t>
            </a:r>
            <a:r>
              <a:rPr lang="en-US" b="1" dirty="0" smtClean="0"/>
              <a:t>mod</a:t>
            </a:r>
            <a:r>
              <a:rPr lang="en-US" i="1" dirty="0" smtClean="0"/>
              <a:t> m = b </a:t>
            </a:r>
            <a:r>
              <a:rPr lang="en-US" dirty="0" smtClean="0"/>
              <a:t>are different</a:t>
            </a:r>
            <a:r>
              <a:rPr lang="en-US" i="1" dirty="0" smtClean="0"/>
              <a:t>.</a:t>
            </a:r>
          </a:p>
          <a:p>
            <a:pPr lvl="1"/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 is a relation on the set of integers.</a:t>
            </a:r>
          </a:p>
          <a:p>
            <a:pPr lvl="1"/>
            <a:r>
              <a:rPr lang="en-US" dirty="0" smtClean="0"/>
              <a:t>In</a:t>
            </a:r>
            <a:r>
              <a:rPr lang="en-US" i="1" dirty="0" smtClean="0"/>
              <a:t> a </a:t>
            </a:r>
            <a:r>
              <a:rPr lang="en-US" b="1" dirty="0" smtClean="0"/>
              <a:t>mod</a:t>
            </a:r>
            <a:r>
              <a:rPr lang="en-US" i="1" dirty="0" smtClean="0"/>
              <a:t> m = b,  </a:t>
            </a:r>
            <a:r>
              <a:rPr lang="en-US" dirty="0" smtClean="0"/>
              <a:t>the notation </a:t>
            </a:r>
            <a:r>
              <a:rPr lang="en-US" b="1" dirty="0" smtClean="0"/>
              <a:t>mod</a:t>
            </a:r>
            <a:r>
              <a:rPr lang="en-US" dirty="0" smtClean="0"/>
              <a:t> denotes a function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The relationship between these notations is made clear in this theorem.</a:t>
            </a:r>
          </a:p>
          <a:p>
            <a:r>
              <a:rPr lang="en-US" b="1" dirty="0" smtClean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: Let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be integers, and let </a:t>
            </a:r>
            <a:r>
              <a:rPr lang="en-US" i="1" dirty="0" smtClean="0"/>
              <a:t>m</a:t>
            </a:r>
            <a:r>
              <a:rPr lang="en-US" dirty="0" smtClean="0"/>
              <a:t> be a positive integer. Then </a:t>
            </a:r>
            <a:r>
              <a:rPr lang="en-US" b="1" i="1" dirty="0" smtClean="0">
                <a:solidFill>
                  <a:srgbClr val="FF0000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≡</a:t>
            </a:r>
            <a:r>
              <a:rPr lang="en-US" b="1" i="1" dirty="0" smtClean="0">
                <a:solidFill>
                  <a:srgbClr val="FF0000"/>
                </a:solidFill>
              </a:rPr>
              <a:t> b </a:t>
            </a:r>
            <a:r>
              <a:rPr lang="en-US" b="1" dirty="0" smtClean="0">
                <a:solidFill>
                  <a:srgbClr val="FF0000"/>
                </a:solidFill>
              </a:rPr>
              <a:t>(mod</a:t>
            </a:r>
            <a:r>
              <a:rPr lang="en-US" b="1" i="1" dirty="0" smtClean="0">
                <a:solidFill>
                  <a:srgbClr val="FF0000"/>
                </a:solidFill>
              </a:rPr>
              <a:t> m</a:t>
            </a:r>
            <a:r>
              <a:rPr lang="en-US" b="1" dirty="0" smtClean="0">
                <a:solidFill>
                  <a:srgbClr val="FF0000"/>
                </a:solidFill>
              </a:rPr>
              <a:t>)  </a:t>
            </a:r>
            <a:r>
              <a:rPr lang="en-US" dirty="0" smtClean="0"/>
              <a:t>if and only if       </a:t>
            </a:r>
            <a:r>
              <a:rPr lang="en-US" i="1" dirty="0" smtClean="0">
                <a:solidFill>
                  <a:srgbClr val="FF0000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 = b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i="1" dirty="0" smtClean="0"/>
              <a:t>. </a:t>
            </a:r>
            <a:r>
              <a:rPr lang="en-US" dirty="0" smtClean="0"/>
              <a:t>(</a:t>
            </a:r>
            <a:r>
              <a:rPr lang="en-US" i="1" dirty="0" smtClean="0"/>
              <a:t>Proof  in the exercises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Congruence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: Let m be a positive integer. The integers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are congruent modulo </a:t>
            </a:r>
            <a:r>
              <a:rPr lang="en-US" i="1" dirty="0" smtClean="0"/>
              <a:t>m</a:t>
            </a:r>
            <a:r>
              <a:rPr lang="en-US" dirty="0" smtClean="0"/>
              <a:t> if and only if there is an integer </a:t>
            </a:r>
            <a:r>
              <a:rPr lang="en-US" i="1" dirty="0" smtClean="0"/>
              <a:t>k</a:t>
            </a:r>
            <a:r>
              <a:rPr lang="en-US" dirty="0" smtClean="0"/>
              <a:t> such that </a:t>
            </a:r>
            <a:r>
              <a:rPr lang="en-US" i="1" dirty="0" smtClean="0"/>
              <a:t>a</a:t>
            </a:r>
            <a:r>
              <a:rPr lang="en-US" dirty="0" smtClean="0"/>
              <a:t> = </a:t>
            </a:r>
            <a:r>
              <a:rPr lang="en-US" i="1" dirty="0" smtClean="0"/>
              <a:t>b</a:t>
            </a:r>
            <a:r>
              <a:rPr lang="en-US" dirty="0" smtClean="0"/>
              <a:t> + </a:t>
            </a:r>
            <a:r>
              <a:rPr lang="en-US" i="1" dirty="0" smtClean="0"/>
              <a:t>km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Proof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), then (by the definition of congruence)  </a:t>
            </a:r>
            <a:r>
              <a:rPr lang="en-US" i="1" dirty="0" smtClean="0"/>
              <a:t>m</a:t>
            </a:r>
            <a:r>
              <a:rPr lang="en-US" dirty="0" smtClean="0"/>
              <a:t> | </a:t>
            </a:r>
            <a:r>
              <a:rPr lang="en-US" i="1" dirty="0" smtClean="0"/>
              <a:t>a – b</a:t>
            </a:r>
            <a:r>
              <a:rPr lang="en-US" dirty="0" smtClean="0"/>
              <a:t>. Hence, there is an integer </a:t>
            </a:r>
            <a:r>
              <a:rPr lang="en-US" i="1" dirty="0" smtClean="0"/>
              <a:t>k</a:t>
            </a:r>
            <a:r>
              <a:rPr lang="en-US" dirty="0" smtClean="0"/>
              <a:t> such that </a:t>
            </a:r>
            <a:r>
              <a:rPr lang="en-US" i="1" dirty="0" smtClean="0"/>
              <a:t>a – b = km </a:t>
            </a:r>
            <a:r>
              <a:rPr lang="en-US" dirty="0" smtClean="0"/>
              <a:t>and equivalently </a:t>
            </a:r>
            <a:r>
              <a:rPr lang="en-US" i="1" dirty="0" smtClean="0"/>
              <a:t>a = b + km.</a:t>
            </a:r>
          </a:p>
          <a:p>
            <a:pPr lvl="1"/>
            <a:r>
              <a:rPr lang="en-US" dirty="0" smtClean="0"/>
              <a:t>Conversely, if there is an integer </a:t>
            </a:r>
            <a:r>
              <a:rPr lang="en-US" i="1" dirty="0" smtClean="0"/>
              <a:t>k</a:t>
            </a:r>
            <a:r>
              <a:rPr lang="en-US" dirty="0" smtClean="0"/>
              <a:t> such that </a:t>
            </a:r>
            <a:r>
              <a:rPr lang="en-US" i="1" dirty="0" smtClean="0"/>
              <a:t>a = b + km, </a:t>
            </a:r>
            <a:r>
              <a:rPr lang="en-US" dirty="0" smtClean="0"/>
              <a:t>then</a:t>
            </a:r>
            <a:r>
              <a:rPr lang="en-US" i="1" dirty="0" smtClean="0"/>
              <a:t> km = a – b. </a:t>
            </a:r>
            <a:r>
              <a:rPr lang="en-US" dirty="0" smtClean="0"/>
              <a:t>Hence</a:t>
            </a:r>
            <a:r>
              <a:rPr lang="en-US" i="1" dirty="0" smtClean="0"/>
              <a:t>, m</a:t>
            </a:r>
            <a:r>
              <a:rPr lang="en-US" dirty="0" smtClean="0"/>
              <a:t> | </a:t>
            </a:r>
            <a:r>
              <a:rPr lang="en-US" i="1" dirty="0" smtClean="0"/>
              <a:t>a – b </a:t>
            </a:r>
            <a:r>
              <a:rPr lang="en-US" dirty="0" smtClean="0"/>
              <a:t>and</a:t>
            </a:r>
            <a:r>
              <a:rPr lang="en-US" i="1" dirty="0" smtClean="0"/>
              <a:t> 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458200" y="54102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Congruences</a:t>
            </a:r>
            <a:r>
              <a:rPr lang="en-US" dirty="0" smtClean="0"/>
              <a:t> of Sums and Products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   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: Let m be a positive integer. 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</a:rPr>
              <a:t>If  </a:t>
            </a:r>
            <a:r>
              <a:rPr lang="en-US" b="1" i="1" dirty="0" smtClean="0">
                <a:solidFill>
                  <a:srgbClr val="FF0000"/>
                </a:solidFill>
              </a:rPr>
              <a:t>a  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≡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b </a:t>
            </a:r>
            <a:r>
              <a:rPr lang="en-US" b="1" dirty="0" smtClean="0">
                <a:solidFill>
                  <a:srgbClr val="FF0000"/>
                </a:solidFill>
              </a:rPr>
              <a:t>(mod</a:t>
            </a:r>
            <a:r>
              <a:rPr lang="en-US" b="1" i="1" dirty="0" smtClean="0">
                <a:solidFill>
                  <a:srgbClr val="FF0000"/>
                </a:solidFill>
              </a:rPr>
              <a:t> m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b="1" dirty="0" smtClean="0"/>
              <a:t>and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c  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≡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d </a:t>
            </a:r>
            <a:r>
              <a:rPr lang="en-US" b="1" dirty="0" smtClean="0">
                <a:solidFill>
                  <a:srgbClr val="FF0000"/>
                </a:solidFill>
              </a:rPr>
              <a:t>(mod</a:t>
            </a:r>
            <a:r>
              <a:rPr lang="en-US" b="1" i="1" dirty="0" smtClean="0">
                <a:solidFill>
                  <a:srgbClr val="FF0000"/>
                </a:solidFill>
              </a:rPr>
              <a:t> m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</a:t>
            </a:r>
            <a:r>
              <a:rPr lang="en-US" b="1" dirty="0" smtClean="0"/>
              <a:t>then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b="1" i="1" dirty="0" smtClean="0">
                <a:solidFill>
                  <a:srgbClr val="FF0000"/>
                </a:solidFill>
              </a:rPr>
              <a:t>a + c  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≡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i="1" dirty="0" smtClean="0">
                <a:solidFill>
                  <a:srgbClr val="FF0000"/>
                </a:solidFill>
              </a:rPr>
              <a:t>b + d </a:t>
            </a:r>
            <a:r>
              <a:rPr lang="en-US" b="1" dirty="0" smtClean="0">
                <a:solidFill>
                  <a:srgbClr val="FF0000"/>
                </a:solidFill>
              </a:rPr>
              <a:t>(mod</a:t>
            </a:r>
            <a:r>
              <a:rPr lang="en-US" b="1" i="1" dirty="0" smtClean="0">
                <a:solidFill>
                  <a:srgbClr val="FF0000"/>
                </a:solidFill>
              </a:rPr>
              <a:t> m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and </a:t>
            </a:r>
            <a:r>
              <a:rPr lang="en-US" b="1" i="1" dirty="0" smtClean="0">
                <a:solidFill>
                  <a:srgbClr val="FF0000"/>
                </a:solidFill>
              </a:rPr>
              <a:t>ac  </a:t>
            </a:r>
            <a:r>
              <a:rPr lang="en-US" b="1" dirty="0" smtClean="0">
                <a:solidFill>
                  <a:srgbClr val="FF0000"/>
                </a:solidFill>
                <a:latin typeface="Cambria Math"/>
                <a:ea typeface="Cambria Math"/>
              </a:rPr>
              <a:t>≡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i="1" dirty="0" err="1" smtClean="0">
                <a:solidFill>
                  <a:srgbClr val="FF0000"/>
                </a:solidFill>
              </a:rPr>
              <a:t>bd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(mod</a:t>
            </a:r>
            <a:r>
              <a:rPr lang="en-US" b="1" i="1" dirty="0" smtClean="0">
                <a:solidFill>
                  <a:srgbClr val="FF0000"/>
                </a:solidFill>
              </a:rPr>
              <a:t> m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Proof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Because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  and </a:t>
            </a:r>
            <a:r>
              <a:rPr lang="en-US" i="1" dirty="0" smtClean="0"/>
              <a:t>c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d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), by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 there are integers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t</a:t>
            </a:r>
            <a:r>
              <a:rPr lang="en-US" dirty="0" smtClean="0"/>
              <a:t> with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 + </a:t>
            </a:r>
            <a:r>
              <a:rPr lang="en-US" i="1" dirty="0" err="1" smtClean="0"/>
              <a:t>sm</a:t>
            </a:r>
            <a:r>
              <a:rPr lang="en-US" dirty="0" smtClean="0"/>
              <a:t> and </a:t>
            </a:r>
            <a:r>
              <a:rPr lang="en-US" i="1" dirty="0" smtClean="0"/>
              <a:t>d</a:t>
            </a:r>
            <a:r>
              <a:rPr lang="en-US" dirty="0" smtClean="0"/>
              <a:t> = </a:t>
            </a:r>
            <a:r>
              <a:rPr lang="en-US" i="1" dirty="0" smtClean="0"/>
              <a:t>c </a:t>
            </a:r>
            <a:r>
              <a:rPr lang="en-US" dirty="0" smtClean="0"/>
              <a:t>+ </a:t>
            </a:r>
            <a:r>
              <a:rPr lang="en-US" i="1" dirty="0" smtClean="0"/>
              <a:t>tm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Therefore,  </a:t>
            </a:r>
          </a:p>
          <a:p>
            <a:pPr lvl="2"/>
            <a:r>
              <a:rPr lang="en-US" i="1" dirty="0" smtClean="0"/>
              <a:t>b + d = </a:t>
            </a:r>
            <a:r>
              <a:rPr lang="en-US" dirty="0" smtClean="0"/>
              <a:t>(</a:t>
            </a:r>
            <a:r>
              <a:rPr lang="en-US" i="1" dirty="0" smtClean="0"/>
              <a:t>a  </a:t>
            </a:r>
            <a:r>
              <a:rPr lang="en-US" dirty="0" smtClean="0"/>
              <a:t>+</a:t>
            </a:r>
            <a:r>
              <a:rPr lang="en-US" i="1" dirty="0" smtClean="0"/>
              <a:t> </a:t>
            </a:r>
            <a:r>
              <a:rPr lang="en-US" i="1" dirty="0" err="1" smtClean="0"/>
              <a:t>sm</a:t>
            </a:r>
            <a:r>
              <a:rPr lang="en-US" dirty="0" smtClean="0"/>
              <a:t>)</a:t>
            </a:r>
            <a:r>
              <a:rPr lang="en-US" i="1" dirty="0" smtClean="0"/>
              <a:t> + </a:t>
            </a:r>
            <a:r>
              <a:rPr lang="en-US" dirty="0" smtClean="0"/>
              <a:t>(</a:t>
            </a:r>
            <a:r>
              <a:rPr lang="en-US" i="1" dirty="0" smtClean="0"/>
              <a:t>c + tm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=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a + c</a:t>
            </a:r>
            <a:r>
              <a:rPr lang="en-US" dirty="0" smtClean="0"/>
              <a:t>)</a:t>
            </a:r>
            <a:r>
              <a:rPr lang="en-US" i="1" dirty="0" smtClean="0"/>
              <a:t> + m</a:t>
            </a:r>
            <a:r>
              <a:rPr lang="en-US" dirty="0" smtClean="0"/>
              <a:t>(</a:t>
            </a:r>
            <a:r>
              <a:rPr lang="en-US" i="1" dirty="0" smtClean="0"/>
              <a:t>s + t</a:t>
            </a:r>
            <a:r>
              <a:rPr lang="en-US" dirty="0" smtClean="0"/>
              <a:t>) and</a:t>
            </a:r>
          </a:p>
          <a:p>
            <a:pPr lvl="2"/>
            <a:r>
              <a:rPr lang="en-US" i="1" dirty="0" smtClean="0"/>
              <a:t>b d = </a:t>
            </a:r>
            <a:r>
              <a:rPr lang="en-US" dirty="0" smtClean="0"/>
              <a:t>(</a:t>
            </a:r>
            <a:r>
              <a:rPr lang="en-US" i="1" dirty="0" smtClean="0"/>
              <a:t>a  </a:t>
            </a:r>
            <a:r>
              <a:rPr lang="en-US" dirty="0" smtClean="0"/>
              <a:t>+</a:t>
            </a:r>
            <a:r>
              <a:rPr lang="en-US" i="1" dirty="0" smtClean="0"/>
              <a:t> </a:t>
            </a:r>
            <a:r>
              <a:rPr lang="en-US" i="1" dirty="0" err="1" smtClean="0"/>
              <a:t>sm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c + tm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=</a:t>
            </a:r>
            <a:r>
              <a:rPr lang="en-US" i="1" dirty="0" smtClean="0"/>
              <a:t> ac + m</a:t>
            </a:r>
            <a:r>
              <a:rPr lang="en-US" dirty="0" smtClean="0"/>
              <a:t>(</a:t>
            </a:r>
            <a:r>
              <a:rPr lang="en-US" i="1" dirty="0" smtClean="0"/>
              <a:t>at + </a:t>
            </a:r>
            <a:r>
              <a:rPr lang="en-US" i="1" dirty="0" err="1" smtClean="0"/>
              <a:t>cs</a:t>
            </a:r>
            <a:r>
              <a:rPr lang="en-US" i="1" dirty="0" smtClean="0"/>
              <a:t> + </a:t>
            </a:r>
            <a:r>
              <a:rPr lang="en-US" i="1" dirty="0" err="1" smtClean="0"/>
              <a:t>stm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Hence, </a:t>
            </a:r>
            <a:r>
              <a:rPr lang="en-US" i="1" dirty="0" smtClean="0"/>
              <a:t>a + c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+ d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 and </a:t>
            </a:r>
            <a:r>
              <a:rPr lang="en-US" i="1" dirty="0" smtClean="0"/>
              <a:t>ac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err="1" smtClean="0"/>
              <a:t>bd</a:t>
            </a:r>
            <a:r>
              <a:rPr lang="en-US" i="1" dirty="0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). </a:t>
            </a:r>
          </a:p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Because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i="1" dirty="0" smtClean="0"/>
              <a:t>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i="1" dirty="0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) and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i="1" dirty="0" smtClean="0"/>
              <a:t>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i="1" dirty="0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) , it follows from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that</a:t>
            </a:r>
          </a:p>
          <a:p>
            <a:pPr lvl="2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18 = 7 + 11</a:t>
            </a:r>
            <a:r>
              <a:rPr lang="en-US" i="1" dirty="0" smtClean="0"/>
              <a:t>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 + 1 = 3</a:t>
            </a:r>
            <a:r>
              <a:rPr lang="en-US" i="1" dirty="0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)  </a:t>
            </a:r>
          </a:p>
          <a:p>
            <a:pPr lvl="2">
              <a:buNone/>
            </a:pP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77 = 7 *11</a:t>
            </a:r>
            <a:r>
              <a:rPr lang="en-US" i="1" dirty="0" smtClean="0"/>
              <a:t>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 * 1 </a:t>
            </a:r>
            <a:r>
              <a:rPr lang="en-US" smtClean="0">
                <a:latin typeface="Cambria Math" pitchFamily="18" charset="0"/>
                <a:ea typeface="Cambria Math" pitchFamily="18" charset="0"/>
              </a:rPr>
              <a:t>= 2</a:t>
            </a:r>
            <a:r>
              <a:rPr lang="en-US" i="1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305800" y="48768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Algebraic Manipulation of </a:t>
            </a:r>
            <a:r>
              <a:rPr lang="en-US" sz="4000" dirty="0" err="1" smtClean="0"/>
              <a:t>Congruences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Multiplying</a:t>
            </a:r>
            <a:r>
              <a:rPr lang="en-US" dirty="0" smtClean="0"/>
              <a:t> both sides of a valid congruence by an integer preserves validity. </a:t>
            </a:r>
          </a:p>
          <a:p>
            <a:pPr lvl="1">
              <a:buNone/>
            </a:pPr>
            <a:r>
              <a:rPr lang="en-US" dirty="0" smtClean="0"/>
              <a:t>    If 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 holds then </a:t>
            </a:r>
            <a:r>
              <a:rPr lang="en-US" i="1" dirty="0" err="1" smtClean="0"/>
              <a:t>c</a:t>
            </a:r>
            <a:r>
              <a:rPr lang="en-US" dirty="0" err="1" smtClean="0">
                <a:ea typeface="Cambria Math"/>
              </a:rPr>
              <a:t>∙</a:t>
            </a:r>
            <a:r>
              <a:rPr lang="en-US" i="1" dirty="0" err="1" smtClean="0"/>
              <a:t>a</a:t>
            </a:r>
            <a:r>
              <a:rPr lang="en-US" i="1" dirty="0" smtClean="0"/>
              <a:t>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</a:t>
            </a:r>
            <a:r>
              <a:rPr lang="en-US" i="1" dirty="0" err="1" smtClean="0"/>
              <a:t>c</a:t>
            </a:r>
            <a:r>
              <a:rPr lang="en-US" dirty="0" err="1" smtClean="0">
                <a:ea typeface="Cambria Math"/>
              </a:rPr>
              <a:t>∙</a:t>
            </a:r>
            <a:r>
              <a:rPr lang="en-US" i="1" dirty="0" err="1" smtClean="0"/>
              <a:t>b</a:t>
            </a:r>
            <a:r>
              <a:rPr lang="en-US" i="1" dirty="0" smtClean="0"/>
              <a:t>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), where </a:t>
            </a:r>
            <a:r>
              <a:rPr lang="en-US" i="1" dirty="0" smtClean="0"/>
              <a:t>c</a:t>
            </a:r>
            <a:r>
              <a:rPr lang="en-US" dirty="0" smtClean="0"/>
              <a:t> is any integer, holds by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with </a:t>
            </a:r>
            <a:r>
              <a:rPr lang="en-US" i="1" dirty="0" smtClean="0"/>
              <a:t>d</a:t>
            </a:r>
            <a:r>
              <a:rPr lang="en-US" dirty="0" smtClean="0"/>
              <a:t> =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Adding</a:t>
            </a:r>
            <a:r>
              <a:rPr lang="en-US" dirty="0" smtClean="0"/>
              <a:t> an integer to both sides of a valid congruence preserves validity.</a:t>
            </a:r>
          </a:p>
          <a:p>
            <a:pPr lvl="1">
              <a:buNone/>
            </a:pPr>
            <a:r>
              <a:rPr lang="en-US" dirty="0" smtClean="0"/>
              <a:t>    If 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 holds then </a:t>
            </a:r>
            <a:r>
              <a:rPr lang="en-US" i="1" dirty="0" smtClean="0"/>
              <a:t>c</a:t>
            </a:r>
            <a:r>
              <a:rPr lang="en-US" dirty="0" smtClean="0">
                <a:ea typeface="Cambria Math"/>
              </a:rPr>
              <a:t> +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</a:t>
            </a:r>
            <a:r>
              <a:rPr lang="en-US" i="1" dirty="0" smtClean="0"/>
              <a:t>c</a:t>
            </a:r>
            <a:r>
              <a:rPr lang="en-US" dirty="0" smtClean="0">
                <a:ea typeface="Cambria Math"/>
              </a:rPr>
              <a:t> +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), where </a:t>
            </a:r>
            <a:r>
              <a:rPr lang="en-US" i="1" dirty="0" smtClean="0"/>
              <a:t>c</a:t>
            </a:r>
            <a:r>
              <a:rPr lang="en-US" dirty="0" smtClean="0"/>
              <a:t> is any integer, holds by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 with </a:t>
            </a:r>
            <a:r>
              <a:rPr lang="en-US" i="1" dirty="0" smtClean="0"/>
              <a:t>d</a:t>
            </a:r>
            <a:r>
              <a:rPr lang="en-US" dirty="0" smtClean="0"/>
              <a:t> =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Dividing</a:t>
            </a:r>
            <a:r>
              <a:rPr lang="en-US" dirty="0" smtClean="0"/>
              <a:t> a congruence by an integer </a:t>
            </a:r>
            <a:r>
              <a:rPr lang="en-US" b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always produce a valid congruence.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Example</a:t>
            </a:r>
            <a:r>
              <a:rPr lang="en-US" dirty="0" smtClean="0"/>
              <a:t>: The congruence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dirty="0" smtClean="0">
                <a:latin typeface="Cambria Math"/>
                <a:ea typeface="Cambria Math"/>
              </a:rPr>
              <a:t>≡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8</a:t>
            </a:r>
            <a:r>
              <a:rPr lang="en-US" dirty="0" smtClean="0"/>
              <a:t> (mod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/>
              <a:t>) holds. But dividing both sides by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/>
              <a:t>does not produce a valid congruence since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14/2 = 7 and 8/2 = 4, but     7</a:t>
            </a:r>
            <a:r>
              <a:rPr lang="en-US" dirty="0" smtClean="0">
                <a:latin typeface="Cambria Math"/>
                <a:ea typeface="Cambria Math"/>
              </a:rPr>
              <a:t>≢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 (mod 6). 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     See Section 4.3 for conditions when division is ok.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the </a:t>
            </a:r>
            <a:r>
              <a:rPr lang="en-US" b="1" dirty="0" smtClean="0"/>
              <a:t>mod</a:t>
            </a:r>
            <a:r>
              <a:rPr lang="en-US" dirty="0" smtClean="0"/>
              <a:t> </a:t>
            </a:r>
            <a:r>
              <a:rPr lang="en-US" i="1" dirty="0" smtClean="0"/>
              <a:t>m </a:t>
            </a:r>
            <a:r>
              <a:rPr lang="en-US" dirty="0" smtClean="0"/>
              <a:t>Function of Products and Sums</a:t>
            </a:r>
            <a:r>
              <a:rPr lang="en-US" i="1" dirty="0" smtClean="0"/>
              <a:t>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use the  following corollary to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  to  compute the remainder of the product or sum of two integers when divided by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from the remainders when each is divided by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.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b="1" dirty="0" smtClean="0">
                <a:solidFill>
                  <a:srgbClr val="FF0000"/>
                </a:solidFill>
              </a:rPr>
              <a:t>Corollary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Let </a:t>
            </a:r>
            <a:r>
              <a:rPr lang="en-US" i="1" dirty="0" smtClean="0"/>
              <a:t>m</a:t>
            </a:r>
            <a:r>
              <a:rPr lang="en-US" dirty="0" smtClean="0"/>
              <a:t> be a positive integer and let </a:t>
            </a:r>
            <a:r>
              <a:rPr lang="en-US" i="1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i="1" dirty="0" smtClean="0"/>
              <a:t>b</a:t>
            </a:r>
            <a:r>
              <a:rPr lang="en-US" dirty="0" smtClean="0"/>
              <a:t>  be integers. Then</a:t>
            </a:r>
          </a:p>
          <a:p>
            <a:pPr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a + b)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) =  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((</a:t>
            </a:r>
            <a:r>
              <a:rPr lang="en-US" i="1" dirty="0" smtClean="0">
                <a:solidFill>
                  <a:srgbClr val="FF0000"/>
                </a:solidFill>
              </a:rPr>
              <a:t>a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) + (</a:t>
            </a:r>
            <a:r>
              <a:rPr lang="en-US" i="1" dirty="0" smtClean="0">
                <a:solidFill>
                  <a:srgbClr val="FF0000"/>
                </a:solidFill>
              </a:rPr>
              <a:t>b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))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</a:p>
          <a:p>
            <a:pPr>
              <a:buNone/>
            </a:pPr>
            <a:r>
              <a:rPr lang="en-US" i="1" dirty="0" smtClean="0"/>
              <a:t>    </a:t>
            </a:r>
            <a:r>
              <a:rPr lang="en-US" dirty="0" smtClean="0"/>
              <a:t>and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i="1" dirty="0" err="1" smtClean="0">
                <a:solidFill>
                  <a:srgbClr val="FF0000"/>
                </a:solidFill>
              </a:rPr>
              <a:t>ab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((</a:t>
            </a:r>
            <a:r>
              <a:rPr lang="en-US" i="1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>
                <a:solidFill>
                  <a:srgbClr val="FF0000"/>
                </a:solidFill>
              </a:rPr>
              <a:t>)) </a:t>
            </a:r>
            <a:r>
              <a:rPr lang="en-US" b="1" dirty="0" smtClean="0">
                <a:solidFill>
                  <a:srgbClr val="FF0000"/>
                </a:solidFill>
              </a:rPr>
              <a:t>mod</a:t>
            </a:r>
            <a:r>
              <a:rPr lang="en-US" i="1" dirty="0" smtClean="0">
                <a:solidFill>
                  <a:srgbClr val="FF0000"/>
                </a:solidFill>
              </a:rPr>
              <a:t> m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      (</a:t>
            </a:r>
            <a:r>
              <a:rPr lang="en-US" i="1" dirty="0" smtClean="0"/>
              <a:t>proof  in text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Modulo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  Definitions</a:t>
            </a:r>
            <a:r>
              <a:rPr lang="en-US" dirty="0" smtClean="0"/>
              <a:t>: Let </a:t>
            </a:r>
            <a:r>
              <a:rPr lang="en-US" b="1" dirty="0" err="1" smtClean="0"/>
              <a:t>Z</a:t>
            </a:r>
            <a:r>
              <a:rPr lang="en-US" i="1" baseline="-25000" dirty="0" err="1" smtClean="0"/>
              <a:t>m</a:t>
            </a:r>
            <a:r>
              <a:rPr lang="en-US" i="1" baseline="-25000" dirty="0" smtClean="0"/>
              <a:t> </a:t>
            </a:r>
            <a:r>
              <a:rPr lang="en-US" dirty="0" smtClean="0"/>
              <a:t> be the set of nonnegative integers less than </a:t>
            </a:r>
            <a:r>
              <a:rPr lang="en-US" i="1" dirty="0" smtClean="0"/>
              <a:t>m</a:t>
            </a:r>
            <a:r>
              <a:rPr lang="en-US" dirty="0" smtClean="0"/>
              <a:t>: {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,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, …., </a:t>
            </a:r>
            <a:r>
              <a:rPr lang="en-US" i="1" dirty="0" smtClean="0"/>
              <a:t>m</a:t>
            </a:r>
            <a:r>
              <a:rPr lang="en-US" dirty="0" smtClean="0">
                <a:latin typeface="Cambria Math"/>
                <a:ea typeface="Cambria Math"/>
              </a:rPr>
              <a:t>−1</a:t>
            </a:r>
            <a:r>
              <a:rPr lang="en-US" dirty="0" smtClean="0">
                <a:ea typeface="Cambria Math"/>
              </a:rPr>
              <a:t>}</a:t>
            </a:r>
          </a:p>
          <a:p>
            <a:r>
              <a:rPr lang="en-US" dirty="0" smtClean="0">
                <a:ea typeface="Cambria Math"/>
              </a:rPr>
              <a:t>The operation +</a:t>
            </a:r>
            <a:r>
              <a:rPr lang="en-US" i="1" baseline="-25000" dirty="0" smtClean="0">
                <a:ea typeface="Cambria Math"/>
              </a:rPr>
              <a:t>m</a:t>
            </a:r>
            <a:r>
              <a:rPr lang="en-US" baseline="-25000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 is defined as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 +</a:t>
            </a:r>
            <a:r>
              <a:rPr lang="en-US" i="1" baseline="-25000" dirty="0" smtClean="0">
                <a:ea typeface="Cambria Math"/>
              </a:rPr>
              <a:t>m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 = (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 +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) </a:t>
            </a:r>
            <a:r>
              <a:rPr lang="en-US" b="1" dirty="0" smtClean="0">
                <a:ea typeface="Cambria Math"/>
              </a:rPr>
              <a:t>mod</a:t>
            </a:r>
            <a:r>
              <a:rPr lang="en-US" dirty="0" smtClean="0"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m</a:t>
            </a:r>
            <a:r>
              <a:rPr lang="en-US" dirty="0" smtClean="0">
                <a:ea typeface="Cambria Math"/>
              </a:rPr>
              <a:t>. This is </a:t>
            </a:r>
            <a:r>
              <a:rPr lang="en-US" i="1" dirty="0" smtClean="0">
                <a:ea typeface="Cambria Math"/>
              </a:rPr>
              <a:t>addition modulo m</a:t>
            </a:r>
            <a:r>
              <a:rPr lang="en-US" dirty="0" smtClean="0">
                <a:ea typeface="Cambria Math"/>
              </a:rPr>
              <a:t>.</a:t>
            </a:r>
          </a:p>
          <a:p>
            <a:r>
              <a:rPr lang="en-US" dirty="0" smtClean="0">
                <a:ea typeface="Cambria Math"/>
              </a:rPr>
              <a:t>The operation </a:t>
            </a:r>
            <a:r>
              <a:rPr lang="en-US" dirty="0" smtClean="0">
                <a:latin typeface="Cambria Math"/>
                <a:ea typeface="Cambria Math"/>
              </a:rPr>
              <a:t>∙</a:t>
            </a:r>
            <a:r>
              <a:rPr lang="en-US" i="1" baseline="-25000" dirty="0" smtClean="0">
                <a:ea typeface="Cambria Math"/>
              </a:rPr>
              <a:t>m</a:t>
            </a:r>
            <a:r>
              <a:rPr lang="en-US" baseline="-25000" dirty="0" smtClean="0">
                <a:ea typeface="Cambria Math"/>
              </a:rPr>
              <a:t> </a:t>
            </a:r>
            <a:r>
              <a:rPr lang="en-US" dirty="0" smtClean="0">
                <a:ea typeface="Cambria Math"/>
              </a:rPr>
              <a:t> is defined as 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latin typeface="Cambria Math"/>
                <a:ea typeface="Cambria Math"/>
              </a:rPr>
              <a:t> ∙</a:t>
            </a:r>
            <a:r>
              <a:rPr lang="en-US" i="1" baseline="-25000" dirty="0" smtClean="0">
                <a:ea typeface="Cambria Math"/>
              </a:rPr>
              <a:t>m</a:t>
            </a:r>
            <a:r>
              <a:rPr lang="en-US" dirty="0" smtClean="0"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 = (</a:t>
            </a:r>
            <a:r>
              <a:rPr lang="en-US" i="1" dirty="0" smtClean="0">
                <a:ea typeface="Cambria Math"/>
              </a:rPr>
              <a:t>a</a:t>
            </a:r>
            <a:r>
              <a:rPr lang="en-US" dirty="0" smtClean="0">
                <a:ea typeface="Cambria Math"/>
              </a:rPr>
              <a:t> * </a:t>
            </a:r>
            <a:r>
              <a:rPr lang="en-US" i="1" dirty="0" smtClean="0">
                <a:ea typeface="Cambria Math"/>
              </a:rPr>
              <a:t>b</a:t>
            </a:r>
            <a:r>
              <a:rPr lang="en-US" dirty="0" smtClean="0">
                <a:ea typeface="Cambria Math"/>
              </a:rPr>
              <a:t>) </a:t>
            </a:r>
            <a:r>
              <a:rPr lang="en-US" b="1" dirty="0" smtClean="0">
                <a:ea typeface="Cambria Math"/>
              </a:rPr>
              <a:t>mod</a:t>
            </a:r>
            <a:r>
              <a:rPr lang="en-US" dirty="0" smtClean="0">
                <a:ea typeface="Cambria Math"/>
              </a:rPr>
              <a:t> </a:t>
            </a:r>
            <a:r>
              <a:rPr lang="en-US" i="1" dirty="0" smtClean="0">
                <a:ea typeface="Cambria Math"/>
              </a:rPr>
              <a:t>m</a:t>
            </a:r>
            <a:r>
              <a:rPr lang="en-US" dirty="0" smtClean="0">
                <a:ea typeface="Cambria Math"/>
              </a:rPr>
              <a:t>. This is </a:t>
            </a:r>
            <a:r>
              <a:rPr lang="en-US" i="1" dirty="0" smtClean="0">
                <a:ea typeface="Cambria Math"/>
              </a:rPr>
              <a:t>multiplication modulo m</a:t>
            </a:r>
            <a:r>
              <a:rPr lang="en-US" dirty="0" smtClean="0">
                <a:ea typeface="Cambria Math"/>
              </a:rPr>
              <a:t>.</a:t>
            </a:r>
          </a:p>
          <a:p>
            <a:r>
              <a:rPr lang="en-US" dirty="0" smtClean="0">
                <a:ea typeface="Cambria Math"/>
              </a:rPr>
              <a:t>Using these operations is said to be doing </a:t>
            </a:r>
            <a:r>
              <a:rPr lang="en-US" i="1" dirty="0" smtClean="0">
                <a:ea typeface="Cambria Math"/>
              </a:rPr>
              <a:t>arithmetic modulo m</a:t>
            </a:r>
            <a:r>
              <a:rPr lang="en-US" dirty="0" smtClean="0">
                <a:ea typeface="Cambria Math"/>
              </a:rPr>
              <a:t>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Example</a:t>
            </a:r>
            <a:r>
              <a:rPr lang="en-US" dirty="0" smtClean="0"/>
              <a:t>: Find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 </a:t>
            </a:r>
            <a:r>
              <a:rPr lang="en-US" dirty="0" smtClean="0">
                <a:ea typeface="Cambria Math"/>
              </a:rPr>
              <a:t>+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9</a:t>
            </a:r>
            <a:r>
              <a:rPr lang="en-US" dirty="0" smtClean="0"/>
              <a:t>   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 </a:t>
            </a:r>
            <a:r>
              <a:rPr lang="en-US" dirty="0" smtClean="0">
                <a:ea typeface="Cambria Math"/>
              </a:rPr>
              <a:t>∙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9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Solution</a:t>
            </a:r>
            <a:r>
              <a:rPr lang="en-US" dirty="0" smtClean="0"/>
              <a:t>: Using the definitions above: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7 </a:t>
            </a:r>
            <a:r>
              <a:rPr lang="en-US" dirty="0" smtClean="0">
                <a:ea typeface="Cambria Math"/>
              </a:rPr>
              <a:t>+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9 = (7 + 9) 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mod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11 = 16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mod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11 = 5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7 </a:t>
            </a:r>
            <a:r>
              <a:rPr lang="en-US" dirty="0" smtClean="0">
                <a:ea typeface="Cambria Math"/>
              </a:rPr>
              <a:t>∙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9 = (7 </a:t>
            </a:r>
            <a:r>
              <a:rPr lang="en-US" dirty="0" smtClean="0">
                <a:latin typeface="Cambria Math"/>
                <a:ea typeface="Cambria Math"/>
              </a:rPr>
              <a:t>∙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9) 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mod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11 = 63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mod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11 = 8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Modulo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5500" dirty="0" smtClean="0">
                <a:ea typeface="Cambria Math"/>
              </a:rPr>
              <a:t>The operations +</a:t>
            </a:r>
            <a:r>
              <a:rPr lang="en-US" sz="5500" i="1" baseline="-25000" dirty="0" smtClean="0">
                <a:ea typeface="Cambria Math"/>
              </a:rPr>
              <a:t>m</a:t>
            </a:r>
            <a:r>
              <a:rPr lang="en-US" sz="5500" dirty="0" smtClean="0">
                <a:ea typeface="Cambria Math"/>
              </a:rPr>
              <a:t> and 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   </a:t>
            </a:r>
            <a:r>
              <a:rPr lang="en-US" sz="5500" dirty="0" smtClean="0">
                <a:ea typeface="Cambria Math"/>
              </a:rPr>
              <a:t>satisfy many of the same properties as ordinary addition and multiplication.</a:t>
            </a:r>
          </a:p>
          <a:p>
            <a:pPr lvl="1"/>
            <a:r>
              <a:rPr lang="en-US" sz="5500" b="1" i="1" dirty="0" smtClean="0">
                <a:solidFill>
                  <a:srgbClr val="FF0000"/>
                </a:solidFill>
                <a:ea typeface="Cambria Math"/>
              </a:rPr>
              <a:t>Closure</a:t>
            </a:r>
            <a:r>
              <a:rPr lang="en-US" sz="5500" dirty="0" smtClean="0">
                <a:ea typeface="Cambria Math"/>
              </a:rPr>
              <a:t>: If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and </a:t>
            </a:r>
            <a:r>
              <a:rPr lang="en-US" sz="5500" i="1" dirty="0" smtClean="0">
                <a:ea typeface="Cambria Math"/>
              </a:rPr>
              <a:t>b </a:t>
            </a:r>
            <a:r>
              <a:rPr lang="en-US" sz="5500" dirty="0" smtClean="0">
                <a:ea typeface="Cambria Math"/>
              </a:rPr>
              <a:t>belong to </a:t>
            </a:r>
            <a:r>
              <a:rPr lang="en-US" sz="5500" b="1" dirty="0" err="1" smtClean="0"/>
              <a:t>Z</a:t>
            </a:r>
            <a:r>
              <a:rPr lang="en-US" sz="5500" i="1" baseline="-25000" dirty="0" err="1" smtClean="0"/>
              <a:t>m</a:t>
            </a:r>
            <a:r>
              <a:rPr lang="en-US" sz="5500" i="1" baseline="-25000" dirty="0" smtClean="0"/>
              <a:t> </a:t>
            </a:r>
            <a:r>
              <a:rPr lang="en-US" sz="5500" dirty="0" smtClean="0">
                <a:ea typeface="Cambria Math"/>
              </a:rPr>
              <a:t>, then</a:t>
            </a:r>
            <a:r>
              <a:rPr lang="en-US" sz="5500" i="1" baseline="-25000" dirty="0" smtClean="0"/>
              <a:t> 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</a:t>
            </a:r>
            <a:r>
              <a:rPr lang="en-US" sz="5500" dirty="0" smtClean="0">
                <a:ea typeface="Cambria Math"/>
              </a:rPr>
              <a:t> and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</a:t>
            </a:r>
            <a:r>
              <a:rPr lang="en-US" sz="5500" dirty="0" smtClean="0">
                <a:ea typeface="Cambria Math"/>
              </a:rPr>
              <a:t> belong to </a:t>
            </a:r>
            <a:r>
              <a:rPr lang="en-US" sz="5500" b="1" dirty="0" err="1" smtClean="0"/>
              <a:t>Z</a:t>
            </a:r>
            <a:r>
              <a:rPr lang="en-US" sz="5500" i="1" baseline="-25000" dirty="0" err="1" smtClean="0"/>
              <a:t>m</a:t>
            </a:r>
            <a:r>
              <a:rPr lang="en-US" sz="5500" i="1" baseline="-25000" dirty="0" smtClean="0"/>
              <a:t> </a:t>
            </a:r>
            <a:r>
              <a:rPr lang="en-US" sz="5500" dirty="0" smtClean="0">
                <a:ea typeface="Cambria Math"/>
              </a:rPr>
              <a:t>.</a:t>
            </a:r>
          </a:p>
          <a:p>
            <a:pPr lvl="1"/>
            <a:r>
              <a:rPr lang="en-US" sz="5500" b="1" i="1" dirty="0" err="1" smtClean="0">
                <a:solidFill>
                  <a:srgbClr val="FF0000"/>
                </a:solidFill>
                <a:ea typeface="Cambria Math"/>
              </a:rPr>
              <a:t>Associativity</a:t>
            </a:r>
            <a:r>
              <a:rPr lang="en-US" sz="5500" dirty="0" smtClean="0">
                <a:ea typeface="Cambria Math"/>
              </a:rPr>
              <a:t>: If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, </a:t>
            </a:r>
            <a:r>
              <a:rPr lang="en-US" sz="5500" i="1" dirty="0" smtClean="0">
                <a:ea typeface="Cambria Math"/>
              </a:rPr>
              <a:t>b, </a:t>
            </a:r>
            <a:r>
              <a:rPr lang="en-US" sz="5500" dirty="0" smtClean="0">
                <a:ea typeface="Cambria Math"/>
              </a:rPr>
              <a:t>and</a:t>
            </a:r>
            <a:r>
              <a:rPr lang="en-US" sz="5500" i="1" dirty="0" smtClean="0">
                <a:ea typeface="Cambria Math"/>
              </a:rPr>
              <a:t> c</a:t>
            </a:r>
            <a:r>
              <a:rPr lang="en-US" sz="5500" dirty="0" smtClean="0">
                <a:ea typeface="Cambria Math"/>
              </a:rPr>
              <a:t> belong to </a:t>
            </a:r>
            <a:r>
              <a:rPr lang="en-US" sz="5500" b="1" dirty="0" err="1" smtClean="0"/>
              <a:t>Z</a:t>
            </a:r>
            <a:r>
              <a:rPr lang="en-US" sz="5500" i="1" baseline="-25000" dirty="0" err="1" smtClean="0"/>
              <a:t>m</a:t>
            </a:r>
            <a:r>
              <a:rPr lang="en-US" sz="5500" i="1" baseline="-25000" dirty="0" smtClean="0"/>
              <a:t> </a:t>
            </a:r>
            <a:r>
              <a:rPr lang="en-US" sz="5500" dirty="0" smtClean="0">
                <a:ea typeface="Cambria Math"/>
              </a:rPr>
              <a:t>, then                                                                                       (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b)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c  = a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dirty="0" smtClean="0">
                <a:ea typeface="Cambria Math"/>
              </a:rPr>
              <a:t>(</a:t>
            </a:r>
            <a:r>
              <a:rPr lang="en-US" sz="5500" i="1" dirty="0" smtClean="0">
                <a:ea typeface="Cambria Math"/>
              </a:rPr>
              <a:t>b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c</a:t>
            </a:r>
            <a:r>
              <a:rPr lang="en-US" sz="5500" dirty="0" smtClean="0">
                <a:ea typeface="Cambria Math"/>
              </a:rPr>
              <a:t>) and (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b)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 </a:t>
            </a:r>
            <a:r>
              <a:rPr lang="en-US" sz="5500" i="1" dirty="0" smtClean="0">
                <a:ea typeface="Cambria Math"/>
              </a:rPr>
              <a:t>c  = a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dirty="0" smtClean="0">
                <a:ea typeface="Cambria Math"/>
              </a:rPr>
              <a:t>(</a:t>
            </a:r>
            <a:r>
              <a:rPr lang="en-US" sz="5500" i="1" dirty="0" smtClean="0">
                <a:ea typeface="Cambria Math"/>
              </a:rPr>
              <a:t>b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c</a:t>
            </a:r>
            <a:r>
              <a:rPr lang="en-US" sz="5500" dirty="0" smtClean="0">
                <a:ea typeface="Cambria Math"/>
              </a:rPr>
              <a:t>).</a:t>
            </a:r>
          </a:p>
          <a:p>
            <a:pPr lvl="1"/>
            <a:r>
              <a:rPr lang="en-US" sz="5500" b="1" i="1" dirty="0" err="1" smtClean="0">
                <a:solidFill>
                  <a:srgbClr val="FF0000"/>
                </a:solidFill>
                <a:ea typeface="Cambria Math"/>
              </a:rPr>
              <a:t>Commutativity</a:t>
            </a:r>
            <a:r>
              <a:rPr lang="en-US" sz="5500" dirty="0" smtClean="0">
                <a:ea typeface="Cambria Math"/>
              </a:rPr>
              <a:t>: If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and</a:t>
            </a:r>
            <a:r>
              <a:rPr lang="en-US" sz="5500" i="1" dirty="0" smtClean="0">
                <a:ea typeface="Cambria Math"/>
              </a:rPr>
              <a:t> b</a:t>
            </a:r>
            <a:r>
              <a:rPr lang="en-US" sz="5500" dirty="0" smtClean="0">
                <a:ea typeface="Cambria Math"/>
              </a:rPr>
              <a:t> belong to </a:t>
            </a:r>
            <a:r>
              <a:rPr lang="en-US" sz="5500" b="1" dirty="0" err="1" smtClean="0"/>
              <a:t>Z</a:t>
            </a:r>
            <a:r>
              <a:rPr lang="en-US" sz="5500" i="1" baseline="-25000" dirty="0" err="1" smtClean="0"/>
              <a:t>m</a:t>
            </a:r>
            <a:r>
              <a:rPr lang="en-US" sz="5500" i="1" baseline="-25000" dirty="0" smtClean="0"/>
              <a:t> </a:t>
            </a:r>
            <a:r>
              <a:rPr lang="en-US" sz="5500" dirty="0" smtClean="0">
                <a:ea typeface="Cambria Math"/>
              </a:rPr>
              <a:t>, then                                                                                         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  = b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 and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b  = b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.</a:t>
            </a:r>
          </a:p>
          <a:p>
            <a:pPr lvl="1"/>
            <a:r>
              <a:rPr lang="en-US" sz="5500" b="1" i="1" dirty="0" smtClean="0">
                <a:solidFill>
                  <a:srgbClr val="FF0000"/>
                </a:solidFill>
                <a:ea typeface="Cambria Math"/>
              </a:rPr>
              <a:t>Identity</a:t>
            </a:r>
            <a:r>
              <a:rPr lang="en-US" sz="5500" i="1" dirty="0" smtClean="0">
                <a:solidFill>
                  <a:srgbClr val="FF0000"/>
                </a:solidFill>
                <a:ea typeface="Cambria Math"/>
              </a:rPr>
              <a:t> </a:t>
            </a:r>
            <a:r>
              <a:rPr lang="en-US" sz="5500" b="1" i="1" dirty="0" smtClean="0">
                <a:solidFill>
                  <a:srgbClr val="FF0000"/>
                </a:solidFill>
                <a:ea typeface="Cambria Math"/>
              </a:rPr>
              <a:t>elements</a:t>
            </a:r>
            <a:r>
              <a:rPr lang="en-US" sz="5500" dirty="0" smtClean="0">
                <a:ea typeface="Cambria Math"/>
              </a:rPr>
              <a:t>: The elements </a:t>
            </a:r>
            <a:r>
              <a:rPr lang="en-US" sz="55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5500" dirty="0" smtClean="0">
                <a:ea typeface="Cambria Math"/>
              </a:rPr>
              <a:t> and </a:t>
            </a:r>
            <a:r>
              <a:rPr lang="en-US" sz="55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5500" dirty="0" smtClean="0">
                <a:ea typeface="Cambria Math"/>
              </a:rPr>
              <a:t> are identity elements for addition and multiplication modulo </a:t>
            </a:r>
            <a:r>
              <a:rPr lang="en-US" sz="5500" i="1" dirty="0" smtClean="0">
                <a:ea typeface="Cambria Math"/>
              </a:rPr>
              <a:t>m</a:t>
            </a:r>
            <a:r>
              <a:rPr lang="en-US" sz="5500" dirty="0" smtClean="0">
                <a:ea typeface="Cambria Math"/>
              </a:rPr>
              <a:t>, respectively.</a:t>
            </a:r>
          </a:p>
          <a:p>
            <a:pPr lvl="2"/>
            <a:r>
              <a:rPr lang="en-US" sz="5500" dirty="0" smtClean="0">
                <a:ea typeface="Cambria Math"/>
              </a:rPr>
              <a:t>If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belongs to  </a:t>
            </a:r>
            <a:r>
              <a:rPr lang="en-US" sz="5500" b="1" dirty="0" err="1" smtClean="0"/>
              <a:t>Z</a:t>
            </a:r>
            <a:r>
              <a:rPr lang="en-US" sz="5500" i="1" baseline="-25000" dirty="0" err="1" smtClean="0"/>
              <a:t>m</a:t>
            </a:r>
            <a:r>
              <a:rPr lang="en-US" sz="5500" i="1" baseline="-25000" dirty="0" smtClean="0"/>
              <a:t> </a:t>
            </a:r>
            <a:r>
              <a:rPr lang="en-US" sz="5500" dirty="0" smtClean="0">
                <a:ea typeface="Cambria Math"/>
              </a:rPr>
              <a:t>, then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+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5500" i="1" dirty="0" smtClean="0">
                <a:ea typeface="Cambria Math"/>
              </a:rPr>
              <a:t>  = </a:t>
            </a:r>
            <a:r>
              <a:rPr lang="en-US" sz="5500" i="1" baseline="-25000" dirty="0" smtClean="0">
                <a:ea typeface="Cambria Math"/>
              </a:rPr>
              <a:t>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 and </a:t>
            </a:r>
            <a:r>
              <a:rPr lang="en-US" sz="5500" i="1" dirty="0" smtClean="0">
                <a:ea typeface="Cambria Math"/>
              </a:rPr>
              <a:t>a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dirty="0" smtClean="0">
                <a:latin typeface="Cambria Math"/>
                <a:ea typeface="Cambria Math"/>
              </a:rPr>
              <a:t>∙</a:t>
            </a:r>
            <a:r>
              <a:rPr lang="en-US" sz="5500" i="1" baseline="-25000" dirty="0" smtClean="0">
                <a:ea typeface="Cambria Math"/>
              </a:rPr>
              <a:t>m </a:t>
            </a:r>
            <a:r>
              <a:rPr lang="en-US" sz="55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5500" dirty="0" smtClean="0">
                <a:ea typeface="Cambria Math"/>
              </a:rPr>
              <a:t> </a:t>
            </a:r>
            <a:r>
              <a:rPr lang="en-US" sz="5500" i="1" dirty="0" smtClean="0">
                <a:ea typeface="Cambria Math"/>
              </a:rPr>
              <a:t> = a</a:t>
            </a:r>
            <a:r>
              <a:rPr lang="en-US" sz="5500" dirty="0" smtClean="0">
                <a:ea typeface="Cambria Math"/>
              </a:rPr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77000" y="601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continued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→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Modulo </a:t>
            </a:r>
            <a:r>
              <a:rPr lang="en-US" i="1" dirty="0" smtClean="0"/>
              <a:t>m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b="1" i="1" dirty="0" smtClean="0">
                <a:solidFill>
                  <a:srgbClr val="FF0000"/>
                </a:solidFill>
                <a:ea typeface="Cambria Math"/>
              </a:rPr>
              <a:t>Additive</a:t>
            </a:r>
            <a:r>
              <a:rPr lang="en-US" sz="2000" i="1" dirty="0" smtClean="0">
                <a:solidFill>
                  <a:srgbClr val="FF0000"/>
                </a:solidFill>
                <a:ea typeface="Cambria Math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ea typeface="Cambria Math"/>
              </a:rPr>
              <a:t>inverses</a:t>
            </a:r>
            <a:r>
              <a:rPr lang="en-US" sz="2000" dirty="0" smtClean="0">
                <a:ea typeface="Cambria Math"/>
              </a:rPr>
              <a:t>: If 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i="1" dirty="0" smtClean="0">
                <a:latin typeface="Cambria Math"/>
                <a:ea typeface="Cambria Math"/>
              </a:rPr>
              <a:t>≠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 </a:t>
            </a:r>
            <a:r>
              <a:rPr lang="en-US" sz="2000" dirty="0" smtClean="0">
                <a:ea typeface="Cambria Math"/>
              </a:rPr>
              <a:t>belongs to  </a:t>
            </a:r>
            <a:r>
              <a:rPr lang="en-US" sz="2000" b="1" dirty="0" err="1" smtClean="0"/>
              <a:t>Z</a:t>
            </a:r>
            <a:r>
              <a:rPr lang="en-US" sz="2000" i="1" baseline="-25000" dirty="0" err="1" smtClean="0"/>
              <a:t>m</a:t>
            </a:r>
            <a:r>
              <a:rPr lang="en-US" sz="2000" i="1" baseline="-25000" dirty="0" smtClean="0"/>
              <a:t> </a:t>
            </a:r>
            <a:r>
              <a:rPr lang="en-US" sz="2000" dirty="0" smtClean="0">
                <a:ea typeface="Cambria Math"/>
              </a:rPr>
              <a:t>, then </a:t>
            </a:r>
            <a:r>
              <a:rPr lang="en-US" sz="2000" i="1" dirty="0" smtClean="0">
                <a:ea typeface="Cambria Math"/>
              </a:rPr>
              <a:t>m</a:t>
            </a:r>
            <a:r>
              <a:rPr lang="en-US" sz="2000" i="1" dirty="0" smtClean="0">
                <a:latin typeface="Cambria Math"/>
                <a:ea typeface="Cambria Math"/>
              </a:rPr>
              <a:t>− 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ea typeface="Cambria Math"/>
              </a:rPr>
              <a:t>  is the additive inverse of a modulo m and 0 is its own additive inverse.  </a:t>
            </a:r>
          </a:p>
          <a:p>
            <a:pPr lvl="2"/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ea typeface="Cambria Math"/>
              </a:rPr>
              <a:t> +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dirty="0" smtClean="0">
                <a:ea typeface="Cambria Math"/>
              </a:rPr>
              <a:t>(</a:t>
            </a:r>
            <a:r>
              <a:rPr lang="en-US" sz="2000" i="1" dirty="0" smtClean="0">
                <a:ea typeface="Cambria Math"/>
              </a:rPr>
              <a:t>m</a:t>
            </a:r>
            <a:r>
              <a:rPr lang="en-US" sz="2000" i="1" dirty="0" smtClean="0">
                <a:latin typeface="Cambria Math"/>
                <a:ea typeface="Cambria Math"/>
              </a:rPr>
              <a:t>− </a:t>
            </a:r>
            <a:r>
              <a:rPr lang="en-US" sz="2000" i="1" dirty="0" smtClean="0">
                <a:ea typeface="Cambria Math"/>
              </a:rPr>
              <a:t>a )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i="1" dirty="0" smtClean="0">
                <a:ea typeface="Cambria Math"/>
              </a:rPr>
              <a:t> =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000" dirty="0" smtClean="0">
                <a:ea typeface="Cambria Math"/>
              </a:rPr>
              <a:t> and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000" dirty="0" smtClean="0">
                <a:ea typeface="Cambria Math"/>
              </a:rPr>
              <a:t> +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000" i="1" dirty="0" smtClean="0">
                <a:ea typeface="Cambria Math"/>
              </a:rPr>
              <a:t>  =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</a:t>
            </a:r>
          </a:p>
          <a:p>
            <a:pPr lvl="1"/>
            <a:r>
              <a:rPr lang="en-US" sz="2000" i="1" dirty="0" err="1" smtClean="0">
                <a:ea typeface="Cambria Math" pitchFamily="18" charset="0"/>
              </a:rPr>
              <a:t>Distributivity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:</a:t>
            </a:r>
            <a:r>
              <a:rPr lang="en-US" sz="2000" dirty="0" smtClean="0">
                <a:ea typeface="Cambria Math"/>
              </a:rPr>
              <a:t> If 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ea typeface="Cambria Math"/>
              </a:rPr>
              <a:t>, </a:t>
            </a:r>
            <a:r>
              <a:rPr lang="en-US" sz="2000" i="1" dirty="0" smtClean="0">
                <a:ea typeface="Cambria Math"/>
              </a:rPr>
              <a:t>b, </a:t>
            </a:r>
            <a:r>
              <a:rPr lang="en-US" sz="2000" dirty="0" smtClean="0">
                <a:ea typeface="Cambria Math"/>
              </a:rPr>
              <a:t>and</a:t>
            </a:r>
            <a:r>
              <a:rPr lang="en-US" sz="2000" i="1" dirty="0" smtClean="0">
                <a:ea typeface="Cambria Math"/>
              </a:rPr>
              <a:t> c</a:t>
            </a:r>
            <a:r>
              <a:rPr lang="en-US" sz="2000" dirty="0" smtClean="0">
                <a:ea typeface="Cambria Math"/>
              </a:rPr>
              <a:t> belong to </a:t>
            </a:r>
            <a:r>
              <a:rPr lang="en-US" sz="2000" b="1" dirty="0" err="1" smtClean="0"/>
              <a:t>Z</a:t>
            </a:r>
            <a:r>
              <a:rPr lang="en-US" sz="2000" i="1" baseline="-25000" dirty="0" err="1" smtClean="0"/>
              <a:t>m</a:t>
            </a:r>
            <a:r>
              <a:rPr lang="en-US" sz="2000" i="1" baseline="-25000" dirty="0" smtClean="0"/>
              <a:t> </a:t>
            </a:r>
            <a:r>
              <a:rPr lang="en-US" sz="2000" dirty="0" smtClean="0">
                <a:ea typeface="Cambria Math"/>
              </a:rPr>
              <a:t>, then </a:t>
            </a:r>
          </a:p>
          <a:p>
            <a:pPr lvl="2"/>
            <a:r>
              <a:rPr lang="en-US" sz="2000" i="1" dirty="0" smtClean="0">
                <a:ea typeface="Cambria Math"/>
              </a:rPr>
              <a:t> a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dirty="0" smtClean="0">
                <a:latin typeface="Cambria Math"/>
                <a:ea typeface="Cambria Math"/>
              </a:rPr>
              <a:t>∙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dirty="0" smtClean="0">
                <a:ea typeface="Cambria Math"/>
              </a:rPr>
              <a:t>(</a:t>
            </a:r>
            <a:r>
              <a:rPr lang="en-US" sz="2000" i="1" dirty="0" smtClean="0">
                <a:ea typeface="Cambria Math"/>
              </a:rPr>
              <a:t>b</a:t>
            </a:r>
            <a:r>
              <a:rPr lang="en-US" sz="2000" dirty="0" smtClean="0">
                <a:ea typeface="Cambria Math"/>
              </a:rPr>
              <a:t> +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c</a:t>
            </a:r>
            <a:r>
              <a:rPr lang="en-US" sz="2000" dirty="0" smtClean="0">
                <a:ea typeface="Cambria Math"/>
              </a:rPr>
              <a:t>) </a:t>
            </a:r>
            <a:r>
              <a:rPr lang="en-US" sz="2000" i="1" dirty="0" smtClean="0">
                <a:ea typeface="Cambria Math"/>
              </a:rPr>
              <a:t>= </a:t>
            </a:r>
            <a:r>
              <a:rPr lang="en-US" sz="2000" dirty="0" smtClean="0">
                <a:ea typeface="Cambria Math"/>
              </a:rPr>
              <a:t> (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dirty="0" smtClean="0">
                <a:latin typeface="Cambria Math"/>
                <a:ea typeface="Cambria Math"/>
              </a:rPr>
              <a:t>∙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b)</a:t>
            </a:r>
            <a:r>
              <a:rPr lang="en-US" sz="2000" dirty="0" smtClean="0">
                <a:ea typeface="Cambria Math"/>
              </a:rPr>
              <a:t> +</a:t>
            </a:r>
            <a:r>
              <a:rPr lang="en-US" sz="2000" i="1" baseline="-25000" dirty="0" smtClean="0">
                <a:ea typeface="Cambria Math"/>
              </a:rPr>
              <a:t>m</a:t>
            </a:r>
            <a:r>
              <a:rPr lang="en-US" sz="2000" dirty="0" smtClean="0">
                <a:ea typeface="Cambria Math"/>
              </a:rPr>
              <a:t> (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latin typeface="Cambria Math"/>
                <a:ea typeface="Cambria Math"/>
              </a:rPr>
              <a:t> ∙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c</a:t>
            </a:r>
            <a:r>
              <a:rPr lang="en-US" sz="2000" dirty="0" smtClean="0">
                <a:ea typeface="Cambria Math"/>
              </a:rPr>
              <a:t>) </a:t>
            </a:r>
            <a:r>
              <a:rPr lang="en-US" sz="2000" i="1" dirty="0" smtClean="0">
                <a:ea typeface="Cambria Math"/>
              </a:rPr>
              <a:t>  </a:t>
            </a:r>
            <a:r>
              <a:rPr lang="en-US" sz="2000" dirty="0" smtClean="0">
                <a:ea typeface="Cambria Math"/>
              </a:rPr>
              <a:t>and                                               (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dirty="0" smtClean="0">
                <a:latin typeface="Cambria Math"/>
                <a:ea typeface="Cambria Math"/>
              </a:rPr>
              <a:t>+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b)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dirty="0" smtClean="0">
                <a:latin typeface="Cambria Math"/>
                <a:ea typeface="Cambria Math"/>
              </a:rPr>
              <a:t>∙</a:t>
            </a:r>
            <a:r>
              <a:rPr lang="en-US" sz="2000" i="1" baseline="-25000" dirty="0" smtClean="0">
                <a:ea typeface="Cambria Math"/>
              </a:rPr>
              <a:t>m  </a:t>
            </a:r>
            <a:r>
              <a:rPr lang="en-US" sz="2000" i="1" dirty="0" smtClean="0">
                <a:ea typeface="Cambria Math"/>
              </a:rPr>
              <a:t>c  = </a:t>
            </a:r>
            <a:r>
              <a:rPr lang="en-US" sz="2000" dirty="0" smtClean="0">
                <a:ea typeface="Cambria Math"/>
              </a:rPr>
              <a:t>(</a:t>
            </a:r>
            <a:r>
              <a:rPr lang="en-US" sz="2000" i="1" dirty="0" smtClean="0">
                <a:ea typeface="Cambria Math"/>
              </a:rPr>
              <a:t>a</a:t>
            </a:r>
            <a:r>
              <a:rPr lang="en-US" sz="2000" dirty="0" smtClean="0">
                <a:latin typeface="Cambria Math"/>
                <a:ea typeface="Cambria Math"/>
              </a:rPr>
              <a:t> ∙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c</a:t>
            </a:r>
            <a:r>
              <a:rPr lang="en-US" sz="2000" dirty="0" smtClean="0">
                <a:ea typeface="Cambria Math"/>
              </a:rPr>
              <a:t>) </a:t>
            </a:r>
            <a:r>
              <a:rPr lang="en-US" sz="2000" dirty="0" smtClean="0">
                <a:latin typeface="Cambria Math"/>
                <a:ea typeface="Cambria Math"/>
              </a:rPr>
              <a:t>+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dirty="0" smtClean="0">
                <a:ea typeface="Cambria Math"/>
              </a:rPr>
              <a:t>(</a:t>
            </a:r>
            <a:r>
              <a:rPr lang="en-US" sz="2000" i="1" dirty="0" smtClean="0">
                <a:ea typeface="Cambria Math"/>
              </a:rPr>
              <a:t>b</a:t>
            </a:r>
            <a:r>
              <a:rPr lang="en-US" sz="2000" dirty="0" smtClean="0">
                <a:ea typeface="Cambria Math"/>
              </a:rPr>
              <a:t> </a:t>
            </a:r>
            <a:r>
              <a:rPr lang="en-US" sz="2000" dirty="0" smtClean="0">
                <a:latin typeface="Cambria Math"/>
                <a:ea typeface="Cambria Math"/>
              </a:rPr>
              <a:t>∙</a:t>
            </a:r>
            <a:r>
              <a:rPr lang="en-US" sz="2000" i="1" baseline="-25000" dirty="0" smtClean="0">
                <a:ea typeface="Cambria Math"/>
              </a:rPr>
              <a:t>m </a:t>
            </a:r>
            <a:r>
              <a:rPr lang="en-US" sz="2000" i="1" dirty="0" smtClean="0">
                <a:ea typeface="Cambria Math"/>
              </a:rPr>
              <a:t>c</a:t>
            </a:r>
            <a:r>
              <a:rPr lang="en-US" sz="2000" dirty="0" smtClean="0">
                <a:ea typeface="Cambria Math"/>
              </a:rPr>
              <a:t>).</a:t>
            </a:r>
            <a:endParaRPr lang="en-US" sz="2000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Exercises 42-44 ask for proofs of these properties.</a:t>
            </a:r>
          </a:p>
          <a:p>
            <a:r>
              <a:rPr lang="en-US" sz="2000" b="1" dirty="0" err="1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Multiplicatative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inverses</a:t>
            </a:r>
            <a:r>
              <a:rPr lang="en-US" sz="2000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have not been included since they </a:t>
            </a:r>
            <a:r>
              <a:rPr lang="en-US" sz="2000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do NOT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always exist. For example, there is no multiplicative inverse of 2 modulo 6.</a:t>
            </a:r>
          </a:p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optional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Using the terminology of  abstract algebra,  </a:t>
            </a:r>
            <a:r>
              <a:rPr lang="en-US" sz="2000" b="1" dirty="0" err="1" smtClean="0"/>
              <a:t>Z</a:t>
            </a:r>
            <a:r>
              <a:rPr lang="en-US" sz="2000" i="1" baseline="-25000" dirty="0" err="1" smtClean="0"/>
              <a:t>m</a:t>
            </a:r>
            <a:r>
              <a:rPr lang="en-US" sz="2000" i="1" baseline="-25000" dirty="0" smtClean="0"/>
              <a:t> 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with </a:t>
            </a:r>
            <a:r>
              <a:rPr lang="en-US" sz="2000" dirty="0" smtClean="0">
                <a:ea typeface="Cambria Math"/>
              </a:rPr>
              <a:t>+</a:t>
            </a:r>
            <a:r>
              <a:rPr lang="en-US" sz="2000" i="1" baseline="-25000" dirty="0" smtClean="0">
                <a:ea typeface="Cambria Math"/>
              </a:rPr>
              <a:t>m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is a commutative group and  </a:t>
            </a:r>
            <a:r>
              <a:rPr lang="en-US" sz="2000" b="1" dirty="0" err="1" smtClean="0"/>
              <a:t>Z</a:t>
            </a:r>
            <a:r>
              <a:rPr lang="en-US" sz="2000" i="1" baseline="-25000" dirty="0" err="1" smtClean="0"/>
              <a:t>m</a:t>
            </a:r>
            <a:r>
              <a:rPr lang="en-US" sz="2000" i="1" baseline="-25000" dirty="0" smtClean="0"/>
              <a:t> 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with </a:t>
            </a:r>
            <a:r>
              <a:rPr lang="en-US" sz="2000" dirty="0" smtClean="0">
                <a:ea typeface="Cambria Math"/>
              </a:rPr>
              <a:t>+</a:t>
            </a:r>
            <a:r>
              <a:rPr lang="en-US" sz="2000" i="1" baseline="-25000" dirty="0" smtClean="0">
                <a:ea typeface="Cambria Math"/>
              </a:rPr>
              <a:t>m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 and </a:t>
            </a:r>
            <a:r>
              <a:rPr lang="en-US" sz="2000" dirty="0" smtClean="0">
                <a:latin typeface="Cambria Math"/>
                <a:ea typeface="Cambria Math"/>
              </a:rPr>
              <a:t>∙</a:t>
            </a:r>
            <a:r>
              <a:rPr lang="en-US" sz="2000" i="1" baseline="-25000" dirty="0" smtClean="0">
                <a:ea typeface="Cambria Math"/>
              </a:rPr>
              <a:t>m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is a commutative ring.  </a:t>
            </a:r>
            <a:endParaRPr lang="en-US" sz="2000" dirty="0" smtClean="0">
              <a:ea typeface="Cambria Math"/>
            </a:endParaRPr>
          </a:p>
          <a:p>
            <a:pPr lvl="1"/>
            <a:endParaRPr lang="en-US" sz="2000" dirty="0" smtClean="0">
              <a:ea typeface="Cambria Math"/>
            </a:endParaRP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i="1" dirty="0" smtClean="0"/>
              <a:t>Number theory </a:t>
            </a:r>
            <a:r>
              <a:rPr lang="en-US" dirty="0" smtClean="0"/>
              <a:t>is the part of mathematics devoted to the study of the integers and their properties. </a:t>
            </a:r>
          </a:p>
          <a:p>
            <a:r>
              <a:rPr lang="en-US" dirty="0" smtClean="0"/>
              <a:t>Key ideas in number theory include </a:t>
            </a:r>
            <a:r>
              <a:rPr lang="en-US" b="1" dirty="0" smtClean="0">
                <a:solidFill>
                  <a:srgbClr val="FF0000"/>
                </a:solidFill>
              </a:rPr>
              <a:t>divisibility</a:t>
            </a:r>
            <a:r>
              <a:rPr lang="en-US" dirty="0" smtClean="0"/>
              <a:t> and the </a:t>
            </a:r>
            <a:r>
              <a:rPr lang="en-US" b="1" dirty="0" err="1" smtClean="0">
                <a:solidFill>
                  <a:srgbClr val="FF0000"/>
                </a:solidFill>
              </a:rPr>
              <a:t>primality</a:t>
            </a:r>
            <a:r>
              <a:rPr lang="en-US" dirty="0" smtClean="0"/>
              <a:t> of integers.</a:t>
            </a:r>
          </a:p>
          <a:p>
            <a:r>
              <a:rPr lang="en-US" dirty="0" smtClean="0"/>
              <a:t>Representations of integers, including binary and hexadecimal representations, are part of number theory. </a:t>
            </a:r>
          </a:p>
          <a:p>
            <a:r>
              <a:rPr lang="en-US" dirty="0" smtClean="0"/>
              <a:t>Number theory has long been studied because of the beauty of its ideas, its accessibility, and its wealth of open questions. </a:t>
            </a:r>
          </a:p>
          <a:p>
            <a:r>
              <a:rPr lang="en-US" dirty="0" smtClean="0"/>
              <a:t>We’ll use many ideas developed in Chapter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about proof methods and proof strategy in our exploration of number theory.</a:t>
            </a:r>
          </a:p>
          <a:p>
            <a:r>
              <a:rPr lang="en-US" dirty="0" smtClean="0"/>
              <a:t>Mathematicians have long considered number theory to be pure mathematics, but it has important applications to computer science and cryptography studied in Sections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4.5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4.6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543800" cy="438912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Divisibility and Modular Arithmetic - Sec 4.1 </a:t>
            </a:r>
            <a:r>
              <a:rPr lang="en-US" dirty="0" smtClean="0">
                <a:solidFill>
                  <a:srgbClr val="FF0000"/>
                </a:solidFill>
              </a:rPr>
              <a:t> - Lecture 16 </a:t>
            </a:r>
            <a:r>
              <a:rPr lang="en-US" dirty="0" smtClean="0">
                <a:solidFill>
                  <a:srgbClr val="FF0000"/>
                </a:solidFill>
              </a:rPr>
              <a:t>(This Slide)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Integer Representations and Algorithms (not covered) </a:t>
            </a:r>
          </a:p>
          <a:p>
            <a:r>
              <a:rPr lang="en-US" dirty="0" smtClean="0"/>
              <a:t>Primes and Greatest Common </a:t>
            </a:r>
            <a:r>
              <a:rPr lang="en-US" dirty="0" smtClean="0"/>
              <a:t>Divisors – Sec </a:t>
            </a:r>
            <a:r>
              <a:rPr lang="en-US" smtClean="0"/>
              <a:t>4.3 – Lecture 17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Solving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Congruences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(not covered)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Applications of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Congruences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(not covered)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Cryptography (not covered)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Divisibility and Modular Arithmetic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Section 4.1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Division </a:t>
            </a:r>
          </a:p>
          <a:p>
            <a:r>
              <a:rPr lang="en-US" dirty="0" smtClean="0"/>
              <a:t>Division Algorithm </a:t>
            </a:r>
          </a:p>
          <a:p>
            <a:r>
              <a:rPr lang="en-US" dirty="0" smtClean="0"/>
              <a:t>Modular Arithmetic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Definition</a:t>
            </a:r>
            <a:r>
              <a:rPr lang="en-US" dirty="0" smtClean="0"/>
              <a:t>: If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are integers with </a:t>
            </a:r>
            <a:r>
              <a:rPr lang="en-US" i="1" dirty="0" smtClean="0"/>
              <a:t>a ≠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dirty="0" smtClean="0"/>
              <a:t>, then      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divides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if there exists an integer </a:t>
            </a:r>
            <a:r>
              <a:rPr lang="en-US" i="1" dirty="0" smtClean="0"/>
              <a:t>c</a:t>
            </a:r>
            <a:r>
              <a:rPr lang="en-US" dirty="0" smtClean="0"/>
              <a:t> such that           </a:t>
            </a:r>
            <a:r>
              <a:rPr lang="en-US" b="1" i="1" dirty="0" smtClean="0">
                <a:solidFill>
                  <a:srgbClr val="FF0000"/>
                </a:solidFill>
              </a:rPr>
              <a:t>b = ac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When </a:t>
            </a:r>
            <a:r>
              <a:rPr lang="en-US" i="1" dirty="0" smtClean="0"/>
              <a:t>a</a:t>
            </a:r>
            <a:r>
              <a:rPr lang="en-US" dirty="0" smtClean="0"/>
              <a:t> divides </a:t>
            </a:r>
            <a:r>
              <a:rPr lang="en-US" i="1" dirty="0" smtClean="0"/>
              <a:t>b</a:t>
            </a:r>
            <a:r>
              <a:rPr lang="en-US" dirty="0" smtClean="0"/>
              <a:t> we say that </a:t>
            </a:r>
            <a:r>
              <a:rPr lang="en-US" i="1" dirty="0" smtClean="0"/>
              <a:t>a</a:t>
            </a:r>
            <a:r>
              <a:rPr lang="en-US" dirty="0" smtClean="0"/>
              <a:t> is a </a:t>
            </a:r>
            <a:r>
              <a:rPr lang="en-US" i="1" dirty="0" smtClean="0"/>
              <a:t>factor</a:t>
            </a:r>
            <a:r>
              <a:rPr lang="en-US" dirty="0" smtClean="0"/>
              <a:t> or </a:t>
            </a:r>
            <a:r>
              <a:rPr lang="en-US" i="1" dirty="0" smtClean="0"/>
              <a:t>divisor</a:t>
            </a:r>
            <a:r>
              <a:rPr lang="en-US" dirty="0" smtClean="0"/>
              <a:t> of </a:t>
            </a:r>
            <a:r>
              <a:rPr lang="en-US" i="1" dirty="0" smtClean="0"/>
              <a:t>b</a:t>
            </a:r>
            <a:r>
              <a:rPr lang="en-US" dirty="0" smtClean="0"/>
              <a:t> and that </a:t>
            </a:r>
            <a:r>
              <a:rPr lang="en-US" i="1" dirty="0" smtClean="0"/>
              <a:t>b</a:t>
            </a:r>
            <a:r>
              <a:rPr lang="en-US" dirty="0" smtClean="0"/>
              <a:t> is a multiple of </a:t>
            </a:r>
            <a:r>
              <a:rPr lang="en-US" i="1" dirty="0" smtClean="0"/>
              <a:t>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notation </a:t>
            </a:r>
            <a:r>
              <a:rPr lang="en-US" i="1" dirty="0" smtClean="0"/>
              <a:t>a </a:t>
            </a:r>
            <a:r>
              <a:rPr lang="en-US" dirty="0" smtClean="0"/>
              <a:t>| </a:t>
            </a:r>
            <a:r>
              <a:rPr lang="en-US" i="1" dirty="0" smtClean="0"/>
              <a:t>b</a:t>
            </a:r>
            <a:r>
              <a:rPr lang="en-US" dirty="0" smtClean="0"/>
              <a:t> denotes that </a:t>
            </a:r>
            <a:r>
              <a:rPr lang="en-US" i="1" dirty="0" smtClean="0"/>
              <a:t>a</a:t>
            </a:r>
            <a:r>
              <a:rPr lang="en-US" dirty="0" smtClean="0"/>
              <a:t> divides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b</a:t>
            </a:r>
            <a:r>
              <a:rPr lang="en-US" dirty="0" smtClean="0"/>
              <a:t>, then </a:t>
            </a:r>
            <a:r>
              <a:rPr lang="en-US" i="1" dirty="0" smtClean="0"/>
              <a:t>b</a:t>
            </a:r>
            <a:r>
              <a:rPr lang="en-US" dirty="0" smtClean="0"/>
              <a:t>/</a:t>
            </a:r>
            <a:r>
              <a:rPr lang="en-US" i="1" dirty="0" smtClean="0"/>
              <a:t>a</a:t>
            </a:r>
            <a:r>
              <a:rPr lang="en-US" dirty="0" smtClean="0"/>
              <a:t> is an integer.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a </a:t>
            </a:r>
            <a:r>
              <a:rPr lang="en-US" dirty="0" smtClean="0"/>
              <a:t>does not divide </a:t>
            </a:r>
            <a:r>
              <a:rPr lang="en-US" i="1" dirty="0" smtClean="0"/>
              <a:t>b</a:t>
            </a:r>
            <a:r>
              <a:rPr lang="en-US" dirty="0" smtClean="0"/>
              <a:t>, we write </a:t>
            </a:r>
            <a:r>
              <a:rPr lang="en-US" i="1" dirty="0" smtClean="0"/>
              <a:t>a</a:t>
            </a:r>
            <a:r>
              <a:rPr lang="en-US" dirty="0" smtClean="0">
                <a:latin typeface="Cambria Math"/>
                <a:ea typeface="Cambria Math"/>
              </a:rPr>
              <a:t> ∤ </a:t>
            </a:r>
            <a:r>
              <a:rPr lang="en-US" i="1" dirty="0" smtClean="0"/>
              <a:t>b</a:t>
            </a:r>
            <a:r>
              <a:rPr lang="en-US" dirty="0" smtClean="0"/>
              <a:t>.</a:t>
            </a:r>
            <a:endParaRPr lang="en-US" dirty="0"/>
          </a:p>
          <a:p>
            <a:pPr>
              <a:buNone/>
            </a:pPr>
            <a:r>
              <a:rPr lang="en-US" b="1" dirty="0" smtClean="0"/>
              <a:t>   Example</a:t>
            </a:r>
            <a:r>
              <a:rPr lang="en-US" dirty="0" smtClean="0"/>
              <a:t>: Determine whether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 |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7</a:t>
            </a:r>
            <a:r>
              <a:rPr lang="en-US" dirty="0" smtClean="0"/>
              <a:t> and  whether         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 |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12</a:t>
            </a:r>
            <a:r>
              <a:rPr lang="en-US" dirty="0" smtClean="0"/>
              <a:t>.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Divisibility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Theorem </a:t>
            </a: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: Let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be integers, where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≠0</a:t>
            </a:r>
            <a:r>
              <a:rPr lang="en-US" dirty="0" smtClean="0"/>
              <a:t>.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c</a:t>
            </a:r>
            <a:r>
              <a:rPr lang="en-US" dirty="0" smtClean="0"/>
              <a:t>, then</a:t>
            </a:r>
            <a:r>
              <a:rPr lang="en-US" i="1" dirty="0" smtClean="0"/>
              <a:t> a</a:t>
            </a:r>
            <a:r>
              <a:rPr lang="en-US" dirty="0" smtClean="0"/>
              <a:t> | (</a:t>
            </a:r>
            <a:r>
              <a:rPr lang="en-US" i="1" dirty="0" smtClean="0"/>
              <a:t>b + c</a:t>
            </a:r>
            <a:r>
              <a:rPr lang="en-US" dirty="0" smtClean="0"/>
              <a:t>);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b,</a:t>
            </a:r>
            <a:r>
              <a:rPr lang="en-US" dirty="0" smtClean="0"/>
              <a:t> then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dirty="0" err="1" smtClean="0"/>
              <a:t>b</a:t>
            </a:r>
            <a:r>
              <a:rPr lang="en-US" i="1" dirty="0" err="1" smtClean="0"/>
              <a:t>c</a:t>
            </a:r>
            <a:r>
              <a:rPr lang="en-US" dirty="0" smtClean="0"/>
              <a:t> for all integers </a:t>
            </a:r>
            <a:r>
              <a:rPr lang="en-US" i="1" dirty="0" smtClean="0"/>
              <a:t>c</a:t>
            </a:r>
            <a:r>
              <a:rPr lang="en-US" dirty="0" smtClean="0"/>
              <a:t>;</a:t>
            </a:r>
            <a:endParaRPr lang="en-US" i="1" dirty="0" smtClean="0"/>
          </a:p>
          <a:p>
            <a:pPr marL="1028700" lvl="1" indent="-571500">
              <a:buFont typeface="+mj-lt"/>
              <a:buAutoNum type="romanLcPeriod"/>
            </a:pPr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| </a:t>
            </a:r>
            <a:r>
              <a:rPr lang="en-US" i="1" dirty="0" smtClean="0"/>
              <a:t>c</a:t>
            </a:r>
            <a:r>
              <a:rPr lang="en-US" dirty="0" smtClean="0"/>
              <a:t>, then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c</a:t>
            </a:r>
            <a:r>
              <a:rPr lang="en-US" dirty="0" smtClean="0"/>
              <a:t>.</a:t>
            </a:r>
          </a:p>
          <a:p>
            <a:pPr marL="628650" lvl="1" indent="-571500">
              <a:buNone/>
            </a:pPr>
            <a:r>
              <a:rPr lang="en-US" dirty="0" smtClean="0"/>
              <a:t>   </a:t>
            </a:r>
            <a:r>
              <a:rPr lang="en-US" b="1" dirty="0" smtClean="0"/>
              <a:t>Proof</a:t>
            </a:r>
            <a:r>
              <a:rPr lang="en-US" dirty="0" smtClean="0"/>
              <a:t>: (</a:t>
            </a:r>
            <a:r>
              <a:rPr lang="en-US" dirty="0" err="1" smtClean="0"/>
              <a:t>i</a:t>
            </a:r>
            <a:r>
              <a:rPr lang="en-US" dirty="0" smtClean="0"/>
              <a:t>)  Suppose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b</a:t>
            </a:r>
            <a:r>
              <a:rPr lang="en-US" dirty="0" smtClean="0"/>
              <a:t> and </a:t>
            </a:r>
            <a:r>
              <a:rPr lang="en-US" i="1" dirty="0" smtClean="0"/>
              <a:t>a</a:t>
            </a:r>
            <a:r>
              <a:rPr lang="en-US" dirty="0" smtClean="0"/>
              <a:t> | </a:t>
            </a:r>
            <a:r>
              <a:rPr lang="en-US" i="1" dirty="0" smtClean="0"/>
              <a:t>c</a:t>
            </a:r>
            <a:r>
              <a:rPr lang="en-US" dirty="0" smtClean="0"/>
              <a:t>, then it follows that there are integers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t</a:t>
            </a:r>
            <a:r>
              <a:rPr lang="en-US" dirty="0" smtClean="0"/>
              <a:t> with </a:t>
            </a:r>
            <a:r>
              <a:rPr lang="en-US" i="1" dirty="0" smtClean="0"/>
              <a:t>b</a:t>
            </a:r>
            <a:r>
              <a:rPr lang="en-US" dirty="0" smtClean="0"/>
              <a:t> = </a:t>
            </a:r>
            <a:r>
              <a:rPr lang="en-US" i="1" dirty="0" smtClean="0"/>
              <a:t>as</a:t>
            </a:r>
            <a:r>
              <a:rPr lang="en-US" dirty="0" smtClean="0"/>
              <a:t> and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at</a:t>
            </a:r>
            <a:r>
              <a:rPr lang="en-US" dirty="0" smtClean="0"/>
              <a:t>. Hence,</a:t>
            </a:r>
          </a:p>
          <a:p>
            <a:pPr marL="628650" lvl="1" indent="-571500">
              <a:buNone/>
            </a:pPr>
            <a:r>
              <a:rPr lang="en-US" dirty="0" smtClean="0"/>
              <a:t>            </a:t>
            </a:r>
            <a:r>
              <a:rPr lang="en-US" i="1" dirty="0" smtClean="0"/>
              <a:t>b</a:t>
            </a:r>
            <a:r>
              <a:rPr lang="en-US" dirty="0" smtClean="0"/>
              <a:t> + </a:t>
            </a:r>
            <a:r>
              <a:rPr lang="en-US" i="1" dirty="0" smtClean="0"/>
              <a:t>c</a:t>
            </a:r>
            <a:r>
              <a:rPr lang="en-US" dirty="0" smtClean="0"/>
              <a:t> = </a:t>
            </a:r>
            <a:r>
              <a:rPr lang="en-US" i="1" dirty="0" smtClean="0"/>
              <a:t>as</a:t>
            </a:r>
            <a:r>
              <a:rPr lang="en-US" dirty="0" smtClean="0"/>
              <a:t> + </a:t>
            </a:r>
            <a:r>
              <a:rPr lang="en-US" i="1" dirty="0" smtClean="0"/>
              <a:t>at</a:t>
            </a:r>
            <a:r>
              <a:rPr lang="en-US" dirty="0" smtClean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/>
              <a:t> + </a:t>
            </a:r>
            <a:r>
              <a:rPr lang="en-US" i="1" dirty="0" smtClean="0"/>
              <a:t>t</a:t>
            </a:r>
            <a:r>
              <a:rPr lang="en-US" dirty="0" smtClean="0"/>
              <a:t>).    </a:t>
            </a:r>
            <a:r>
              <a:rPr lang="en-US" dirty="0" smtClean="0">
                <a:latin typeface="Cambria Math"/>
                <a:ea typeface="Cambria Math"/>
              </a:rPr>
              <a:t>Hence,  </a:t>
            </a:r>
            <a:r>
              <a:rPr lang="en-US" i="1" dirty="0" smtClean="0"/>
              <a:t>a</a:t>
            </a:r>
            <a:r>
              <a:rPr lang="en-US" dirty="0" smtClean="0"/>
              <a:t> | (</a:t>
            </a:r>
            <a:r>
              <a:rPr lang="en-US" i="1" dirty="0" smtClean="0"/>
              <a:t>b + c</a:t>
            </a:r>
            <a:r>
              <a:rPr lang="en-US" dirty="0" smtClean="0"/>
              <a:t>)</a:t>
            </a:r>
          </a:p>
          <a:p>
            <a:pPr marL="262890" indent="-571500">
              <a:buNone/>
            </a:pPr>
            <a:r>
              <a:rPr lang="en-US" dirty="0" smtClean="0"/>
              <a:t>     (Exercises 3 and 4 ask for proofs of parts (ii) and  (iii).)                                                 </a:t>
            </a:r>
            <a:r>
              <a:rPr lang="en-US" b="1" dirty="0" smtClean="0"/>
              <a:t>Corollary</a:t>
            </a:r>
            <a:r>
              <a:rPr lang="en-US" dirty="0" smtClean="0"/>
              <a:t>: If </a:t>
            </a:r>
            <a:r>
              <a:rPr lang="en-US" i="1" dirty="0" smtClean="0"/>
              <a:t>a</a:t>
            </a:r>
            <a:r>
              <a:rPr lang="en-US" dirty="0" smtClean="0"/>
              <a:t>, </a:t>
            </a:r>
            <a:r>
              <a:rPr lang="en-US" i="1" dirty="0" smtClean="0"/>
              <a:t>b</a:t>
            </a:r>
            <a:r>
              <a:rPr lang="en-US" dirty="0" smtClean="0"/>
              <a:t>, and </a:t>
            </a:r>
            <a:r>
              <a:rPr lang="en-US" i="1" dirty="0" smtClean="0"/>
              <a:t>c</a:t>
            </a:r>
            <a:r>
              <a:rPr lang="en-US" dirty="0" smtClean="0"/>
              <a:t> be integers, where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≠0</a:t>
            </a:r>
            <a:r>
              <a:rPr lang="en-US" dirty="0" smtClean="0"/>
              <a:t>, such that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|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 and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| </a:t>
            </a:r>
            <a:r>
              <a:rPr lang="en-US" b="1" i="1" dirty="0" smtClean="0">
                <a:solidFill>
                  <a:srgbClr val="FF0000"/>
                </a:solidFill>
              </a:rPr>
              <a:t>c, </a:t>
            </a:r>
            <a:r>
              <a:rPr lang="en-US" b="1" dirty="0" smtClean="0">
                <a:solidFill>
                  <a:srgbClr val="FF0000"/>
                </a:solidFill>
              </a:rPr>
              <a:t>then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| </a:t>
            </a:r>
            <a:r>
              <a:rPr lang="en-US" b="1" i="1" dirty="0" err="1" smtClean="0">
                <a:solidFill>
                  <a:srgbClr val="FF0000"/>
                </a:solidFill>
              </a:rPr>
              <a:t>mb</a:t>
            </a:r>
            <a:r>
              <a:rPr lang="en-US" b="1" dirty="0" smtClean="0">
                <a:solidFill>
                  <a:srgbClr val="FF0000"/>
                </a:solidFill>
              </a:rPr>
              <a:t> + </a:t>
            </a:r>
            <a:r>
              <a:rPr lang="en-US" b="1" i="1" dirty="0" err="1" smtClean="0">
                <a:solidFill>
                  <a:srgbClr val="FF0000"/>
                </a:solidFill>
              </a:rPr>
              <a:t>nc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whenever </a:t>
            </a:r>
            <a:r>
              <a:rPr lang="en-US" i="1" dirty="0" smtClean="0"/>
              <a:t>m</a:t>
            </a:r>
            <a:r>
              <a:rPr lang="en-US" dirty="0" smtClean="0"/>
              <a:t> and </a:t>
            </a:r>
            <a:r>
              <a:rPr lang="en-US" i="1" dirty="0" smtClean="0"/>
              <a:t>n</a:t>
            </a:r>
            <a:r>
              <a:rPr lang="en-US" dirty="0" smtClean="0"/>
              <a:t> are integers. </a:t>
            </a:r>
          </a:p>
          <a:p>
            <a:pPr marL="262890" indent="-571500">
              <a:buNone/>
            </a:pPr>
            <a:r>
              <a:rPr lang="en-US" dirty="0" smtClean="0"/>
              <a:t>   Can you show how it follows easily from  </a:t>
            </a:r>
            <a:r>
              <a:rPr lang="en-US" dirty="0" err="1" smtClean="0"/>
              <a:t>from</a:t>
            </a:r>
            <a:r>
              <a:rPr lang="en-US" dirty="0" smtClean="0"/>
              <a:t> (ii) and (</a:t>
            </a:r>
            <a:r>
              <a:rPr lang="en-US" dirty="0" err="1" smtClean="0"/>
              <a:t>i</a:t>
            </a:r>
            <a:r>
              <a:rPr lang="en-US" dirty="0" smtClean="0"/>
              <a:t>) of Theorem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?</a:t>
            </a:r>
          </a:p>
          <a:p>
            <a:pPr marL="1028700" lvl="1" indent="-571500">
              <a:buFont typeface="+mj-lt"/>
              <a:buAutoNum type="romanLcPeriod"/>
            </a:pP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 rot="5400000" flipV="1">
            <a:off x="8305800" y="4343400"/>
            <a:ext cx="152400" cy="1524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/>
          <a:lstStyle/>
          <a:p>
            <a:r>
              <a:rPr lang="en-US" dirty="0" smtClean="0"/>
              <a:t>Division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86800" cy="438912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Division Algorithm</a:t>
            </a:r>
            <a:r>
              <a:rPr lang="en-US" dirty="0" smtClean="0"/>
              <a:t>: If </a:t>
            </a:r>
            <a:r>
              <a:rPr lang="en-US" i="1" dirty="0" smtClean="0"/>
              <a:t>a</a:t>
            </a:r>
            <a:r>
              <a:rPr lang="en-US" dirty="0" smtClean="0"/>
              <a:t> is an integer and </a:t>
            </a:r>
            <a:r>
              <a:rPr lang="en-US" i="1" dirty="0" smtClean="0"/>
              <a:t>d</a:t>
            </a:r>
            <a:r>
              <a:rPr lang="en-US" dirty="0" smtClean="0"/>
              <a:t> a positive integer, then there are unique integers </a:t>
            </a:r>
            <a:r>
              <a:rPr lang="en-US" i="1" dirty="0" smtClean="0"/>
              <a:t>q</a:t>
            </a:r>
            <a:r>
              <a:rPr lang="en-US" dirty="0" smtClean="0"/>
              <a:t> and </a:t>
            </a:r>
            <a:r>
              <a:rPr lang="en-US" i="1" dirty="0" smtClean="0"/>
              <a:t>r</a:t>
            </a:r>
            <a:r>
              <a:rPr lang="en-US" dirty="0" smtClean="0"/>
              <a:t>, with </a:t>
            </a:r>
            <a:r>
              <a:rPr lang="en-US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b="1" i="1" dirty="0" smtClean="0">
                <a:solidFill>
                  <a:srgbClr val="FF0000"/>
                </a:solidFill>
              </a:rPr>
              <a:t> ≤ </a:t>
            </a: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b="1" i="1" dirty="0" smtClean="0">
                <a:solidFill>
                  <a:srgbClr val="FF0000"/>
                </a:solidFill>
              </a:rPr>
              <a:t> &lt; </a:t>
            </a:r>
            <a:r>
              <a:rPr lang="en-US" b="1" i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</a:rPr>
              <a:t>d</a:t>
            </a:r>
            <a:r>
              <a:rPr lang="en-US" dirty="0" smtClean="0"/>
              <a:t>,  such that  </a:t>
            </a:r>
            <a:r>
              <a:rPr lang="en-US" b="1" i="1" dirty="0" smtClean="0">
                <a:solidFill>
                  <a:srgbClr val="FF0000"/>
                </a:solidFill>
              </a:rPr>
              <a:t>a = </a:t>
            </a:r>
            <a:r>
              <a:rPr lang="en-US" b="1" i="1" dirty="0" err="1" smtClean="0">
                <a:solidFill>
                  <a:srgbClr val="FF0000"/>
                </a:solidFill>
              </a:rPr>
              <a:t>dq</a:t>
            </a:r>
            <a:r>
              <a:rPr lang="en-US" b="1" i="1" dirty="0" smtClean="0">
                <a:solidFill>
                  <a:srgbClr val="FF0000"/>
                </a:solidFill>
              </a:rPr>
              <a:t> + 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(</a:t>
            </a:r>
            <a:r>
              <a:rPr lang="en-US" i="1" dirty="0" smtClean="0"/>
              <a:t>proved in Section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5.2</a:t>
            </a:r>
            <a:r>
              <a:rPr lang="en-US" dirty="0" smtClean="0"/>
              <a:t>).</a:t>
            </a:r>
          </a:p>
          <a:p>
            <a:pPr lvl="2"/>
            <a:r>
              <a:rPr lang="en-US" i="1" dirty="0" smtClean="0"/>
              <a:t>d</a:t>
            </a:r>
            <a:r>
              <a:rPr lang="en-US" dirty="0" smtClean="0"/>
              <a:t> is called the </a:t>
            </a:r>
            <a:r>
              <a:rPr lang="en-US" i="1" dirty="0" smtClean="0"/>
              <a:t>divisor</a:t>
            </a:r>
            <a:r>
              <a:rPr lang="en-US" dirty="0" smtClean="0"/>
              <a:t>.</a:t>
            </a:r>
          </a:p>
          <a:p>
            <a:pPr lvl="2"/>
            <a:r>
              <a:rPr lang="en-US" i="1" dirty="0" smtClean="0"/>
              <a:t>a</a:t>
            </a:r>
            <a:r>
              <a:rPr lang="en-US" dirty="0" smtClean="0"/>
              <a:t> is called the </a:t>
            </a:r>
            <a:r>
              <a:rPr lang="en-US" i="1" dirty="0" smtClean="0"/>
              <a:t>dividend</a:t>
            </a:r>
            <a:r>
              <a:rPr lang="en-US" dirty="0" smtClean="0"/>
              <a:t>.</a:t>
            </a:r>
          </a:p>
          <a:p>
            <a:pPr lvl="2"/>
            <a:r>
              <a:rPr lang="en-US" i="1" dirty="0" smtClean="0"/>
              <a:t>q</a:t>
            </a:r>
            <a:r>
              <a:rPr lang="en-US" dirty="0" smtClean="0"/>
              <a:t> is called the </a:t>
            </a:r>
            <a:r>
              <a:rPr lang="en-US" i="1" dirty="0" smtClean="0"/>
              <a:t>quotient</a:t>
            </a:r>
            <a:r>
              <a:rPr lang="en-US" dirty="0" smtClean="0"/>
              <a:t>.      </a:t>
            </a:r>
          </a:p>
          <a:p>
            <a:pPr lvl="2"/>
            <a:r>
              <a:rPr lang="en-US" i="1" dirty="0" smtClean="0"/>
              <a:t>r</a:t>
            </a:r>
            <a:r>
              <a:rPr lang="en-US" dirty="0" smtClean="0"/>
              <a:t> is called the </a:t>
            </a:r>
            <a:r>
              <a:rPr lang="en-US" i="1" dirty="0" smtClean="0"/>
              <a:t>remainder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   Examples</a:t>
            </a:r>
            <a:r>
              <a:rPr lang="en-US" dirty="0" smtClean="0"/>
              <a:t>:  </a:t>
            </a:r>
          </a:p>
          <a:p>
            <a:pPr lvl="2"/>
            <a:r>
              <a:rPr lang="en-US" dirty="0" smtClean="0"/>
              <a:t>What are the quotient and remainder when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101 </a:t>
            </a:r>
            <a:r>
              <a:rPr lang="en-US" dirty="0" smtClean="0"/>
              <a:t>is divided by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?</a:t>
            </a:r>
          </a:p>
          <a:p>
            <a:pPr lvl="2">
              <a:buNone/>
            </a:pPr>
            <a:r>
              <a:rPr lang="en-US" dirty="0" smtClean="0"/>
              <a:t>     </a:t>
            </a:r>
            <a:r>
              <a:rPr lang="en-US" b="1" dirty="0" smtClean="0"/>
              <a:t>Solution</a:t>
            </a:r>
            <a:r>
              <a:rPr lang="en-US" dirty="0" smtClean="0"/>
              <a:t>: The quotient when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101</a:t>
            </a:r>
            <a:r>
              <a:rPr lang="en-US" dirty="0" smtClean="0"/>
              <a:t> is divided by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 is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9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101 </a:t>
            </a:r>
            <a:r>
              <a:rPr lang="en-US" b="1" dirty="0" smtClean="0"/>
              <a:t>div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,   and the remainder is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101</a:t>
            </a:r>
            <a:r>
              <a:rPr lang="en-US" dirty="0" smtClean="0"/>
              <a:t> </a:t>
            </a:r>
            <a:r>
              <a:rPr lang="en-US" b="1" dirty="0" smtClean="0"/>
              <a:t>mod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. </a:t>
            </a:r>
          </a:p>
          <a:p>
            <a:pPr lvl="2"/>
            <a:r>
              <a:rPr lang="en-US" dirty="0" smtClean="0"/>
              <a:t>What are the quotient and remainder when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 is divided by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?</a:t>
            </a:r>
          </a:p>
          <a:p>
            <a:pPr lvl="2">
              <a:buNone/>
            </a:pPr>
            <a:r>
              <a:rPr lang="en-US" b="1" dirty="0" smtClean="0"/>
              <a:t>     Solution</a:t>
            </a:r>
            <a:r>
              <a:rPr lang="en-US" dirty="0" smtClean="0"/>
              <a:t>: The quotient when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 is divided by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 is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/>
              <a:t> =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 </a:t>
            </a:r>
            <a:r>
              <a:rPr lang="en-US" b="1" dirty="0" smtClean="0"/>
              <a:t>div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,    and the remainder is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/>
              <a:t> =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r>
              <a:rPr lang="en-US" dirty="0" smtClean="0"/>
              <a:t> </a:t>
            </a:r>
            <a:r>
              <a:rPr lang="en-US" b="1" dirty="0" smtClean="0"/>
              <a:t>mod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2895600"/>
            <a:ext cx="2743200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Definitions of Functions  </a:t>
            </a:r>
            <a:r>
              <a:rPr lang="en-US" b="1" dirty="0" smtClean="0"/>
              <a:t>div</a:t>
            </a:r>
            <a:r>
              <a:rPr lang="en-US" dirty="0" smtClean="0"/>
              <a:t> and </a:t>
            </a:r>
            <a:r>
              <a:rPr lang="en-US" b="1" dirty="0" smtClean="0"/>
              <a:t>mod</a:t>
            </a:r>
          </a:p>
          <a:p>
            <a:pPr algn="ctr"/>
            <a:endParaRPr lang="en-US" b="1" dirty="0" smtClean="0"/>
          </a:p>
          <a:p>
            <a:pPr lvl="1"/>
            <a:r>
              <a:rPr lang="en-US" i="1" dirty="0" smtClean="0"/>
              <a:t>     q = a </a:t>
            </a:r>
            <a:r>
              <a:rPr lang="en-US" b="1" dirty="0" smtClean="0"/>
              <a:t>div</a:t>
            </a:r>
            <a:r>
              <a:rPr lang="en-US" i="1" dirty="0" smtClean="0"/>
              <a:t> d</a:t>
            </a:r>
          </a:p>
          <a:p>
            <a:pPr lvl="1"/>
            <a:r>
              <a:rPr lang="en-US" i="1" dirty="0" smtClean="0"/>
              <a:t>     r = a </a:t>
            </a:r>
            <a:r>
              <a:rPr lang="en-US" b="1" dirty="0" smtClean="0"/>
              <a:t>mod</a:t>
            </a:r>
            <a:r>
              <a:rPr lang="en-US" i="1" dirty="0" smtClean="0"/>
              <a:t> 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Congruence 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   Definition</a:t>
            </a:r>
            <a:r>
              <a:rPr lang="en-US" dirty="0" smtClean="0"/>
              <a:t>: If 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b</a:t>
            </a:r>
            <a:r>
              <a:rPr lang="en-US" dirty="0" smtClean="0"/>
              <a:t> are integers and </a:t>
            </a:r>
            <a:r>
              <a:rPr lang="en-US" i="1" dirty="0" smtClean="0"/>
              <a:t>m</a:t>
            </a:r>
            <a:r>
              <a:rPr lang="en-US" dirty="0" smtClean="0"/>
              <a:t> is a positive integer,        then </a:t>
            </a:r>
            <a:r>
              <a:rPr lang="en-US" b="1" i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>
                <a:solidFill>
                  <a:srgbClr val="FF0000"/>
                </a:solidFill>
              </a:rPr>
              <a:t> is </a:t>
            </a:r>
            <a:r>
              <a:rPr lang="en-US" b="1" i="1" dirty="0" smtClean="0">
                <a:solidFill>
                  <a:srgbClr val="FF0000"/>
                </a:solidFill>
              </a:rPr>
              <a:t>congruent </a:t>
            </a:r>
            <a:r>
              <a:rPr lang="en-US" b="1" dirty="0" smtClean="0">
                <a:solidFill>
                  <a:srgbClr val="FF0000"/>
                </a:solidFill>
              </a:rPr>
              <a:t>to </a:t>
            </a:r>
            <a:r>
              <a:rPr lang="en-US" b="1" i="1" dirty="0" smtClean="0">
                <a:solidFill>
                  <a:srgbClr val="FF0000"/>
                </a:solidFill>
              </a:rPr>
              <a:t>b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modulo m</a:t>
            </a:r>
            <a:r>
              <a:rPr lang="en-US" b="1" dirty="0" smtClean="0">
                <a:solidFill>
                  <a:srgbClr val="FF0000"/>
                </a:solidFill>
              </a:rPr>
              <a:t> if </a:t>
            </a:r>
            <a:r>
              <a:rPr lang="en-US" b="1" i="1" dirty="0" smtClean="0">
                <a:solidFill>
                  <a:srgbClr val="FF0000"/>
                </a:solidFill>
              </a:rPr>
              <a:t>m</a:t>
            </a:r>
            <a:r>
              <a:rPr lang="en-US" b="1" dirty="0" smtClean="0">
                <a:solidFill>
                  <a:srgbClr val="FF0000"/>
                </a:solidFill>
              </a:rPr>
              <a:t> divides </a:t>
            </a:r>
            <a:r>
              <a:rPr lang="en-US" b="1" i="1" dirty="0" smtClean="0">
                <a:solidFill>
                  <a:srgbClr val="FF0000"/>
                </a:solidFill>
              </a:rPr>
              <a:t>a – b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notation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 says  that </a:t>
            </a:r>
            <a:r>
              <a:rPr lang="en-US" i="1" dirty="0" smtClean="0"/>
              <a:t>a</a:t>
            </a:r>
            <a:r>
              <a:rPr lang="en-US" dirty="0" smtClean="0"/>
              <a:t> is congruent to </a:t>
            </a:r>
            <a:r>
              <a:rPr lang="en-US" i="1" dirty="0" smtClean="0"/>
              <a:t>b</a:t>
            </a:r>
            <a:r>
              <a:rPr lang="en-US" dirty="0" smtClean="0"/>
              <a:t> modulo </a:t>
            </a:r>
            <a:r>
              <a:rPr lang="en-US" i="1" dirty="0" smtClean="0"/>
              <a:t>m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We say that </a:t>
            </a:r>
            <a:r>
              <a:rPr lang="en-US" i="1" dirty="0" smtClean="0"/>
              <a:t>a  </a:t>
            </a:r>
            <a:r>
              <a:rPr lang="en-US" b="1" dirty="0" smtClean="0">
                <a:latin typeface="Cambria Math"/>
                <a:ea typeface="Cambria Math"/>
              </a:rPr>
              <a:t>≡</a:t>
            </a:r>
            <a:r>
              <a:rPr lang="en-US" b="1" dirty="0" smtClean="0"/>
              <a:t>  </a:t>
            </a:r>
            <a:r>
              <a:rPr lang="en-US" i="1" dirty="0" smtClean="0"/>
              <a:t>b </a:t>
            </a:r>
            <a:r>
              <a:rPr lang="en-US" dirty="0" smtClean="0"/>
              <a:t>(mod</a:t>
            </a:r>
            <a:r>
              <a:rPr lang="en-US" i="1" dirty="0" smtClean="0"/>
              <a:t> m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  <a:r>
              <a:rPr lang="en-US" dirty="0" smtClean="0"/>
              <a:t>is a</a:t>
            </a:r>
            <a:r>
              <a:rPr lang="en-US" i="1" dirty="0" smtClean="0"/>
              <a:t> congruence </a:t>
            </a:r>
            <a:r>
              <a:rPr lang="en-US" dirty="0" smtClean="0"/>
              <a:t>and that </a:t>
            </a:r>
            <a:r>
              <a:rPr lang="en-US" i="1" dirty="0" smtClean="0"/>
              <a:t>m </a:t>
            </a:r>
            <a:r>
              <a:rPr lang="en-US" dirty="0" smtClean="0"/>
              <a:t>is its </a:t>
            </a:r>
            <a:r>
              <a:rPr lang="en-US" i="1" dirty="0" smtClean="0"/>
              <a:t>modulus.</a:t>
            </a:r>
          </a:p>
          <a:p>
            <a:pPr lvl="1"/>
            <a:r>
              <a:rPr lang="en-US" dirty="0" smtClean="0"/>
              <a:t>Two integers are congruent mod </a:t>
            </a:r>
            <a:r>
              <a:rPr lang="en-US" i="1" dirty="0" smtClean="0"/>
              <a:t>m</a:t>
            </a:r>
            <a:r>
              <a:rPr lang="en-US" dirty="0" smtClean="0"/>
              <a:t>  if and only if they have the same remainder when divided by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is not congruent to </a:t>
            </a:r>
            <a:r>
              <a:rPr lang="en-US" i="1" dirty="0" smtClean="0"/>
              <a:t>b</a:t>
            </a:r>
            <a:r>
              <a:rPr lang="en-US" dirty="0" smtClean="0"/>
              <a:t> modulo </a:t>
            </a:r>
            <a:r>
              <a:rPr lang="en-US" i="1" dirty="0" smtClean="0"/>
              <a:t>m</a:t>
            </a:r>
            <a:r>
              <a:rPr lang="en-US" dirty="0" smtClean="0"/>
              <a:t>, we write </a:t>
            </a:r>
          </a:p>
          <a:p>
            <a:pPr lvl="1">
              <a:buNone/>
            </a:pPr>
            <a:r>
              <a:rPr lang="en-US" i="1" dirty="0" smtClean="0"/>
              <a:t>                  a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≢</a:t>
            </a:r>
            <a:r>
              <a:rPr lang="en-US" dirty="0" smtClean="0"/>
              <a:t>  </a:t>
            </a:r>
            <a:r>
              <a:rPr lang="en-US" i="1" dirty="0" smtClean="0"/>
              <a:t>b</a:t>
            </a:r>
            <a:r>
              <a:rPr lang="en-US" dirty="0" smtClean="0"/>
              <a:t> (mod </a:t>
            </a:r>
            <a:r>
              <a:rPr lang="en-US" i="1" dirty="0" smtClean="0"/>
              <a:t>m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b="1" dirty="0" smtClean="0"/>
              <a:t>    Example</a:t>
            </a:r>
            <a:r>
              <a:rPr lang="en-US" dirty="0" smtClean="0"/>
              <a:t>: Determine whether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lang="en-US" dirty="0" smtClean="0"/>
              <a:t> is congruent to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modulo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/>
              <a:t> and whether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24</a:t>
            </a:r>
            <a:r>
              <a:rPr lang="en-US" dirty="0" smtClean="0"/>
              <a:t> and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dirty="0" smtClean="0"/>
              <a:t> are congruent modulo 6.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Solution</a:t>
            </a:r>
            <a:r>
              <a:rPr lang="en-US" dirty="0" smtClean="0"/>
              <a:t>: </a:t>
            </a:r>
          </a:p>
          <a:p>
            <a:pPr lvl="2"/>
            <a:r>
              <a:rPr lang="en-US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≡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(mod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6)</a:t>
            </a:r>
            <a:r>
              <a:rPr lang="en-US" dirty="0" smtClean="0"/>
              <a:t> because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/>
              <a:t> divides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17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12. </a:t>
            </a:r>
          </a:p>
          <a:p>
            <a:pPr lvl="2"/>
            <a:r>
              <a:rPr lang="en-US" dirty="0" smtClean="0">
                <a:latin typeface="Cambria Math" pitchFamily="18" charset="0"/>
                <a:ea typeface="Cambria Math" pitchFamily="18" charset="0"/>
              </a:rPr>
              <a:t>24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≢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dirty="0" smtClean="0"/>
              <a:t> (mod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6)</a:t>
            </a:r>
            <a:r>
              <a:rPr lang="en-US" dirty="0" smtClean="0"/>
              <a:t> since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6</a:t>
            </a:r>
            <a:r>
              <a:rPr lang="en-US" dirty="0" smtClean="0"/>
              <a:t> divides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24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dirty="0" smtClean="0"/>
              <a:t> =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10  is not divisible by 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F95D5-60A3-455B-B6CD-4DC2757B130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27714</TotalTime>
  <Words>2132</Words>
  <Application>Microsoft Office PowerPoint</Application>
  <PresentationFormat>On-screen Show (4:3)</PresentationFormat>
  <Paragraphs>155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Constantia</vt:lpstr>
      <vt:lpstr>Wingdings 2</vt:lpstr>
      <vt:lpstr>Cambria Math</vt:lpstr>
      <vt:lpstr>Flow</vt:lpstr>
      <vt:lpstr>Number Theory and Cryptography</vt:lpstr>
      <vt:lpstr>Chapter Motivation</vt:lpstr>
      <vt:lpstr>Chapter Summary</vt:lpstr>
      <vt:lpstr>Divisibility and Modular Arithmetic</vt:lpstr>
      <vt:lpstr>Section Summary</vt:lpstr>
      <vt:lpstr>Division</vt:lpstr>
      <vt:lpstr>Properties of Divisibility</vt:lpstr>
      <vt:lpstr>Division Algorithm</vt:lpstr>
      <vt:lpstr>Congruence Relation</vt:lpstr>
      <vt:lpstr>The Relationship between         (mod m) and mod m Notations</vt:lpstr>
      <vt:lpstr>More on Congruence</vt:lpstr>
      <vt:lpstr>Congruences of Sums and Products</vt:lpstr>
      <vt:lpstr>Algebraic Manipulation of Congruences </vt:lpstr>
      <vt:lpstr>Computing the mod m Function of Products and Sums </vt:lpstr>
      <vt:lpstr>Arithmetic Modulo m</vt:lpstr>
      <vt:lpstr>Arithmetic Modulo m</vt:lpstr>
      <vt:lpstr>Arithmetic Modulo 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Fundamentals: Algorithms, the Integers, and Matrices</dc:title>
  <dc:creator>Richard Scherl</dc:creator>
  <cp:lastModifiedBy>Hiva</cp:lastModifiedBy>
  <cp:revision>1036</cp:revision>
  <dcterms:created xsi:type="dcterms:W3CDTF">2011-03-27T19:20:00Z</dcterms:created>
  <dcterms:modified xsi:type="dcterms:W3CDTF">2014-10-31T02:44:45Z</dcterms:modified>
</cp:coreProperties>
</file>