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367" r:id="rId2"/>
    <p:sldId id="368" r:id="rId3"/>
    <p:sldId id="347" r:id="rId4"/>
    <p:sldId id="348" r:id="rId5"/>
    <p:sldId id="349" r:id="rId6"/>
    <p:sldId id="350" r:id="rId7"/>
    <p:sldId id="352" r:id="rId8"/>
    <p:sldId id="353" r:id="rId9"/>
    <p:sldId id="355" r:id="rId10"/>
    <p:sldId id="356" r:id="rId11"/>
    <p:sldId id="360" r:id="rId12"/>
    <p:sldId id="361" r:id="rId13"/>
    <p:sldId id="363" r:id="rId14"/>
    <p:sldId id="362" r:id="rId15"/>
    <p:sldId id="364" r:id="rId16"/>
    <p:sldId id="365" r:id="rId17"/>
    <p:sldId id="366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onstantia" pitchFamily="18" charset="0"/>
      <p:regular r:id="rId24"/>
      <p:bold r:id="rId25"/>
      <p:italic r:id="rId26"/>
      <p:boldItalic r:id="rId27"/>
    </p:embeddedFont>
    <p:embeddedFont>
      <p:font typeface="Wingdings 2" pitchFamily="18" charset="2"/>
      <p:regular r:id="rId28"/>
    </p:embeddedFont>
    <p:embeddedFont>
      <p:font typeface="Cambria Math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va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3" autoAdjust="0"/>
    <p:restoredTop sz="94690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30T22:53:34.296" idx="1">
    <p:pos x="2469" y="2691"/>
    <p:text>Lecture 19 - problem solving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69A27-169D-49B9-9258-3707F8200856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4B07A-395A-4969-8CBC-066CACF19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584A-B4E8-48A3-8D2F-5911175431C3}" type="datetime1">
              <a:rPr lang="en-US" smtClean="0"/>
              <a:pPr/>
              <a:t>11/7/2014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0A32-109E-4E21-B588-42B5AC673AFD}" type="datetime1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4C5C-1648-4467-BB0D-139CDE07647D}" type="datetime1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025D-DDC0-4868-B810-7F1B7AA5638D}" type="datetime1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975D-0FA5-438B-9FC6-DDE2494F9F9C}" type="datetime1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5010-1DC1-4477-84D2-0628ECDF0E7D}" type="datetime1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13B-9BD7-4361-BF25-53D3C36E6C47}" type="datetime1">
              <a:rPr lang="en-US" smtClean="0"/>
              <a:pPr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5937-49E4-4A56-B3C8-2C30FE4DBF3F}" type="datetime1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22E8-75EC-41C8-BC82-F453E25A83A1}" type="datetime1">
              <a:rPr lang="en-US" smtClean="0"/>
              <a:pPr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516C-B6C2-40CF-AA37-4B16A689B93E}" type="datetime1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1191-FB81-4E6E-A3B4-116D23117750}" type="datetime1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3BD325-5634-4542-B491-7774AB794637}" type="datetime1">
              <a:rPr lang="en-US" smtClean="0"/>
              <a:pPr/>
              <a:t>11/7/2014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Induction and recursion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Question/Answer Animations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Proving Recursive Algorithms Correct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 </a:t>
            </a:r>
            <a:r>
              <a:rPr lang="en-US" dirty="0" smtClean="0"/>
              <a:t>Both </a:t>
            </a:r>
            <a:r>
              <a:rPr lang="en-US" b="1" dirty="0" smtClean="0"/>
              <a:t> </a:t>
            </a:r>
            <a:r>
              <a:rPr lang="en-US" dirty="0" smtClean="0"/>
              <a:t>mathematical</a:t>
            </a:r>
            <a:r>
              <a:rPr lang="en-US" b="1" dirty="0" smtClean="0"/>
              <a:t> </a:t>
            </a:r>
            <a:r>
              <a:rPr lang="en-US" dirty="0" smtClean="0"/>
              <a:t>and str0ng induction are useful techniques to show that recursive algorithms always produce the correct output.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Example</a:t>
            </a:r>
            <a:r>
              <a:rPr lang="en-US" dirty="0" smtClean="0"/>
              <a:t>: Prove that the algorithm for computing the powers of real numbers is correct.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Use mathematical induction on the exponent 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BASIS STEP: </a:t>
            </a:r>
            <a:r>
              <a:rPr lang="en-US" i="1" dirty="0" smtClean="0"/>
              <a:t>a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=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for every nonzero real number </a:t>
            </a:r>
            <a:r>
              <a:rPr lang="en-US" i="1" dirty="0" smtClean="0"/>
              <a:t>a</a:t>
            </a:r>
            <a:r>
              <a:rPr lang="en-US" dirty="0" smtClean="0"/>
              <a:t>, and </a:t>
            </a:r>
            <a:r>
              <a:rPr lang="en-US" i="1" dirty="0" smtClean="0"/>
              <a:t>power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INDUCTIVE STEP: </a:t>
            </a:r>
            <a:r>
              <a:rPr lang="en-US" dirty="0" smtClean="0"/>
              <a:t>The inductive hypothesis is that </a:t>
            </a:r>
            <a:r>
              <a:rPr lang="en-US" i="1" dirty="0" smtClean="0"/>
              <a:t>power</a:t>
            </a:r>
            <a:r>
              <a:rPr lang="en-US" dirty="0" smtClean="0"/>
              <a:t>(</a:t>
            </a:r>
            <a:r>
              <a:rPr lang="en-US" i="1" dirty="0" err="1" smtClean="0"/>
              <a:t>a</a:t>
            </a:r>
            <a:r>
              <a:rPr lang="en-US" dirty="0" err="1" smtClean="0"/>
              <a:t>,</a:t>
            </a:r>
            <a:r>
              <a:rPr lang="en-US" i="1" dirty="0" err="1" smtClean="0">
                <a:ea typeface="Cambria Math" pitchFamily="18" charset="0"/>
              </a:rPr>
              <a:t>k</a:t>
            </a:r>
            <a:r>
              <a:rPr lang="en-US" dirty="0" smtClean="0"/>
              <a:t>) = </a:t>
            </a:r>
            <a:r>
              <a:rPr lang="en-US" i="1" dirty="0" err="1" smtClean="0"/>
              <a:t>a</a:t>
            </a:r>
            <a:r>
              <a:rPr lang="en-US" i="1" baseline="30000" dirty="0" err="1" smtClean="0"/>
              <a:t>k</a:t>
            </a:r>
            <a:r>
              <a:rPr lang="en-US" dirty="0" smtClean="0"/>
              <a:t>, for all         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≠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 Assuming the inductive hypothesis, the algorithm correctly computes </a:t>
            </a:r>
            <a:r>
              <a:rPr lang="en-US" i="1" dirty="0" smtClean="0"/>
              <a:t>a</a:t>
            </a:r>
            <a:r>
              <a:rPr lang="en-US" i="1" baseline="30000" dirty="0" smtClean="0"/>
              <a:t>k+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since</a:t>
            </a:r>
          </a:p>
          <a:p>
            <a:pPr>
              <a:buNone/>
            </a:pPr>
            <a:r>
              <a:rPr lang="en-US" dirty="0" smtClean="0"/>
              <a:t>                    </a:t>
            </a:r>
            <a:r>
              <a:rPr lang="en-US" i="1" dirty="0" smtClean="0"/>
              <a:t>power</a:t>
            </a:r>
            <a:r>
              <a:rPr lang="en-US" dirty="0" smtClean="0"/>
              <a:t>(</a:t>
            </a:r>
            <a:r>
              <a:rPr lang="en-US" i="1" dirty="0" err="1" smtClean="0"/>
              <a:t>a</a:t>
            </a:r>
            <a:r>
              <a:rPr lang="en-US" dirty="0" err="1" smtClean="0"/>
              <a:t>,</a:t>
            </a:r>
            <a:r>
              <a:rPr lang="en-US" i="1" dirty="0" err="1" smtClean="0">
                <a:ea typeface="Cambria Math" pitchFamily="18" charset="0"/>
              </a:rPr>
              <a:t>k</a:t>
            </a:r>
            <a:r>
              <a:rPr lang="en-US" i="1" dirty="0" smtClean="0">
                <a:ea typeface="Cambria Math" pitchFamily="18" charset="0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) =</a:t>
            </a:r>
            <a:r>
              <a:rPr lang="en-US" sz="2800" i="1" dirty="0" smtClean="0"/>
              <a:t> </a:t>
            </a:r>
            <a:r>
              <a:rPr lang="en-US" i="1" dirty="0" smtClean="0"/>
              <a:t>a</a:t>
            </a:r>
            <a:r>
              <a:rPr lang="en-US" i="1" dirty="0" smtClean="0">
                <a:latin typeface="Cambria Math"/>
                <a:ea typeface="Cambria Math"/>
              </a:rPr>
              <a:t>∙ </a:t>
            </a:r>
            <a:r>
              <a:rPr lang="en-US" i="1" dirty="0" smtClean="0"/>
              <a:t>power </a:t>
            </a:r>
            <a:r>
              <a:rPr lang="en-US" dirty="0" smtClean="0">
                <a:ea typeface="Cambria Math"/>
              </a:rPr>
              <a:t>(</a:t>
            </a:r>
            <a:r>
              <a:rPr lang="en-US" i="1" dirty="0" smtClean="0">
                <a:ea typeface="Cambria Math"/>
              </a:rPr>
              <a:t>a, k</a:t>
            </a:r>
            <a:r>
              <a:rPr lang="en-US" dirty="0" smtClean="0">
                <a:ea typeface="Cambria Math" pitchFamily="18" charset="0"/>
              </a:rPr>
              <a:t>) =</a:t>
            </a:r>
            <a:r>
              <a:rPr lang="en-US" i="1" dirty="0" smtClean="0"/>
              <a:t> a</a:t>
            </a:r>
            <a:r>
              <a:rPr lang="en-US" i="1" dirty="0" smtClean="0">
                <a:latin typeface="Cambria Math"/>
                <a:ea typeface="Cambria Math"/>
              </a:rPr>
              <a:t>∙ </a:t>
            </a:r>
            <a:r>
              <a:rPr lang="en-US" i="1" dirty="0" err="1" smtClean="0"/>
              <a:t>a</a:t>
            </a:r>
            <a:r>
              <a:rPr lang="en-US" i="1" baseline="30000" dirty="0" err="1" smtClean="0"/>
              <a:t>k</a:t>
            </a:r>
            <a:r>
              <a:rPr lang="en-US" dirty="0" smtClean="0"/>
              <a:t> =</a:t>
            </a:r>
            <a:r>
              <a:rPr lang="en-US" sz="2800" i="1" dirty="0" smtClean="0"/>
              <a:t> </a:t>
            </a:r>
            <a:r>
              <a:rPr lang="en-US" i="1" dirty="0" smtClean="0"/>
              <a:t>a</a:t>
            </a:r>
            <a:r>
              <a:rPr lang="en-US" i="1" baseline="30000" dirty="0" smtClean="0"/>
              <a:t>k+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00200" y="2971800"/>
            <a:ext cx="57912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400" b="1" dirty="0" smtClean="0"/>
              <a:t>procedure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400" i="1" dirty="0" smtClean="0"/>
              <a:t>power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1400" i="1" noProof="0" dirty="0" smtClean="0"/>
              <a:t>a</a:t>
            </a:r>
            <a:r>
              <a:rPr lang="en-US" sz="1400" dirty="0" smtClean="0"/>
              <a:t>:</a:t>
            </a:r>
            <a:r>
              <a:rPr lang="en-US" sz="1400" i="1" dirty="0" smtClean="0"/>
              <a:t> </a:t>
            </a:r>
            <a:r>
              <a:rPr lang="en-US" sz="1400" dirty="0" smtClean="0"/>
              <a:t>nonzero</a:t>
            </a:r>
            <a:r>
              <a:rPr lang="en-US" sz="1400" i="1" dirty="0" smtClean="0"/>
              <a:t> </a:t>
            </a:r>
            <a:r>
              <a:rPr lang="en-US" sz="1400" dirty="0" smtClean="0"/>
              <a:t>real number</a:t>
            </a:r>
            <a:r>
              <a:rPr lang="en-US" sz="1400" i="1" dirty="0" smtClean="0"/>
              <a:t>, n</a:t>
            </a:r>
            <a:r>
              <a:rPr lang="en-US" sz="1400" dirty="0" smtClean="0"/>
              <a:t>:</a:t>
            </a:r>
            <a:r>
              <a:rPr lang="en-US" sz="1400" i="1" dirty="0" smtClean="0"/>
              <a:t> </a:t>
            </a:r>
            <a:r>
              <a:rPr lang="en-US" sz="1400" dirty="0" smtClean="0"/>
              <a:t>nonnegative integer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400" b="1" dirty="0" smtClean="0"/>
              <a:t>if </a:t>
            </a:r>
            <a:r>
              <a:rPr lang="en-US" sz="1400" dirty="0" smtClean="0"/>
              <a:t> </a:t>
            </a:r>
            <a:r>
              <a:rPr lang="en-US" sz="1400" i="1" dirty="0" smtClean="0"/>
              <a:t>n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then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return 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400" b="1" dirty="0" smtClean="0"/>
              <a:t>else </a:t>
            </a:r>
            <a:r>
              <a:rPr lang="en-US" sz="1400" dirty="0" smtClean="0"/>
              <a:t> </a:t>
            </a:r>
            <a:r>
              <a:rPr lang="en-US" sz="1400" b="1" dirty="0" smtClean="0">
                <a:latin typeface="Cambria Math" pitchFamily="18" charset="0"/>
                <a:ea typeface="Cambria Math" pitchFamily="18" charset="0"/>
              </a:rPr>
              <a:t>return </a:t>
            </a:r>
            <a:r>
              <a:rPr lang="en-US" sz="1400" i="1" dirty="0" smtClean="0"/>
              <a:t>a</a:t>
            </a:r>
            <a:r>
              <a:rPr lang="en-US" sz="1400" i="1" dirty="0" smtClean="0">
                <a:latin typeface="Cambria Math"/>
                <a:ea typeface="Cambria Math"/>
              </a:rPr>
              <a:t>∙ </a:t>
            </a:r>
            <a:r>
              <a:rPr lang="en-US" sz="1400" i="1" dirty="0" smtClean="0"/>
              <a:t>power </a:t>
            </a:r>
            <a:r>
              <a:rPr lang="en-US" sz="1400" dirty="0" smtClean="0">
                <a:ea typeface="Cambria Math"/>
              </a:rPr>
              <a:t>(</a:t>
            </a:r>
            <a:r>
              <a:rPr lang="en-US" sz="1400" i="1" dirty="0" smtClean="0">
                <a:ea typeface="Cambria Math"/>
              </a:rPr>
              <a:t>a, n</a:t>
            </a:r>
            <a:r>
              <a:rPr lang="en-US" sz="1400" i="1" dirty="0" smtClean="0">
                <a:latin typeface="Cambria Math"/>
                <a:ea typeface="Cambria Math"/>
              </a:rPr>
              <a:t> −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400" dirty="0" smtClean="0">
                <a:ea typeface="Cambria Math" pitchFamily="18" charset="0"/>
              </a:rPr>
              <a:t>)</a:t>
            </a:r>
            <a:endParaRPr lang="en-US" sz="1400" i="1" dirty="0" smtClean="0"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400" noProof="0" dirty="0" smtClean="0">
                <a:ea typeface="Cambria Math" pitchFamily="18" charset="0"/>
              </a:rPr>
              <a:t>{output is </a:t>
            </a:r>
            <a:r>
              <a:rPr lang="en-US" sz="1400" i="1" dirty="0" smtClean="0"/>
              <a:t>a</a:t>
            </a:r>
            <a:r>
              <a:rPr lang="en-US" sz="1400" i="1" baseline="30000" dirty="0" smtClean="0"/>
              <a:t>n</a:t>
            </a:r>
            <a:r>
              <a:rPr lang="en-US" sz="1400" dirty="0" smtClean="0"/>
              <a:t>}</a:t>
            </a:r>
            <a:endParaRPr lang="en-US" sz="1400" noProof="0" dirty="0" smtClean="0"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4800" noProof="0" dirty="0" smtClean="0"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en-US" sz="4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mbria Math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 flipH="1" flipV="1">
            <a:off x="8572500" y="5600700"/>
            <a:ext cx="2286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 dirty="0" smtClean="0">
                <a:latin typeface="Cambria Math"/>
                <a:ea typeface="Cambria Math"/>
              </a:rPr>
              <a:t>−2 </a:t>
            </a:r>
            <a:r>
              <a:rPr lang="en-US" dirty="0" smtClean="0">
                <a:ea typeface="Cambria Math"/>
              </a:rPr>
              <a:t>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Merge Sort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Merge Sort </a:t>
            </a:r>
            <a:r>
              <a:rPr lang="en-US" dirty="0" smtClean="0"/>
              <a:t>works by iteratively splitting a list (with an even number of elements) into two </a:t>
            </a:r>
            <a:r>
              <a:rPr lang="en-US" dirty="0" err="1" smtClean="0"/>
              <a:t>sublists</a:t>
            </a:r>
            <a:r>
              <a:rPr lang="en-US" dirty="0" smtClean="0"/>
              <a:t> of equal length until each </a:t>
            </a:r>
            <a:r>
              <a:rPr lang="en-US" dirty="0" err="1" smtClean="0"/>
              <a:t>sublist</a:t>
            </a:r>
            <a:r>
              <a:rPr lang="en-US" dirty="0" smtClean="0"/>
              <a:t> has one element.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sublist</a:t>
            </a:r>
            <a:r>
              <a:rPr lang="en-US" dirty="0" smtClean="0"/>
              <a:t> is represented by a balanced binary tree.</a:t>
            </a:r>
          </a:p>
          <a:p>
            <a:r>
              <a:rPr lang="en-US" dirty="0" smtClean="0"/>
              <a:t>At each step a pair of </a:t>
            </a:r>
            <a:r>
              <a:rPr lang="en-US" dirty="0" err="1" smtClean="0"/>
              <a:t>sublists</a:t>
            </a:r>
            <a:r>
              <a:rPr lang="en-US" dirty="0" smtClean="0"/>
              <a:t> is successively merged into a list with the elements in increasing order. The process ends when all the </a:t>
            </a:r>
            <a:r>
              <a:rPr lang="en-US" dirty="0" err="1" smtClean="0"/>
              <a:t>sublists</a:t>
            </a:r>
            <a:r>
              <a:rPr lang="en-US" dirty="0" smtClean="0"/>
              <a:t> have been merged.</a:t>
            </a:r>
          </a:p>
          <a:p>
            <a:r>
              <a:rPr lang="en-US" dirty="0" smtClean="0"/>
              <a:t>The succession of merged lists is represented by a binary tree.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Use merge sort to put the list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8,2,4,6,9,7,10, 1, 5, 3</a:t>
            </a:r>
          </a:p>
          <a:p>
            <a:pPr>
              <a:buNone/>
            </a:pPr>
            <a:r>
              <a:rPr lang="en-US" dirty="0" smtClean="0"/>
              <a:t>       into increasing order.</a:t>
            </a: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0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743200"/>
            <a:ext cx="3305556" cy="35463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Recursive Merge Sort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Construct a recursive merge sort algorithm. </a:t>
            </a:r>
          </a:p>
          <a:p>
            <a:pPr>
              <a:buNone/>
            </a:pPr>
            <a:r>
              <a:rPr lang="en-US" sz="2800" b="1" dirty="0" smtClean="0"/>
              <a:t>   Solution</a:t>
            </a:r>
            <a:r>
              <a:rPr lang="en-US" sz="2800" dirty="0" smtClean="0"/>
              <a:t>: Begin with the list of </a:t>
            </a:r>
            <a:r>
              <a:rPr lang="en-US" sz="2800" i="1" dirty="0" smtClean="0"/>
              <a:t>n</a:t>
            </a:r>
            <a:r>
              <a:rPr lang="en-US" sz="2800" dirty="0" smtClean="0"/>
              <a:t> elements </a:t>
            </a:r>
            <a:r>
              <a:rPr lang="en-US" sz="2800" i="1" dirty="0" smtClean="0"/>
              <a:t>L</a:t>
            </a:r>
            <a:r>
              <a:rPr lang="en-US" sz="2800" dirty="0" smtClean="0"/>
              <a:t>.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3124200"/>
            <a:ext cx="6781800" cy="2514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250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/>
              <a:t>procedure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7200" i="1" noProof="0" dirty="0" smtClean="0"/>
              <a:t> </a:t>
            </a:r>
            <a:r>
              <a:rPr lang="en-US" sz="7200" i="1" noProof="0" dirty="0" err="1" smtClean="0"/>
              <a:t>mergesort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7200" i="1" noProof="0" dirty="0" smtClean="0"/>
              <a:t>L = </a:t>
            </a:r>
            <a:r>
              <a:rPr lang="en-US" sz="7200" i="1" dirty="0" smtClean="0"/>
              <a:t>a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7200" i="1" dirty="0" smtClean="0"/>
              <a:t>a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,…,</a:t>
            </a:r>
            <a:r>
              <a:rPr lang="en-US" sz="7200" i="1" dirty="0" smtClean="0">
                <a:ea typeface="Cambria Math" pitchFamily="18" charset="0"/>
              </a:rPr>
              <a:t>a</a:t>
            </a:r>
            <a:r>
              <a:rPr lang="en-US" sz="7200" i="1" baseline="-25000" dirty="0" smtClean="0">
                <a:ea typeface="Cambria Math" pitchFamily="18" charset="0"/>
              </a:rPr>
              <a:t>n</a:t>
            </a:r>
            <a:r>
              <a:rPr lang="en-US" sz="7200" i="1" dirty="0" smtClean="0">
                <a:ea typeface="Cambria Math" pitchFamily="18" charset="0"/>
              </a:rPr>
              <a:t> </a:t>
            </a:r>
            <a:r>
              <a:rPr lang="en-US" sz="7200" dirty="0" smtClean="0">
                <a:latin typeface="Cambria Math"/>
                <a:ea typeface="Cambria Math"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/>
              <a:t>if  </a:t>
            </a:r>
            <a:r>
              <a:rPr lang="en-US" sz="7200" i="1" dirty="0" smtClean="0"/>
              <a:t>n</a:t>
            </a:r>
            <a:r>
              <a:rPr lang="en-US" sz="7200" b="1" dirty="0" smtClean="0"/>
              <a:t> </a:t>
            </a:r>
            <a:r>
              <a:rPr lang="en-US" sz="7200" dirty="0" smtClean="0"/>
              <a:t> &gt; 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7200" dirty="0" smtClean="0"/>
              <a:t>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then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i="1" dirty="0" smtClean="0">
                <a:ea typeface="Cambria Math"/>
              </a:rPr>
              <a:t>         m</a:t>
            </a:r>
            <a:r>
              <a:rPr lang="en-US" sz="7200" dirty="0" smtClean="0">
                <a:latin typeface="Cambria Math"/>
                <a:ea typeface="Cambria Math"/>
              </a:rPr>
              <a:t> := ⌊</a:t>
            </a:r>
            <a:r>
              <a:rPr lang="en-US" sz="7200" i="1" dirty="0" smtClean="0">
                <a:latin typeface="Cambria Math"/>
                <a:ea typeface="Cambria Math"/>
              </a:rPr>
              <a:t>n</a:t>
            </a:r>
            <a:r>
              <a:rPr lang="en-US" sz="7200" dirty="0" smtClean="0">
                <a:latin typeface="Cambria Math"/>
                <a:ea typeface="Cambria Math"/>
              </a:rPr>
              <a:t>/2⌋</a:t>
            </a:r>
            <a:endParaRPr lang="en-US" sz="72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72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         L</a:t>
            </a:r>
            <a:r>
              <a:rPr kumimoji="0" lang="en-US" sz="720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72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 </a:t>
            </a:r>
            <a:r>
              <a:rPr kumimoji="0" lang="en-US" sz="72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:</a:t>
            </a:r>
            <a:r>
              <a:rPr kumimoji="0" lang="en-US" sz="72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= </a:t>
            </a:r>
            <a:r>
              <a:rPr lang="en-US" sz="7200" i="1" dirty="0" smtClean="0"/>
              <a:t>a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7200" i="1" dirty="0" smtClean="0"/>
              <a:t>a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,…,</a:t>
            </a:r>
            <a:r>
              <a:rPr lang="en-US" sz="7200" i="1" dirty="0" smtClean="0">
                <a:ea typeface="Cambria Math" pitchFamily="18" charset="0"/>
              </a:rPr>
              <a:t>a</a:t>
            </a:r>
            <a:r>
              <a:rPr lang="en-US" sz="7200" i="1" baseline="-25000" dirty="0" smtClean="0">
                <a:ea typeface="Cambria Math" pitchFamily="18" charset="0"/>
              </a:rPr>
              <a:t>m</a:t>
            </a:r>
            <a:r>
              <a:rPr lang="en-US" sz="7200" i="1" dirty="0" smtClean="0">
                <a:ea typeface="Cambria Math" pitchFamily="18" charset="0"/>
              </a:rPr>
              <a:t>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i="1" dirty="0" smtClean="0">
                <a:ea typeface="Cambria Math" pitchFamily="18" charset="0"/>
              </a:rPr>
              <a:t>         L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7200" i="1" dirty="0" smtClean="0">
                <a:ea typeface="Cambria Math" pitchFamily="18" charset="0"/>
              </a:rPr>
              <a:t> </a:t>
            </a:r>
            <a:r>
              <a:rPr lang="en-US" sz="7200" dirty="0" smtClean="0">
                <a:ea typeface="Cambria Math" pitchFamily="18" charset="0"/>
              </a:rPr>
              <a:t>:</a:t>
            </a:r>
            <a:r>
              <a:rPr lang="en-US" sz="7200" i="1" dirty="0" smtClean="0">
                <a:ea typeface="Cambria Math" pitchFamily="18" charset="0"/>
              </a:rPr>
              <a:t>= </a:t>
            </a:r>
            <a:r>
              <a:rPr lang="en-US" sz="7200" i="1" dirty="0" smtClean="0"/>
              <a:t>a</a:t>
            </a:r>
            <a:r>
              <a:rPr lang="en-US" sz="7200" i="1" baseline="-25000" dirty="0" smtClean="0">
                <a:ea typeface="Cambria Math" pitchFamily="18" charset="0"/>
              </a:rPr>
              <a:t>m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+1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7200" i="1" dirty="0" smtClean="0"/>
              <a:t>a</a:t>
            </a:r>
            <a:r>
              <a:rPr lang="en-US" sz="7200" i="1" baseline="-25000" dirty="0" smtClean="0">
                <a:ea typeface="Cambria Math" pitchFamily="18" charset="0"/>
              </a:rPr>
              <a:t>m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+2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,…,</a:t>
            </a:r>
            <a:r>
              <a:rPr lang="en-US" sz="7200" i="1" dirty="0" smtClean="0">
                <a:ea typeface="Cambria Math" pitchFamily="18" charset="0"/>
              </a:rPr>
              <a:t>a</a:t>
            </a:r>
            <a:r>
              <a:rPr lang="en-US" sz="7200" i="1" baseline="-25000" dirty="0" smtClean="0">
                <a:ea typeface="Cambria Math" pitchFamily="18" charset="0"/>
              </a:rPr>
              <a:t>n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i="1" dirty="0" smtClean="0">
                <a:ea typeface="Cambria Math" pitchFamily="18" charset="0"/>
              </a:rPr>
              <a:t>         L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7200" i="1" dirty="0" smtClean="0">
                <a:ea typeface="Cambria Math" pitchFamily="18" charset="0"/>
              </a:rPr>
              <a:t> </a:t>
            </a:r>
            <a:r>
              <a:rPr lang="en-US" sz="7200" dirty="0" smtClean="0">
                <a:ea typeface="Cambria Math" pitchFamily="18" charset="0"/>
              </a:rPr>
              <a:t>:</a:t>
            </a:r>
            <a:r>
              <a:rPr lang="en-US" sz="7200" i="1" dirty="0" smtClean="0">
                <a:ea typeface="Cambria Math" pitchFamily="18" charset="0"/>
              </a:rPr>
              <a:t>= merge</a:t>
            </a:r>
            <a:r>
              <a:rPr lang="en-US" sz="7200" dirty="0" smtClean="0">
                <a:ea typeface="Cambria Math" pitchFamily="18" charset="0"/>
              </a:rPr>
              <a:t>(</a:t>
            </a:r>
            <a:r>
              <a:rPr lang="en-US" sz="7200" i="1" dirty="0" err="1" smtClean="0">
                <a:ea typeface="Cambria Math" pitchFamily="18" charset="0"/>
              </a:rPr>
              <a:t>mergesort</a:t>
            </a:r>
            <a:r>
              <a:rPr lang="en-US" sz="7200" dirty="0" smtClean="0">
                <a:ea typeface="Cambria Math" pitchFamily="18" charset="0"/>
              </a:rPr>
              <a:t>(</a:t>
            </a:r>
            <a:r>
              <a:rPr lang="en-US" sz="7200" i="1" dirty="0" smtClean="0">
                <a:ea typeface="Cambria Math" pitchFamily="18" charset="0"/>
              </a:rPr>
              <a:t>L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7200" dirty="0" smtClean="0">
                <a:ea typeface="Cambria Math" pitchFamily="18" charset="0"/>
              </a:rPr>
              <a:t>)</a:t>
            </a:r>
            <a:r>
              <a:rPr lang="en-US" sz="7200" i="1" dirty="0" smtClean="0">
                <a:ea typeface="Cambria Math" pitchFamily="18" charset="0"/>
              </a:rPr>
              <a:t>, </a:t>
            </a:r>
            <a:r>
              <a:rPr lang="en-US" sz="7200" i="1" dirty="0" err="1" smtClean="0">
                <a:ea typeface="Cambria Math" pitchFamily="18" charset="0"/>
              </a:rPr>
              <a:t>mergesort</a:t>
            </a:r>
            <a:r>
              <a:rPr lang="en-US" sz="7200" dirty="0" smtClean="0">
                <a:ea typeface="Cambria Math" pitchFamily="18" charset="0"/>
              </a:rPr>
              <a:t>(</a:t>
            </a:r>
            <a:r>
              <a:rPr lang="en-US" sz="7200" i="1" dirty="0" smtClean="0">
                <a:ea typeface="Cambria Math" pitchFamily="18" charset="0"/>
              </a:rPr>
              <a:t>L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7200" i="1" dirty="0" smtClean="0">
                <a:ea typeface="Cambria Math" pitchFamily="18" charset="0"/>
              </a:rPr>
              <a:t> </a:t>
            </a:r>
            <a:r>
              <a:rPr lang="en-US" sz="7200" dirty="0" smtClean="0">
                <a:ea typeface="Cambria Math" pitchFamily="18" charset="0"/>
              </a:rPr>
              <a:t>))</a:t>
            </a:r>
            <a:endParaRPr kumimoji="0" lang="en-US" sz="720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noProof="0" dirty="0" smtClean="0">
                <a:ea typeface="Cambria Math" pitchFamily="18" charset="0"/>
              </a:rPr>
              <a:t>{</a:t>
            </a:r>
            <a:r>
              <a:rPr lang="en-US" sz="7200" i="1" noProof="0" dirty="0" smtClean="0">
                <a:ea typeface="Cambria Math" pitchFamily="18" charset="0"/>
              </a:rPr>
              <a:t>L</a:t>
            </a:r>
            <a:r>
              <a:rPr lang="en-US" sz="7200" noProof="0" dirty="0" smtClean="0">
                <a:ea typeface="Cambria Math" pitchFamily="18" charset="0"/>
              </a:rPr>
              <a:t> is now sorted into elements in increasing order}</a:t>
            </a:r>
            <a:endParaRPr kumimoji="0" lang="en-US" sz="7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i="1" baseline="-250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9200" y="3581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Assignment: Implement this algorithm.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Subroutine </a:t>
            </a:r>
            <a:r>
              <a:rPr lang="en-US" i="1" dirty="0" smtClean="0"/>
              <a:t>merge</a:t>
            </a:r>
            <a:r>
              <a:rPr lang="en-US" dirty="0" smtClean="0"/>
              <a:t>, which merges two sorted lists.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   Complexity of Merge</a:t>
            </a:r>
            <a:r>
              <a:rPr lang="en-US" dirty="0" smtClean="0"/>
              <a:t>: Two sorted lists with </a:t>
            </a:r>
            <a:r>
              <a:rPr lang="en-US" i="1" dirty="0" smtClean="0"/>
              <a:t>m</a:t>
            </a:r>
            <a:r>
              <a:rPr lang="en-US" dirty="0" smtClean="0"/>
              <a:t> elements and </a:t>
            </a:r>
            <a:r>
              <a:rPr lang="en-US" i="1" dirty="0" smtClean="0"/>
              <a:t>n</a:t>
            </a:r>
            <a:r>
              <a:rPr lang="en-US" dirty="0" smtClean="0"/>
              <a:t> elements can be merged into a sorted list using no more than </a:t>
            </a:r>
            <a:r>
              <a:rPr lang="en-US" i="1" dirty="0" smtClean="0"/>
              <a:t>m</a:t>
            </a:r>
            <a:r>
              <a:rPr lang="en-US" dirty="0" smtClean="0"/>
              <a:t> +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comparisons.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2438400"/>
            <a:ext cx="7391400" cy="2514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250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/>
              <a:t>procedure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7200" i="1" noProof="0" dirty="0" smtClean="0"/>
              <a:t> merge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7200" i="1" dirty="0" smtClean="0">
                <a:ea typeface="Cambria Math" pitchFamily="18" charset="0"/>
              </a:rPr>
              <a:t>L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7200" i="1" dirty="0" smtClean="0"/>
              <a:t>, </a:t>
            </a:r>
            <a:r>
              <a:rPr lang="en-US" sz="7200" i="1" dirty="0" smtClean="0">
                <a:ea typeface="Cambria Math" pitchFamily="18" charset="0"/>
              </a:rPr>
              <a:t>L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7200" i="1" dirty="0" smtClean="0"/>
              <a:t> </a:t>
            </a:r>
            <a:r>
              <a:rPr lang="en-US" sz="7200" dirty="0" smtClean="0"/>
              <a:t>:</a:t>
            </a:r>
            <a:r>
              <a:rPr lang="en-US" sz="7200" dirty="0" smtClean="0">
                <a:ea typeface="Cambria Math" pitchFamily="18" charset="0"/>
              </a:rPr>
              <a:t>sorted lists</a:t>
            </a:r>
            <a:r>
              <a:rPr lang="en-US" sz="7200" dirty="0" smtClean="0">
                <a:latin typeface="Cambria Math"/>
                <a:ea typeface="Cambria Math"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i="1" dirty="0" smtClean="0">
                <a:ea typeface="Cambria Math" pitchFamily="18" charset="0"/>
              </a:rPr>
              <a:t>L </a:t>
            </a:r>
            <a:r>
              <a:rPr lang="en-US" sz="7200" dirty="0" smtClean="0">
                <a:ea typeface="Cambria Math" pitchFamily="18" charset="0"/>
              </a:rPr>
              <a:t>:= empty list</a:t>
            </a:r>
            <a:endParaRPr lang="en-US" sz="7200" dirty="0" smtClean="0">
              <a:latin typeface="Cambria Math"/>
              <a:ea typeface="Cambria Math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/>
              <a:t>while </a:t>
            </a:r>
            <a:r>
              <a:rPr lang="en-US" sz="7200" i="1" dirty="0" smtClean="0">
                <a:ea typeface="Cambria Math" pitchFamily="18" charset="0"/>
              </a:rPr>
              <a:t>L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7200" dirty="0" smtClean="0"/>
              <a:t>  and </a:t>
            </a:r>
            <a:r>
              <a:rPr lang="en-US" sz="7200" i="1" dirty="0" smtClean="0">
                <a:ea typeface="Cambria Math" pitchFamily="18" charset="0"/>
              </a:rPr>
              <a:t>L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7200" dirty="0" smtClean="0"/>
              <a:t>  are both nonempty</a:t>
            </a:r>
            <a:endParaRPr kumimoji="0" lang="en-US" sz="7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i="1" dirty="0" smtClean="0">
                <a:ea typeface="Cambria Math"/>
              </a:rPr>
              <a:t>     </a:t>
            </a:r>
            <a:r>
              <a:rPr lang="en-US" sz="7200" dirty="0" smtClean="0">
                <a:ea typeface="Cambria Math"/>
              </a:rPr>
              <a:t>remove smaller of first elements of </a:t>
            </a:r>
            <a:r>
              <a:rPr lang="en-US" sz="7200" i="1" dirty="0" smtClean="0">
                <a:ea typeface="Cambria Math" pitchFamily="18" charset="0"/>
              </a:rPr>
              <a:t>L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7200" dirty="0" smtClean="0">
                <a:ea typeface="Cambria Math"/>
              </a:rPr>
              <a:t> and </a:t>
            </a:r>
            <a:r>
              <a:rPr lang="en-US" sz="7200" i="1" dirty="0" smtClean="0">
                <a:ea typeface="Cambria Math" pitchFamily="18" charset="0"/>
              </a:rPr>
              <a:t>L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7200" dirty="0" smtClean="0">
                <a:ea typeface="Cambria Math"/>
              </a:rPr>
              <a:t> from its list; 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dirty="0" smtClean="0">
                <a:ea typeface="Cambria Math"/>
              </a:rPr>
              <a:t>             put at the right end of </a:t>
            </a:r>
            <a:r>
              <a:rPr lang="en-US" sz="7200" i="1" dirty="0" smtClean="0">
                <a:ea typeface="Cambria Math" pitchFamily="18" charset="0"/>
              </a:rPr>
              <a:t>L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i="1" dirty="0" smtClean="0">
                <a:ea typeface="Cambria Math" pitchFamily="18" charset="0"/>
              </a:rPr>
              <a:t>     </a:t>
            </a:r>
            <a:r>
              <a:rPr lang="en-US" sz="7200" b="1" dirty="0" smtClean="0">
                <a:ea typeface="Cambria Math" pitchFamily="18" charset="0"/>
              </a:rPr>
              <a:t>if </a:t>
            </a:r>
            <a:r>
              <a:rPr lang="en-US" sz="7200" dirty="0" smtClean="0">
                <a:ea typeface="Cambria Math" pitchFamily="18" charset="0"/>
              </a:rPr>
              <a:t>this removal makes one list empty 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>
                <a:ea typeface="Cambria Math" pitchFamily="18" charset="0"/>
              </a:rPr>
              <a:t>         then</a:t>
            </a:r>
            <a:r>
              <a:rPr lang="en-US" sz="7200" dirty="0" smtClean="0">
                <a:ea typeface="Cambria Math" pitchFamily="18" charset="0"/>
              </a:rPr>
              <a:t> remove all elements from the other list and append them to L</a:t>
            </a:r>
            <a:endParaRPr lang="en-US" sz="72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>
                <a:ea typeface="Cambria Math" pitchFamily="18" charset="0"/>
              </a:rPr>
              <a:t>return</a:t>
            </a:r>
            <a:r>
              <a:rPr lang="en-US" sz="7200" i="1" dirty="0" smtClean="0">
                <a:ea typeface="Cambria Math" pitchFamily="18" charset="0"/>
              </a:rPr>
              <a:t> L </a:t>
            </a:r>
            <a:r>
              <a:rPr lang="en-US" sz="7200" noProof="0" dirty="0" smtClean="0">
                <a:ea typeface="Cambria Math" pitchFamily="18" charset="0"/>
              </a:rPr>
              <a:t>{</a:t>
            </a:r>
            <a:r>
              <a:rPr lang="en-US" sz="7200" i="1" noProof="0" dirty="0" smtClean="0">
                <a:ea typeface="Cambria Math" pitchFamily="18" charset="0"/>
              </a:rPr>
              <a:t>L</a:t>
            </a:r>
            <a:r>
              <a:rPr lang="en-US" sz="7200" noProof="0" dirty="0" smtClean="0">
                <a:ea typeface="Cambria Math" pitchFamily="18" charset="0"/>
              </a:rPr>
              <a:t> is the merged list with the elements in increasing order}</a:t>
            </a:r>
            <a:endParaRPr kumimoji="0" lang="en-US" sz="7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i="1" baseline="-250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Two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Merge the two lists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2,3,5,6</a:t>
            </a:r>
            <a:r>
              <a:rPr lang="en-US" dirty="0" smtClean="0"/>
              <a:t> 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1,4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table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200400"/>
            <a:ext cx="7445111" cy="2971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   Complexity of Merge Sort</a:t>
            </a:r>
            <a:r>
              <a:rPr lang="en-US" dirty="0" smtClean="0"/>
              <a:t>:  The number of comparisons needed to merge  a list with </a:t>
            </a:r>
            <a:r>
              <a:rPr lang="en-US" i="1" dirty="0" smtClean="0"/>
              <a:t>n</a:t>
            </a:r>
            <a:r>
              <a:rPr lang="en-US" dirty="0" smtClean="0"/>
              <a:t> elements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 log </a:t>
            </a:r>
            <a:r>
              <a:rPr lang="en-US" i="1" dirty="0" smtClean="0"/>
              <a:t>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For simplicity, assume that </a:t>
            </a:r>
            <a:r>
              <a:rPr lang="en-US" i="1" dirty="0" smtClean="0"/>
              <a:t>n</a:t>
            </a:r>
            <a:r>
              <a:rPr lang="en-US" dirty="0" smtClean="0"/>
              <a:t> is a power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say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/>
              <a:t>m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 the end of the splitting process, we have a binary tree with   </a:t>
            </a:r>
            <a:r>
              <a:rPr lang="en-US" i="1" dirty="0" smtClean="0"/>
              <a:t>m</a:t>
            </a:r>
            <a:r>
              <a:rPr lang="en-US" dirty="0" smtClean="0"/>
              <a:t> levels,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/>
              <a:t>m</a:t>
            </a:r>
            <a:r>
              <a:rPr lang="en-US" dirty="0" smtClean="0"/>
              <a:t>  lists with one element at level  </a:t>
            </a:r>
            <a:r>
              <a:rPr lang="en-US" i="1" dirty="0" smtClean="0"/>
              <a:t>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merging process begins at level m with the pairs of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i="1" baseline="30000" dirty="0" smtClean="0"/>
              <a:t>m </a:t>
            </a:r>
            <a:r>
              <a:rPr lang="en-US" dirty="0" smtClean="0"/>
              <a:t>lists with one element combined into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/>
              <a:t>m</a:t>
            </a:r>
            <a:r>
              <a:rPr lang="en-US" i="1" baseline="30000" dirty="0" smtClean="0">
                <a:latin typeface="Cambria Math"/>
                <a:ea typeface="Cambria Math"/>
              </a:rPr>
              <a:t>−</a:t>
            </a:r>
            <a:r>
              <a:rPr lang="en-US" baseline="30000" dirty="0" smtClean="0">
                <a:latin typeface="Cambria Math"/>
                <a:ea typeface="Cambria Math"/>
              </a:rPr>
              <a:t>1</a:t>
            </a:r>
            <a:r>
              <a:rPr lang="en-US" i="1" baseline="30000" dirty="0" smtClean="0"/>
              <a:t> </a:t>
            </a:r>
            <a:r>
              <a:rPr lang="en-US" dirty="0" smtClean="0"/>
              <a:t>lists of two elements. Each merger takes two one comparison.</a:t>
            </a:r>
          </a:p>
          <a:p>
            <a:r>
              <a:rPr lang="en-US" dirty="0" smtClean="0"/>
              <a:t>The procedure continues , at each level (</a:t>
            </a:r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i="1" dirty="0" smtClean="0"/>
              <a:t>m</a:t>
            </a:r>
            <a:r>
              <a:rPr lang="en-US" dirty="0" smtClean="0"/>
              <a:t>,  </a:t>
            </a:r>
            <a:r>
              <a:rPr lang="en-US" i="1" dirty="0" smtClean="0"/>
              <a:t>m</a:t>
            </a:r>
            <a:r>
              <a:rPr lang="en-US" dirty="0" smtClean="0">
                <a:latin typeface="Cambria Math"/>
                <a:ea typeface="Cambria Math"/>
              </a:rPr>
              <a:t>−1,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  <a:r>
              <a:rPr lang="en-US" dirty="0" smtClean="0">
                <a:latin typeface="Cambria Math"/>
                <a:ea typeface="Cambria Math"/>
              </a:rPr>
              <a:t>−1,…,3,2,1)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/>
              <a:t>k </a:t>
            </a:r>
            <a:r>
              <a:rPr lang="en-US" dirty="0" smtClean="0"/>
              <a:t>lists 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/>
              <a:t>m</a:t>
            </a:r>
            <a:r>
              <a:rPr lang="en-US" i="1" baseline="30000" dirty="0" smtClean="0">
                <a:latin typeface="Cambria Math"/>
                <a:ea typeface="Cambria Math"/>
              </a:rPr>
              <a:t>−k</a:t>
            </a:r>
            <a:r>
              <a:rPr lang="en-US" dirty="0" smtClean="0"/>
              <a:t>  elements are merged into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/>
              <a:t>k</a:t>
            </a:r>
            <a:r>
              <a:rPr lang="en-US" i="1" baseline="30000" dirty="0" smtClean="0">
                <a:latin typeface="Cambria Math"/>
                <a:ea typeface="Cambria Math"/>
              </a:rPr>
              <a:t>−</a:t>
            </a:r>
            <a:r>
              <a:rPr lang="en-US" baseline="30000" dirty="0" smtClean="0">
                <a:latin typeface="Cambria Math"/>
                <a:ea typeface="Cambria Math"/>
              </a:rPr>
              <a:t>1</a:t>
            </a:r>
            <a:r>
              <a:rPr lang="en-US" dirty="0" smtClean="0"/>
              <a:t> lists, 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/>
              <a:t>m</a:t>
            </a:r>
            <a:r>
              <a:rPr lang="en-US" i="1" baseline="30000" dirty="0" smtClean="0">
                <a:latin typeface="Cambria Math"/>
                <a:ea typeface="Cambria Math"/>
              </a:rPr>
              <a:t>−k + </a:t>
            </a:r>
            <a:r>
              <a:rPr lang="en-US" baseline="30000" dirty="0" smtClean="0">
                <a:latin typeface="Cambria Math"/>
                <a:ea typeface="Cambria Math"/>
              </a:rPr>
              <a:t>1</a:t>
            </a:r>
            <a:r>
              <a:rPr lang="en-US" dirty="0" smtClean="0"/>
              <a:t>  elements at level </a:t>
            </a:r>
            <a:r>
              <a:rPr lang="en-US" i="1" dirty="0" smtClean="0"/>
              <a:t>k</a:t>
            </a:r>
            <a:r>
              <a:rPr lang="en-US" dirty="0" smtClean="0">
                <a:latin typeface="Cambria Math"/>
                <a:ea typeface="Cambria Math"/>
              </a:rPr>
              <a:t>−1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know (by the complexity of the merge subroutine) that  each merger takes at most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/>
              <a:t>m</a:t>
            </a:r>
            <a:r>
              <a:rPr lang="en-US" i="1" baseline="30000" dirty="0" smtClean="0">
                <a:latin typeface="Cambria Math"/>
                <a:ea typeface="Cambria Math"/>
              </a:rPr>
              <a:t>−k</a:t>
            </a:r>
            <a:r>
              <a:rPr lang="en-US" dirty="0" smtClean="0"/>
              <a:t> +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i="1" baseline="30000" dirty="0" smtClean="0"/>
              <a:t>m</a:t>
            </a:r>
            <a:r>
              <a:rPr lang="en-US" i="1" baseline="30000" dirty="0" smtClean="0">
                <a:latin typeface="Cambria Math"/>
                <a:ea typeface="Cambria Math"/>
              </a:rPr>
              <a:t>−k</a:t>
            </a:r>
            <a:r>
              <a:rPr lang="en-US" dirty="0" smtClean="0"/>
              <a:t>  </a:t>
            </a:r>
            <a:r>
              <a:rPr lang="en-US" dirty="0" smtClean="0">
                <a:latin typeface="Cambria Math"/>
                <a:ea typeface="Cambria Math"/>
              </a:rPr>
              <a:t>− 1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/>
              <a:t>m</a:t>
            </a:r>
            <a:r>
              <a:rPr lang="en-US" i="1" baseline="30000" dirty="0" smtClean="0">
                <a:latin typeface="Cambria Math"/>
                <a:ea typeface="Cambria Math"/>
              </a:rPr>
              <a:t>−k</a:t>
            </a:r>
            <a:r>
              <a:rPr lang="en-US" baseline="30000" dirty="0" smtClean="0">
                <a:latin typeface="Cambria Math"/>
                <a:ea typeface="Cambria Math"/>
              </a:rPr>
              <a:t>+</a:t>
            </a:r>
            <a:r>
              <a:rPr lang="en-US" i="1" baseline="30000" dirty="0" smtClean="0">
                <a:latin typeface="Cambria Math"/>
                <a:ea typeface="Cambria Math"/>
              </a:rPr>
              <a:t> </a:t>
            </a:r>
            <a:r>
              <a:rPr lang="en-US" baseline="30000" dirty="0" smtClean="0">
                <a:latin typeface="Cambria Math"/>
                <a:ea typeface="Cambria Math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− 1 comparisons.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Summing over the number of comparisons at each level, shows that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because </a:t>
            </a:r>
            <a:r>
              <a:rPr lang="en-US" i="1" dirty="0" smtClean="0"/>
              <a:t>m</a:t>
            </a:r>
            <a:r>
              <a:rPr lang="en-US" dirty="0" smtClean="0"/>
              <a:t> = log </a:t>
            </a:r>
            <a:r>
              <a:rPr lang="en-US" i="1" dirty="0" smtClean="0"/>
              <a:t>n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/>
              <a:t>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(The expression                   in the formula above  is evaluated as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m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− 1</a:t>
            </a:r>
            <a:r>
              <a:rPr lang="en-US" dirty="0" smtClean="0"/>
              <a:t>  using the formula for the sum of the terms of a geometric progression, from 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2.4</a:t>
            </a:r>
            <a:r>
              <a:rPr lang="en-US" dirty="0" smtClean="0"/>
              <a:t>.)</a:t>
            </a:r>
          </a:p>
          <a:p>
            <a:r>
              <a:rPr lang="en-US" dirty="0" smtClean="0"/>
              <a:t>In Chapter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/>
              <a:t>, we’ll see that the fastest comparison-based sorting algorithms have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 log </a:t>
            </a:r>
            <a:r>
              <a:rPr lang="en-US" i="1" dirty="0" smtClean="0"/>
              <a:t>n</a:t>
            </a:r>
            <a:r>
              <a:rPr lang="en-US" dirty="0" smtClean="0"/>
              <a:t>) time complexity. So, merge sort achieves the best possible big-</a:t>
            </a:r>
            <a:r>
              <a:rPr lang="en-US" i="1" dirty="0" smtClean="0"/>
              <a:t>O</a:t>
            </a:r>
            <a:r>
              <a:rPr lang="en-US" dirty="0" smtClean="0"/>
              <a:t> estimate of time complexity.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90600" y="2590800"/>
            <a:ext cx="7831836" cy="630936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048000" y="4038600"/>
            <a:ext cx="1158240" cy="29337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2390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Mathematical Induction - Sec 5.1</a:t>
            </a:r>
          </a:p>
          <a:p>
            <a:r>
              <a:rPr lang="en-US" dirty="0" smtClean="0"/>
              <a:t>Strong Induction and Well-Ordering - Sec 5.2</a:t>
            </a:r>
          </a:p>
          <a:p>
            <a:pPr>
              <a:buNone/>
            </a:pPr>
            <a:r>
              <a:rPr lang="en-US" dirty="0" smtClean="0"/>
              <a:t> Lecture 18</a:t>
            </a:r>
          </a:p>
          <a:p>
            <a:endParaRPr lang="en-US" dirty="0" smtClean="0"/>
          </a:p>
          <a:p>
            <a:r>
              <a:rPr lang="en-US" dirty="0" smtClean="0"/>
              <a:t>Recursive Definitions and Structural Induction – Sec 5.3 – Lecture </a:t>
            </a:r>
            <a:r>
              <a:rPr lang="en-US" dirty="0" smtClean="0"/>
              <a:t>20, 21 </a:t>
            </a: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Recursive Algorithms – Sec 5.4 – Lecture </a:t>
            </a:r>
            <a:r>
              <a:rPr lang="en-US" sz="2400" dirty="0" smtClean="0">
                <a:solidFill>
                  <a:srgbClr val="FF0000"/>
                </a:solidFill>
              </a:rPr>
              <a:t>22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(This Slide)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Recursive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5.4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2179320"/>
          </a:xfrm>
        </p:spPr>
        <p:txBody>
          <a:bodyPr>
            <a:normAutofit/>
          </a:bodyPr>
          <a:lstStyle/>
          <a:p>
            <a:r>
              <a:rPr lang="en-US" dirty="0" smtClean="0"/>
              <a:t>Recursive Algorithms</a:t>
            </a:r>
          </a:p>
          <a:p>
            <a:r>
              <a:rPr lang="en-US" dirty="0" smtClean="0"/>
              <a:t>Proving Recursive Algorithms Correct</a:t>
            </a:r>
          </a:p>
          <a:p>
            <a:r>
              <a:rPr lang="en-US" dirty="0" smtClean="0"/>
              <a:t>Merge Sort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An algorithm is called </a:t>
            </a:r>
            <a:r>
              <a:rPr lang="en-US" b="1" i="1" dirty="0" smtClean="0">
                <a:solidFill>
                  <a:srgbClr val="FF0000"/>
                </a:solidFill>
              </a:rPr>
              <a:t>recursive</a:t>
            </a:r>
            <a:r>
              <a:rPr lang="en-US" dirty="0" smtClean="0"/>
              <a:t> if it solves a problem by reducing it to an instance of the same problem with smaller input.</a:t>
            </a:r>
          </a:p>
          <a:p>
            <a:r>
              <a:rPr lang="en-US" dirty="0" smtClean="0"/>
              <a:t>For the algorithm to terminate, the instance of the problem must eventually be reduced to some initial case for which the solution is known.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Factorial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Give a recursive algorithm for computing </a:t>
            </a:r>
            <a:r>
              <a:rPr lang="en-US" i="1" dirty="0" smtClean="0"/>
              <a:t>n</a:t>
            </a:r>
            <a:r>
              <a:rPr lang="en-US" dirty="0" smtClean="0"/>
              <a:t>!, where </a:t>
            </a:r>
            <a:r>
              <a:rPr lang="en-US" i="1" dirty="0" smtClean="0"/>
              <a:t>n</a:t>
            </a:r>
            <a:r>
              <a:rPr lang="en-US" dirty="0" smtClean="0"/>
              <a:t> is a nonnegative integer. </a:t>
            </a:r>
          </a:p>
          <a:p>
            <a:r>
              <a:rPr lang="en-US" b="1" dirty="0" smtClean="0"/>
              <a:t>Solution</a:t>
            </a:r>
            <a:r>
              <a:rPr lang="en-US" dirty="0" smtClean="0"/>
              <a:t>: Use the recursive definition of the factorial function.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3810000"/>
            <a:ext cx="6781800" cy="1600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250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/>
              <a:t>procedure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7200" i="1" noProof="0" dirty="0" smtClean="0"/>
              <a:t>factorial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7200" i="1" dirty="0" smtClean="0"/>
              <a:t>n</a:t>
            </a:r>
            <a:r>
              <a:rPr lang="en-US" sz="7200" dirty="0" smtClean="0"/>
              <a:t>:</a:t>
            </a:r>
            <a:r>
              <a:rPr lang="en-US" sz="7200" i="1" dirty="0" smtClean="0"/>
              <a:t> </a:t>
            </a:r>
            <a:r>
              <a:rPr lang="en-US" sz="7200" dirty="0" smtClean="0"/>
              <a:t>nonnegative integer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/>
              <a:t>if </a:t>
            </a:r>
            <a:r>
              <a:rPr lang="en-US" sz="7200" dirty="0" smtClean="0"/>
              <a:t> </a:t>
            </a:r>
            <a:r>
              <a:rPr lang="en-US" sz="7200" i="1" dirty="0" smtClean="0"/>
              <a:t>n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then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return </a:t>
            </a:r>
            <a:r>
              <a:rPr kumimoji="0" lang="en-US" sz="7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/>
              <a:t>else </a:t>
            </a:r>
            <a:r>
              <a:rPr lang="en-US" sz="7200" dirty="0" smtClean="0"/>
              <a:t> </a:t>
            </a:r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return </a:t>
            </a:r>
            <a:r>
              <a:rPr lang="en-US" sz="7200" i="1" dirty="0" smtClean="0"/>
              <a:t>n</a:t>
            </a:r>
            <a:r>
              <a:rPr lang="en-US" sz="7200" i="1" dirty="0" smtClean="0">
                <a:latin typeface="Cambria Math"/>
                <a:ea typeface="Cambria Math"/>
              </a:rPr>
              <a:t>∙</a:t>
            </a:r>
            <a:r>
              <a:rPr lang="en-US" sz="7200" dirty="0" smtClean="0">
                <a:ea typeface="Cambria Math"/>
              </a:rPr>
              <a:t>(</a:t>
            </a:r>
            <a:r>
              <a:rPr lang="en-US" sz="7200" i="1" dirty="0" smtClean="0">
                <a:ea typeface="Cambria Math"/>
              </a:rPr>
              <a:t>n</a:t>
            </a:r>
            <a:r>
              <a:rPr lang="en-US" sz="7200" i="1" dirty="0" smtClean="0">
                <a:latin typeface="Cambria Math"/>
                <a:ea typeface="Cambria Math"/>
              </a:rPr>
              <a:t> − 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7200" dirty="0" smtClean="0">
                <a:ea typeface="Cambria Math" pitchFamily="18" charset="0"/>
              </a:rPr>
              <a:t>)</a:t>
            </a:r>
            <a:endParaRPr lang="en-US" sz="7200" i="1" dirty="0" smtClean="0"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noProof="0" dirty="0" smtClean="0">
                <a:ea typeface="Cambria Math" pitchFamily="18" charset="0"/>
              </a:rPr>
              <a:t>{output is </a:t>
            </a:r>
            <a:r>
              <a:rPr lang="en-US" sz="7200" i="1" noProof="0" dirty="0" smtClean="0">
                <a:ea typeface="Cambria Math" pitchFamily="18" charset="0"/>
              </a:rPr>
              <a:t>n</a:t>
            </a:r>
            <a:r>
              <a:rPr lang="en-US" sz="7200" noProof="0" dirty="0" smtClean="0">
                <a:ea typeface="Cambria Math" pitchFamily="18" charset="0"/>
              </a:rPr>
              <a:t>!}</a:t>
            </a:r>
            <a:endParaRPr kumimoji="0" lang="en-US" sz="7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i="1" baseline="-250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5638800"/>
            <a:ext cx="410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Assignment: Implement this algorithm.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Recursive Exponentiation Algorithm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Give a recursive algorithm for computing </a:t>
            </a:r>
            <a:r>
              <a:rPr lang="en-US" i="1" dirty="0" smtClean="0"/>
              <a:t>a</a:t>
            </a:r>
            <a:r>
              <a:rPr lang="en-US" i="1" baseline="30000" dirty="0" smtClean="0"/>
              <a:t>n</a:t>
            </a:r>
            <a:r>
              <a:rPr lang="en-US" dirty="0" smtClean="0"/>
              <a:t>, where </a:t>
            </a:r>
            <a:r>
              <a:rPr lang="en-US" i="1" dirty="0" smtClean="0"/>
              <a:t>a</a:t>
            </a:r>
            <a:r>
              <a:rPr lang="en-US" dirty="0" smtClean="0"/>
              <a:t> is a nonzero real number and  </a:t>
            </a:r>
            <a:r>
              <a:rPr lang="en-US" i="1" dirty="0" smtClean="0"/>
              <a:t>n</a:t>
            </a:r>
            <a:r>
              <a:rPr lang="en-US" dirty="0" smtClean="0"/>
              <a:t> is a nonnegative integer.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Use the recursive definition of </a:t>
            </a:r>
            <a:r>
              <a:rPr lang="en-US" sz="2800" i="1" dirty="0" smtClean="0"/>
              <a:t>a</a:t>
            </a:r>
            <a:r>
              <a:rPr lang="en-US" sz="2800" i="1" baseline="30000" dirty="0" smtClean="0"/>
              <a:t>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3962400"/>
            <a:ext cx="6781800" cy="1828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250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8000" b="1" dirty="0" smtClean="0"/>
              <a:t>procedure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8000" i="1" dirty="0" smtClean="0"/>
              <a:t>power</a:t>
            </a:r>
            <a:r>
              <a:rPr kumimoji="0" lang="en-US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8000" i="1" noProof="0" dirty="0" smtClean="0"/>
              <a:t>a</a:t>
            </a:r>
            <a:r>
              <a:rPr lang="en-US" sz="8000" dirty="0" smtClean="0"/>
              <a:t>:</a:t>
            </a:r>
            <a:r>
              <a:rPr lang="en-US" sz="8000" i="1" dirty="0" smtClean="0"/>
              <a:t> </a:t>
            </a:r>
            <a:r>
              <a:rPr lang="en-US" sz="8000" dirty="0" smtClean="0"/>
              <a:t>nonzero</a:t>
            </a:r>
            <a:r>
              <a:rPr lang="en-US" sz="8000" i="1" dirty="0" smtClean="0"/>
              <a:t> </a:t>
            </a:r>
            <a:r>
              <a:rPr lang="en-US" sz="8000" dirty="0" smtClean="0"/>
              <a:t>real number</a:t>
            </a:r>
            <a:r>
              <a:rPr lang="en-US" sz="8000" i="1" dirty="0" smtClean="0"/>
              <a:t>, n</a:t>
            </a:r>
            <a:r>
              <a:rPr lang="en-US" sz="8000" dirty="0" smtClean="0"/>
              <a:t>:</a:t>
            </a:r>
            <a:r>
              <a:rPr lang="en-US" sz="8000" i="1" dirty="0" smtClean="0"/>
              <a:t> </a:t>
            </a:r>
            <a:r>
              <a:rPr lang="en-US" sz="8000" dirty="0" smtClean="0"/>
              <a:t>nonnegative integer</a:t>
            </a:r>
            <a:r>
              <a:rPr kumimoji="0" lang="en-US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8000" b="1" dirty="0" smtClean="0"/>
              <a:t>if </a:t>
            </a:r>
            <a:r>
              <a:rPr lang="en-US" sz="8000" dirty="0" smtClean="0"/>
              <a:t> </a:t>
            </a:r>
            <a:r>
              <a:rPr lang="en-US" sz="8000" i="1" dirty="0" smtClean="0"/>
              <a:t>n</a:t>
            </a:r>
            <a:r>
              <a:rPr kumimoji="0" lang="en-US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en-US" sz="8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then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return </a:t>
            </a:r>
            <a:r>
              <a:rPr kumimoji="0" lang="en-US" sz="8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8000" b="1" dirty="0" smtClean="0"/>
              <a:t>else </a:t>
            </a:r>
            <a:r>
              <a:rPr lang="en-US" sz="8000" dirty="0" smtClean="0"/>
              <a:t> </a:t>
            </a:r>
            <a:r>
              <a:rPr lang="en-US" sz="8000" b="1" dirty="0" smtClean="0">
                <a:latin typeface="Cambria Math" pitchFamily="18" charset="0"/>
                <a:ea typeface="Cambria Math" pitchFamily="18" charset="0"/>
              </a:rPr>
              <a:t>return </a:t>
            </a:r>
            <a:r>
              <a:rPr lang="en-US" sz="8000" i="1" dirty="0" smtClean="0"/>
              <a:t>a</a:t>
            </a:r>
            <a:r>
              <a:rPr lang="en-US" sz="8000" i="1" dirty="0" smtClean="0">
                <a:latin typeface="Cambria Math"/>
                <a:ea typeface="Cambria Math"/>
              </a:rPr>
              <a:t>∙ </a:t>
            </a:r>
            <a:r>
              <a:rPr lang="en-US" sz="8000" i="1" dirty="0" smtClean="0"/>
              <a:t>power </a:t>
            </a:r>
            <a:r>
              <a:rPr lang="en-US" sz="8000" dirty="0" smtClean="0">
                <a:ea typeface="Cambria Math"/>
              </a:rPr>
              <a:t>(</a:t>
            </a:r>
            <a:r>
              <a:rPr lang="en-US" sz="8000" i="1" dirty="0" smtClean="0">
                <a:ea typeface="Cambria Math"/>
              </a:rPr>
              <a:t>a, n</a:t>
            </a:r>
            <a:r>
              <a:rPr lang="en-US" sz="8000" i="1" dirty="0" smtClean="0">
                <a:latin typeface="Cambria Math"/>
                <a:ea typeface="Cambria Math"/>
              </a:rPr>
              <a:t> − </a:t>
            </a:r>
            <a:r>
              <a:rPr lang="en-US" sz="8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8000" dirty="0" smtClean="0">
                <a:ea typeface="Cambria Math" pitchFamily="18" charset="0"/>
              </a:rPr>
              <a:t>)</a:t>
            </a:r>
            <a:endParaRPr lang="en-US" sz="8000" i="1" dirty="0" smtClean="0"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8000" noProof="0" dirty="0" smtClean="0">
                <a:ea typeface="Cambria Math" pitchFamily="18" charset="0"/>
              </a:rPr>
              <a:t>{output is </a:t>
            </a:r>
            <a:r>
              <a:rPr lang="en-US" sz="8000" i="1" dirty="0" smtClean="0"/>
              <a:t>a</a:t>
            </a:r>
            <a:r>
              <a:rPr lang="en-US" sz="8000" i="1" baseline="30000" dirty="0" smtClean="0"/>
              <a:t>n</a:t>
            </a:r>
            <a:r>
              <a:rPr lang="en-US" sz="8000" dirty="0" smtClean="0"/>
              <a:t>}</a:t>
            </a:r>
            <a:endParaRPr lang="en-US" sz="8000" noProof="0" dirty="0" smtClean="0"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7200" noProof="0" dirty="0" smtClean="0"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en-US" sz="7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i="1" baseline="-250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5867400"/>
            <a:ext cx="410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Assignment: Implement this algorithm.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GCD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Give a recursive algorithm for computing the greatest common divisor of two nonnegative integers</a:t>
            </a:r>
            <a:r>
              <a:rPr lang="en-US" i="1" dirty="0" smtClean="0"/>
              <a:t>  a </a:t>
            </a:r>
            <a:r>
              <a:rPr lang="en-US" dirty="0" smtClean="0"/>
              <a:t>and</a:t>
            </a:r>
            <a:r>
              <a:rPr lang="en-US" i="1" dirty="0" smtClean="0"/>
              <a:t> b </a:t>
            </a:r>
            <a:r>
              <a:rPr lang="en-US" dirty="0" smtClean="0"/>
              <a:t>with </a:t>
            </a:r>
            <a:r>
              <a:rPr lang="en-US" i="1" dirty="0" smtClean="0"/>
              <a:t>a &lt; b.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Use the reduction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i="1" dirty="0" err="1" smtClean="0"/>
              <a:t>a</a:t>
            </a:r>
            <a:r>
              <a:rPr lang="en-US" dirty="0" err="1" smtClean="0"/>
              <a:t>,</a:t>
            </a:r>
            <a:r>
              <a:rPr lang="en-US" i="1" dirty="0" err="1" smtClean="0"/>
              <a:t>b</a:t>
            </a:r>
            <a:r>
              <a:rPr lang="en-US" dirty="0" smtClean="0"/>
              <a:t>) =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b="1" dirty="0" smtClean="0"/>
              <a:t>mod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   and the condition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</a:t>
            </a:r>
            <a:r>
              <a:rPr lang="en-US" i="1" dirty="0" smtClean="0"/>
              <a:t>b</a:t>
            </a:r>
            <a:r>
              <a:rPr lang="en-US" dirty="0" smtClean="0"/>
              <a:t>) = </a:t>
            </a:r>
            <a:r>
              <a:rPr lang="en-US" i="1" dirty="0" smtClean="0"/>
              <a:t>b</a:t>
            </a:r>
            <a:r>
              <a:rPr lang="en-US" dirty="0" smtClean="0"/>
              <a:t> when </a:t>
            </a:r>
            <a:r>
              <a:rPr lang="en-US" i="1" dirty="0" smtClean="0"/>
              <a:t>b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4648200"/>
            <a:ext cx="4724400" cy="1676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250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400" b="1" dirty="0" smtClean="0"/>
              <a:t>procedure</a:t>
            </a:r>
            <a:r>
              <a:rPr kumimoji="0" lang="en-US" sz="7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7400" i="1" dirty="0" err="1" smtClean="0"/>
              <a:t>gcd</a:t>
            </a:r>
            <a:r>
              <a:rPr kumimoji="0" lang="en-US" sz="7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7400" i="1" noProof="0" dirty="0" err="1" smtClean="0"/>
              <a:t>a,b</a:t>
            </a:r>
            <a:r>
              <a:rPr lang="en-US" sz="7400" dirty="0" smtClean="0"/>
              <a:t>:</a:t>
            </a:r>
            <a:r>
              <a:rPr lang="en-US" sz="7400" i="1" dirty="0" smtClean="0"/>
              <a:t> </a:t>
            </a:r>
            <a:r>
              <a:rPr lang="en-US" sz="7400" dirty="0" smtClean="0"/>
              <a:t>nonnegative integers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400" dirty="0" smtClean="0"/>
              <a:t>                                   with </a:t>
            </a:r>
            <a:r>
              <a:rPr lang="en-US" sz="7400" i="1" dirty="0" smtClean="0"/>
              <a:t>a &lt; b</a:t>
            </a:r>
            <a:r>
              <a:rPr kumimoji="0" lang="en-US" sz="7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400" b="1" dirty="0" smtClean="0"/>
              <a:t>if </a:t>
            </a:r>
            <a:r>
              <a:rPr lang="en-US" sz="7400" dirty="0" smtClean="0"/>
              <a:t> </a:t>
            </a:r>
            <a:r>
              <a:rPr lang="en-US" sz="7400" i="1" dirty="0" smtClean="0"/>
              <a:t>a</a:t>
            </a:r>
            <a:r>
              <a:rPr kumimoji="0" lang="en-US" sz="7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en-US" sz="74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7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</a:t>
            </a:r>
            <a:r>
              <a:rPr kumimoji="0" lang="en-US" sz="7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then</a:t>
            </a:r>
            <a:r>
              <a:rPr kumimoji="0" lang="en-US" sz="7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return </a:t>
            </a:r>
            <a:r>
              <a:rPr lang="en-US" sz="7400" i="1" dirty="0" smtClean="0">
                <a:latin typeface="Cambria Math" pitchFamily="18" charset="0"/>
                <a:ea typeface="Cambria Math" pitchFamily="18" charset="0"/>
              </a:rPr>
              <a:t>b</a:t>
            </a:r>
            <a:endParaRPr kumimoji="0" lang="en-US" sz="74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400" b="1" dirty="0" smtClean="0"/>
              <a:t>else </a:t>
            </a:r>
            <a:r>
              <a:rPr lang="en-US" sz="7400" dirty="0" smtClean="0"/>
              <a:t> </a:t>
            </a:r>
            <a:r>
              <a:rPr lang="en-US" sz="7400" b="1" dirty="0" smtClean="0">
                <a:latin typeface="Cambria Math" pitchFamily="18" charset="0"/>
                <a:ea typeface="Cambria Math" pitchFamily="18" charset="0"/>
              </a:rPr>
              <a:t>return </a:t>
            </a:r>
            <a:r>
              <a:rPr lang="en-US" sz="7400" i="1" dirty="0" smtClean="0"/>
              <a:t> </a:t>
            </a:r>
            <a:r>
              <a:rPr lang="en-US" sz="7400" i="1" dirty="0" err="1" smtClean="0"/>
              <a:t>gcd</a:t>
            </a:r>
            <a:r>
              <a:rPr lang="en-US" sz="7400" i="1" dirty="0" smtClean="0"/>
              <a:t> </a:t>
            </a:r>
            <a:r>
              <a:rPr lang="en-US" sz="7400" dirty="0" smtClean="0">
                <a:ea typeface="Cambria Math"/>
              </a:rPr>
              <a:t>(</a:t>
            </a:r>
            <a:r>
              <a:rPr lang="en-US" sz="7400" i="1" dirty="0" smtClean="0">
                <a:ea typeface="Cambria Math"/>
              </a:rPr>
              <a:t>b</a:t>
            </a:r>
            <a:r>
              <a:rPr lang="en-US" sz="7400" i="1" dirty="0" smtClean="0">
                <a:latin typeface="Cambria Math"/>
                <a:ea typeface="Cambria Math"/>
              </a:rPr>
              <a:t> </a:t>
            </a:r>
            <a:r>
              <a:rPr lang="en-US" sz="7400" b="1" dirty="0" smtClean="0">
                <a:ea typeface="Cambria Math"/>
              </a:rPr>
              <a:t>mod</a:t>
            </a:r>
            <a:r>
              <a:rPr lang="en-US" sz="7400" i="1" dirty="0" smtClean="0">
                <a:ea typeface="Cambria Math"/>
              </a:rPr>
              <a:t>  a, a</a:t>
            </a:r>
            <a:r>
              <a:rPr lang="en-US" sz="7400" dirty="0" smtClean="0">
                <a:ea typeface="Cambria Math" pitchFamily="18" charset="0"/>
              </a:rPr>
              <a:t>)</a:t>
            </a:r>
            <a:endParaRPr lang="en-US" sz="7400" i="1" dirty="0" smtClean="0"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400" noProof="0" dirty="0" smtClean="0">
                <a:ea typeface="Cambria Math" pitchFamily="18" charset="0"/>
              </a:rPr>
              <a:t>{output is </a:t>
            </a:r>
            <a:r>
              <a:rPr lang="en-US" sz="7400" i="1" dirty="0" err="1" smtClean="0">
                <a:ea typeface="Cambria Math" pitchFamily="18" charset="0"/>
              </a:rPr>
              <a:t>gcd</a:t>
            </a:r>
            <a:r>
              <a:rPr lang="en-US" sz="7400" dirty="0" smtClean="0">
                <a:ea typeface="Cambria Math" pitchFamily="18" charset="0"/>
              </a:rPr>
              <a:t>(</a:t>
            </a:r>
            <a:r>
              <a:rPr lang="en-US" sz="7400" i="1" dirty="0" smtClean="0">
                <a:ea typeface="Cambria Math" pitchFamily="18" charset="0"/>
              </a:rPr>
              <a:t>a, b</a:t>
            </a:r>
            <a:r>
              <a:rPr lang="en-US" sz="7400" dirty="0" smtClean="0">
                <a:ea typeface="Cambria Math" pitchFamily="18" charset="0"/>
              </a:rPr>
              <a:t>)</a:t>
            </a:r>
            <a:r>
              <a:rPr lang="en-US" sz="7400" noProof="0" dirty="0" smtClean="0">
                <a:ea typeface="Cambria Math" pitchFamily="18" charset="0"/>
              </a:rPr>
              <a:t>}</a:t>
            </a:r>
            <a:endParaRPr kumimoji="0" lang="en-US" sz="7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i="1" baseline="-250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5181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Assignment: Implement this algorithm.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Recursive Binary Search Algorithm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Construct a recursive version of a binary search algorithm. </a:t>
            </a:r>
          </a:p>
          <a:p>
            <a:pPr>
              <a:buNone/>
            </a:pPr>
            <a:r>
              <a:rPr lang="en-US" sz="2800" b="1" dirty="0" smtClean="0"/>
              <a:t>   Solution</a:t>
            </a:r>
            <a:r>
              <a:rPr lang="en-US" sz="2800" dirty="0" smtClean="0"/>
              <a:t>: </a:t>
            </a:r>
            <a:r>
              <a:rPr lang="en-US" sz="2000" dirty="0" smtClean="0"/>
              <a:t>Assume we have </a:t>
            </a:r>
            <a:r>
              <a:rPr lang="en-US" sz="2000" i="1" dirty="0" smtClean="0"/>
              <a:t>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</a:t>
            </a:r>
            <a:r>
              <a:rPr lang="en-US" sz="2000" i="1" dirty="0" smtClean="0"/>
              <a:t>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,…, </a:t>
            </a:r>
            <a:r>
              <a:rPr lang="en-US" sz="2000" i="1" dirty="0" smtClean="0"/>
              <a:t>a</a:t>
            </a:r>
            <a:r>
              <a:rPr lang="en-US" sz="2000" i="1" baseline="-25000" dirty="0" smtClean="0"/>
              <a:t>n</a:t>
            </a:r>
            <a:r>
              <a:rPr lang="en-US" sz="2000" dirty="0" smtClean="0"/>
              <a:t>, an increasing sequence of integers. Initially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is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 smtClean="0"/>
              <a:t> and </a:t>
            </a:r>
            <a:r>
              <a:rPr lang="en-US" sz="2000" i="1" dirty="0" smtClean="0"/>
              <a:t>j</a:t>
            </a:r>
            <a:r>
              <a:rPr lang="en-US" sz="2000" dirty="0" smtClean="0"/>
              <a:t> is </a:t>
            </a:r>
            <a:r>
              <a:rPr lang="en-US" sz="2000" i="1" dirty="0" smtClean="0"/>
              <a:t>n</a:t>
            </a:r>
            <a:r>
              <a:rPr lang="en-US" sz="2000" dirty="0" smtClean="0"/>
              <a:t>. We are searching for </a:t>
            </a:r>
            <a:r>
              <a:rPr lang="en-US" sz="2000" i="1" dirty="0" smtClean="0"/>
              <a:t>x</a:t>
            </a:r>
            <a:r>
              <a:rPr lang="en-US" sz="2000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3657600"/>
            <a:ext cx="6781800" cy="2895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250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/>
              <a:t>procedure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7200" i="1" dirty="0" smtClean="0"/>
              <a:t>binary search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7200" i="1" dirty="0" err="1" smtClean="0"/>
              <a:t>i</a:t>
            </a:r>
            <a:r>
              <a:rPr lang="en-US" sz="7200" i="1" noProof="0" dirty="0" smtClean="0"/>
              <a:t>, j, x : </a:t>
            </a:r>
            <a:r>
              <a:rPr lang="en-US" sz="7200" dirty="0" smtClean="0"/>
              <a:t>integers,  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7200" dirty="0" smtClean="0">
                <a:latin typeface="Cambria Math"/>
                <a:ea typeface="Cambria Math"/>
              </a:rPr>
              <a:t>≤</a:t>
            </a:r>
            <a:r>
              <a:rPr lang="en-US" sz="7200" i="1" dirty="0" smtClean="0">
                <a:ea typeface="Cambria Math"/>
              </a:rPr>
              <a:t> </a:t>
            </a:r>
            <a:r>
              <a:rPr lang="en-US" sz="7200" i="1" dirty="0" err="1" smtClean="0">
                <a:ea typeface="Cambria Math"/>
              </a:rPr>
              <a:t>i</a:t>
            </a:r>
            <a:r>
              <a:rPr lang="en-US" sz="7200" i="1" dirty="0" smtClean="0">
                <a:ea typeface="Cambria Math"/>
              </a:rPr>
              <a:t> </a:t>
            </a:r>
            <a:r>
              <a:rPr lang="en-US" sz="7200" dirty="0" smtClean="0">
                <a:latin typeface="Cambria Math"/>
                <a:ea typeface="Cambria Math"/>
              </a:rPr>
              <a:t>≤ </a:t>
            </a:r>
            <a:r>
              <a:rPr lang="en-US" sz="7200" i="1" dirty="0" smtClean="0">
                <a:ea typeface="Cambria Math"/>
              </a:rPr>
              <a:t>j </a:t>
            </a:r>
            <a:r>
              <a:rPr lang="en-US" sz="7200" dirty="0" smtClean="0">
                <a:latin typeface="Cambria Math"/>
                <a:ea typeface="Cambria Math"/>
              </a:rPr>
              <a:t>≤</a:t>
            </a:r>
            <a:r>
              <a:rPr lang="en-US" sz="7200" i="1" dirty="0" smtClean="0">
                <a:ea typeface="Cambria Math"/>
              </a:rPr>
              <a:t>n</a:t>
            </a:r>
            <a:r>
              <a:rPr lang="en-US" sz="7200" dirty="0" smtClean="0">
                <a:latin typeface="Cambria Math"/>
                <a:ea typeface="Cambria Math"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i="1" dirty="0" smtClean="0">
                <a:ea typeface="Cambria Math"/>
              </a:rPr>
              <a:t>m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 := 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⌊(</a:t>
            </a:r>
            <a:r>
              <a:rPr kumimoji="0" lang="en-US" sz="7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/>
              </a:rPr>
              <a:t>i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 + </a:t>
            </a:r>
            <a:r>
              <a:rPr kumimoji="0" lang="en-US" sz="7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/>
              </a:rPr>
              <a:t>j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)/2⌋</a:t>
            </a:r>
            <a:endParaRPr kumimoji="0" lang="en-US" sz="7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/>
              <a:t>if </a:t>
            </a:r>
            <a:r>
              <a:rPr lang="en-US" sz="7200" dirty="0" smtClean="0"/>
              <a:t> </a:t>
            </a:r>
            <a:r>
              <a:rPr lang="en-US" sz="7200" i="1" dirty="0" smtClean="0"/>
              <a:t>x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en-US" sz="7200" i="1" noProof="0" dirty="0" smtClean="0">
                <a:ea typeface="Cambria Math" pitchFamily="18" charset="0"/>
              </a:rPr>
              <a:t>a</a:t>
            </a:r>
            <a:r>
              <a:rPr lang="en-US" sz="7200" i="1" baseline="-25000" noProof="0" dirty="0" smtClean="0">
                <a:ea typeface="Cambria Math" pitchFamily="18" charset="0"/>
              </a:rPr>
              <a:t>m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then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           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return </a:t>
            </a:r>
            <a:r>
              <a:rPr lang="en-US" sz="7200" i="1" dirty="0" smtClean="0">
                <a:ea typeface="Cambria Math"/>
              </a:rPr>
              <a:t>m</a:t>
            </a:r>
            <a:endParaRPr kumimoji="0" lang="en-US" sz="720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/>
              <a:t>else </a:t>
            </a:r>
            <a:r>
              <a:rPr lang="en-US" sz="7200" dirty="0" smtClean="0"/>
              <a:t> </a:t>
            </a:r>
            <a:r>
              <a:rPr lang="en-US" sz="7200" b="1" dirty="0" smtClean="0"/>
              <a:t>if  </a:t>
            </a:r>
            <a:r>
              <a:rPr lang="en-US" sz="7200" dirty="0" smtClean="0"/>
              <a:t>(</a:t>
            </a:r>
            <a:r>
              <a:rPr lang="en-US" sz="7200" i="1" dirty="0" smtClean="0"/>
              <a:t>x</a:t>
            </a:r>
            <a:r>
              <a:rPr lang="en-US" sz="7200" dirty="0" smtClean="0"/>
              <a:t> &lt; </a:t>
            </a:r>
            <a:r>
              <a:rPr lang="en-US" sz="7200" i="1" dirty="0" smtClean="0">
                <a:ea typeface="Cambria Math" pitchFamily="18" charset="0"/>
              </a:rPr>
              <a:t>a</a:t>
            </a:r>
            <a:r>
              <a:rPr lang="en-US" sz="7200" i="1" baseline="-25000" dirty="0" smtClean="0">
                <a:ea typeface="Cambria Math" pitchFamily="18" charset="0"/>
              </a:rPr>
              <a:t>m </a:t>
            </a:r>
            <a:r>
              <a:rPr lang="en-US" sz="800" dirty="0" smtClean="0"/>
              <a:t>   </a:t>
            </a:r>
            <a:r>
              <a:rPr lang="en-US" sz="7200" dirty="0" smtClean="0"/>
              <a:t>and   </a:t>
            </a:r>
            <a:r>
              <a:rPr lang="en-US" sz="7200" i="1" dirty="0" err="1" smtClean="0"/>
              <a:t>i</a:t>
            </a:r>
            <a:r>
              <a:rPr lang="en-US" sz="7200" dirty="0" smtClean="0"/>
              <a:t> &lt; </a:t>
            </a:r>
            <a:r>
              <a:rPr lang="en-US" sz="7200" i="1" dirty="0" smtClean="0"/>
              <a:t>m</a:t>
            </a:r>
            <a:r>
              <a:rPr lang="en-US" sz="7200" dirty="0" smtClean="0"/>
              <a:t>)</a:t>
            </a:r>
            <a:r>
              <a:rPr lang="en-US" sz="7200" dirty="0" smtClean="0">
                <a:ea typeface="Cambria Math" pitchFamily="18" charset="0"/>
              </a:rPr>
              <a:t> </a:t>
            </a:r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then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           return </a:t>
            </a:r>
            <a:r>
              <a:rPr lang="en-US" sz="7200" i="1" dirty="0" smtClean="0"/>
              <a:t>binary search</a:t>
            </a:r>
            <a:r>
              <a:rPr lang="en-US" sz="7200" dirty="0" smtClean="0"/>
              <a:t>(</a:t>
            </a:r>
            <a:r>
              <a:rPr lang="en-US" sz="7200" i="1" dirty="0" smtClean="0"/>
              <a:t>i,m</a:t>
            </a:r>
            <a:r>
              <a:rPr lang="en-US" sz="7200" i="1" dirty="0" smtClean="0">
                <a:latin typeface="Cambria Math"/>
                <a:ea typeface="Cambria Math"/>
              </a:rPr>
              <a:t>−</a:t>
            </a:r>
            <a:r>
              <a:rPr lang="en-US" sz="7200" dirty="0" smtClean="0">
                <a:latin typeface="Cambria Math"/>
                <a:ea typeface="Cambria Math"/>
              </a:rPr>
              <a:t>1</a:t>
            </a:r>
            <a:r>
              <a:rPr lang="en-US" sz="7200" i="1" dirty="0" smtClean="0"/>
              <a:t>,x</a:t>
            </a:r>
            <a:r>
              <a:rPr lang="en-US" sz="7200" dirty="0" smtClean="0">
                <a:latin typeface="Cambria Math"/>
                <a:ea typeface="Cambria Math"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/>
              <a:t>else </a:t>
            </a:r>
            <a:r>
              <a:rPr lang="en-US" sz="7200" dirty="0" smtClean="0"/>
              <a:t> </a:t>
            </a:r>
            <a:r>
              <a:rPr lang="en-US" sz="7200" b="1" dirty="0" smtClean="0"/>
              <a:t>if  </a:t>
            </a:r>
            <a:r>
              <a:rPr lang="en-US" sz="7200" dirty="0" smtClean="0"/>
              <a:t>(</a:t>
            </a:r>
            <a:r>
              <a:rPr lang="en-US" sz="7200" i="1" dirty="0" smtClean="0"/>
              <a:t>x</a:t>
            </a:r>
            <a:r>
              <a:rPr lang="en-US" sz="7200" dirty="0" smtClean="0"/>
              <a:t> &gt; </a:t>
            </a:r>
            <a:r>
              <a:rPr lang="en-US" sz="7200" i="1" dirty="0" smtClean="0">
                <a:ea typeface="Cambria Math" pitchFamily="18" charset="0"/>
              </a:rPr>
              <a:t>a</a:t>
            </a:r>
            <a:r>
              <a:rPr lang="en-US" sz="7200" i="1" baseline="-25000" dirty="0" smtClean="0">
                <a:ea typeface="Cambria Math" pitchFamily="18" charset="0"/>
              </a:rPr>
              <a:t>m </a:t>
            </a:r>
            <a:r>
              <a:rPr lang="en-US" sz="800" dirty="0" smtClean="0"/>
              <a:t>   </a:t>
            </a:r>
            <a:r>
              <a:rPr lang="en-US" sz="7200" dirty="0" smtClean="0"/>
              <a:t>and   </a:t>
            </a:r>
            <a:r>
              <a:rPr lang="en-US" sz="7200" i="1" dirty="0" smtClean="0"/>
              <a:t>j</a:t>
            </a:r>
            <a:r>
              <a:rPr lang="en-US" sz="7200" dirty="0" smtClean="0"/>
              <a:t> &gt;</a:t>
            </a:r>
            <a:r>
              <a:rPr lang="en-US" sz="7200" i="1" dirty="0" smtClean="0"/>
              <a:t>m</a:t>
            </a:r>
            <a:r>
              <a:rPr lang="en-US" sz="7200" dirty="0" smtClean="0"/>
              <a:t>)</a:t>
            </a:r>
            <a:r>
              <a:rPr lang="en-US" sz="7200" dirty="0" smtClean="0">
                <a:ea typeface="Cambria Math" pitchFamily="18" charset="0"/>
              </a:rPr>
              <a:t> </a:t>
            </a:r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then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           return </a:t>
            </a:r>
            <a:r>
              <a:rPr lang="en-US" sz="7200" i="1" dirty="0" smtClean="0"/>
              <a:t>binary search</a:t>
            </a:r>
            <a:r>
              <a:rPr lang="en-US" sz="7200" dirty="0" smtClean="0"/>
              <a:t>(</a:t>
            </a:r>
            <a:r>
              <a:rPr lang="en-US" sz="7200" i="1" dirty="0" smtClean="0"/>
              <a:t>m</a:t>
            </a:r>
            <a:r>
              <a:rPr lang="en-US" sz="7200" dirty="0" smtClean="0">
                <a:latin typeface="Cambria Math"/>
                <a:ea typeface="Cambria Math"/>
              </a:rPr>
              <a:t>+1,j</a:t>
            </a:r>
            <a:r>
              <a:rPr lang="en-US" sz="7200" i="1" dirty="0" smtClean="0"/>
              <a:t>,x</a:t>
            </a:r>
            <a:r>
              <a:rPr lang="en-US" sz="7200" dirty="0" smtClean="0">
                <a:latin typeface="Cambria Math"/>
                <a:ea typeface="Cambria Math"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/>
              <a:t>else </a:t>
            </a:r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return 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0</a:t>
            </a:r>
            <a:endParaRPr lang="en-US" sz="7200" i="1" dirty="0" smtClean="0">
              <a:ea typeface="Cambria Math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noProof="0" dirty="0" smtClean="0">
                <a:ea typeface="Cambria Math" pitchFamily="18" charset="0"/>
              </a:rPr>
              <a:t>{output is </a:t>
            </a:r>
            <a:r>
              <a:rPr lang="en-US" sz="7200" noProof="0" dirty="0" smtClean="0"/>
              <a:t>location of </a:t>
            </a:r>
            <a:r>
              <a:rPr lang="en-US" sz="7200" i="1" noProof="0" dirty="0" smtClean="0"/>
              <a:t>x </a:t>
            </a:r>
            <a:r>
              <a:rPr lang="en-US" sz="7200" noProof="0" dirty="0" smtClean="0"/>
              <a:t>in</a:t>
            </a:r>
            <a:r>
              <a:rPr lang="en-US" sz="7200" i="1" noProof="0" dirty="0" smtClean="0"/>
              <a:t>    a</a:t>
            </a:r>
            <a:r>
              <a:rPr lang="en-US" sz="7200" baseline="-25000" noProof="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7200" noProof="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7200" i="1" dirty="0" smtClean="0"/>
              <a:t>a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,…,</a:t>
            </a:r>
            <a:r>
              <a:rPr lang="en-US" sz="7200" i="1" dirty="0" smtClean="0">
                <a:ea typeface="Cambria Math" pitchFamily="18" charset="0"/>
              </a:rPr>
              <a:t>a</a:t>
            </a:r>
            <a:r>
              <a:rPr lang="en-US" sz="7200" i="1" baseline="-25000" dirty="0" smtClean="0">
                <a:ea typeface="Cambria Math" pitchFamily="18" charset="0"/>
              </a:rPr>
              <a:t>n</a:t>
            </a:r>
            <a:r>
              <a:rPr lang="en-US" sz="7200" i="1" dirty="0" smtClean="0">
                <a:ea typeface="Cambria Math" pitchFamily="18" charset="0"/>
              </a:rPr>
              <a:t>  </a:t>
            </a:r>
            <a:r>
              <a:rPr lang="en-US" sz="7200" dirty="0" smtClean="0">
                <a:ea typeface="Cambria Math" pitchFamily="18" charset="0"/>
              </a:rPr>
              <a:t>if it appears, otherwise 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7200" noProof="0" dirty="0" smtClean="0">
                <a:ea typeface="Cambria Math" pitchFamily="18" charset="0"/>
              </a:rPr>
              <a:t>}</a:t>
            </a:r>
            <a:endParaRPr kumimoji="0" lang="en-US" sz="7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i="1" baseline="-250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4419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Assignment: Implement this algorithm.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\sum_{k = 1}^{m} 2^{k-1}(2^{m-k + 1} - 1) = \sum_{k = 1} ^{m}2^{m} - \sum_{k = 1}^{m}2^{k-1} = m2^{m} - (2^{m} - 1) = n \;\mbox{log}\; n - n + 1,$$&#10;&#10;&#10;\end{document}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um_{k = 1}^{m}2^{k-1}$&#10;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16017</TotalTime>
  <Words>1325</Words>
  <Application>Microsoft Office PowerPoint</Application>
  <PresentationFormat>On-screen Show (4:3)</PresentationFormat>
  <Paragraphs>186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Cambria Math</vt:lpstr>
      <vt:lpstr>Flow</vt:lpstr>
      <vt:lpstr>Induction and recursion</vt:lpstr>
      <vt:lpstr>Chapter Summary</vt:lpstr>
      <vt:lpstr>Recursive Algorithms</vt:lpstr>
      <vt:lpstr>Section Summary</vt:lpstr>
      <vt:lpstr>Recursive Algorithms</vt:lpstr>
      <vt:lpstr>Recursive Factorial Algorithm</vt:lpstr>
      <vt:lpstr>Recursive Exponentiation Algorithm</vt:lpstr>
      <vt:lpstr>Recursive GCD Algorithm</vt:lpstr>
      <vt:lpstr>Recursive Binary Search Algorithm</vt:lpstr>
      <vt:lpstr>Proving Recursive Algorithms Correct</vt:lpstr>
      <vt:lpstr>Merge Sort</vt:lpstr>
      <vt:lpstr>Merge Sort</vt:lpstr>
      <vt:lpstr>Recursive Merge Sort</vt:lpstr>
      <vt:lpstr>Recursive Merge Sort</vt:lpstr>
      <vt:lpstr>Merging Two Lists</vt:lpstr>
      <vt:lpstr>Complexity of Merge Sort</vt:lpstr>
      <vt:lpstr>Complexity of Merge Sort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and recursion</dc:title>
  <dc:creator>Richard Scherl</dc:creator>
  <cp:lastModifiedBy>Hiva</cp:lastModifiedBy>
  <cp:revision>1004</cp:revision>
  <dcterms:created xsi:type="dcterms:W3CDTF">2011-03-27T19:21:35Z</dcterms:created>
  <dcterms:modified xsi:type="dcterms:W3CDTF">2014-11-08T02:59:56Z</dcterms:modified>
</cp:coreProperties>
</file>