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2"/>
  </p:notesMasterIdLst>
  <p:sldIdLst>
    <p:sldId id="342" r:id="rId2"/>
    <p:sldId id="343" r:id="rId3"/>
    <p:sldId id="267" r:id="rId4"/>
    <p:sldId id="316" r:id="rId5"/>
    <p:sldId id="317" r:id="rId6"/>
    <p:sldId id="318" r:id="rId7"/>
    <p:sldId id="269" r:id="rId8"/>
    <p:sldId id="322" r:id="rId9"/>
    <p:sldId id="323" r:id="rId10"/>
    <p:sldId id="324" r:id="rId11"/>
    <p:sldId id="270" r:id="rId12"/>
    <p:sldId id="271" r:id="rId13"/>
    <p:sldId id="325" r:id="rId14"/>
    <p:sldId id="326" r:id="rId15"/>
    <p:sldId id="327" r:id="rId16"/>
    <p:sldId id="328" r:id="rId17"/>
    <p:sldId id="302" r:id="rId18"/>
    <p:sldId id="331" r:id="rId19"/>
    <p:sldId id="332" r:id="rId20"/>
    <p:sldId id="337" r:id="rId21"/>
    <p:sldId id="333" r:id="rId22"/>
    <p:sldId id="334" r:id="rId23"/>
    <p:sldId id="303" r:id="rId24"/>
    <p:sldId id="330" r:id="rId25"/>
    <p:sldId id="305" r:id="rId26"/>
    <p:sldId id="306" r:id="rId27"/>
    <p:sldId id="340" r:id="rId28"/>
    <p:sldId id="307" r:id="rId29"/>
    <p:sldId id="341" r:id="rId30"/>
    <p:sldId id="339" r:id="rId31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Constantia" pitchFamily="18" charset="0"/>
      <p:regular r:id="rId37"/>
      <p:bold r:id="rId38"/>
      <p:italic r:id="rId39"/>
      <p:boldItalic r:id="rId40"/>
    </p:embeddedFont>
    <p:embeddedFont>
      <p:font typeface="Wingdings 2" pitchFamily="18" charset="2"/>
      <p:regular r:id="rId41"/>
    </p:embeddedFont>
    <p:embeddedFont>
      <p:font typeface="Cambria Math" pitchFamily="18" charset="0"/>
      <p:regular r:id="rId42"/>
    </p:embeddedFont>
    <p:embeddedFont>
      <p:font typeface="Cambria" pitchFamily="18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87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37B2-A865-4011-AB8D-84505F63007C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E6B3-53C4-4717-854C-2ED4F4D86A76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30F8-E345-47F6-9FFD-B63699A4AC9F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1A77F-4D69-4238-93D6-FE085CDD8036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CFC58-051B-45E0-B0AF-C343C21F3BBD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BDCF-60C8-48C1-94DB-49719AE877FD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D660-D9CD-4042-B592-DB8139D1715D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BD508-D494-4B84-99E2-CC8D1C7B67FF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D86C-1899-44BE-84E2-00C440CE8EC9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A437-719D-4860-9FBA-6469BB6F81E8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B1A4-E533-430B-A6EC-79FDE9D0A11F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C8741-29BB-4267-A5BE-528178BBF462}" type="datetime1">
              <a:rPr lang="en-US" smtClean="0"/>
              <a:pPr/>
              <a:t>11/17/2014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2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1.png"/><Relationship Id="rId5" Type="http://schemas.openxmlformats.org/officeDocument/2006/relationships/tags" Target="../tags/tag23.xml"/><Relationship Id="rId10" Type="http://schemas.openxmlformats.org/officeDocument/2006/relationships/image" Target="../media/image20.png"/><Relationship Id="rId4" Type="http://schemas.openxmlformats.org/officeDocument/2006/relationships/tags" Target="../tags/tag22.xml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Question/Answer Animations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An </a:t>
            </a:r>
            <a:r>
              <a:rPr lang="en-US" i="1" dirty="0" smtClean="0"/>
              <a:t>r-combination</a:t>
            </a:r>
            <a:r>
              <a:rPr lang="en-US" dirty="0" smtClean="0"/>
              <a:t> of elements of a set is an unordered selection of </a:t>
            </a:r>
            <a:r>
              <a:rPr lang="en-US" i="1" dirty="0" smtClean="0"/>
              <a:t>r</a:t>
            </a:r>
            <a:r>
              <a:rPr lang="en-US" dirty="0" smtClean="0"/>
              <a:t> elements from the set. Thus, an    </a:t>
            </a:r>
            <a:r>
              <a:rPr lang="en-US" i="1" dirty="0" smtClean="0"/>
              <a:t>r</a:t>
            </a:r>
            <a:r>
              <a:rPr lang="en-US" dirty="0" smtClean="0"/>
              <a:t>-combination is simply a subset of the set with </a:t>
            </a:r>
            <a:r>
              <a:rPr lang="en-US" i="1" dirty="0" smtClean="0"/>
              <a:t>r</a:t>
            </a:r>
            <a:r>
              <a:rPr lang="en-US" dirty="0" smtClean="0"/>
              <a:t> elements.</a:t>
            </a:r>
          </a:p>
          <a:p>
            <a:r>
              <a:rPr lang="en-US" dirty="0" smtClean="0"/>
              <a:t>The number of </a:t>
            </a:r>
            <a:r>
              <a:rPr lang="en-US" i="1" dirty="0" smtClean="0"/>
              <a:t>r</a:t>
            </a:r>
            <a:r>
              <a:rPr lang="en-US" dirty="0" smtClean="0"/>
              <a:t>-combinations of a set with n  distinct elements is denoted by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). The notation          is also used and is called a </a:t>
            </a:r>
            <a:r>
              <a:rPr lang="en-US" i="1" dirty="0" smtClean="0"/>
              <a:t>binomial coefficient</a:t>
            </a:r>
            <a:r>
              <a:rPr lang="en-US" dirty="0" smtClean="0"/>
              <a:t>. (</a:t>
            </a:r>
            <a:r>
              <a:rPr lang="en-US" i="1" dirty="0" smtClean="0"/>
              <a:t>We will see the notation again in the binomial theorem in Section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.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.)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Let </a:t>
            </a:r>
            <a:r>
              <a:rPr lang="en-US" i="1" dirty="0" smtClean="0"/>
              <a:t>S</a:t>
            </a:r>
            <a:r>
              <a:rPr lang="en-US" dirty="0" smtClean="0"/>
              <a:t> be the set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}. Then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} is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-combination from S. It is the same as {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} since the order listed does not matter.</a:t>
            </a:r>
          </a:p>
          <a:p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 because the 2-combinations of </a:t>
            </a:r>
            <a:r>
              <a:rPr lang="en-US" dirty="0" smtClean="0"/>
              <a:t>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} are the six subsets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},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},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}, {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}, {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}, and {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}. 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858000" y="3505200"/>
            <a:ext cx="336233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The number of </a:t>
            </a:r>
            <a:r>
              <a:rPr lang="en-US" i="1" dirty="0" smtClean="0"/>
              <a:t>r</a:t>
            </a:r>
            <a:r>
              <a:rPr lang="en-US" dirty="0" smtClean="0"/>
              <a:t>-combinations of a set with </a:t>
            </a:r>
            <a:r>
              <a:rPr lang="en-US" i="1" dirty="0" smtClean="0"/>
              <a:t>n</a:t>
            </a:r>
            <a:r>
              <a:rPr lang="en-US" dirty="0" smtClean="0"/>
              <a:t> elements, where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≥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dirty="0" smtClean="0">
                <a:latin typeface="Cambria Math"/>
                <a:ea typeface="Cambria Math"/>
              </a:rPr>
              <a:t> ≥ 0, equals</a:t>
            </a:r>
          </a:p>
          <a:p>
            <a:pPr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b="1" dirty="0" smtClean="0">
                <a:latin typeface="Cambria Math"/>
                <a:ea typeface="Cambria Math"/>
              </a:rPr>
              <a:t>    Proof</a:t>
            </a:r>
            <a:r>
              <a:rPr lang="en-US" dirty="0" smtClean="0">
                <a:latin typeface="Cambria Math"/>
                <a:ea typeface="Cambria Math"/>
              </a:rPr>
              <a:t>:  By the product rule </a:t>
            </a:r>
            <a:r>
              <a:rPr lang="en-US" i="1" dirty="0" smtClean="0">
                <a:ea typeface="Cambria Math"/>
              </a:rPr>
              <a:t>P</a:t>
            </a:r>
            <a:r>
              <a:rPr lang="en-US" dirty="0" smtClean="0">
                <a:ea typeface="Cambria Math"/>
              </a:rPr>
              <a:t>(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, </a:t>
            </a:r>
            <a:r>
              <a:rPr lang="en-US" i="1" dirty="0" smtClean="0">
                <a:ea typeface="Cambria Math"/>
              </a:rPr>
              <a:t>r</a:t>
            </a:r>
            <a:r>
              <a:rPr lang="en-US" dirty="0" smtClean="0">
                <a:ea typeface="Cambria Math"/>
              </a:rPr>
              <a:t>) = </a:t>
            </a:r>
            <a:r>
              <a:rPr lang="en-US" i="1" dirty="0" smtClean="0">
                <a:ea typeface="Cambria Math"/>
              </a:rPr>
              <a:t>C</a:t>
            </a:r>
            <a:r>
              <a:rPr lang="en-US" dirty="0" smtClean="0">
                <a:ea typeface="Cambria Math"/>
              </a:rPr>
              <a:t>(</a:t>
            </a:r>
            <a:r>
              <a:rPr lang="en-US" i="1" dirty="0" err="1" smtClean="0">
                <a:ea typeface="Cambria Math"/>
              </a:rPr>
              <a:t>n</a:t>
            </a:r>
            <a:r>
              <a:rPr lang="en-US" dirty="0" err="1" smtClean="0">
                <a:ea typeface="Cambria Math"/>
              </a:rPr>
              <a:t>,</a:t>
            </a:r>
            <a:r>
              <a:rPr lang="en-US" i="1" dirty="0" err="1" smtClean="0">
                <a:ea typeface="Cambria Math"/>
              </a:rPr>
              <a:t>r</a:t>
            </a:r>
            <a:r>
              <a:rPr lang="en-US" dirty="0" smtClean="0">
                <a:ea typeface="Cambria Math"/>
              </a:rPr>
              <a:t>) ∙ </a:t>
            </a:r>
            <a:r>
              <a:rPr lang="en-US" i="1" dirty="0" smtClean="0">
                <a:ea typeface="Cambria Math"/>
              </a:rPr>
              <a:t>P</a:t>
            </a:r>
            <a:r>
              <a:rPr lang="en-US" dirty="0" smtClean="0">
                <a:ea typeface="Cambria Math"/>
              </a:rPr>
              <a:t>(</a:t>
            </a:r>
            <a:r>
              <a:rPr lang="en-US" i="1" dirty="0" err="1" smtClean="0">
                <a:ea typeface="Cambria Math"/>
              </a:rPr>
              <a:t>r</a:t>
            </a:r>
            <a:r>
              <a:rPr lang="en-US" dirty="0" err="1" smtClean="0">
                <a:ea typeface="Cambria Math"/>
              </a:rPr>
              <a:t>,</a:t>
            </a:r>
            <a:r>
              <a:rPr lang="en-US" i="1" dirty="0" err="1" smtClean="0">
                <a:ea typeface="Cambria Math"/>
              </a:rPr>
              <a:t>r</a:t>
            </a:r>
            <a:r>
              <a:rPr lang="en-US" dirty="0" smtClean="0">
                <a:ea typeface="Cambria Math"/>
              </a:rPr>
              <a:t>). Therefore, 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81200" y="4953000"/>
            <a:ext cx="5405438" cy="488156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19401" y="2971801"/>
            <a:ext cx="2466975" cy="44767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How many poker hands of five cards can be dealt from a standard deck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52</a:t>
            </a:r>
            <a:r>
              <a:rPr lang="en-US" dirty="0" smtClean="0"/>
              <a:t> cards? Also, how many ways are there to select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47</a:t>
            </a:r>
            <a:r>
              <a:rPr lang="en-US" dirty="0" smtClean="0"/>
              <a:t> cards from a deck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52</a:t>
            </a:r>
            <a:r>
              <a:rPr lang="en-US" dirty="0" smtClean="0"/>
              <a:t> cards?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Since the order in which the cards are dealt does not matter, the number of five card hands is: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different ways to select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47</a:t>
            </a:r>
            <a:r>
              <a:rPr lang="en-US" dirty="0" smtClean="0"/>
              <a:t> cards from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52</a:t>
            </a:r>
            <a:r>
              <a:rPr lang="en-US" dirty="0" smtClean="0"/>
              <a:t> is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38200" y="3810000"/>
            <a:ext cx="2078831" cy="397669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057400" y="4343400"/>
            <a:ext cx="6672263" cy="39052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447800" y="5562600"/>
            <a:ext cx="5676900" cy="3976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24200" y="63246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This is a special case of a general result.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Corollary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Let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r</a:t>
            </a:r>
            <a:r>
              <a:rPr lang="en-US" dirty="0" smtClean="0"/>
              <a:t> be nonnegative integers with     </a:t>
            </a:r>
            <a:r>
              <a:rPr lang="en-US" i="1" dirty="0" smtClean="0"/>
              <a:t>r </a:t>
            </a:r>
            <a:r>
              <a:rPr lang="en-US" dirty="0" smtClean="0">
                <a:latin typeface="Cambria Math"/>
                <a:ea typeface="Cambria Math"/>
              </a:rPr>
              <a:t>≤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  <a:r>
              <a:rPr lang="en-US" dirty="0" smtClean="0"/>
              <a:t> Then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 =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 </a:t>
            </a:r>
            <a:r>
              <a:rPr lang="en-US" i="1" dirty="0" smtClean="0"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).</a:t>
            </a:r>
          </a:p>
          <a:p>
            <a:pPr>
              <a:buNone/>
            </a:pPr>
            <a:r>
              <a:rPr lang="en-US" b="1" dirty="0" smtClean="0">
                <a:latin typeface="Cambria Math"/>
                <a:ea typeface="Cambria Math"/>
              </a:rPr>
              <a:t>   Proof</a:t>
            </a:r>
            <a:r>
              <a:rPr lang="en-US" dirty="0" smtClean="0">
                <a:latin typeface="Cambria Math"/>
                <a:ea typeface="Cambria Math"/>
              </a:rPr>
              <a:t>: From Theorem 2, it follows that</a:t>
            </a:r>
          </a:p>
          <a:p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 and </a:t>
            </a:r>
          </a:p>
          <a:p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dirty="0" smtClean="0"/>
              <a:t>   Hence,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 =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 </a:t>
            </a:r>
            <a:r>
              <a:rPr lang="en-US" i="1" dirty="0" smtClean="0"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).</a:t>
            </a:r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895600" y="3429000"/>
            <a:ext cx="2369344" cy="447675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14600" y="4191000"/>
            <a:ext cx="5622131" cy="450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5791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This result can be proved without using algebraic manipulation.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5400000" flipV="1">
            <a:off x="8153400" y="4953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A </a:t>
            </a:r>
            <a:r>
              <a:rPr lang="en-US" i="1" dirty="0" smtClean="0"/>
              <a:t>combinatorial proof </a:t>
            </a:r>
            <a:r>
              <a:rPr lang="en-US" dirty="0" smtClean="0"/>
              <a:t>of an identity is a proof that  uses one of the following methods.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double counting proof </a:t>
            </a:r>
            <a:r>
              <a:rPr lang="en-US" dirty="0" smtClean="0"/>
              <a:t>uses counting arguments to prove that both sides of an identity count the same objects, but in different ways.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err="1" smtClean="0"/>
              <a:t>bijective</a:t>
            </a:r>
            <a:r>
              <a:rPr lang="en-US" i="1" dirty="0" smtClean="0"/>
              <a:t> proof  </a:t>
            </a:r>
            <a:r>
              <a:rPr lang="en-US" dirty="0" smtClean="0"/>
              <a:t>shows  that there is a </a:t>
            </a:r>
            <a:r>
              <a:rPr lang="en-US" dirty="0" err="1" smtClean="0"/>
              <a:t>bijection</a:t>
            </a:r>
            <a:r>
              <a:rPr lang="en-US" dirty="0" smtClean="0"/>
              <a:t> between the sets of objects counted by the two sides of the identity.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Here are two combinatorial proofs that </a:t>
            </a:r>
          </a:p>
          <a:p>
            <a:pPr>
              <a:buNone/>
            </a:pPr>
            <a:r>
              <a:rPr lang="en-US" dirty="0" smtClean="0"/>
              <a:t>                   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 =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 </a:t>
            </a:r>
            <a:r>
              <a:rPr lang="en-US" i="1" dirty="0" smtClean="0"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 </a:t>
            </a:r>
          </a:p>
          <a:p>
            <a:pPr>
              <a:buNone/>
            </a:pPr>
            <a:r>
              <a:rPr lang="en-US" dirty="0" smtClean="0">
                <a:latin typeface="Cambria Math"/>
                <a:ea typeface="Cambria Math"/>
              </a:rPr>
              <a:t>    when r and n are nonnegative integers with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 &lt; 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/>
              <a:t>:</a:t>
            </a:r>
          </a:p>
          <a:p>
            <a:pPr lvl="1"/>
            <a:r>
              <a:rPr lang="en-US" i="1" dirty="0" err="1" smtClean="0"/>
              <a:t>Bijective</a:t>
            </a:r>
            <a:r>
              <a:rPr lang="en-US" i="1" dirty="0" smtClean="0"/>
              <a:t> Proof</a:t>
            </a:r>
            <a:r>
              <a:rPr lang="en-US" dirty="0" smtClean="0"/>
              <a:t>: Suppose that </a:t>
            </a:r>
            <a:r>
              <a:rPr lang="en-US" i="1" dirty="0" smtClean="0"/>
              <a:t>S</a:t>
            </a:r>
            <a:r>
              <a:rPr lang="en-US" dirty="0" smtClean="0"/>
              <a:t> is a set with </a:t>
            </a:r>
            <a:r>
              <a:rPr lang="en-US" i="1" dirty="0" smtClean="0"/>
              <a:t>n</a:t>
            </a:r>
            <a:r>
              <a:rPr lang="en-US" dirty="0" smtClean="0"/>
              <a:t> elements. The function that maps a subset </a:t>
            </a:r>
            <a:r>
              <a:rPr lang="en-US" i="1" dirty="0" smtClean="0"/>
              <a:t>A</a:t>
            </a:r>
            <a:r>
              <a:rPr lang="en-US" dirty="0" smtClean="0"/>
              <a:t> of </a:t>
            </a:r>
            <a:r>
              <a:rPr lang="en-US" i="1" dirty="0" smtClean="0"/>
              <a:t>S </a:t>
            </a:r>
            <a:r>
              <a:rPr lang="en-US" dirty="0" smtClean="0"/>
              <a:t>to      is a </a:t>
            </a:r>
            <a:r>
              <a:rPr lang="en-US" dirty="0" err="1" smtClean="0"/>
              <a:t>bijection</a:t>
            </a:r>
            <a:r>
              <a:rPr lang="en-US" dirty="0" smtClean="0"/>
              <a:t> between the subsets of </a:t>
            </a:r>
            <a:r>
              <a:rPr lang="en-US" i="1" dirty="0" smtClean="0"/>
              <a:t>S</a:t>
            </a:r>
            <a:r>
              <a:rPr lang="en-US" dirty="0" smtClean="0"/>
              <a:t> with </a:t>
            </a:r>
            <a:r>
              <a:rPr lang="en-US" i="1" dirty="0" smtClean="0"/>
              <a:t>r</a:t>
            </a:r>
            <a:r>
              <a:rPr lang="en-US" dirty="0" smtClean="0"/>
              <a:t> elements and the subsets with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 elements. Since there is a </a:t>
            </a:r>
            <a:r>
              <a:rPr lang="en-US" dirty="0" err="1" smtClean="0">
                <a:latin typeface="Cambria Math"/>
                <a:ea typeface="Cambria Math"/>
              </a:rPr>
              <a:t>bijection</a:t>
            </a:r>
            <a:r>
              <a:rPr lang="en-US" dirty="0" smtClean="0">
                <a:latin typeface="Cambria Math"/>
                <a:ea typeface="Cambria Math"/>
              </a:rPr>
              <a:t> between the two sets, they must have the same number of elements. </a:t>
            </a:r>
            <a:r>
              <a:rPr lang="en-US" dirty="0" smtClean="0"/>
              <a:t>  </a:t>
            </a:r>
            <a:r>
              <a:rPr lang="en-US" i="1" dirty="0" smtClean="0">
                <a:ea typeface="Cambria Math" pitchFamily="18" charset="0"/>
              </a:rPr>
              <a:t> </a:t>
            </a:r>
            <a:endParaRPr lang="en-US" b="1" i="1" dirty="0" smtClean="0">
              <a:ea typeface="Cambria Math" pitchFamily="18" charset="0"/>
            </a:endParaRPr>
          </a:p>
          <a:p>
            <a:pPr lvl="1"/>
            <a:r>
              <a:rPr lang="en-US" i="1" dirty="0" smtClean="0"/>
              <a:t>Double Counting Proof</a:t>
            </a:r>
            <a:r>
              <a:rPr lang="en-US" dirty="0" smtClean="0"/>
              <a:t>: By definition the number of subsets of </a:t>
            </a:r>
            <a:r>
              <a:rPr lang="en-US" i="1" dirty="0" smtClean="0"/>
              <a:t>S</a:t>
            </a:r>
            <a:r>
              <a:rPr lang="en-US" dirty="0" smtClean="0"/>
              <a:t> with </a:t>
            </a:r>
            <a:r>
              <a:rPr lang="en-US" i="1" dirty="0" smtClean="0"/>
              <a:t>r</a:t>
            </a:r>
            <a:r>
              <a:rPr lang="en-US" dirty="0" smtClean="0"/>
              <a:t> elements is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). Each subset A of S can also be described by specifying which elements are not in A, i.e., those which are  in     . Since the complement of a subset of S with </a:t>
            </a:r>
            <a:r>
              <a:rPr lang="en-US" i="1" dirty="0" smtClean="0"/>
              <a:t>r</a:t>
            </a:r>
            <a:r>
              <a:rPr lang="en-US" dirty="0" smtClean="0"/>
              <a:t> elements has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  elements, there are also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 </a:t>
            </a:r>
            <a:r>
              <a:rPr lang="en-US" i="1" dirty="0" smtClean="0"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) subsets of </a:t>
            </a:r>
            <a:r>
              <a:rPr lang="en-US" i="1" dirty="0" smtClean="0">
                <a:latin typeface="Cambria Math"/>
                <a:ea typeface="Cambria Math"/>
              </a:rPr>
              <a:t>S </a:t>
            </a:r>
            <a:r>
              <a:rPr lang="en-US" dirty="0" smtClean="0">
                <a:latin typeface="Cambria Math"/>
                <a:ea typeface="Cambria Math"/>
              </a:rPr>
              <a:t>with </a:t>
            </a:r>
            <a:r>
              <a:rPr lang="en-US" i="1" dirty="0" smtClean="0">
                <a:latin typeface="Cambria Math"/>
                <a:ea typeface="Cambria Math"/>
              </a:rPr>
              <a:t>r</a:t>
            </a:r>
            <a:r>
              <a:rPr lang="en-US" dirty="0" smtClean="0">
                <a:latin typeface="Cambria Math"/>
                <a:ea typeface="Cambria Math"/>
              </a:rPr>
              <a:t> elements.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505200" y="5423535"/>
            <a:ext cx="228600" cy="215265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5400000" flipV="1">
            <a:off x="8305800" y="5943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 flipV="1">
            <a:off x="8153400" y="4191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715000" y="3442335"/>
            <a:ext cx="228600" cy="21526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How many ways are there to select five players from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 smtClean="0"/>
              <a:t>-member tennis team to make a trip to a match at another school.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By Theorem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the number of combinations 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A group of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30 </a:t>
            </a:r>
            <a:r>
              <a:rPr lang="en-US" dirty="0" smtClean="0"/>
              <a:t>people have been trained as astronauts to go on the first mission to Mars. How many ways are there to select a crew of six people to go on this mission?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By Theorem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the number of possible crews is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667000" y="3352800"/>
            <a:ext cx="2592133" cy="349948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05000" y="5791200"/>
            <a:ext cx="5425249" cy="3499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Binomial Coefficients and Identities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6.4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Binomial Theorem </a:t>
            </a:r>
          </a:p>
          <a:p>
            <a:r>
              <a:rPr lang="en-US" dirty="0" smtClean="0"/>
              <a:t>Pascal’s Identity and Triangle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Binomial Theorem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Binomial Theorem</a:t>
            </a:r>
            <a:r>
              <a:rPr lang="en-US" dirty="0" smtClean="0"/>
              <a:t>: Let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be variables, and </a:t>
            </a:r>
            <a:r>
              <a:rPr lang="en-US" i="1" dirty="0" smtClean="0"/>
              <a:t>n</a:t>
            </a:r>
            <a:r>
              <a:rPr lang="en-US" dirty="0" smtClean="0"/>
              <a:t> a nonnegative integer. Then: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Proof</a:t>
            </a:r>
            <a:r>
              <a:rPr lang="en-US" dirty="0" smtClean="0"/>
              <a:t>: We use combinatorial reasoning . The terms in the expansion of (</a:t>
            </a:r>
            <a:r>
              <a:rPr lang="en-US" i="1" dirty="0" smtClean="0"/>
              <a:t>x </a:t>
            </a:r>
            <a:r>
              <a:rPr lang="en-US" dirty="0" smtClean="0"/>
              <a:t>+ 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 are of the form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baseline="30000" dirty="0" err="1" smtClean="0">
                <a:latin typeface="Cambria Math"/>
                <a:ea typeface="Cambria Math"/>
              </a:rPr>
              <a:t>−</a:t>
            </a:r>
            <a:r>
              <a:rPr lang="en-US" i="1" baseline="30000" dirty="0" err="1" smtClean="0"/>
              <a:t>j</a:t>
            </a:r>
            <a:r>
              <a:rPr lang="en-US" i="1" dirty="0" err="1" smtClean="0"/>
              <a:t>y</a:t>
            </a:r>
            <a:r>
              <a:rPr lang="en-US" i="1" baseline="30000" dirty="0" err="1" smtClean="0"/>
              <a:t>j</a:t>
            </a:r>
            <a:r>
              <a:rPr lang="en-US" baseline="30000" dirty="0" smtClean="0"/>
              <a:t> </a:t>
            </a:r>
            <a:r>
              <a:rPr lang="en-US" dirty="0" smtClean="0"/>
              <a:t>for                  </a:t>
            </a: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,…,</a:t>
            </a:r>
            <a:r>
              <a:rPr lang="en-US" i="1" dirty="0" smtClean="0"/>
              <a:t>n</a:t>
            </a:r>
            <a:r>
              <a:rPr lang="en-US" dirty="0" smtClean="0"/>
              <a:t>. To form the term 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baseline="30000" dirty="0" err="1" smtClean="0">
                <a:latin typeface="Cambria Math"/>
                <a:ea typeface="Cambria Math"/>
              </a:rPr>
              <a:t>−</a:t>
            </a:r>
            <a:r>
              <a:rPr lang="en-US" i="1" baseline="30000" dirty="0" err="1" smtClean="0"/>
              <a:t>j</a:t>
            </a:r>
            <a:r>
              <a:rPr lang="en-US" i="1" dirty="0" err="1" smtClean="0"/>
              <a:t>y</a:t>
            </a:r>
            <a:r>
              <a:rPr lang="en-US" i="1" baseline="30000" dirty="0" err="1" smtClean="0"/>
              <a:t>j</a:t>
            </a:r>
            <a:r>
              <a:rPr lang="en-US" dirty="0" smtClean="0"/>
              <a:t>, it is necessary to choose  </a:t>
            </a:r>
            <a:r>
              <a:rPr lang="en-US" i="1" dirty="0" smtClean="0"/>
              <a:t>n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i="1" smtClean="0"/>
              <a:t>j</a:t>
            </a:r>
            <a:r>
              <a:rPr lang="en-US" smtClean="0"/>
              <a:t>  </a:t>
            </a:r>
            <a:r>
              <a:rPr lang="en-US" i="1" smtClean="0"/>
              <a:t>x’</a:t>
            </a:r>
            <a:r>
              <a:rPr lang="en-US" smtClean="0"/>
              <a:t>s </a:t>
            </a:r>
            <a:r>
              <a:rPr lang="en-US" dirty="0" smtClean="0"/>
              <a:t>from the </a:t>
            </a:r>
            <a:r>
              <a:rPr lang="en-US" i="1" dirty="0" smtClean="0"/>
              <a:t>n</a:t>
            </a:r>
            <a:r>
              <a:rPr lang="en-US" dirty="0" smtClean="0"/>
              <a:t> sums. Therefore,  the coefficient of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baseline="30000" dirty="0" err="1" smtClean="0">
                <a:latin typeface="Cambria Math"/>
                <a:ea typeface="Cambria Math"/>
              </a:rPr>
              <a:t>−</a:t>
            </a:r>
            <a:r>
              <a:rPr lang="en-US" i="1" baseline="30000" dirty="0" err="1" smtClean="0"/>
              <a:t>j</a:t>
            </a:r>
            <a:r>
              <a:rPr lang="en-US" i="1" dirty="0" err="1" smtClean="0"/>
              <a:t>y</a:t>
            </a:r>
            <a:r>
              <a:rPr lang="en-US" i="1" baseline="30000" dirty="0" err="1" smtClean="0"/>
              <a:t>j</a:t>
            </a:r>
            <a:r>
              <a:rPr lang="en-US" dirty="0" smtClean="0"/>
              <a:t>  is             which equals       .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14400" y="2895600"/>
            <a:ext cx="7659529" cy="547211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038600" y="5410200"/>
            <a:ext cx="716947" cy="39624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858000" y="5410200"/>
            <a:ext cx="438340" cy="396240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5400000" flipV="1">
            <a:off x="8305800" y="5562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Basics of Counting –Sec 6.1 – Lecture 23</a:t>
            </a:r>
          </a:p>
          <a:p>
            <a:r>
              <a:rPr lang="en-US" dirty="0" smtClean="0"/>
              <a:t>The Pigeonhole Principle – Sec 6.2 – Lecture 24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Permutations and Combinations – Sec 6.3 – Lecture 24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Binomial Coefficients and Identities – Sec 6.4 – Lecture 25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Generalized Permutations and Combinations – Sec 6.5 – Lecture 25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(This Slide)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Binomial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What is the coefficient of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i="1" dirty="0" smtClean="0"/>
              <a:t>y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dirty="0" smtClean="0"/>
              <a:t> in the expansion of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25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We view the expression as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x</a:t>
            </a:r>
            <a:r>
              <a:rPr lang="en-US" dirty="0" smtClean="0"/>
              <a:t> +(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y)</a:t>
            </a:r>
            <a:r>
              <a:rPr lang="en-US" dirty="0" smtClean="0"/>
              <a:t>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25</a:t>
            </a:r>
            <a:r>
              <a:rPr lang="en-US" dirty="0" smtClean="0"/>
              <a:t>.        By the binomial theorem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aseline="30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Consequently, the coefficient of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i="1" dirty="0" smtClean="0">
                <a:ea typeface="Cambria Math" pitchFamily="18" charset="0"/>
              </a:rPr>
              <a:t>y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in the expansion is obtained when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13.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81200" y="3810000"/>
            <a:ext cx="3774758" cy="578644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590800" y="5562600"/>
            <a:ext cx="2940368" cy="457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Identity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   Pascal’s Identity</a:t>
            </a:r>
            <a:r>
              <a:rPr lang="en-US" dirty="0" smtClean="0"/>
              <a:t>: If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 are integers with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≥</a:t>
            </a:r>
            <a:r>
              <a:rPr lang="en-US" dirty="0" smtClean="0"/>
              <a:t>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≥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 then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   Proof </a:t>
            </a:r>
            <a:r>
              <a:rPr lang="en-US" dirty="0" smtClean="0"/>
              <a:t>(</a:t>
            </a:r>
            <a:r>
              <a:rPr lang="en-US" i="1" dirty="0" smtClean="0"/>
              <a:t>combinatorial</a:t>
            </a:r>
            <a:r>
              <a:rPr lang="en-US" dirty="0" smtClean="0"/>
              <a:t>): Let </a:t>
            </a:r>
            <a:r>
              <a:rPr lang="en-US" i="1" dirty="0" smtClean="0"/>
              <a:t>T</a:t>
            </a:r>
            <a:r>
              <a:rPr lang="en-US" dirty="0" smtClean="0"/>
              <a:t> be a set where |</a:t>
            </a:r>
            <a:r>
              <a:rPr lang="en-US" i="1" dirty="0" smtClean="0"/>
              <a:t>T|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1,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∊</a:t>
            </a:r>
            <a:r>
              <a:rPr lang="en-US" i="1" dirty="0" smtClean="0"/>
              <a:t>T</a:t>
            </a:r>
            <a:r>
              <a:rPr lang="en-US" dirty="0" smtClean="0"/>
              <a:t>, and </a:t>
            </a:r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{a}.  There are          subsets of </a:t>
            </a:r>
            <a:r>
              <a:rPr lang="en-US" i="1" dirty="0" smtClean="0"/>
              <a:t>T</a:t>
            </a:r>
            <a:r>
              <a:rPr lang="en-US" dirty="0" smtClean="0"/>
              <a:t> containing </a:t>
            </a:r>
            <a:r>
              <a:rPr lang="en-US" i="1" dirty="0" smtClean="0"/>
              <a:t>k</a:t>
            </a:r>
            <a:r>
              <a:rPr lang="en-US" dirty="0" smtClean="0"/>
              <a:t> elements. Each of these subsets either:</a:t>
            </a:r>
          </a:p>
          <a:p>
            <a:pPr lvl="1"/>
            <a:r>
              <a:rPr lang="en-US" dirty="0" smtClean="0"/>
              <a:t>contains </a:t>
            </a:r>
            <a:r>
              <a:rPr lang="en-US" i="1" dirty="0" smtClean="0"/>
              <a:t>a</a:t>
            </a:r>
            <a:r>
              <a:rPr lang="en-US" dirty="0" smtClean="0"/>
              <a:t> with </a:t>
            </a:r>
            <a:r>
              <a:rPr lang="en-US" i="1" dirty="0" smtClean="0"/>
              <a:t>k</a:t>
            </a:r>
            <a:r>
              <a:rPr lang="en-US" dirty="0" smtClean="0">
                <a:latin typeface="Cambria Math"/>
                <a:ea typeface="Cambria Math"/>
              </a:rPr>
              <a:t> 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other elements, or </a:t>
            </a:r>
          </a:p>
          <a:p>
            <a:pPr lvl="1"/>
            <a:r>
              <a:rPr lang="en-US" dirty="0" smtClean="0"/>
              <a:t>contains </a:t>
            </a:r>
            <a:r>
              <a:rPr lang="en-US" i="1" dirty="0" smtClean="0"/>
              <a:t>k</a:t>
            </a:r>
            <a:r>
              <a:rPr lang="en-US" dirty="0" smtClean="0"/>
              <a:t> elements of </a:t>
            </a:r>
            <a:r>
              <a:rPr lang="en-US" i="1" dirty="0" smtClean="0"/>
              <a:t>S</a:t>
            </a:r>
            <a:r>
              <a:rPr lang="en-US" dirty="0" smtClean="0"/>
              <a:t> and not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There are </a:t>
            </a:r>
          </a:p>
          <a:p>
            <a:pPr lvl="1"/>
            <a:r>
              <a:rPr lang="en-US" dirty="0" smtClean="0"/>
              <a:t>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subsets of 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elements that contain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since there are</a:t>
            </a:r>
            <a:r>
              <a:rPr lang="en-US" dirty="0" smtClean="0"/>
              <a:t>          subsets of   </a:t>
            </a:r>
            <a:r>
              <a:rPr lang="en-US" i="1" dirty="0" smtClean="0"/>
              <a:t>k</a:t>
            </a:r>
            <a:r>
              <a:rPr lang="en-US" dirty="0" smtClean="0">
                <a:latin typeface="Cambria Math"/>
                <a:ea typeface="Cambria Math"/>
              </a:rPr>
              <a:t> 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 elements of </a:t>
            </a:r>
            <a:r>
              <a:rPr lang="en-US" i="1" dirty="0" smtClean="0">
                <a:ea typeface="Cambria Math" pitchFamily="18" charset="0"/>
              </a:rPr>
              <a:t>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subsets of 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elements of </a:t>
            </a:r>
            <a:r>
              <a:rPr lang="en-US" i="1" dirty="0" smtClean="0">
                <a:ea typeface="Cambria Math" pitchFamily="18" charset="0"/>
              </a:rPr>
              <a:t>T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that do not contain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because there are       subsets of k elements of S.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Hence,  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 descr="05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91400" y="152400"/>
            <a:ext cx="900684" cy="1043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228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Blaise</a:t>
            </a:r>
            <a:r>
              <a:rPr lang="en-US" dirty="0" smtClean="0"/>
              <a:t> Pascal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1623-1662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819400" y="2362200"/>
            <a:ext cx="2908935" cy="4572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505200" y="3200400"/>
            <a:ext cx="555308" cy="30480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219200" y="4800600"/>
            <a:ext cx="438912" cy="24384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467600" y="4800600"/>
            <a:ext cx="438912" cy="24384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143000" y="5334000"/>
            <a:ext cx="269748" cy="243840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600200" y="5638800"/>
            <a:ext cx="269748" cy="24384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362200" y="5943600"/>
            <a:ext cx="2908935" cy="457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34200" y="5715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See Exercise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</a:t>
            </a:r>
            <a:r>
              <a:rPr lang="en-US" dirty="0" smtClean="0"/>
              <a:t> </a:t>
            </a:r>
            <a:r>
              <a:rPr lang="en-US" i="1" dirty="0" smtClean="0"/>
              <a:t>for an algebraic proof.</a:t>
            </a:r>
            <a:endParaRPr lang="en-US" i="1" dirty="0"/>
          </a:p>
        </p:txBody>
      </p:sp>
      <p:sp>
        <p:nvSpPr>
          <p:cNvPr id="14" name="Isosceles Triangle 13"/>
          <p:cNvSpPr/>
          <p:nvPr/>
        </p:nvSpPr>
        <p:spPr>
          <a:xfrm rot="5400000" flipV="1">
            <a:off x="5867400" y="6019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Pascal’s Triangle</a:t>
            </a:r>
            <a:endParaRPr lang="en-US" dirty="0"/>
          </a:p>
        </p:txBody>
      </p:sp>
      <p:pic>
        <p:nvPicPr>
          <p:cNvPr id="4" name="Content Placeholder 3" descr="05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762" y="2466435"/>
            <a:ext cx="5332476" cy="3326892"/>
          </a:xfrm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198120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n</a:t>
            </a:r>
            <a:r>
              <a:rPr lang="en-US" dirty="0" smtClean="0"/>
              <a:t>th row in the triangle consists of the binomial coefficients       ,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,….,</a:t>
            </a:r>
            <a:r>
              <a:rPr lang="en-US" i="1" dirty="0" smtClean="0"/>
              <a:t>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3352800"/>
            <a:ext cx="269748" cy="243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934670"/>
            <a:ext cx="81534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By Pascal’s identity, adding two adjacent </a:t>
            </a:r>
            <a:r>
              <a:rPr lang="en-US" dirty="0" err="1" smtClean="0"/>
              <a:t>bionomial</a:t>
            </a:r>
            <a:r>
              <a:rPr lang="en-US" dirty="0" smtClean="0"/>
              <a:t> coefficients results is the  binomial coefficient in the next row between these two coefficients.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Generalized Permutations and Combinations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6.5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Permutations with Repetition</a:t>
            </a:r>
          </a:p>
          <a:p>
            <a:r>
              <a:rPr lang="en-US" dirty="0" smtClean="0"/>
              <a:t>Combinations with Repetition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 with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The number of </a:t>
            </a:r>
            <a:r>
              <a:rPr lang="en-US" i="1" dirty="0" smtClean="0"/>
              <a:t>r</a:t>
            </a:r>
            <a:r>
              <a:rPr lang="en-US" dirty="0" smtClean="0"/>
              <a:t>-permutations of a set of </a:t>
            </a:r>
            <a:r>
              <a:rPr lang="en-US" i="1" dirty="0" smtClean="0"/>
              <a:t>n</a:t>
            </a:r>
            <a:r>
              <a:rPr lang="en-US" dirty="0" smtClean="0"/>
              <a:t> objects with repetition allowed is </a:t>
            </a:r>
            <a:r>
              <a:rPr lang="en-US" i="1" dirty="0" smtClean="0"/>
              <a:t>n</a:t>
            </a:r>
            <a:r>
              <a:rPr lang="en-US" i="1" baseline="30000" dirty="0" smtClean="0"/>
              <a:t>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 Proof</a:t>
            </a:r>
            <a:r>
              <a:rPr lang="en-US" dirty="0" smtClean="0"/>
              <a:t>: There are </a:t>
            </a:r>
            <a:r>
              <a:rPr lang="en-US" i="1" dirty="0" smtClean="0"/>
              <a:t>n</a:t>
            </a:r>
            <a:r>
              <a:rPr lang="en-US" dirty="0" smtClean="0"/>
              <a:t> ways to select an element of the set for each of the </a:t>
            </a:r>
            <a:r>
              <a:rPr lang="en-US" i="1" dirty="0" smtClean="0"/>
              <a:t>r</a:t>
            </a:r>
            <a:r>
              <a:rPr lang="en-US" dirty="0" smtClean="0"/>
              <a:t> positions in the </a:t>
            </a:r>
            <a:r>
              <a:rPr lang="en-US" i="1" dirty="0" smtClean="0"/>
              <a:t>r</a:t>
            </a:r>
            <a:r>
              <a:rPr lang="en-US" dirty="0" smtClean="0"/>
              <a:t>-permutation when repetition is allowed. Hence, by the product rule there are </a:t>
            </a:r>
            <a:r>
              <a:rPr lang="en-US" i="1" dirty="0" smtClean="0"/>
              <a:t>n</a:t>
            </a:r>
            <a:r>
              <a:rPr lang="en-US" i="1" baseline="30000" dirty="0" smtClean="0"/>
              <a:t>r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dirty="0" smtClean="0"/>
              <a:t>-permutations with repetition.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Example</a:t>
            </a:r>
            <a:r>
              <a:rPr lang="en-US" dirty="0" smtClean="0"/>
              <a:t>: How many strings of length </a:t>
            </a:r>
            <a:r>
              <a:rPr lang="en-US" i="1" dirty="0" smtClean="0"/>
              <a:t>r</a:t>
            </a:r>
            <a:r>
              <a:rPr lang="en-US" dirty="0" smtClean="0"/>
              <a:t> can be formed from the uppercase letters of the English alphabet?</a:t>
            </a: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The number of such strings is </a:t>
            </a:r>
            <a:r>
              <a:rPr lang="en-US" dirty="0" smtClean="0">
                <a:latin typeface="Cambria" pitchFamily="18" charset="0"/>
              </a:rPr>
              <a:t>26</a:t>
            </a:r>
            <a:r>
              <a:rPr lang="en-US" i="1" baseline="40000" dirty="0" smtClean="0"/>
              <a:t>r</a:t>
            </a:r>
            <a:r>
              <a:rPr lang="en-US" dirty="0" smtClean="0"/>
              <a:t>, which is the number of </a:t>
            </a:r>
            <a:r>
              <a:rPr lang="en-US" i="1" dirty="0" smtClean="0"/>
              <a:t>r</a:t>
            </a:r>
            <a:r>
              <a:rPr lang="en-US" dirty="0" smtClean="0"/>
              <a:t>-permutations of a set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 smtClean="0"/>
              <a:t> elements. </a:t>
            </a:r>
            <a:endParaRPr lang="en-US" i="1" baseline="40000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077200" y="3810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with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How many ways are there to select five bills from a box containing  at least five of each of the following denominations: </a:t>
            </a:r>
            <a:r>
              <a:rPr lang="en-US" sz="3200" dirty="0" smtClean="0"/>
              <a:t>$</a:t>
            </a:r>
            <a:r>
              <a:rPr lang="en-US" dirty="0" smtClean="0">
                <a:latin typeface="Cambria" pitchFamily="18" charset="0"/>
              </a:rPr>
              <a:t>1</a:t>
            </a:r>
            <a:r>
              <a:rPr lang="en-US" dirty="0" smtClean="0"/>
              <a:t>, </a:t>
            </a:r>
            <a:r>
              <a:rPr lang="en-US" sz="3200" dirty="0" smtClean="0"/>
              <a:t>$</a:t>
            </a:r>
            <a:r>
              <a:rPr lang="en-US" dirty="0" smtClean="0">
                <a:latin typeface="Cambria" pitchFamily="18" charset="0"/>
              </a:rPr>
              <a:t>2</a:t>
            </a:r>
            <a:r>
              <a:rPr lang="en-US" dirty="0" smtClean="0"/>
              <a:t>, </a:t>
            </a:r>
            <a:r>
              <a:rPr lang="en-US" sz="3200" dirty="0" smtClean="0"/>
              <a:t>$</a:t>
            </a:r>
            <a:r>
              <a:rPr lang="en-US" dirty="0" smtClean="0">
                <a:latin typeface="Cambria" pitchFamily="18" charset="0"/>
              </a:rPr>
              <a:t>5</a:t>
            </a:r>
            <a:r>
              <a:rPr lang="en-US" dirty="0" smtClean="0"/>
              <a:t>,  </a:t>
            </a:r>
            <a:r>
              <a:rPr lang="en-US" sz="3200" dirty="0" smtClean="0"/>
              <a:t>$</a:t>
            </a:r>
            <a:r>
              <a:rPr lang="en-US" dirty="0" smtClean="0">
                <a:latin typeface="Cambria" pitchFamily="18" charset="0"/>
              </a:rPr>
              <a:t>10</a:t>
            </a:r>
            <a:r>
              <a:rPr lang="en-US" dirty="0" smtClean="0"/>
              <a:t>, </a:t>
            </a:r>
            <a:r>
              <a:rPr lang="en-US" sz="3200" dirty="0" smtClean="0"/>
              <a:t>$</a:t>
            </a:r>
            <a:r>
              <a:rPr lang="en-US" dirty="0" smtClean="0">
                <a:latin typeface="Cambria" pitchFamily="18" charset="0"/>
              </a:rPr>
              <a:t>20</a:t>
            </a:r>
            <a:r>
              <a:rPr lang="en-US" dirty="0" smtClean="0"/>
              <a:t>, </a:t>
            </a:r>
            <a:r>
              <a:rPr lang="en-US" sz="3200" dirty="0" smtClean="0"/>
              <a:t>$</a:t>
            </a:r>
            <a:r>
              <a:rPr lang="en-US" dirty="0" smtClean="0">
                <a:latin typeface="Cambria" pitchFamily="18" charset="0"/>
              </a:rPr>
              <a:t>50</a:t>
            </a:r>
            <a:r>
              <a:rPr lang="en-US" dirty="0" smtClean="0"/>
              <a:t>, and </a:t>
            </a:r>
            <a:r>
              <a:rPr lang="en-US" sz="3200" dirty="0" smtClean="0"/>
              <a:t>$</a:t>
            </a:r>
            <a:r>
              <a:rPr lang="en-US" dirty="0" smtClean="0">
                <a:latin typeface="Cambria" pitchFamily="18" charset="0"/>
              </a:rPr>
              <a:t>100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Place the selected bills in the appropriate position of a cash box illustrated below:</a:t>
            </a:r>
            <a:endParaRPr lang="en-US" dirty="0"/>
          </a:p>
        </p:txBody>
      </p:sp>
      <p:pic>
        <p:nvPicPr>
          <p:cNvPr id="4" name="Picture 3" descr="0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800600"/>
            <a:ext cx="3244596" cy="1113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continued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r>
              <a:rPr lang="en-US" i="1" dirty="0" smtClean="0"/>
              <a:t>  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with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possible ways of </a:t>
            </a:r>
          </a:p>
          <a:p>
            <a:pPr>
              <a:buNone/>
            </a:pPr>
            <a:r>
              <a:rPr lang="en-US" dirty="0" smtClean="0"/>
              <a:t>      placing the five bills: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number of ways to select five bills corresponds to the number of ways to arrange six bars and five stars in a row. </a:t>
            </a:r>
          </a:p>
          <a:p>
            <a:r>
              <a:rPr lang="en-US" dirty="0" smtClean="0"/>
              <a:t>This is the number of unordered selections of </a:t>
            </a:r>
            <a:r>
              <a:rPr lang="en-US" dirty="0" smtClean="0">
                <a:latin typeface="Cambria" pitchFamily="18" charset="0"/>
              </a:rPr>
              <a:t>5</a:t>
            </a:r>
            <a:r>
              <a:rPr lang="en-US" dirty="0" smtClean="0"/>
              <a:t> objects from a set of </a:t>
            </a:r>
            <a:r>
              <a:rPr lang="en-US" dirty="0" smtClean="0">
                <a:latin typeface="Cambria" pitchFamily="18" charset="0"/>
              </a:rPr>
              <a:t>11</a:t>
            </a:r>
            <a:r>
              <a:rPr lang="en-US" dirty="0" smtClean="0"/>
              <a:t>. Hence, there are</a:t>
            </a:r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ways to choose five bills with seven types of bills.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0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981200"/>
            <a:ext cx="3048000" cy="1918457"/>
          </a:xfrm>
          <a:prstGeom prst="rect">
            <a:avLst/>
          </a:prstGeom>
        </p:spPr>
      </p:pic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590800" y="5334000"/>
            <a:ext cx="2295525" cy="3181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with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Theorem </a:t>
            </a:r>
            <a:r>
              <a:rPr lang="en-US" b="1" dirty="0" smtClean="0">
                <a:latin typeface="Cambria" pitchFamily="18" charset="0"/>
              </a:rPr>
              <a:t>2</a:t>
            </a:r>
            <a:r>
              <a:rPr lang="en-US" dirty="0" smtClean="0"/>
              <a:t>: The number 0f </a:t>
            </a:r>
            <a:r>
              <a:rPr lang="en-US" i="1" dirty="0" smtClean="0"/>
              <a:t>r</a:t>
            </a:r>
            <a:r>
              <a:rPr lang="en-US" dirty="0" smtClean="0"/>
              <a:t>-combinations from a set with </a:t>
            </a:r>
            <a:r>
              <a:rPr lang="en-US" i="1" dirty="0" smtClean="0"/>
              <a:t>n</a:t>
            </a:r>
            <a:r>
              <a:rPr lang="en-US" dirty="0" smtClean="0"/>
              <a:t> elements when repetition of elements is allowed is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 + r – </a:t>
            </a:r>
            <a:r>
              <a:rPr lang="en-US" dirty="0" smtClean="0">
                <a:latin typeface="Cambria" pitchFamily="18" charset="0"/>
              </a:rPr>
              <a:t>1</a:t>
            </a:r>
            <a:r>
              <a:rPr lang="en-US" i="1" dirty="0" smtClean="0"/>
              <a:t>,r</a:t>
            </a:r>
            <a:r>
              <a:rPr lang="en-US" dirty="0" smtClean="0"/>
              <a:t>)</a:t>
            </a:r>
            <a:r>
              <a:rPr lang="en-US" i="1" dirty="0" smtClean="0"/>
              <a:t> = C</a:t>
            </a:r>
            <a:r>
              <a:rPr lang="en-US" dirty="0" smtClean="0"/>
              <a:t>(</a:t>
            </a:r>
            <a:r>
              <a:rPr lang="en-US" i="1" dirty="0" smtClean="0"/>
              <a:t>n + r – </a:t>
            </a:r>
            <a:r>
              <a:rPr lang="en-US" dirty="0" smtClean="0">
                <a:latin typeface="Cambria" pitchFamily="18" charset="0"/>
              </a:rPr>
              <a:t>1</a:t>
            </a:r>
            <a:r>
              <a:rPr lang="en-US" i="1" dirty="0" smtClean="0"/>
              <a:t>, n –</a:t>
            </a:r>
            <a:r>
              <a:rPr lang="en-US" dirty="0" smtClean="0">
                <a:latin typeface="Cambria" pitchFamily="18" charset="0"/>
              </a:rPr>
              <a:t>1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b="1" dirty="0" smtClean="0"/>
              <a:t>    Proof</a:t>
            </a:r>
            <a:r>
              <a:rPr lang="en-US" dirty="0" smtClean="0"/>
              <a:t>: Each </a:t>
            </a:r>
            <a:r>
              <a:rPr lang="en-US" i="1" dirty="0" smtClean="0"/>
              <a:t>r</a:t>
            </a:r>
            <a:r>
              <a:rPr lang="en-US" dirty="0" smtClean="0"/>
              <a:t>-combination of a set with </a:t>
            </a:r>
            <a:r>
              <a:rPr lang="en-US" i="1" dirty="0" smtClean="0"/>
              <a:t>n</a:t>
            </a:r>
            <a:r>
              <a:rPr lang="en-US" dirty="0" smtClean="0"/>
              <a:t> elements with repetition allowed can be represented by a list of </a:t>
            </a:r>
            <a:r>
              <a:rPr lang="en-US" i="1" dirty="0" smtClean="0"/>
              <a:t>n –</a:t>
            </a:r>
            <a:r>
              <a:rPr lang="en-US" dirty="0" smtClean="0">
                <a:latin typeface="Cambria" pitchFamily="18" charset="0"/>
              </a:rPr>
              <a:t>1 </a:t>
            </a:r>
            <a:r>
              <a:rPr lang="en-US" dirty="0" smtClean="0"/>
              <a:t>bars and </a:t>
            </a:r>
            <a:r>
              <a:rPr lang="en-US" i="1" dirty="0" smtClean="0"/>
              <a:t>r</a:t>
            </a:r>
            <a:r>
              <a:rPr lang="en-US" dirty="0" smtClean="0"/>
              <a:t> stars. The bars mark the </a:t>
            </a:r>
            <a:r>
              <a:rPr lang="en-US" i="1" dirty="0" smtClean="0"/>
              <a:t>n</a:t>
            </a:r>
            <a:r>
              <a:rPr lang="en-US" dirty="0" smtClean="0"/>
              <a:t> cells containing a star for each time the </a:t>
            </a:r>
            <a:r>
              <a:rPr lang="en-US" i="1" dirty="0" err="1" smtClean="0"/>
              <a:t>i</a:t>
            </a:r>
            <a:r>
              <a:rPr lang="en-US" dirty="0" err="1" smtClean="0"/>
              <a:t>th</a:t>
            </a:r>
            <a:r>
              <a:rPr lang="en-US" dirty="0" smtClean="0"/>
              <a:t> element of the set occurs in the combination.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The number of such lists is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 + r – </a:t>
            </a:r>
            <a:r>
              <a:rPr lang="en-US" dirty="0" smtClean="0">
                <a:latin typeface="Cambria" pitchFamily="18" charset="0"/>
              </a:rPr>
              <a:t>1</a:t>
            </a:r>
            <a:r>
              <a:rPr lang="en-US" i="1" dirty="0" smtClean="0"/>
              <a:t>, r</a:t>
            </a:r>
            <a:r>
              <a:rPr lang="en-US" dirty="0" smtClean="0"/>
              <a:t>)</a:t>
            </a:r>
            <a:r>
              <a:rPr lang="en-US" i="1" dirty="0" smtClean="0"/>
              <a:t>, </a:t>
            </a:r>
            <a:r>
              <a:rPr lang="en-US" dirty="0" smtClean="0"/>
              <a:t>because each list is a choice of the </a:t>
            </a:r>
            <a:r>
              <a:rPr lang="en-US" i="1" dirty="0" smtClean="0"/>
              <a:t>r</a:t>
            </a:r>
            <a:r>
              <a:rPr lang="en-US" dirty="0" smtClean="0"/>
              <a:t> positions to place the stars, from the total of           </a:t>
            </a:r>
            <a:r>
              <a:rPr lang="en-US" i="1" dirty="0" smtClean="0"/>
              <a:t>n + r – </a:t>
            </a:r>
            <a:r>
              <a:rPr lang="en-US" dirty="0" smtClean="0">
                <a:latin typeface="Cambria" pitchFamily="18" charset="0"/>
              </a:rPr>
              <a:t>1</a:t>
            </a:r>
            <a:r>
              <a:rPr lang="en-US" i="1" dirty="0" smtClean="0"/>
              <a:t>  </a:t>
            </a:r>
            <a:r>
              <a:rPr lang="en-US" dirty="0" smtClean="0"/>
              <a:t>positions to place the stars and the bars. This is also equal to </a:t>
            </a:r>
            <a:r>
              <a:rPr lang="en-US" i="1" dirty="0" smtClean="0"/>
              <a:t>C</a:t>
            </a:r>
            <a:r>
              <a:rPr lang="en-US" dirty="0" smtClean="0"/>
              <a:t>(</a:t>
            </a:r>
            <a:r>
              <a:rPr lang="en-US" i="1" dirty="0" smtClean="0"/>
              <a:t>n + r – </a:t>
            </a:r>
            <a:r>
              <a:rPr lang="en-US" dirty="0" smtClean="0">
                <a:latin typeface="Cambria" pitchFamily="18" charset="0"/>
              </a:rPr>
              <a:t>1</a:t>
            </a:r>
            <a:r>
              <a:rPr lang="en-US" i="1" dirty="0" smtClean="0"/>
              <a:t>, n –</a:t>
            </a:r>
            <a:r>
              <a:rPr lang="en-US" dirty="0" smtClean="0">
                <a:latin typeface="Cambria" pitchFamily="18" charset="0"/>
              </a:rPr>
              <a:t>1</a:t>
            </a:r>
            <a:r>
              <a:rPr lang="en-US" dirty="0" smtClean="0"/>
              <a:t>), which is the number of ways to place the</a:t>
            </a:r>
            <a:r>
              <a:rPr lang="en-US" i="1" dirty="0" smtClean="0"/>
              <a:t> n –</a:t>
            </a:r>
            <a:r>
              <a:rPr lang="en-US" dirty="0" smtClean="0">
                <a:latin typeface="Cambria" pitchFamily="18" charset="0"/>
              </a:rPr>
              <a:t>1</a:t>
            </a:r>
            <a:r>
              <a:rPr lang="en-US" dirty="0" smtClean="0"/>
              <a:t> bars.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458200" y="60198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with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Suppose that a cookie shop has four different kinds of cookies. How many different ways can six cookies be chosen? 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The number of ways to choose six cookies is the number of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-combinations of a set with four elements. By Theorem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</a:p>
          <a:p>
            <a:pPr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is the number of ways to choose six cookies from the four kinds. 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514600" y="4648200"/>
            <a:ext cx="3253740" cy="312420"/>
          </a:xfrm>
          <a:prstGeom prst="rect">
            <a:avLst/>
          </a:prstGeom>
        </p:spPr>
      </p:pic>
      <p:pic>
        <p:nvPicPr>
          <p:cNvPr id="1028" name="Picture 4" descr="C:\Documents and Settings\Richard Scherl\Local Settings\Temporary Internet Files\Content.IE5\9NKIDEUA\MC9003316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16362"/>
            <a:ext cx="1447800" cy="1105439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Permutations and Combinations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48512"/>
          </a:xfrm>
        </p:spPr>
        <p:txBody>
          <a:bodyPr>
            <a:noAutofit/>
          </a:bodyPr>
          <a:lstStyle/>
          <a:p>
            <a:r>
              <a:rPr lang="en-US" sz="2800" dirty="0" smtClean="0"/>
              <a:t>Summarizing the Formulas for Counting Permutations and Combinations with and without Repetition</a:t>
            </a:r>
            <a:endParaRPr lang="en-US" sz="2800" dirty="0"/>
          </a:p>
        </p:txBody>
      </p:sp>
      <p:pic>
        <p:nvPicPr>
          <p:cNvPr id="4" name="Content Placeholder 3" descr="table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599" y="2667000"/>
            <a:ext cx="4885151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</a:p>
          <a:p>
            <a:r>
              <a:rPr lang="en-US" dirty="0" smtClean="0"/>
              <a:t>Combinations</a:t>
            </a:r>
          </a:p>
          <a:p>
            <a:r>
              <a:rPr lang="en-US" dirty="0" smtClean="0"/>
              <a:t>Combinatorial Proofs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Definition</a:t>
            </a:r>
            <a:r>
              <a:rPr lang="en-US" dirty="0" smtClean="0"/>
              <a:t>: A </a:t>
            </a:r>
            <a:r>
              <a:rPr lang="en-US" i="1" dirty="0" smtClean="0"/>
              <a:t>permutation</a:t>
            </a:r>
            <a:r>
              <a:rPr lang="en-US" dirty="0" smtClean="0"/>
              <a:t> of a set of distinct objects is an ordered arrangement of these objects. An ordered arrangement of r elements of a set is called an                      </a:t>
            </a:r>
            <a:r>
              <a:rPr lang="en-US" i="1" dirty="0" smtClean="0"/>
              <a:t>r-</a:t>
            </a:r>
            <a:r>
              <a:rPr lang="en-US" i="1" dirty="0" err="1" smtClean="0"/>
              <a:t>permuation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Let </a:t>
            </a:r>
            <a:r>
              <a:rPr lang="en-US" i="1" dirty="0" smtClean="0"/>
              <a:t>S</a:t>
            </a:r>
            <a:r>
              <a:rPr lang="en-US" dirty="0" smtClean="0"/>
              <a:t> =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}. </a:t>
            </a:r>
          </a:p>
          <a:p>
            <a:pPr lvl="1"/>
            <a:r>
              <a:rPr lang="en-US" dirty="0" smtClean="0"/>
              <a:t>The ordered arrangement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is a permutation of </a:t>
            </a:r>
            <a:r>
              <a:rPr lang="en-US" i="1" dirty="0" smtClean="0"/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ordered arrangement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is a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-permutation of </a:t>
            </a:r>
            <a:r>
              <a:rPr lang="en-US" i="1" dirty="0" smtClean="0"/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number of </a:t>
            </a:r>
            <a:r>
              <a:rPr lang="en-US" i="1" dirty="0" smtClean="0"/>
              <a:t>r</a:t>
            </a:r>
            <a:r>
              <a:rPr lang="en-US" dirty="0" smtClean="0"/>
              <a:t>-</a:t>
            </a:r>
            <a:r>
              <a:rPr lang="en-US" dirty="0" err="1" smtClean="0"/>
              <a:t>permuatations</a:t>
            </a:r>
            <a:r>
              <a:rPr lang="en-US" dirty="0" smtClean="0"/>
              <a:t> of a set with </a:t>
            </a:r>
            <a:r>
              <a:rPr lang="en-US" i="1" dirty="0" smtClean="0"/>
              <a:t>n</a:t>
            </a:r>
            <a:r>
              <a:rPr lang="en-US" dirty="0" smtClean="0"/>
              <a:t> elements is denoted by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dirty="0" err="1" smtClean="0"/>
              <a:t>,</a:t>
            </a:r>
            <a:r>
              <a:rPr lang="en-US" i="1" dirty="0" err="1" smtClean="0"/>
              <a:t>r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-permutations of </a:t>
            </a:r>
            <a:r>
              <a:rPr lang="en-US" i="1" dirty="0" smtClean="0"/>
              <a:t>S</a:t>
            </a:r>
            <a:r>
              <a:rPr lang="en-US" dirty="0" smtClean="0"/>
              <a:t> = {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} are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1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2; 1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3; 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1; 2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3; 3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1; and 3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2. Hence, </a:t>
            </a:r>
            <a:r>
              <a:rPr lang="en-US" i="1" dirty="0" smtClean="0">
                <a:ea typeface="Cambria Math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(3,2) =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Formula for the Number of 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If </a:t>
            </a:r>
            <a:r>
              <a:rPr lang="en-US" i="1" dirty="0" smtClean="0"/>
              <a:t>n</a:t>
            </a:r>
            <a:r>
              <a:rPr lang="en-US" dirty="0" smtClean="0"/>
              <a:t> is a positive integer and </a:t>
            </a:r>
            <a:r>
              <a:rPr lang="en-US" i="1" dirty="0" smtClean="0"/>
              <a:t>r</a:t>
            </a:r>
            <a:r>
              <a:rPr lang="en-US" dirty="0" smtClean="0"/>
              <a:t> is an integer with  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, then there are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) = </a:t>
            </a: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)(</a:t>
            </a:r>
            <a:r>
              <a:rPr lang="en-US" i="1" dirty="0" smtClean="0"/>
              <a:t>n </a:t>
            </a:r>
            <a:r>
              <a:rPr lang="en-US" i="1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∙∙∙</a:t>
            </a:r>
            <a:r>
              <a:rPr lang="en-US" dirty="0" smtClean="0"/>
              <a:t>  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 </a:t>
            </a:r>
            <a:r>
              <a:rPr lang="en-US" i="1" dirty="0" smtClean="0"/>
              <a:t>r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i="1" dirty="0" smtClean="0"/>
              <a:t>    r</a:t>
            </a:r>
            <a:r>
              <a:rPr lang="en-US" dirty="0" smtClean="0"/>
              <a:t>-permutations of a set with n distinct elements.</a:t>
            </a:r>
          </a:p>
          <a:p>
            <a:pPr>
              <a:buNone/>
            </a:pPr>
            <a:r>
              <a:rPr lang="en-US" b="1" dirty="0" smtClean="0"/>
              <a:t>    Proof</a:t>
            </a:r>
            <a:r>
              <a:rPr lang="en-US" dirty="0" smtClean="0"/>
              <a:t>: Use the product rule. The first element can be chosen in </a:t>
            </a:r>
            <a:r>
              <a:rPr lang="en-US" i="1" dirty="0" smtClean="0"/>
              <a:t>n</a:t>
            </a:r>
            <a:r>
              <a:rPr lang="en-US" dirty="0" smtClean="0"/>
              <a:t> ways. The second in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 ways, and so on until there are             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(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)) ways to choose the last element.</a:t>
            </a:r>
          </a:p>
          <a:p>
            <a:r>
              <a:rPr lang="en-US" dirty="0" smtClean="0">
                <a:ea typeface="Cambria Math" pitchFamily="18" charset="0"/>
              </a:rPr>
              <a:t>Note that </a:t>
            </a:r>
            <a:r>
              <a:rPr lang="en-US" i="1" dirty="0" smtClean="0">
                <a:ea typeface="Cambria Math" pitchFamily="18" charset="0"/>
              </a:rPr>
              <a:t>P</a:t>
            </a:r>
            <a:r>
              <a:rPr lang="en-US" dirty="0" smtClean="0"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dirty="0" smtClean="0">
                <a:ea typeface="Cambria Math" pitchFamily="18" charset="0"/>
              </a:rPr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ea typeface="Cambria Math" pitchFamily="18" charset="0"/>
              </a:rPr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, since there is only one way to order zero elements.</a:t>
            </a:r>
          </a:p>
          <a:p>
            <a:pPr>
              <a:buNone/>
            </a:pPr>
            <a:r>
              <a:rPr lang="en-US" b="1" dirty="0" smtClean="0">
                <a:ea typeface="Cambria Math" pitchFamily="18" charset="0"/>
              </a:rPr>
              <a:t>    Corollary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: If </a:t>
            </a:r>
            <a:r>
              <a:rPr lang="en-US" i="1" dirty="0" smtClean="0">
                <a:ea typeface="Cambria Math" pitchFamily="18" charset="0"/>
              </a:rPr>
              <a:t>n</a:t>
            </a:r>
            <a:r>
              <a:rPr lang="en-US" dirty="0" smtClean="0">
                <a:ea typeface="Cambria Math" pitchFamily="18" charset="0"/>
              </a:rPr>
              <a:t> and </a:t>
            </a:r>
            <a:r>
              <a:rPr lang="en-US" i="1" dirty="0" smtClean="0">
                <a:ea typeface="Cambria Math" pitchFamily="18" charset="0"/>
              </a:rPr>
              <a:t>r</a:t>
            </a:r>
            <a:r>
              <a:rPr lang="en-US" dirty="0" smtClean="0">
                <a:ea typeface="Cambria Math" pitchFamily="18" charset="0"/>
              </a:rPr>
              <a:t> are integers 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smtClean="0"/>
              <a:t>n, </a:t>
            </a:r>
            <a:r>
              <a:rPr lang="en-US" dirty="0" smtClean="0"/>
              <a:t>then</a:t>
            </a:r>
          </a:p>
          <a:p>
            <a:endParaRPr lang="en-US" i="1" dirty="0" smtClean="0"/>
          </a:p>
          <a:p>
            <a:pPr>
              <a:buNone/>
            </a:pP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4" name="Content Placeholder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048000" y="5638800"/>
            <a:ext cx="2608898" cy="5372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Counting Problems by Counting 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How many ways are there to select a first-prize winner, a second prize winner, and a third-prize winner from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dirty="0" smtClean="0"/>
              <a:t> different people who have entered a contest?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            P(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dirty="0" smtClean="0"/>
              <a:t>,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99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98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970,200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Counting Problems by Counting Permutations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Suppose that a saleswoman has to visit eight different cities. She must begin her trip in a specified city, but she can visit the other seven cities in any order she wishes. How many possible orders can the saleswoman use when visiting these cities?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The first city is chosen, and the rest are ordered arbitrarily. Hence the orders are: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7!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/>
                <a:ea typeface="Cambria Math"/>
              </a:rPr>
              <a:t> 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/>
                <a:ea typeface="Cambria Math"/>
              </a:rPr>
              <a:t> 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5040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If she wants to find the tour with the shortest path that visits all the cities, she must consider 5040 paths!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Counting Problems by Counting Permutations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How many permutations of the letters </a:t>
            </a:r>
            <a:r>
              <a:rPr lang="en-US" i="1" dirty="0" smtClean="0"/>
              <a:t>ABCDEFGH</a:t>
            </a:r>
            <a:r>
              <a:rPr lang="en-US" dirty="0" smtClean="0"/>
              <a:t> contain the string </a:t>
            </a:r>
            <a:r>
              <a:rPr lang="en-US" i="1" dirty="0" smtClean="0"/>
              <a:t>ABC</a:t>
            </a:r>
            <a:r>
              <a:rPr lang="en-US" dirty="0" smtClean="0"/>
              <a:t> 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We solve this problem by counting the permutations of six objects, </a:t>
            </a:r>
            <a:r>
              <a:rPr lang="en-US" i="1" dirty="0" smtClean="0"/>
              <a:t>ABC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and </a:t>
            </a:r>
            <a:r>
              <a:rPr lang="en-US" i="1" dirty="0" smtClean="0"/>
              <a:t>H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6!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5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 </a:t>
            </a:r>
            <a:r>
              <a:rPr lang="en-US" dirty="0" smtClean="0">
                <a:latin typeface="Cambria Math"/>
                <a:ea typeface="Cambria Math"/>
              </a:rPr>
              <a:t>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/>
                <a:ea typeface="Cambria Math"/>
              </a:rPr>
              <a:t> 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/>
                <a:ea typeface="Cambria Math"/>
              </a:rPr>
              <a:t> ∙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/>
              <a:t>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P(n,r) = \frac{n!}{(n - r)!}$&#10;&#10;\end{document}"/>
  <p:tag name="IGUANATEXSIZE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ar{A}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bar{A}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(10,5) = \frac{10!}{5!5!} = 252.$&#10;&#10;\end{document}"/>
  <p:tag name="IGUANATEXSIZE" val="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(30,6) = \frac{30!}{6!24!} =\frac{30\cdot 29 \cdot 28\cdot 27\cdot 26\cdot 25}{6\cdot 5 \cdot 4\cdot 3\cdot 2 \cdot 1}= 593,775\;.$&#10;&#10;\end{document}"/>
  <p:tag name="IGUANATEXSIZE" val="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(x + y)^n =\sum_{j = 0}^{n}\left(\begin{array}{l} n\\j\end{array}\right)x^{n-j}y^j =\left(\begin{array}{l}n\\0\end{array}\right)x^n + \left(\begin{array}{l}n\\1\end{array}\right)x^{n-1}y + \cdots + \left(\begin{array}{l}n\\n-1\end{array}\right)xy^{n-1} + \left(\begin{array}{l}n\\n\end{array}\right) y^n .&#10;$$&#10;&#10;&#10;\end{document}"/>
  <p:tag name="IGUANATEXSIZ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n-j\end{array}\right)}$&#10;&#10;&#10;\end{document}"/>
  <p:tag name="IGUANATEXSIZE" val="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j\end{array}\right)}$&#10;&#10;&#10;\end{document}"/>
  <p:tag name="IGUANATEXSIZE" val="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(2x + (-3y))^{25} =\sum_{j = 0}^{25}\left(\begin{array}{l} 25\\j\end{array}\right)(2x)^{25-j}(-3y)^j.&#10;$$&#10;&#10;&#10;\end{document}"/>
  <p:tag name="IGUANATEXSIZ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\left(\begin{array}{l} 25\\13\end{array}\right)2^{12}(-3)^{13} = -\frac{25!}{13! 12!}2^{12}3^{13}.&#10;  $$&#10;&#10;&#10;\end{document}"/>
  <p:tag name="IGUANATEXSIZ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\left(\begin{array}{c} n + 1 \\k\end{array}\right) =\left(\begin{array}{c}n\\k - 1\end{array}\right) + \left(\begin{array}{c}n\\k\end{array}\right) .&#10;$$&#10;&#10;&#10;\end{document}"/>
  <p:tag name="IGUANATEXSIZ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{\bf\left( \begin{array}{l}n\\ r\end{array}\right)}$$&#10;&#10;&#10;\end{document}"/>
  <p:tag name="IGUANATEXSIZE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+ 1\\k\end{array}\right)}$&#10;&#10;&#10;\end{document}"/>
  <p:tag name="IGUANATEXSIZE" val="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k-1\end{array}\right)}$&#10;&#10;&#10;\end{document}"/>
  <p:tag name="IGUANATEXSIZE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k-1\end{array}\right)}$&#10;&#10;&#10;\end{document}"/>
  <p:tag name="IGUANATEXSIZE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k\end{array}\right)}$&#10;&#10;&#10;\end{document}"/>
  <p:tag name="IGUANATEXSIZE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k\end{array}\right)}$&#10;&#10;&#10;\end{document}"/>
  <p:tag name="IGUANATEXSIZE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$&#10;\left(\begin{array}{c} n + 1 \\k\end{array}\right) =\left(\begin{array}{c}n\\k - 1\end{array}\right) + \left(\begin{array}{c}n\\k\end{array}\right) .&#10;$$&#10;&#10;&#10;\end{document}"/>
  <p:tag name="IGUANATEXSIZ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\bf\left( \begin{array}{c}n\\k\end{array}\right)}$&#10;&#10;&#10;\end{document}"/>
  <p:tag name="IGUANATEXSIZE" val="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(11,5) = \frac{11!}{5!6!} = 462$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(9,6) = C(9,3) = \frac{9 \cdot 8 \cdot 7}{1 \cdot 2 \cdot 3} = 84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(n,r) = \frac{P(n,r)}{P(r,r)} =\frac{n!/(n - r)!}{r!/(r - r)!} = \frac{n!}{(n -r)! r!}\;.$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(n,r) = \frac{n!}{(n -r)! r!}.$&#10;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(52,5) = \frac{52!}{5!47!}$&#10;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= \frac{52\cdot 51 \cdot 50 \cdot 49 \cdot 48}{5\cdot 4 \cdot 3 \cdot 2 \cdot 1} = 26 \cdot 17 \cdot 10 \cdot 49 \cdot 12 = 2,598,960$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(52,47) = \frac{52!}{47!5!} = C(52,5) = 2, 598,960 .$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(n,r) = \frac{n!}{(n -r)! r!}$&#10;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C(n,n-r)  = \frac{n!}{(n -r)! [n - (n - r)]!} = \frac{n!}{(n - r)!r!}\;.$&#10;&#10;\end{document}"/>
  <p:tag name="IGUANATEXSIZE" val="2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13729</TotalTime>
  <Words>2190</Words>
  <Application>Microsoft Office PowerPoint</Application>
  <PresentationFormat>On-screen Show (4:3)</PresentationFormat>
  <Paragraphs>207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Constantia</vt:lpstr>
      <vt:lpstr>Wingdings 2</vt:lpstr>
      <vt:lpstr>Cambria Math</vt:lpstr>
      <vt:lpstr>Cambria</vt:lpstr>
      <vt:lpstr>Flow</vt:lpstr>
      <vt:lpstr>Counting</vt:lpstr>
      <vt:lpstr>Chapter Summary</vt:lpstr>
      <vt:lpstr>Permutations and Combinations</vt:lpstr>
      <vt:lpstr>Section Summary</vt:lpstr>
      <vt:lpstr>Permutations</vt:lpstr>
      <vt:lpstr>A Formula for the Number of Permutations</vt:lpstr>
      <vt:lpstr>Solving Counting Problems by Counting Permutations</vt:lpstr>
      <vt:lpstr>Solving Counting Problems by Counting Permutations (continued)</vt:lpstr>
      <vt:lpstr>Solving Counting Problems by Counting Permutations (continued)</vt:lpstr>
      <vt:lpstr>Combinations</vt:lpstr>
      <vt:lpstr>Combinations</vt:lpstr>
      <vt:lpstr>Combinations</vt:lpstr>
      <vt:lpstr>Combinations</vt:lpstr>
      <vt:lpstr>Combinatorial Proofs</vt:lpstr>
      <vt:lpstr>Combinatorial Proofs</vt:lpstr>
      <vt:lpstr>Combinations</vt:lpstr>
      <vt:lpstr>Binomial Coefficients and Identities</vt:lpstr>
      <vt:lpstr>Section Summary</vt:lpstr>
      <vt:lpstr>Binomial Theorem </vt:lpstr>
      <vt:lpstr>Using the Binomial Theorem</vt:lpstr>
      <vt:lpstr>Pascal’s Identity </vt:lpstr>
      <vt:lpstr>Pascal’s Triangle</vt:lpstr>
      <vt:lpstr>Generalized Permutations and Combinations</vt:lpstr>
      <vt:lpstr>Section Summary</vt:lpstr>
      <vt:lpstr>Permutations with Repetition</vt:lpstr>
      <vt:lpstr>Combinations with Repetition</vt:lpstr>
      <vt:lpstr>Combinations with Repetition</vt:lpstr>
      <vt:lpstr>Combinations with Repetition</vt:lpstr>
      <vt:lpstr>Combinations with Repetition</vt:lpstr>
      <vt:lpstr>Summarizing the Formulas for Counting Permutations and Combinations with and without Repetition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Hiva</cp:lastModifiedBy>
  <cp:revision>529</cp:revision>
  <cp:lastPrinted>2011-09-18T13:59:11Z</cp:lastPrinted>
  <dcterms:created xsi:type="dcterms:W3CDTF">2011-09-18T13:59:01Z</dcterms:created>
  <dcterms:modified xsi:type="dcterms:W3CDTF">2014-11-17T21:29:39Z</dcterms:modified>
</cp:coreProperties>
</file>