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1"/>
  </p:notesMasterIdLst>
  <p:handoutMasterIdLst>
    <p:handoutMasterId r:id="rId62"/>
  </p:handoutMasterIdLst>
  <p:sldIdLst>
    <p:sldId id="256" r:id="rId2"/>
    <p:sldId id="477" r:id="rId3"/>
    <p:sldId id="396" r:id="rId4"/>
    <p:sldId id="359" r:id="rId5"/>
    <p:sldId id="397" r:id="rId6"/>
    <p:sldId id="458" r:id="rId7"/>
    <p:sldId id="438" r:id="rId8"/>
    <p:sldId id="363" r:id="rId9"/>
    <p:sldId id="364" r:id="rId10"/>
    <p:sldId id="365" r:id="rId11"/>
    <p:sldId id="366" r:id="rId12"/>
    <p:sldId id="368" r:id="rId13"/>
    <p:sldId id="369" r:id="rId14"/>
    <p:sldId id="370" r:id="rId15"/>
    <p:sldId id="371" r:id="rId16"/>
    <p:sldId id="380" r:id="rId17"/>
    <p:sldId id="439" r:id="rId18"/>
    <p:sldId id="373" r:id="rId19"/>
    <p:sldId id="367" r:id="rId20"/>
    <p:sldId id="478" r:id="rId21"/>
    <p:sldId id="459" r:id="rId22"/>
    <p:sldId id="385" r:id="rId23"/>
    <p:sldId id="386" r:id="rId24"/>
    <p:sldId id="387" r:id="rId25"/>
    <p:sldId id="388" r:id="rId26"/>
    <p:sldId id="394" r:id="rId27"/>
    <p:sldId id="395" r:id="rId28"/>
    <p:sldId id="440" r:id="rId29"/>
    <p:sldId id="391" r:id="rId30"/>
    <p:sldId id="393" r:id="rId31"/>
    <p:sldId id="398" r:id="rId32"/>
    <p:sldId id="460" r:id="rId33"/>
    <p:sldId id="399" r:id="rId34"/>
    <p:sldId id="401" r:id="rId35"/>
    <p:sldId id="442" r:id="rId36"/>
    <p:sldId id="466" r:id="rId37"/>
    <p:sldId id="402" r:id="rId38"/>
    <p:sldId id="468" r:id="rId39"/>
    <p:sldId id="474" r:id="rId40"/>
    <p:sldId id="411" r:id="rId41"/>
    <p:sldId id="412" r:id="rId42"/>
    <p:sldId id="445" r:id="rId43"/>
    <p:sldId id="415" r:id="rId44"/>
    <p:sldId id="444" r:id="rId45"/>
    <p:sldId id="416" r:id="rId46"/>
    <p:sldId id="462" r:id="rId47"/>
    <p:sldId id="419" r:id="rId48"/>
    <p:sldId id="420" r:id="rId49"/>
    <p:sldId id="463" r:id="rId50"/>
    <p:sldId id="421" r:id="rId51"/>
    <p:sldId id="426" r:id="rId52"/>
    <p:sldId id="428" r:id="rId53"/>
    <p:sldId id="454" r:id="rId54"/>
    <p:sldId id="434" r:id="rId55"/>
    <p:sldId id="436" r:id="rId56"/>
    <p:sldId id="437" r:id="rId57"/>
    <p:sldId id="456" r:id="rId58"/>
    <p:sldId id="455" r:id="rId59"/>
    <p:sldId id="479" r:id="rId60"/>
  </p:sldIdLst>
  <p:sldSz cx="9144000" cy="6858000" type="screen4x3"/>
  <p:notesSz cx="6858000" cy="9144000"/>
  <p:embeddedFontLst>
    <p:embeddedFont>
      <p:font typeface="Calibri" pitchFamily="34" charset="0"/>
      <p:regular r:id="rId63"/>
      <p:bold r:id="rId64"/>
      <p:italic r:id="rId65"/>
      <p:boldItalic r:id="rId66"/>
    </p:embeddedFont>
    <p:embeddedFont>
      <p:font typeface="Constantia" pitchFamily="18" charset="0"/>
      <p:regular r:id="rId67"/>
      <p:bold r:id="rId68"/>
      <p:italic r:id="rId69"/>
      <p:boldItalic r:id="rId70"/>
    </p:embeddedFont>
    <p:embeddedFont>
      <p:font typeface="Wingdings 2" pitchFamily="18" charset="2"/>
      <p:regular r:id="rId71"/>
    </p:embeddedFont>
    <p:embeddedFont>
      <p:font typeface="Cambria Math" pitchFamily="18"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85932" autoAdjust="0"/>
  </p:normalViewPr>
  <p:slideViewPr>
    <p:cSldViewPr>
      <p:cViewPr varScale="1">
        <p:scale>
          <a:sx n="66" d="100"/>
          <a:sy n="66" d="100"/>
        </p:scale>
        <p:origin x="-12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F51A1F-924C-4BCD-AE4C-3A5DD90B2C9D}" type="datetimeFigureOut">
              <a:rPr lang="en-US" smtClean="0"/>
              <a:pPr/>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12B00-BF9F-4C8A-8D33-EED5BFD171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 truth table would have 32 rows since we have 5 propositional variables.</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19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constructive existence proof together with proof by case. Nothing new. Being backward or forward relies on the context and one could consider it as forward in another case! Finding the existence example has been done in a backward strategy in this case, that’s all!</a:t>
            </a:r>
          </a:p>
          <a:p>
            <a:r>
              <a:rPr lang="en-US" baseline="0" dirty="0" smtClean="0"/>
              <a:t>The question is proof that there exist a start for player 1 for which for any play of player 2 there exist a move for player 1 that  makes player 1 win.</a:t>
            </a:r>
          </a:p>
          <a:p>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57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q is existential quantifier, use either constructive or non-constructive approach together with assumption p to give an example.</a:t>
            </a:r>
          </a:p>
          <a:p>
            <a:r>
              <a:rPr lang="en-US" dirty="0" smtClean="0"/>
              <a:t>If q is uniqueness, use the</a:t>
            </a:r>
            <a:r>
              <a:rPr lang="en-US" baseline="0" dirty="0" smtClean="0"/>
              <a:t> strategy of proving uniqueness </a:t>
            </a:r>
            <a:r>
              <a:rPr lang="en-US" dirty="0" smtClean="0"/>
              <a:t>together with assumption 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–giving a valid argument- is the unique meaning (and approach) of proof. Instead</a:t>
            </a:r>
            <a:r>
              <a:rPr lang="en-US" baseline="0" dirty="0" smtClean="0"/>
              <a:t> of having only one general way that works for any problem, in the following slides we’ll see some techniques that all of them comply with this unique definition (and approach of proving) but they can be seen as proof methods that each of them is applied in its proper case.</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a:t>
            </a:r>
            <a:r>
              <a:rPr lang="en-US" baseline="0" dirty="0" smtClean="0"/>
              <a:t> this:  (</a:t>
            </a:r>
            <a:r>
              <a:rPr lang="en-US" dirty="0" smtClean="0"/>
              <a:t>For each </a:t>
            </a:r>
            <a:r>
              <a:rPr lang="en-US" dirty="0" err="1" smtClean="0"/>
              <a:t>a,b</a:t>
            </a:r>
            <a:r>
              <a:rPr lang="en-US" dirty="0" smtClean="0"/>
              <a:t>:</a:t>
            </a:r>
            <a:r>
              <a:rPr lang="en-US" baseline="0" dirty="0" smtClean="0"/>
              <a:t>   </a:t>
            </a:r>
            <a:r>
              <a:rPr lang="en-US" dirty="0" smtClean="0"/>
              <a:t>a=b</a:t>
            </a:r>
            <a:r>
              <a:rPr lang="en-US" dirty="0" smtClean="0">
                <a:sym typeface="Wingdings" pitchFamily="2" charset="2"/>
              </a:rPr>
              <a:t> a^2=b^2)</a:t>
            </a:r>
          </a:p>
          <a:p>
            <a:r>
              <a:rPr lang="en-US" dirty="0" smtClean="0">
                <a:sym typeface="Wingdings" pitchFamily="2" charset="2"/>
              </a:rPr>
              <a:t>Lets</a:t>
            </a:r>
            <a:r>
              <a:rPr lang="en-US" baseline="0" dirty="0" smtClean="0">
                <a:sym typeface="Wingdings" pitchFamily="2" charset="2"/>
              </a:rPr>
              <a:t> a be n and b be 2K+1-----------------------------------------OR:</a:t>
            </a:r>
          </a:p>
          <a:p>
            <a:r>
              <a:rPr lang="en-US" dirty="0" smtClean="0"/>
              <a:t>n=2k</a:t>
            </a:r>
            <a:r>
              <a:rPr lang="en-US" dirty="0" smtClean="0">
                <a:sym typeface="Wingdings" pitchFamily="2" charset="2"/>
              </a:rPr>
              <a:t> n^2=(2k)^2</a:t>
            </a:r>
          </a:p>
          <a:p>
            <a:r>
              <a:rPr lang="en-US" dirty="0" smtClean="0">
                <a:sym typeface="Wingdings" pitchFamily="2" charset="2"/>
              </a:rPr>
              <a:t>n=2k</a:t>
            </a:r>
          </a:p>
          <a:p>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F0612B00-BF9F-4C8A-8D33-EED5BFD17111}"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Mostly  are used as a part of bigger proofs (analogous</a:t>
            </a:r>
            <a:r>
              <a:rPr lang="en-US" baseline="0" dirty="0" smtClean="0"/>
              <a:t> to rules of inference)</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 direct proof for this example.</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might brings TRUE propositions from outside and conjunct</a:t>
            </a:r>
            <a:r>
              <a:rPr lang="en-US" baseline="0" dirty="0" smtClean="0"/>
              <a:t> with ~p:</a:t>
            </a:r>
          </a:p>
          <a:p>
            <a:r>
              <a:rPr lang="en-US" baseline="0" dirty="0" smtClean="0"/>
              <a:t>~p and q and r </a:t>
            </a:r>
            <a:r>
              <a:rPr lang="en-US" baseline="0" dirty="0" smtClean="0">
                <a:sym typeface="Wingdings" pitchFamily="2" charset="2"/>
              </a:rPr>
              <a:t> F</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cannot explicitly assign a value to the existential predicate</a:t>
            </a:r>
            <a:r>
              <a:rPr lang="en-US" baseline="0" dirty="0" smtClean="0"/>
              <a:t> (We don’t really know if </a:t>
            </a:r>
            <a:r>
              <a:rPr lang="en-US" baseline="0" dirty="0" smtClean="0">
                <a:sym typeface="Symbol"/>
              </a:rPr>
              <a:t>2^2 is rational or not.)</a:t>
            </a:r>
            <a:endParaRPr lang="en-US" dirty="0"/>
          </a:p>
        </p:txBody>
      </p:sp>
      <p:sp>
        <p:nvSpPr>
          <p:cNvPr id="4" name="Slide Number Placeholder 3"/>
          <p:cNvSpPr>
            <a:spLocks noGrp="1"/>
          </p:cNvSpPr>
          <p:nvPr>
            <p:ph type="sldNum" sz="quarter" idx="10"/>
          </p:nvPr>
        </p:nvSpPr>
        <p:spPr/>
        <p:txBody>
          <a:bodyPr/>
          <a:lstStyle/>
          <a:p>
            <a:fld id="{F0612B00-BF9F-4C8A-8D33-EED5BFD17111}"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C9EA8B-2BBB-4F3F-9267-6E93CB704758}" type="datetime1">
              <a:rPr lang="en-US" smtClean="0"/>
              <a:pPr/>
              <a:t>9/6/2014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003977-2CD7-4481-B58B-F5B0A273983B}"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5349C-F738-42FD-9308-8B7187459455}"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2508B44-18D3-4C3C-8B9A-AB2EA3CAB131}"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5FCA8F-786D-479D-9E6A-878043FADCD3}"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820C50-5599-4A41-81DB-C826A8D7DBC9}"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945D5E-63AA-4598-8BC0-ADD71D7BAAA8}" type="datetime1">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CC78EA-CB52-42F5-A211-D28ECC2623D1}" type="datetime1">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7271A-F158-4A98-8704-4A7D05E21B22}" type="datetime1">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081441F-ED94-466F-9D8C-A52BD582ABE4}"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07D6D1-3CD1-4A11-B487-B1028F9CC13A}"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D9D06C-BA36-4EB0-A6C7-AF8BF79793C1}" type="datetime1">
              <a:rPr lang="en-US" smtClean="0"/>
              <a:pPr/>
              <a:t>9/6/2014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0.xml"/><Relationship Id="rId7" Type="http://schemas.openxmlformats.org/officeDocument/2006/relationships/image" Target="../media/image3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1.png"/><Relationship Id="rId5"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37.xml"/><Relationship Id="rId7" Type="http://schemas.openxmlformats.org/officeDocument/2006/relationships/image" Target="../media/image38.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7.png"/><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1.xml"/><Relationship Id="rId7" Type="http://schemas.openxmlformats.org/officeDocument/2006/relationships/image" Target="../media/image4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9.png"/><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III: Proofs</a:t>
            </a:r>
            <a:endParaRPr lang="en-US" dirty="0"/>
          </a:p>
        </p:txBody>
      </p:sp>
      <p:sp>
        <p:nvSpPr>
          <p:cNvPr id="5" name="TextBox 4"/>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Hypothetical Syllogism</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990600" y="2514600"/>
            <a:ext cx="1703070" cy="1194435"/>
          </a:xfrm>
          <a:prstGeom prst="rect">
            <a:avLst/>
          </a:prstGeom>
          <a:ln w="38100">
            <a:solidFill>
              <a:srgbClr val="FF0000"/>
            </a:solidFill>
          </a:ln>
        </p:spPr>
      </p:pic>
      <p:sp>
        <p:nvSpPr>
          <p:cNvPr id="9" name="TextBox 8"/>
          <p:cNvSpPr txBox="1"/>
          <p:nvPr/>
        </p:nvSpPr>
        <p:spPr>
          <a:xfrm>
            <a:off x="2667000" y="3886200"/>
            <a:ext cx="56388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“it snows.”</a:t>
            </a:r>
          </a:p>
          <a:p>
            <a:r>
              <a:rPr lang="en-US" dirty="0" smtClean="0"/>
              <a:t>Let </a:t>
            </a:r>
            <a:r>
              <a:rPr lang="en-US" i="1" dirty="0" smtClean="0"/>
              <a:t>q</a:t>
            </a:r>
            <a:r>
              <a:rPr lang="en-US" dirty="0" smtClean="0"/>
              <a:t> be “I will study discrete math.”</a:t>
            </a:r>
          </a:p>
          <a:p>
            <a:r>
              <a:rPr lang="en-US" dirty="0" smtClean="0"/>
              <a:t>Let </a:t>
            </a:r>
            <a:r>
              <a:rPr lang="en-US" i="1" dirty="0" smtClean="0"/>
              <a:t>r </a:t>
            </a:r>
            <a:r>
              <a:rPr lang="en-US" dirty="0" smtClean="0"/>
              <a:t>be “I will get an A.”</a:t>
            </a:r>
          </a:p>
          <a:p>
            <a:endParaRPr lang="en-US" dirty="0" smtClean="0"/>
          </a:p>
          <a:p>
            <a:r>
              <a:rPr lang="en-US" dirty="0" smtClean="0"/>
              <a:t>“If it snows,  then I will study discrete math.”</a:t>
            </a:r>
          </a:p>
          <a:p>
            <a:r>
              <a:rPr lang="en-US" dirty="0" smtClean="0"/>
              <a:t>“If I study discrete math, I will get an A.”</a:t>
            </a:r>
          </a:p>
          <a:p>
            <a:endParaRPr lang="en-US" dirty="0" smtClean="0"/>
          </a:p>
          <a:p>
            <a:r>
              <a:rPr lang="en-US" dirty="0" smtClean="0"/>
              <a:t>“Therefore , If it snows, I will get an A.”</a:t>
            </a:r>
          </a:p>
        </p:txBody>
      </p:sp>
      <p:sp>
        <p:nvSpPr>
          <p:cNvPr id="10" name="TextBox 9"/>
          <p:cNvSpPr txBox="1"/>
          <p:nvPr/>
        </p:nvSpPr>
        <p:spPr>
          <a:xfrm>
            <a:off x="4267200" y="2286000"/>
            <a:ext cx="4191000" cy="923330"/>
          </a:xfrm>
          <a:prstGeom prst="rect">
            <a:avLst/>
          </a:prstGeom>
          <a:noFill/>
        </p:spPr>
        <p:txBody>
          <a:bodyPr wrap="square" rtlCol="0">
            <a:spAutoFit/>
          </a:bodyPr>
          <a:lstStyle/>
          <a:p>
            <a:r>
              <a:rPr lang="en-US" b="1" dirty="0" smtClean="0"/>
              <a:t>Corresponding Tautology:</a:t>
            </a:r>
            <a:r>
              <a:rPr lang="en-US" dirty="0" smtClean="0"/>
              <a:t> </a:t>
            </a:r>
          </a:p>
          <a:p>
            <a:r>
              <a:rPr lang="en-US" dirty="0" smtClean="0"/>
              <a:t>(</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 ∧</a:t>
            </a:r>
            <a:r>
              <a:rPr lang="en-US" dirty="0" smtClean="0"/>
              <a:t> (</a:t>
            </a:r>
            <a:r>
              <a:rPr lang="en-US" dirty="0" err="1" smtClean="0">
                <a:latin typeface="Cambria Math"/>
                <a:ea typeface="Cambria Math"/>
              </a:rPr>
              <a:t>q→</a:t>
            </a:r>
            <a:r>
              <a:rPr lang="en-US" i="1" dirty="0" err="1" smtClean="0">
                <a:latin typeface="Cambria Math"/>
                <a:ea typeface="Cambria Math"/>
              </a:rPr>
              <a:t>r</a:t>
            </a:r>
            <a:r>
              <a:rPr lang="en-US" dirty="0" smtClean="0">
                <a:latin typeface="Cambria Math"/>
                <a:ea typeface="Cambria Math"/>
              </a:rPr>
              <a:t>))→(</a:t>
            </a:r>
            <a:r>
              <a:rPr lang="en-US" i="1" dirty="0" smtClean="0">
                <a:latin typeface="Cambria Math"/>
                <a:ea typeface="Cambria Math"/>
              </a:rPr>
              <a:t>p</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a:t>
            </a:r>
            <a:endParaRPr lang="en-US" i="1" dirty="0" smtClean="0"/>
          </a:p>
          <a:p>
            <a:r>
              <a:rPr lang="en-US" dirty="0" smtClean="0">
                <a:latin typeface="Cambria Math"/>
                <a:ea typeface="Cambria Math"/>
              </a:rPr>
              <a:t> </a:t>
            </a:r>
            <a:endParaRPr lang="en-US" i="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Disjunctive Syllogism</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676400" y="2514600"/>
            <a:ext cx="1177290" cy="1225868"/>
          </a:xfrm>
          <a:prstGeom prst="rect">
            <a:avLst/>
          </a:prstGeom>
          <a:ln w="38100">
            <a:solidFill>
              <a:srgbClr val="FF0000"/>
            </a:solidFill>
          </a:ln>
        </p:spPr>
      </p:pic>
      <p:sp>
        <p:nvSpPr>
          <p:cNvPr id="7" name="TextBox 6"/>
          <p:cNvSpPr txBox="1"/>
          <p:nvPr/>
        </p:nvSpPr>
        <p:spPr>
          <a:xfrm>
            <a:off x="2286000" y="3962400"/>
            <a:ext cx="6400800" cy="2308324"/>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r>
              <a:rPr lang="en-US" dirty="0" smtClean="0"/>
              <a:t>“I will study discrete math or I will study English literature.”</a:t>
            </a:r>
          </a:p>
          <a:p>
            <a:r>
              <a:rPr lang="en-US" dirty="0" smtClean="0"/>
              <a:t>“I will not study discrete math.”</a:t>
            </a:r>
          </a:p>
          <a:p>
            <a:endParaRPr lang="en-US" dirty="0" smtClean="0"/>
          </a:p>
          <a:p>
            <a:r>
              <a:rPr lang="en-US" dirty="0" smtClean="0"/>
              <a:t>“Therefore , I will study English literature.”</a:t>
            </a:r>
          </a:p>
        </p:txBody>
      </p:sp>
      <p:sp>
        <p:nvSpPr>
          <p:cNvPr id="9" name="TextBox 8"/>
          <p:cNvSpPr txBox="1"/>
          <p:nvPr/>
        </p:nvSpPr>
        <p:spPr>
          <a:xfrm>
            <a:off x="3962400" y="2590800"/>
            <a:ext cx="34290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a:t>
            </a:r>
            <a:r>
              <a:rPr lang="en-US" dirty="0" smtClean="0">
                <a:latin typeface="Cambria Math"/>
                <a:ea typeface="Cambria Math"/>
              </a:rPr>
              <a:t>¬</a:t>
            </a:r>
            <a:r>
              <a:rPr lang="en-US" i="1" dirty="0" smtClean="0"/>
              <a:t>p</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r>
              <a:rPr lang="en-US" i="1" dirty="0" smtClean="0">
                <a:latin typeface="Cambria Math"/>
                <a:ea typeface="Cambria Math"/>
              </a:rPr>
              <a:t>q</a:t>
            </a:r>
            <a:endParaRPr lang="en-US" i="1"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828800" y="2667000"/>
            <a:ext cx="1534478" cy="714375"/>
          </a:xfrm>
          <a:prstGeom prst="rect">
            <a:avLst/>
          </a:prstGeom>
          <a:ln w="38100">
            <a:solidFill>
              <a:srgbClr val="FF0000"/>
            </a:solidFill>
          </a:ln>
        </p:spPr>
      </p:pic>
      <p:sp>
        <p:nvSpPr>
          <p:cNvPr id="18" name="TextBox 17"/>
          <p:cNvSpPr txBox="1"/>
          <p:nvPr/>
        </p:nvSpPr>
        <p:spPr>
          <a:xfrm>
            <a:off x="2971800" y="3810000"/>
            <a:ext cx="56388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visit Las Vegas.”</a:t>
            </a:r>
          </a:p>
          <a:p>
            <a:endParaRPr lang="en-US" dirty="0" smtClean="0"/>
          </a:p>
          <a:p>
            <a:r>
              <a:rPr lang="en-US" dirty="0" smtClean="0"/>
              <a:t>“I will study discrete math.”</a:t>
            </a:r>
          </a:p>
          <a:p>
            <a:endParaRPr lang="en-US" dirty="0" smtClean="0"/>
          </a:p>
          <a:p>
            <a:r>
              <a:rPr lang="en-US" dirty="0" smtClean="0"/>
              <a:t>“Therefore, I will  study discrete math or I will visit </a:t>
            </a:r>
          </a:p>
          <a:p>
            <a:r>
              <a:rPr lang="en-US" dirty="0" smtClean="0"/>
              <a:t>Las Vegas.”</a:t>
            </a:r>
          </a:p>
          <a:p>
            <a:endParaRPr lang="en-US" dirty="0" smtClean="0"/>
          </a:p>
        </p:txBody>
      </p:sp>
      <p:sp>
        <p:nvSpPr>
          <p:cNvPr id="10" name="TextBox 9"/>
          <p:cNvSpPr txBox="1"/>
          <p:nvPr/>
        </p:nvSpPr>
        <p:spPr>
          <a:xfrm>
            <a:off x="4648200" y="2514600"/>
            <a:ext cx="3657600" cy="646331"/>
          </a:xfrm>
          <a:prstGeom prst="rect">
            <a:avLst/>
          </a:prstGeom>
          <a:noFill/>
        </p:spPr>
        <p:txBody>
          <a:bodyPr wrap="square" rtlCol="0">
            <a:spAutoFit/>
          </a:bodyPr>
          <a:lstStyle/>
          <a:p>
            <a:r>
              <a:rPr lang="en-US" b="1" dirty="0" smtClean="0"/>
              <a:t>Corresponding Tautology:</a:t>
            </a:r>
            <a:r>
              <a:rPr lang="en-US" dirty="0" smtClean="0"/>
              <a:t> </a:t>
            </a:r>
          </a:p>
          <a:p>
            <a:r>
              <a:rPr lang="en-US" i="1" dirty="0" smtClean="0"/>
              <a:t>            p</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endParaRPr lang="en-US" i="1"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Simplification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2209800" y="3962400"/>
            <a:ext cx="5257800" cy="2308324"/>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r>
              <a:rPr lang="en-US" dirty="0" smtClean="0"/>
              <a:t>“I will study discrete math and English literature”</a:t>
            </a:r>
          </a:p>
          <a:p>
            <a:endParaRPr lang="en-US" dirty="0" smtClean="0"/>
          </a:p>
          <a:p>
            <a:r>
              <a:rPr lang="en-US" dirty="0" smtClean="0"/>
              <a:t>“Therefore, I will study discrete math.”</a:t>
            </a:r>
          </a:p>
          <a:p>
            <a:endParaRPr lang="en-US" dirty="0" smtClean="0"/>
          </a:p>
        </p:txBody>
      </p:sp>
      <p:pic>
        <p:nvPicPr>
          <p:cNvPr id="10" name="Picture 9" descr="addin_tmp.png"/>
          <p:cNvPicPr>
            <a:picLocks noChangeAspect="1"/>
          </p:cNvPicPr>
          <p:nvPr>
            <p:custDataLst>
              <p:tags r:id="rId1"/>
            </p:custDataLst>
          </p:nvPr>
        </p:nvPicPr>
        <p:blipFill>
          <a:blip r:embed="rId3" cstate="print"/>
          <a:stretch>
            <a:fillRect/>
          </a:stretch>
        </p:blipFill>
        <p:spPr>
          <a:xfrm>
            <a:off x="1447800" y="2667000"/>
            <a:ext cx="1177290" cy="771525"/>
          </a:xfrm>
          <a:prstGeom prst="rect">
            <a:avLst/>
          </a:prstGeom>
          <a:ln w="38100">
            <a:solidFill>
              <a:srgbClr val="FF0000"/>
            </a:solidFill>
          </a:ln>
        </p:spPr>
      </p:pic>
      <p:sp>
        <p:nvSpPr>
          <p:cNvPr id="11" name="TextBox 10"/>
          <p:cNvSpPr txBox="1"/>
          <p:nvPr/>
        </p:nvSpPr>
        <p:spPr>
          <a:xfrm>
            <a:off x="4343400" y="2743200"/>
            <a:ext cx="3657600" cy="646331"/>
          </a:xfrm>
          <a:prstGeom prst="rect">
            <a:avLst/>
          </a:prstGeom>
          <a:noFill/>
        </p:spPr>
        <p:txBody>
          <a:bodyPr wrap="square" rtlCol="0">
            <a:spAutoFit/>
          </a:bodyPr>
          <a:lstStyle/>
          <a:p>
            <a:r>
              <a:rPr lang="en-US" b="1" dirty="0" smtClean="0"/>
              <a:t>Corresponding Tautology: </a:t>
            </a:r>
          </a:p>
          <a:p>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a:t>
            </a:r>
            <a:r>
              <a:rPr lang="en-US" i="1" dirty="0" smtClean="0">
                <a:latin typeface="Cambria Math"/>
                <a:ea typeface="Cambria Math"/>
              </a:rPr>
              <a:t>p</a:t>
            </a:r>
            <a:endParaRPr lang="en-US" i="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2362200" y="3581400"/>
            <a:ext cx="6019800" cy="2862322"/>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q</a:t>
            </a:r>
            <a:r>
              <a:rPr lang="en-US" dirty="0" smtClean="0"/>
              <a:t> be “I will study English literature.”</a:t>
            </a:r>
          </a:p>
          <a:p>
            <a:endParaRPr lang="en-US" dirty="0" smtClean="0"/>
          </a:p>
          <a:p>
            <a:endParaRPr lang="en-US" dirty="0" smtClean="0"/>
          </a:p>
          <a:p>
            <a:r>
              <a:rPr lang="en-US" dirty="0" smtClean="0"/>
              <a:t>“I will study discrete math.”</a:t>
            </a:r>
          </a:p>
          <a:p>
            <a:r>
              <a:rPr lang="en-US" dirty="0" smtClean="0"/>
              <a:t>“I will study  English literature.”</a:t>
            </a:r>
          </a:p>
          <a:p>
            <a:endParaRPr lang="en-US" dirty="0" smtClean="0"/>
          </a:p>
          <a:p>
            <a:r>
              <a:rPr lang="en-US" dirty="0" smtClean="0"/>
              <a:t>“Therefore, I will study discrete math and I will study English literature.”</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1371600" y="2133600"/>
            <a:ext cx="1534478" cy="1168718"/>
          </a:xfrm>
          <a:prstGeom prst="rect">
            <a:avLst/>
          </a:prstGeom>
          <a:ln w="38100">
            <a:solidFill>
              <a:srgbClr val="FF0000"/>
            </a:solidFill>
          </a:ln>
        </p:spPr>
      </p:pic>
      <p:sp>
        <p:nvSpPr>
          <p:cNvPr id="9" name="TextBox 8"/>
          <p:cNvSpPr txBox="1"/>
          <p:nvPr/>
        </p:nvSpPr>
        <p:spPr>
          <a:xfrm>
            <a:off x="4800600" y="2362200"/>
            <a:ext cx="3429000" cy="646331"/>
          </a:xfrm>
          <a:prstGeom prst="rect">
            <a:avLst/>
          </a:prstGeom>
          <a:noFill/>
        </p:spPr>
        <p:txBody>
          <a:bodyPr wrap="square" rtlCol="0">
            <a:spAutoFit/>
          </a:bodyPr>
          <a:lstStyle/>
          <a:p>
            <a:r>
              <a:rPr lang="en-US" b="1" dirty="0" smtClean="0"/>
              <a:t>Corresponding Tautology:</a:t>
            </a:r>
          </a:p>
          <a:p>
            <a:r>
              <a:rPr lang="en-US" dirty="0" smtClean="0"/>
              <a:t> (</a:t>
            </a:r>
            <a:r>
              <a:rPr lang="en-US" dirty="0" smtClean="0">
                <a:latin typeface="Cambria Math"/>
                <a:ea typeface="Cambria Math"/>
              </a:rPr>
              <a:t>(</a:t>
            </a:r>
            <a:r>
              <a:rPr lang="en-US" i="1" dirty="0" smtClean="0"/>
              <a:t>p</a:t>
            </a:r>
            <a:r>
              <a:rPr lang="en-US" dirty="0" smtClean="0"/>
              <a:t>)</a:t>
            </a:r>
            <a:r>
              <a:rPr lang="en-US" i="1" dirty="0" smtClean="0"/>
              <a:t>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a:t>
            </a:r>
            <a:endParaRPr lang="en-US" i="1"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Resolution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1981200" y="3657600"/>
            <a:ext cx="64770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 will study discrete math.”</a:t>
            </a:r>
          </a:p>
          <a:p>
            <a:r>
              <a:rPr lang="en-US" dirty="0" smtClean="0"/>
              <a:t>Let </a:t>
            </a:r>
            <a:r>
              <a:rPr lang="en-US" i="1" dirty="0" smtClean="0"/>
              <a:t>r</a:t>
            </a:r>
            <a:r>
              <a:rPr lang="en-US" dirty="0" smtClean="0"/>
              <a:t> be “I will study English literature.”</a:t>
            </a:r>
          </a:p>
          <a:p>
            <a:r>
              <a:rPr lang="en-US" dirty="0" smtClean="0"/>
              <a:t>Let q be “I will study databases.”</a:t>
            </a:r>
          </a:p>
          <a:p>
            <a:endParaRPr lang="en-US" dirty="0" smtClean="0"/>
          </a:p>
          <a:p>
            <a:r>
              <a:rPr lang="en-US" dirty="0" smtClean="0"/>
              <a:t>“I will not study discrete math or I will study English literature.”</a:t>
            </a:r>
          </a:p>
          <a:p>
            <a:r>
              <a:rPr lang="en-US" dirty="0" smtClean="0"/>
              <a:t>“I will study  discrete math or I will study databases.”</a:t>
            </a:r>
          </a:p>
          <a:p>
            <a:endParaRPr lang="en-US" dirty="0" smtClean="0"/>
          </a:p>
          <a:p>
            <a:r>
              <a:rPr lang="en-US" dirty="0" smtClean="0"/>
              <a:t>“Therefore, I will study databases or I will English literature.”</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990600" y="2209800"/>
            <a:ext cx="1525905" cy="1225868"/>
          </a:xfrm>
          <a:prstGeom prst="rect">
            <a:avLst/>
          </a:prstGeom>
          <a:ln w="38100">
            <a:solidFill>
              <a:srgbClr val="FF0000"/>
            </a:solidFill>
          </a:ln>
        </p:spPr>
      </p:pic>
      <p:sp>
        <p:nvSpPr>
          <p:cNvPr id="10" name="TextBox 9"/>
          <p:cNvSpPr txBox="1"/>
          <p:nvPr/>
        </p:nvSpPr>
        <p:spPr>
          <a:xfrm>
            <a:off x="4114800" y="2438400"/>
            <a:ext cx="41148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dirty="0" smtClean="0">
                <a:latin typeface="Cambria Math"/>
                <a:ea typeface="Cambria Math"/>
              </a:rPr>
              <a:t>¬</a:t>
            </a:r>
            <a:r>
              <a:rPr lang="en-US" i="1" dirty="0" smtClean="0"/>
              <a:t>p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a:t>
            </a:r>
            <a:r>
              <a:rPr lang="en-US" i="1" dirty="0" smtClean="0">
                <a:latin typeface="Cambria Math"/>
                <a:ea typeface="Cambria Math"/>
              </a:rPr>
              <a:t>q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a:t>
            </a:r>
            <a:endParaRPr lang="en-US" i="1" dirty="0"/>
          </a:p>
        </p:txBody>
      </p:sp>
      <p:sp>
        <p:nvSpPr>
          <p:cNvPr id="11" name="TextBox 10"/>
          <p:cNvSpPr txBox="1"/>
          <p:nvPr/>
        </p:nvSpPr>
        <p:spPr>
          <a:xfrm>
            <a:off x="4419600" y="1371600"/>
            <a:ext cx="3733800" cy="646331"/>
          </a:xfrm>
          <a:prstGeom prst="rect">
            <a:avLst/>
          </a:prstGeom>
          <a:noFill/>
        </p:spPr>
        <p:txBody>
          <a:bodyPr wrap="square" rtlCol="0">
            <a:spAutoFit/>
          </a:bodyPr>
          <a:lstStyle/>
          <a:p>
            <a:r>
              <a:rPr lang="en-US" dirty="0" smtClean="0"/>
              <a:t>Resolution plays an important role in AI and is used in Prolog.</a:t>
            </a:r>
            <a:endParaRPr lang="en-US"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Rules of Inference to Build Valid Arguments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b="1" i="1" dirty="0" smtClean="0">
                <a:solidFill>
                  <a:srgbClr val="FF0000"/>
                </a:solidFill>
              </a:rPr>
              <a:t>valid argument </a:t>
            </a:r>
            <a:r>
              <a:rPr lang="en-US" dirty="0" smtClean="0"/>
              <a:t>is a sequence of statements. Each statement is either a premise or follows from previous statements by  rules of inference. The last statement is called conclusion.</a:t>
            </a:r>
          </a:p>
          <a:p>
            <a:r>
              <a:rPr lang="en-US" dirty="0" smtClean="0"/>
              <a:t>A valid argument takes the following form:</a:t>
            </a:r>
          </a:p>
          <a:p>
            <a:pPr>
              <a:buNone/>
            </a:pPr>
            <a:r>
              <a:rPr lang="en-US" dirty="0" smtClean="0"/>
              <a:t>              	         S</a:t>
            </a:r>
            <a:r>
              <a:rPr lang="en-US" sz="2400" baseline="-25000" dirty="0" smtClean="0">
                <a:latin typeface="Cambria Math" pitchFamily="18" charset="0"/>
                <a:ea typeface="Cambria Math" pitchFamily="18" charset="0"/>
              </a:rPr>
              <a:t>1</a:t>
            </a:r>
          </a:p>
          <a:p>
            <a:pPr>
              <a:buNone/>
            </a:pPr>
            <a:r>
              <a:rPr lang="en-US" sz="2400" dirty="0" smtClean="0"/>
              <a:t>			</a:t>
            </a:r>
            <a:r>
              <a:rPr lang="en-US" dirty="0" smtClean="0"/>
              <a:t>         S</a:t>
            </a:r>
            <a:r>
              <a:rPr lang="en-US" sz="2400" baseline="-25000" dirty="0" smtClean="0">
                <a:latin typeface="Cambria Math" pitchFamily="18" charset="0"/>
                <a:ea typeface="Cambria Math" pitchFamily="18" charset="0"/>
              </a:rPr>
              <a:t>2</a:t>
            </a:r>
          </a:p>
          <a:p>
            <a:pPr>
              <a:buNone/>
            </a:pPr>
            <a:r>
              <a:rPr lang="en-US" sz="2400" dirty="0" smtClean="0"/>
              <a:t>                                       .</a:t>
            </a:r>
          </a:p>
          <a:p>
            <a:pPr>
              <a:buNone/>
            </a:pPr>
            <a:r>
              <a:rPr lang="en-US" sz="2400" dirty="0" smtClean="0"/>
              <a:t>                                       .</a:t>
            </a:r>
          </a:p>
          <a:p>
            <a:pPr>
              <a:buNone/>
            </a:pPr>
            <a:r>
              <a:rPr lang="en-US" sz="2400" dirty="0" smtClean="0"/>
              <a:t>                                       .</a:t>
            </a:r>
          </a:p>
          <a:p>
            <a:pPr>
              <a:buNone/>
            </a:pPr>
            <a:r>
              <a:rPr lang="en-US" dirty="0" smtClean="0"/>
              <a:t>                                  </a:t>
            </a:r>
            <a:r>
              <a:rPr lang="en-US" dirty="0" err="1" smtClean="0"/>
              <a:t>S</a:t>
            </a:r>
            <a:r>
              <a:rPr lang="en-US" sz="2800" i="1" baseline="-25000" dirty="0" err="1" smtClean="0"/>
              <a:t>n</a:t>
            </a:r>
            <a:endParaRPr lang="en-US" sz="2800" i="1" baseline="-25000" dirty="0" smtClean="0"/>
          </a:p>
          <a:p>
            <a:pPr>
              <a:buNone/>
            </a:pPr>
            <a:endParaRPr lang="en-US" sz="2800" dirty="0" smtClean="0"/>
          </a:p>
          <a:p>
            <a:pPr>
              <a:buNone/>
            </a:pPr>
            <a:r>
              <a:rPr lang="en-US" sz="2800" dirty="0" smtClean="0"/>
              <a:t>                               C</a:t>
            </a:r>
            <a:r>
              <a:rPr lang="en-US" sz="2400" dirty="0" smtClean="0"/>
              <a:t> </a:t>
            </a:r>
          </a:p>
          <a:p>
            <a:pPr>
              <a:buNone/>
            </a:pPr>
            <a:r>
              <a:rPr lang="en-US" sz="2400" dirty="0" smtClean="0"/>
              <a:t>                                      </a:t>
            </a:r>
            <a:endParaRPr lang="en-US" sz="2400"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5486400"/>
            <a:ext cx="231458" cy="205740"/>
          </a:xfrm>
          <a:prstGeom prst="rect">
            <a:avLst/>
          </a:prstGeom>
        </p:spPr>
      </p:pic>
      <p:sp>
        <p:nvSpPr>
          <p:cNvPr id="6" name="Slide Number Placeholder 5"/>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457200" y="3962400"/>
            <a:ext cx="8126730" cy="2185988"/>
          </a:xfrm>
          <a:prstGeom prst="rect">
            <a:avLst/>
          </a:prstGeom>
        </p:spPr>
      </p:pic>
      <p:sp>
        <p:nvSpPr>
          <p:cNvPr id="4" name="Rectangle 3"/>
          <p:cNvSpPr/>
          <p:nvPr/>
        </p:nvSpPr>
        <p:spPr>
          <a:xfrm>
            <a:off x="457200" y="1905000"/>
            <a:ext cx="6553200" cy="1384995"/>
          </a:xfrm>
          <a:prstGeom prst="rect">
            <a:avLst/>
          </a:prstGeom>
        </p:spPr>
        <p:txBody>
          <a:bodyPr wrap="square">
            <a:spAutoFit/>
          </a:bodyPr>
          <a:lstStyle/>
          <a:p>
            <a:r>
              <a:rPr lang="en-US" sz="2400" b="1" dirty="0" smtClean="0"/>
              <a:t>Example </a:t>
            </a:r>
            <a:r>
              <a:rPr lang="en-US" sz="2400" b="1" dirty="0" smtClean="0">
                <a:latin typeface="Cambria Math" pitchFamily="18" charset="0"/>
                <a:ea typeface="Cambria Math" pitchFamily="18" charset="0"/>
              </a:rPr>
              <a:t>1</a:t>
            </a:r>
            <a:r>
              <a:rPr lang="en-US" sz="2400" dirty="0" smtClean="0"/>
              <a:t>: From the single proposition </a:t>
            </a:r>
            <a:endParaRPr lang="en-US" dirty="0" smtClean="0"/>
          </a:p>
          <a:p>
            <a:endParaRPr lang="en-US" dirty="0" smtClean="0"/>
          </a:p>
          <a:p>
            <a:endParaRPr lang="en-US" dirty="0" smtClean="0"/>
          </a:p>
          <a:p>
            <a:pPr>
              <a:buNone/>
            </a:pPr>
            <a:r>
              <a:rPr lang="en-US" dirty="0" smtClean="0"/>
              <a:t> </a:t>
            </a:r>
            <a:r>
              <a:rPr lang="en-US" sz="2400" dirty="0" smtClean="0"/>
              <a:t>Show that </a:t>
            </a:r>
            <a:r>
              <a:rPr lang="en-US" sz="2400" i="1" dirty="0" smtClean="0"/>
              <a:t>q</a:t>
            </a:r>
            <a:r>
              <a:rPr lang="en-US" sz="2400" dirty="0" smtClean="0"/>
              <a:t> is a conclusion.</a:t>
            </a:r>
          </a:p>
        </p:txBody>
      </p:sp>
      <p:pic>
        <p:nvPicPr>
          <p:cNvPr id="5" name="Picture 4" descr="addin_tmp.png"/>
          <p:cNvPicPr>
            <a:picLocks noChangeAspect="1"/>
          </p:cNvPicPr>
          <p:nvPr>
            <p:custDataLst>
              <p:tags r:id="rId2"/>
            </p:custDataLst>
          </p:nvPr>
        </p:nvPicPr>
        <p:blipFill>
          <a:blip r:embed="rId5" cstate="print"/>
          <a:stretch>
            <a:fillRect/>
          </a:stretch>
        </p:blipFill>
        <p:spPr>
          <a:xfrm>
            <a:off x="2819400" y="2362200"/>
            <a:ext cx="1848803" cy="382905"/>
          </a:xfrm>
          <a:prstGeom prst="rect">
            <a:avLst/>
          </a:prstGeom>
        </p:spPr>
      </p:pic>
      <p:sp>
        <p:nvSpPr>
          <p:cNvPr id="6" name="TextBox 5"/>
          <p:cNvSpPr txBox="1"/>
          <p:nvPr/>
        </p:nvSpPr>
        <p:spPr>
          <a:xfrm>
            <a:off x="381000" y="3276600"/>
            <a:ext cx="1905000" cy="461665"/>
          </a:xfrm>
          <a:prstGeom prst="rect">
            <a:avLst/>
          </a:prstGeom>
          <a:noFill/>
        </p:spPr>
        <p:txBody>
          <a:bodyPr wrap="square" rtlCol="0">
            <a:spAutoFit/>
          </a:bodyPr>
          <a:lstStyle/>
          <a:p>
            <a:r>
              <a:rPr lang="en-US" sz="2400" b="1" dirty="0" smtClean="0"/>
              <a:t>Solution</a:t>
            </a:r>
            <a:r>
              <a:rPr lang="en-US" dirty="0" smtClean="0"/>
              <a:t>:</a:t>
            </a:r>
            <a:endParaRPr lang="en-US"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17</a:t>
            </a:fld>
            <a:endParaRPr lang="en-US"/>
          </a:p>
        </p:txBody>
      </p:sp>
      <p:cxnSp>
        <p:nvCxnSpPr>
          <p:cNvPr id="10" name="Straight Connector 9"/>
          <p:cNvCxnSpPr/>
          <p:nvPr/>
        </p:nvCxnSpPr>
        <p:spPr>
          <a:xfrm>
            <a:off x="3143250" y="5048250"/>
            <a:ext cx="22098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5486400"/>
            <a:ext cx="22098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9800" y="3733800"/>
            <a:ext cx="2266326" cy="461665"/>
          </a:xfrm>
          <a:prstGeom prst="rect">
            <a:avLst/>
          </a:prstGeom>
          <a:noFill/>
        </p:spPr>
        <p:txBody>
          <a:bodyPr wrap="none" rtlCol="0">
            <a:spAutoFit/>
          </a:bodyPr>
          <a:lstStyle/>
          <a:p>
            <a:r>
              <a:rPr lang="en-US" sz="2400" b="1" dirty="0" smtClean="0">
                <a:solidFill>
                  <a:srgbClr val="7030A0"/>
                </a:solidFill>
              </a:rPr>
              <a:t>Simplification</a:t>
            </a:r>
            <a:endParaRPr lang="en-US" sz="2400" b="1" dirty="0">
              <a:solidFill>
                <a:srgbClr val="7030A0"/>
              </a:solidFill>
            </a:endParaRPr>
          </a:p>
        </p:txBody>
      </p:sp>
      <p:cxnSp>
        <p:nvCxnSpPr>
          <p:cNvPr id="14" name="Straight Arrow Connector 13"/>
          <p:cNvCxnSpPr/>
          <p:nvPr/>
        </p:nvCxnSpPr>
        <p:spPr>
          <a:xfrm flipH="1">
            <a:off x="5943600" y="4191000"/>
            <a:ext cx="685800" cy="3810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 Arguments</a:t>
            </a:r>
            <a:endParaRPr lang="en-US" dirty="0"/>
          </a:p>
        </p:txBody>
      </p:sp>
      <p:sp>
        <p:nvSpPr>
          <p:cNvPr id="3" name="Content Placeholder 2"/>
          <p:cNvSpPr>
            <a:spLocks noGrp="1"/>
          </p:cNvSpPr>
          <p:nvPr>
            <p:ph idx="1"/>
          </p:nvPr>
        </p:nvSpPr>
        <p:spPr/>
        <p:txBody>
          <a:bodyPr>
            <a:normAutofit/>
          </a:bodyPr>
          <a:lstStyle/>
          <a:p>
            <a:pPr>
              <a:buNone/>
            </a:pPr>
            <a:r>
              <a:rPr lang="en-US" sz="1500" b="1" dirty="0" smtClean="0"/>
              <a:t>Example </a:t>
            </a:r>
            <a:r>
              <a:rPr lang="en-US" sz="1500" b="1" dirty="0" smtClean="0">
                <a:latin typeface="Cambria Math" pitchFamily="18" charset="0"/>
                <a:ea typeface="Cambria Math" pitchFamily="18" charset="0"/>
              </a:rPr>
              <a:t>2</a:t>
            </a:r>
            <a:r>
              <a:rPr lang="en-US" sz="1500" b="1" dirty="0" smtClean="0"/>
              <a:t>:</a:t>
            </a:r>
            <a:r>
              <a:rPr lang="en-US" sz="1500" dirty="0" smtClean="0"/>
              <a:t> </a:t>
            </a:r>
          </a:p>
          <a:p>
            <a:r>
              <a:rPr lang="en-US" sz="1500" dirty="0" smtClean="0"/>
              <a:t>With these hypotheses:</a:t>
            </a:r>
          </a:p>
          <a:p>
            <a:pPr lvl="1">
              <a:buNone/>
            </a:pPr>
            <a:r>
              <a:rPr lang="en-US" sz="1500" dirty="0" smtClean="0"/>
              <a:t>“It is not sunny this afternoon and it is colder than yesterday.”</a:t>
            </a:r>
          </a:p>
          <a:p>
            <a:pPr lvl="1">
              <a:buNone/>
            </a:pPr>
            <a:r>
              <a:rPr lang="en-US" sz="1500" dirty="0" smtClean="0"/>
              <a:t>“We will go swimming only if it is sunny.”</a:t>
            </a:r>
          </a:p>
          <a:p>
            <a:pPr lvl="1">
              <a:buNone/>
            </a:pPr>
            <a:r>
              <a:rPr lang="en-US" sz="1500" dirty="0" smtClean="0"/>
              <a:t>“If we do not go swimming, then we will take a canoe trip.”</a:t>
            </a:r>
          </a:p>
          <a:p>
            <a:pPr lvl="1">
              <a:buNone/>
            </a:pPr>
            <a:r>
              <a:rPr lang="en-US" sz="1500" dirty="0" smtClean="0"/>
              <a:t>“If we take a canoe trip, then we will be home by sunset.”</a:t>
            </a:r>
          </a:p>
          <a:p>
            <a:r>
              <a:rPr lang="en-US" sz="1500" dirty="0" smtClean="0"/>
              <a:t>Using the inference rules, construct a valid argument for the conclusion:</a:t>
            </a:r>
          </a:p>
          <a:p>
            <a:pPr lvl="1">
              <a:buNone/>
            </a:pPr>
            <a:r>
              <a:rPr lang="en-US" sz="1500" dirty="0" smtClean="0"/>
              <a:t>“We will be home by sunset.”</a:t>
            </a:r>
          </a:p>
          <a:p>
            <a:pPr>
              <a:buNone/>
            </a:pPr>
            <a:r>
              <a:rPr lang="en-US" sz="1500" b="1" dirty="0" smtClean="0"/>
              <a:t>Solution</a:t>
            </a:r>
            <a:r>
              <a:rPr lang="en-US" sz="1500" dirty="0" smtClean="0"/>
              <a:t>: </a:t>
            </a:r>
          </a:p>
          <a:p>
            <a:pPr marL="342900" indent="-342900">
              <a:buFont typeface="+mj-lt"/>
              <a:buAutoNum type="arabicPeriod"/>
            </a:pPr>
            <a:r>
              <a:rPr lang="en-US" sz="1500" dirty="0" smtClean="0"/>
              <a:t>  Choose propositional variables:</a:t>
            </a:r>
          </a:p>
          <a:p>
            <a:pPr lvl="1">
              <a:buNone/>
            </a:pPr>
            <a:r>
              <a:rPr lang="en-US" sz="1500" i="1" dirty="0" smtClean="0"/>
              <a:t>p</a:t>
            </a:r>
            <a:r>
              <a:rPr lang="en-US" sz="1500" dirty="0" smtClean="0"/>
              <a:t> : “It is sunny this afternoon.”      </a:t>
            </a:r>
            <a:r>
              <a:rPr lang="en-US" sz="1500" i="1" dirty="0" smtClean="0"/>
              <a:t>r</a:t>
            </a:r>
            <a:r>
              <a:rPr lang="en-US" sz="1500" dirty="0" smtClean="0"/>
              <a:t>  : “We will go swimming.”  </a:t>
            </a:r>
            <a:r>
              <a:rPr lang="en-US" sz="1500" i="1" dirty="0" smtClean="0"/>
              <a:t>t : </a:t>
            </a:r>
            <a:r>
              <a:rPr lang="en-US" sz="1500" dirty="0" smtClean="0"/>
              <a:t>“We will be home by sunset.”</a:t>
            </a:r>
          </a:p>
          <a:p>
            <a:pPr lvl="1">
              <a:buNone/>
            </a:pPr>
            <a:r>
              <a:rPr lang="en-US" sz="1500" i="1" dirty="0" smtClean="0"/>
              <a:t>q</a:t>
            </a:r>
            <a:r>
              <a:rPr lang="en-US" sz="1500" dirty="0" smtClean="0"/>
              <a:t>  : “It is colder than yesterday.”     </a:t>
            </a:r>
            <a:r>
              <a:rPr lang="en-US" sz="1500" i="1" dirty="0" smtClean="0"/>
              <a:t>s  : </a:t>
            </a:r>
            <a:r>
              <a:rPr lang="en-US" sz="1500" dirty="0" smtClean="0"/>
              <a:t>“We will take a canoe trip.” </a:t>
            </a:r>
            <a:endParaRPr lang="en-US" sz="1500" i="1" dirty="0" smtClean="0"/>
          </a:p>
          <a:p>
            <a:pPr marL="342900" indent="-342900">
              <a:buFont typeface="+mj-lt"/>
              <a:buAutoNum type="arabicPeriod"/>
            </a:pPr>
            <a:r>
              <a:rPr lang="en-US" sz="1500" dirty="0" smtClean="0"/>
              <a:t>Translation into propositional logic:</a:t>
            </a:r>
          </a:p>
          <a:p>
            <a:endParaRPr lang="en-US" dirty="0" smtClean="0"/>
          </a:p>
          <a:p>
            <a:endParaRPr lang="en-US" dirty="0" smtClean="0"/>
          </a:p>
          <a:p>
            <a:pPr lvl="1">
              <a:buNone/>
            </a:pPr>
            <a:endParaRPr lang="en-US" i="1" dirty="0" smtClean="0"/>
          </a:p>
          <a:p>
            <a:pPr lvl="1">
              <a:buNone/>
            </a:pPr>
            <a:endParaRPr lang="en-US" i="1" dirty="0" smtClean="0"/>
          </a:p>
          <a:p>
            <a:pPr lvl="1">
              <a:buNone/>
            </a:pPr>
            <a:endParaRPr lang="en-US" i="1" dirty="0" smtClean="0"/>
          </a:p>
          <a:p>
            <a:pPr lvl="1">
              <a:buNone/>
            </a:pPr>
            <a:endParaRPr lang="en-US" i="1" dirty="0" smtClean="0"/>
          </a:p>
          <a:p>
            <a:pPr lvl="1">
              <a:buNone/>
            </a:pPr>
            <a:endParaRPr lang="en-US" i="1" dirty="0" smtClean="0"/>
          </a:p>
          <a:p>
            <a:endParaRPr lang="en-US" dirty="0" smtClean="0"/>
          </a:p>
        </p:txBody>
      </p:sp>
      <p:pic>
        <p:nvPicPr>
          <p:cNvPr id="6" name="Picture 5" descr="addin_tmp.png"/>
          <p:cNvPicPr>
            <a:picLocks noChangeAspect="1"/>
          </p:cNvPicPr>
          <p:nvPr>
            <p:custDataLst>
              <p:tags r:id="rId1"/>
            </p:custDataLst>
          </p:nvPr>
        </p:nvPicPr>
        <p:blipFill>
          <a:blip r:embed="rId3" cstate="print"/>
          <a:stretch>
            <a:fillRect/>
          </a:stretch>
        </p:blipFill>
        <p:spPr>
          <a:xfrm>
            <a:off x="2514600" y="5715000"/>
            <a:ext cx="4640580" cy="487680"/>
          </a:xfrm>
          <a:prstGeom prst="rect">
            <a:avLst/>
          </a:prstGeom>
        </p:spPr>
      </p:pic>
      <p:sp>
        <p:nvSpPr>
          <p:cNvPr id="5" name="TextBox 4"/>
          <p:cNvSpPr txBox="1"/>
          <p:nvPr/>
        </p:nvSpPr>
        <p:spPr>
          <a:xfrm>
            <a:off x="4953000" y="62484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a:t>
            </a: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914400" y="2362200"/>
            <a:ext cx="7432358" cy="4009073"/>
          </a:xfrm>
          <a:prstGeom prst="rect">
            <a:avLst/>
          </a:prstGeom>
        </p:spPr>
      </p:pic>
      <p:sp>
        <p:nvSpPr>
          <p:cNvPr id="4" name="TextBox 3"/>
          <p:cNvSpPr txBox="1"/>
          <p:nvPr/>
        </p:nvSpPr>
        <p:spPr>
          <a:xfrm>
            <a:off x="762000" y="1905000"/>
            <a:ext cx="3510385" cy="369332"/>
          </a:xfrm>
          <a:prstGeom prst="rect">
            <a:avLst/>
          </a:prstGeom>
          <a:noFill/>
          <a:ln>
            <a:solidFill>
              <a:schemeClr val="bg1"/>
            </a:solidFill>
          </a:ln>
        </p:spPr>
        <p:txBody>
          <a:bodyPr wrap="none" rtlCol="0">
            <a:spAutoFit/>
          </a:bodyPr>
          <a:lstStyle/>
          <a:p>
            <a:r>
              <a:rPr lang="en-US" dirty="0" smtClean="0">
                <a:solidFill>
                  <a:schemeClr val="accent1"/>
                </a:solidFill>
              </a:rPr>
              <a:t>3.  </a:t>
            </a:r>
            <a:r>
              <a:rPr lang="en-US" dirty="0" smtClean="0"/>
              <a:t>Construct the Valid Argument </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Propositional Logic</a:t>
            </a:r>
          </a:p>
          <a:p>
            <a:pPr lvl="1"/>
            <a:r>
              <a:rPr lang="en-US" dirty="0" smtClean="0"/>
              <a:t>The Language of Propositions 1.1</a:t>
            </a:r>
          </a:p>
          <a:p>
            <a:pPr lvl="1"/>
            <a:r>
              <a:rPr lang="en-US" dirty="0" smtClean="0"/>
              <a:t>Applications 1.2</a:t>
            </a:r>
          </a:p>
          <a:p>
            <a:pPr lvl="1"/>
            <a:r>
              <a:rPr lang="en-US" dirty="0" smtClean="0"/>
              <a:t>Logical Equivalences 1.3</a:t>
            </a:r>
          </a:p>
          <a:p>
            <a:r>
              <a:rPr lang="en-US" dirty="0" smtClean="0"/>
              <a:t>Predicate Logic</a:t>
            </a:r>
          </a:p>
          <a:p>
            <a:pPr lvl="1"/>
            <a:r>
              <a:rPr lang="en-US" dirty="0" smtClean="0"/>
              <a:t>Predicates and Quantifiers 1.4</a:t>
            </a:r>
          </a:p>
          <a:p>
            <a:pPr lvl="1"/>
            <a:r>
              <a:rPr lang="en-US" dirty="0" smtClean="0"/>
              <a:t>Nested Quantifiers 1.5</a:t>
            </a:r>
          </a:p>
          <a:p>
            <a:r>
              <a:rPr lang="en-US" dirty="0" smtClean="0">
                <a:solidFill>
                  <a:srgbClr val="FF0000"/>
                </a:solidFill>
              </a:rPr>
              <a:t>Proofs (This Slide)</a:t>
            </a:r>
          </a:p>
          <a:p>
            <a:pPr lvl="1"/>
            <a:r>
              <a:rPr lang="en-US" dirty="0" smtClean="0">
                <a:solidFill>
                  <a:srgbClr val="FF0000"/>
                </a:solidFill>
              </a:rPr>
              <a:t>Rules of Inference 1.6</a:t>
            </a:r>
          </a:p>
          <a:p>
            <a:pPr lvl="1"/>
            <a:r>
              <a:rPr lang="en-US" dirty="0" smtClean="0">
                <a:solidFill>
                  <a:srgbClr val="FF0000"/>
                </a:solidFill>
              </a:rPr>
              <a:t>Proof Methods 1.7</a:t>
            </a:r>
          </a:p>
          <a:p>
            <a:pPr lvl="1"/>
            <a:r>
              <a:rPr lang="en-US" dirty="0" smtClean="0">
                <a:solidFill>
                  <a:srgbClr val="FF0000"/>
                </a:solidFill>
              </a:rPr>
              <a:t>Proof Strategy 1.8</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solidFill>
                  <a:schemeClr val="tx1"/>
                </a:solidFill>
              </a:rPr>
              <a:t>Back to the reason why define the concept of predicate:</a:t>
            </a:r>
            <a:r>
              <a:rPr lang="en-US" dirty="0" smtClean="0">
                <a:solidFill>
                  <a:srgbClr val="FF0000"/>
                </a:solidFill>
              </a:rPr>
              <a:t/>
            </a:r>
            <a:br>
              <a:rPr lang="en-US" dirty="0" smtClean="0">
                <a:solidFill>
                  <a:srgbClr val="FF0000"/>
                </a:solidFill>
              </a:rPr>
            </a:br>
            <a:r>
              <a:rPr lang="en-US" dirty="0" smtClean="0">
                <a:solidFill>
                  <a:srgbClr val="FF0000"/>
                </a:solidFill>
              </a:rPr>
              <a:t>Propositional Logic Not Enough</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If we have “All men are mortal.” and “Socrates is a man.” Propositional logic doesn’t help to infer that “Socrates is mortal”</a:t>
            </a:r>
          </a:p>
          <a:p>
            <a:r>
              <a:rPr lang="en-US" dirty="0" smtClean="0"/>
              <a:t>Some statements can’t be represented as a proposition. Need a language that talks about </a:t>
            </a:r>
            <a:r>
              <a:rPr lang="en-US" dirty="0" smtClean="0">
                <a:solidFill>
                  <a:srgbClr val="FF0000"/>
                </a:solidFill>
              </a:rPr>
              <a:t>objects, </a:t>
            </a:r>
            <a:r>
              <a:rPr lang="en-US" dirty="0" smtClean="0">
                <a:solidFill>
                  <a:srgbClr val="92D050"/>
                </a:solidFill>
              </a:rPr>
              <a:t>their properties</a:t>
            </a:r>
            <a:r>
              <a:rPr lang="en-US" dirty="0" smtClean="0"/>
              <a:t>, and their </a:t>
            </a:r>
            <a:r>
              <a:rPr lang="en-US" dirty="0" smtClean="0">
                <a:solidFill>
                  <a:srgbClr val="00B0F0"/>
                </a:solidFill>
              </a:rPr>
              <a:t>relations</a:t>
            </a:r>
            <a:r>
              <a:rPr lang="en-US" dirty="0" smtClean="0"/>
              <a:t>:</a:t>
            </a:r>
          </a:p>
          <a:p>
            <a:pPr>
              <a:buNone/>
            </a:pPr>
            <a:r>
              <a:rPr lang="en-US" dirty="0" smtClean="0"/>
              <a:t>	A </a:t>
            </a:r>
            <a:r>
              <a:rPr lang="en-US" dirty="0" smtClean="0">
                <a:solidFill>
                  <a:srgbClr val="FF0000"/>
                </a:solidFill>
              </a:rPr>
              <a:t>students</a:t>
            </a:r>
            <a:r>
              <a:rPr lang="en-US" dirty="0" smtClean="0"/>
              <a:t> in the </a:t>
            </a:r>
            <a:r>
              <a:rPr lang="en-US" dirty="0" smtClean="0">
                <a:solidFill>
                  <a:srgbClr val="00B0F0"/>
                </a:solidFill>
              </a:rPr>
              <a:t>class</a:t>
            </a:r>
            <a:r>
              <a:rPr lang="en-US" dirty="0" smtClean="0"/>
              <a:t> is </a:t>
            </a:r>
            <a:r>
              <a:rPr lang="en-US" dirty="0" smtClean="0">
                <a:solidFill>
                  <a:srgbClr val="92D050"/>
                </a:solidFill>
              </a:rPr>
              <a:t>lazy</a:t>
            </a:r>
            <a:r>
              <a:rPr lang="en-US" dirty="0" smtClean="0"/>
              <a:t>.	</a:t>
            </a:r>
            <a:r>
              <a:rPr lang="en-US" dirty="0" smtClean="0">
                <a:sym typeface="Wingdings" pitchFamily="2" charset="2"/>
              </a:rPr>
              <a:t> needs assignment</a:t>
            </a:r>
            <a:endParaRPr lang="en-US" dirty="0" smtClean="0"/>
          </a:p>
          <a:p>
            <a:r>
              <a:rPr lang="en-US" dirty="0" smtClean="0">
                <a:solidFill>
                  <a:schemeClr val="bg1">
                    <a:lumMod val="75000"/>
                  </a:schemeClr>
                </a:solidFill>
              </a:rPr>
              <a:t>Generalizing for simplicity:</a:t>
            </a:r>
          </a:p>
          <a:p>
            <a:pPr>
              <a:buNone/>
            </a:pPr>
            <a:r>
              <a:rPr lang="en-US" dirty="0" smtClean="0">
                <a:solidFill>
                  <a:schemeClr val="bg1">
                    <a:lumMod val="75000"/>
                  </a:schemeClr>
                </a:solidFill>
              </a:rPr>
              <a:t>	</a:t>
            </a:r>
            <a:r>
              <a:rPr lang="en-US" u="sng" dirty="0" smtClean="0">
                <a:solidFill>
                  <a:schemeClr val="bg1">
                    <a:lumMod val="75000"/>
                  </a:schemeClr>
                </a:solidFill>
              </a:rPr>
              <a:t>Rafael</a:t>
            </a:r>
            <a:r>
              <a:rPr lang="en-US" dirty="0" smtClean="0">
                <a:solidFill>
                  <a:schemeClr val="bg1">
                    <a:lumMod val="75000"/>
                  </a:schemeClr>
                </a:solidFill>
              </a:rPr>
              <a:t> is student or </a:t>
            </a:r>
            <a:r>
              <a:rPr lang="en-US" u="sng" dirty="0" smtClean="0">
                <a:solidFill>
                  <a:schemeClr val="bg1">
                    <a:lumMod val="75000"/>
                  </a:schemeClr>
                </a:solidFill>
              </a:rPr>
              <a:t>Kevin</a:t>
            </a:r>
            <a:r>
              <a:rPr lang="en-US" dirty="0" smtClean="0">
                <a:solidFill>
                  <a:schemeClr val="bg1">
                    <a:lumMod val="75000"/>
                  </a:schemeClr>
                </a:solidFill>
              </a:rPr>
              <a:t> is student or …</a:t>
            </a:r>
          </a:p>
          <a:p>
            <a:pPr>
              <a:buNone/>
            </a:pPr>
            <a:r>
              <a:rPr lang="en-US" dirty="0" smtClean="0">
                <a:solidFill>
                  <a:schemeClr val="bg1">
                    <a:lumMod val="75000"/>
                  </a:schemeClr>
                </a:solidFill>
              </a:rPr>
              <a:t>	There exist a </a:t>
            </a:r>
            <a:r>
              <a:rPr lang="en-US" u="sng" dirty="0" smtClean="0">
                <a:solidFill>
                  <a:schemeClr val="bg1">
                    <a:lumMod val="75000"/>
                  </a:schemeClr>
                </a:solidFill>
              </a:rPr>
              <a:t>person</a:t>
            </a:r>
            <a:r>
              <a:rPr lang="en-US" dirty="0" smtClean="0">
                <a:solidFill>
                  <a:schemeClr val="bg1">
                    <a:lumMod val="75000"/>
                  </a:schemeClr>
                </a:solidFill>
              </a:rPr>
              <a:t> in the class who is student.</a:t>
            </a:r>
          </a:p>
          <a:p>
            <a:pPr>
              <a:buNone/>
            </a:pP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
        <p:nvSpPr>
          <p:cNvPr id="5" name="TextBox 4"/>
          <p:cNvSpPr txBox="1"/>
          <p:nvPr/>
        </p:nvSpPr>
        <p:spPr>
          <a:xfrm>
            <a:off x="762000" y="1905000"/>
            <a:ext cx="4267200" cy="1200329"/>
          </a:xfrm>
          <a:prstGeom prst="rect">
            <a:avLst/>
          </a:prstGeom>
          <a:noFill/>
        </p:spPr>
        <p:txBody>
          <a:bodyPr wrap="square" rtlCol="0">
            <a:spAutoFit/>
          </a:bodyPr>
          <a:lstStyle/>
          <a:p>
            <a:r>
              <a:rPr lang="en-US" dirty="0" smtClean="0"/>
              <a:t>Socrates is a man </a:t>
            </a:r>
            <a:r>
              <a:rPr lang="en-US" dirty="0" smtClean="0">
                <a:sym typeface="Wingdings" pitchFamily="2" charset="2"/>
              </a:rPr>
              <a:t> Socrates is mortal</a:t>
            </a:r>
          </a:p>
          <a:p>
            <a:r>
              <a:rPr lang="en-US" dirty="0" smtClean="0">
                <a:sym typeface="Wingdings" pitchFamily="2" charset="2"/>
              </a:rPr>
              <a:t>Socrates is a man</a:t>
            </a:r>
          </a:p>
          <a:p>
            <a:r>
              <a:rPr lang="en-US" dirty="0" smtClean="0">
                <a:sym typeface="Wingdings" pitchFamily="2" charset="2"/>
              </a:rPr>
              <a:t>-----------------------------</a:t>
            </a:r>
          </a:p>
          <a:p>
            <a:r>
              <a:rPr lang="en-US" dirty="0" smtClean="0">
                <a:sym typeface="Wingdings" pitchFamily="2" charset="2"/>
              </a:rPr>
              <a:t>Socrates </a:t>
            </a:r>
            <a:r>
              <a:rPr lang="en-US" dirty="0" err="1" smtClean="0">
                <a:sym typeface="Wingdings" pitchFamily="2" charset="2"/>
              </a:rPr>
              <a:t>ismortal</a:t>
            </a:r>
            <a:endParaRPr lang="en-US" dirty="0"/>
          </a:p>
        </p:txBody>
      </p:sp>
      <p:sp>
        <p:nvSpPr>
          <p:cNvPr id="6" name="TextBox 5"/>
          <p:cNvSpPr txBox="1"/>
          <p:nvPr/>
        </p:nvSpPr>
        <p:spPr>
          <a:xfrm>
            <a:off x="685800" y="4191000"/>
            <a:ext cx="4800600" cy="1200329"/>
          </a:xfrm>
          <a:prstGeom prst="rect">
            <a:avLst/>
          </a:prstGeom>
          <a:noFill/>
        </p:spPr>
        <p:txBody>
          <a:bodyPr wrap="square" rtlCol="0">
            <a:spAutoFit/>
          </a:bodyPr>
          <a:lstStyle/>
          <a:p>
            <a:r>
              <a:rPr lang="en-US" dirty="0" smtClean="0"/>
              <a:t>A </a:t>
            </a:r>
            <a:r>
              <a:rPr lang="en-US" dirty="0" smtClean="0">
                <a:solidFill>
                  <a:srgbClr val="C00000"/>
                </a:solidFill>
              </a:rPr>
              <a:t>person</a:t>
            </a:r>
            <a:r>
              <a:rPr lang="en-US" dirty="0" smtClean="0"/>
              <a:t> is a man </a:t>
            </a:r>
            <a:r>
              <a:rPr lang="en-US" dirty="0" smtClean="0">
                <a:sym typeface="Wingdings" pitchFamily="2" charset="2"/>
              </a:rPr>
              <a:t> that person is mortal</a:t>
            </a:r>
          </a:p>
          <a:p>
            <a:r>
              <a:rPr lang="en-US" dirty="0" smtClean="0">
                <a:sym typeface="Wingdings" pitchFamily="2" charset="2"/>
              </a:rPr>
              <a:t>Socrates is a man</a:t>
            </a:r>
          </a:p>
          <a:p>
            <a:r>
              <a:rPr lang="en-US" dirty="0" smtClean="0">
                <a:sym typeface="Wingdings" pitchFamily="2" charset="2"/>
              </a:rPr>
              <a:t>-------------------------------------</a:t>
            </a:r>
          </a:p>
          <a:p>
            <a:r>
              <a:rPr lang="en-US" dirty="0" smtClean="0"/>
              <a:t>!!</a:t>
            </a:r>
            <a:endParaRPr lang="en-US" dirty="0"/>
          </a:p>
        </p:txBody>
      </p:sp>
      <p:sp>
        <p:nvSpPr>
          <p:cNvPr id="7" name="TextBox 6"/>
          <p:cNvSpPr txBox="1"/>
          <p:nvPr/>
        </p:nvSpPr>
        <p:spPr>
          <a:xfrm>
            <a:off x="4800600" y="2133600"/>
            <a:ext cx="3581400" cy="1200329"/>
          </a:xfrm>
          <a:prstGeom prst="rect">
            <a:avLst/>
          </a:prstGeom>
          <a:noFill/>
        </p:spPr>
        <p:txBody>
          <a:bodyPr wrap="square" rtlCol="0">
            <a:spAutoFit/>
          </a:bodyPr>
          <a:lstStyle/>
          <a:p>
            <a:r>
              <a:rPr lang="en-US" dirty="0" smtClean="0"/>
              <a:t>(All men are mortal) and (Socrates is a man)</a:t>
            </a:r>
          </a:p>
          <a:p>
            <a:r>
              <a:rPr lang="en-US" dirty="0" smtClean="0"/>
              <a:t>-----------------------</a:t>
            </a:r>
          </a:p>
          <a:p>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3">
                                            <p:txEl>
                                              <p:pRg st="3" end="3"/>
                                            </p:txEl>
                                          </p:spTgt>
                                        </p:tgtEl>
                                      </p:cBhvr>
                                    </p:animEffect>
                                    <p:set>
                                      <p:cBhvr>
                                        <p:cTn id="33" dur="1" fill="hold">
                                          <p:stCondLst>
                                            <p:cond delay="499"/>
                                          </p:stCondLst>
                                        </p:cTn>
                                        <p:tgtEl>
                                          <p:spTgt spid="3">
                                            <p:txEl>
                                              <p:pRg st="3" end="3"/>
                                            </p:txEl>
                                          </p:spTgt>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3">
                                            <p:txEl>
                                              <p:pRg st="4" end="4"/>
                                            </p:txEl>
                                          </p:spTgt>
                                        </p:tgtEl>
                                      </p:cBhvr>
                                    </p:animEffect>
                                    <p:set>
                                      <p:cBhvr>
                                        <p:cTn id="36" dur="1" fill="hold">
                                          <p:stCondLst>
                                            <p:cond delay="499"/>
                                          </p:stCondLst>
                                        </p:cTn>
                                        <p:tgtEl>
                                          <p:spTgt spid="3">
                                            <p:txEl>
                                              <p:pRg st="4" end="4"/>
                                            </p:txEl>
                                          </p:spTgt>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3">
                                            <p:txEl>
                                              <p:pRg st="5" end="5"/>
                                            </p:txEl>
                                          </p:spTgt>
                                        </p:tgtEl>
                                      </p:cBhvr>
                                    </p:animEffect>
                                    <p:set>
                                      <p:cBhvr>
                                        <p:cTn id="39" dur="1" fill="hold">
                                          <p:stCondLst>
                                            <p:cond delay="499"/>
                                          </p:stCondLst>
                                        </p:cTn>
                                        <p:tgtEl>
                                          <p:spTgt spid="3">
                                            <p:txEl>
                                              <p:pRg st="5" end="5"/>
                                            </p:txEl>
                                          </p:spTgt>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3">
                                            <p:txEl>
                                              <p:pRg st="6" end="6"/>
                                            </p:txEl>
                                          </p:spTgt>
                                        </p:tgtEl>
                                      </p:cBhvr>
                                    </p:animEffect>
                                    <p:set>
                                      <p:cBhvr>
                                        <p:cTn id="42" dur="1" fill="hold">
                                          <p:stCondLst>
                                            <p:cond delay="499"/>
                                          </p:stCondLst>
                                        </p:cTn>
                                        <p:tgtEl>
                                          <p:spTgt spid="3">
                                            <p:txEl>
                                              <p:pRg st="6" end="6"/>
                                            </p:txEl>
                                          </p:spTgt>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ox(in)">
                                      <p:cBhvr>
                                        <p:cTn id="45" dur="500"/>
                                        <p:tgtEl>
                                          <p:spTgt spid="5"/>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ox(in)">
                                      <p:cBhvr>
                                        <p:cTn id="48" dur="500"/>
                                        <p:tgtEl>
                                          <p:spTgt spid="6"/>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ox(in)">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grpId="1" nodeType="clickEffect">
                                  <p:stCondLst>
                                    <p:cond delay="0"/>
                                  </p:stCondLst>
                                  <p:childTnLst>
                                    <p:anim calcmode="lin" valueType="num">
                                      <p:cBhvr additive="base">
                                        <p:cTn id="55" dur="500"/>
                                        <p:tgtEl>
                                          <p:spTgt spid="6"/>
                                        </p:tgtEl>
                                        <p:attrNameLst>
                                          <p:attrName>ppt_x</p:attrName>
                                        </p:attrNameLst>
                                      </p:cBhvr>
                                      <p:tavLst>
                                        <p:tav tm="0">
                                          <p:val>
                                            <p:strVal val="ppt_x"/>
                                          </p:val>
                                        </p:tav>
                                        <p:tav tm="100000">
                                          <p:val>
                                            <p:strVal val="ppt_x"/>
                                          </p:val>
                                        </p:tav>
                                      </p:tavLst>
                                    </p:anim>
                                    <p:anim calcmode="lin" valueType="num">
                                      <p:cBhvr additive="base">
                                        <p:cTn id="56" dur="500"/>
                                        <p:tgtEl>
                                          <p:spTgt spid="6"/>
                                        </p:tgtEl>
                                        <p:attrNameLst>
                                          <p:attrName>ppt_y</p:attrName>
                                        </p:attrNameLst>
                                      </p:cBhvr>
                                      <p:tavLst>
                                        <p:tav tm="0">
                                          <p:val>
                                            <p:strVal val="ppt_y"/>
                                          </p:val>
                                        </p:tav>
                                        <p:tav tm="100000">
                                          <p:val>
                                            <p:strVal val="1+ppt_h/2"/>
                                          </p:val>
                                        </p:tav>
                                      </p:tavLst>
                                    </p:anim>
                                    <p:set>
                                      <p:cBhvr>
                                        <p:cTn id="57" dur="1" fill="hold">
                                          <p:stCondLst>
                                            <p:cond delay="499"/>
                                          </p:stCondLst>
                                        </p:cTn>
                                        <p:tgtEl>
                                          <p:spTgt spid="6"/>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5"/>
                                        </p:tgtEl>
                                        <p:attrNameLst>
                                          <p:attrName>ppt_x</p:attrName>
                                        </p:attrNameLst>
                                      </p:cBhvr>
                                      <p:tavLst>
                                        <p:tav tm="0">
                                          <p:val>
                                            <p:strVal val="ppt_x"/>
                                          </p:val>
                                        </p:tav>
                                        <p:tav tm="100000">
                                          <p:val>
                                            <p:strVal val="ppt_x"/>
                                          </p:val>
                                        </p:tav>
                                      </p:tavLst>
                                    </p:anim>
                                    <p:anim calcmode="lin" valueType="num">
                                      <p:cBhvr additive="base">
                                        <p:cTn id="60" dur="500"/>
                                        <p:tgtEl>
                                          <p:spTgt spid="5"/>
                                        </p:tgtEl>
                                        <p:attrNameLst>
                                          <p:attrName>ppt_y</p:attrName>
                                        </p:attrNameLst>
                                      </p:cBhvr>
                                      <p:tavLst>
                                        <p:tav tm="0">
                                          <p:val>
                                            <p:strVal val="ppt_y"/>
                                          </p:val>
                                        </p:tav>
                                        <p:tav tm="100000">
                                          <p:val>
                                            <p:strVal val="1+ppt_h/2"/>
                                          </p:val>
                                        </p:tav>
                                      </p:tavLst>
                                    </p:anim>
                                    <p:set>
                                      <p:cBhvr>
                                        <p:cTn id="61" dur="1" fill="hold">
                                          <p:stCondLst>
                                            <p:cond delay="499"/>
                                          </p:stCondLst>
                                        </p:cTn>
                                        <p:tgtEl>
                                          <p:spTgt spid="5"/>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7"/>
                                        </p:tgtEl>
                                        <p:attrNameLst>
                                          <p:attrName>ppt_x</p:attrName>
                                        </p:attrNameLst>
                                      </p:cBhvr>
                                      <p:tavLst>
                                        <p:tav tm="0">
                                          <p:val>
                                            <p:strVal val="ppt_x"/>
                                          </p:val>
                                        </p:tav>
                                        <p:tav tm="100000">
                                          <p:val>
                                            <p:strVal val="ppt_x"/>
                                          </p:val>
                                        </p:tav>
                                      </p:tavLst>
                                    </p:anim>
                                    <p:anim calcmode="lin" valueType="num">
                                      <p:cBhvr additive="base">
                                        <p:cTn id="64" dur="500"/>
                                        <p:tgtEl>
                                          <p:spTgt spid="7"/>
                                        </p:tgtEl>
                                        <p:attrNameLst>
                                          <p:attrName>ppt_y</p:attrName>
                                        </p:attrNameLst>
                                      </p:cBhvr>
                                      <p:tavLst>
                                        <p:tav tm="0">
                                          <p:val>
                                            <p:strVal val="ppt_y"/>
                                          </p:val>
                                        </p:tav>
                                        <p:tav tm="100000">
                                          <p:val>
                                            <p:strVal val="1+ppt_h/2"/>
                                          </p:val>
                                        </p:tav>
                                      </p:tavLst>
                                    </p:anim>
                                    <p:set>
                                      <p:cBhvr>
                                        <p:cTn id="65" dur="1" fill="hold">
                                          <p:stCondLst>
                                            <p:cond delay="499"/>
                                          </p:stCondLst>
                                        </p:cTn>
                                        <p:tgtEl>
                                          <p:spTgt spid="7"/>
                                        </p:tgtEl>
                                        <p:attrNameLst>
                                          <p:attrName>style.visibility</p:attrName>
                                        </p:attrNameLst>
                                      </p:cBhvr>
                                      <p:to>
                                        <p:strVal val="hidden"/>
                                      </p:to>
                                    </p:set>
                                  </p:childTnLst>
                                </p:cTn>
                              </p:par>
                              <p:par>
                                <p:cTn id="66" presetID="2" presetClass="entr" presetSubtype="4" fill="hold" grpId="2" nodeType="with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 calcmode="lin" valueType="num">
                                      <p:cBhvr additive="base">
                                        <p:cTn id="6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2" nodeType="with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 calcmode="lin" valueType="num">
                                      <p:cBhvr additive="base">
                                        <p:cTn id="7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2" nodeType="with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 calcmode="lin" valueType="num">
                                      <p:cBhvr additive="base">
                                        <p:cTn id="7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78" presetID="2" presetClass="entr" presetSubtype="4" fill="hold" grpId="2" nodeType="withEffect">
                                  <p:stCondLst>
                                    <p:cond delay="0"/>
                                  </p:stCondLst>
                                  <p:childTnLst>
                                    <p:set>
                                      <p:cBhvr>
                                        <p:cTn id="79" dur="1" fill="hold">
                                          <p:stCondLst>
                                            <p:cond delay="0"/>
                                          </p:stCondLst>
                                        </p:cTn>
                                        <p:tgtEl>
                                          <p:spTgt spid="3">
                                            <p:txEl>
                                              <p:pRg st="4" end="4"/>
                                            </p:txEl>
                                          </p:spTgt>
                                        </p:tgtEl>
                                        <p:attrNameLst>
                                          <p:attrName>style.visibility</p:attrName>
                                        </p:attrNameLst>
                                      </p:cBhvr>
                                      <p:to>
                                        <p:strVal val="visible"/>
                                      </p:to>
                                    </p:set>
                                    <p:anim calcmode="lin" valueType="num">
                                      <p:cBhvr additive="base">
                                        <p:cTn id="8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82" presetID="2" presetClass="entr" presetSubtype="4" fill="hold" grpId="2" nodeType="with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 calcmode="lin" valueType="num">
                                      <p:cBhvr additive="base">
                                        <p:cTn id="8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2" nodeType="with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 calcmode="lin" valueType="num">
                                      <p:cBhvr additive="base">
                                        <p:cTn id="8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5" grpId="0"/>
      <p:bldP spid="5" grpId="1"/>
      <p:bldP spid="6" grpId="0"/>
      <p:bldP spid="6"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Handling Quantified Statements</a:t>
            </a:r>
            <a:endParaRPr lang="en-US" dirty="0"/>
          </a:p>
        </p:txBody>
      </p:sp>
      <p:sp>
        <p:nvSpPr>
          <p:cNvPr id="3" name="Content Placeholder 2"/>
          <p:cNvSpPr>
            <a:spLocks noGrp="1"/>
          </p:cNvSpPr>
          <p:nvPr>
            <p:ph idx="1"/>
          </p:nvPr>
        </p:nvSpPr>
        <p:spPr/>
        <p:txBody>
          <a:bodyPr/>
          <a:lstStyle/>
          <a:p>
            <a:r>
              <a:rPr lang="en-US" b="1" dirty="0" smtClean="0"/>
              <a:t>Valid arguments </a:t>
            </a:r>
            <a:r>
              <a:rPr lang="en-US" dirty="0" smtClean="0"/>
              <a:t>for quantified statements are a </a:t>
            </a:r>
            <a:r>
              <a:rPr lang="en-US" dirty="0" smtClean="0">
                <a:solidFill>
                  <a:srgbClr val="FF0000"/>
                </a:solidFill>
              </a:rPr>
              <a:t>sequence of statements</a:t>
            </a:r>
            <a:r>
              <a:rPr lang="en-US" dirty="0" smtClean="0"/>
              <a:t>. Each statement is either a </a:t>
            </a:r>
            <a:r>
              <a:rPr lang="en-US" dirty="0" smtClean="0">
                <a:solidFill>
                  <a:srgbClr val="FF0000"/>
                </a:solidFill>
              </a:rPr>
              <a:t>premise or follows </a:t>
            </a:r>
            <a:r>
              <a:rPr lang="en-US" dirty="0" smtClean="0"/>
              <a:t>from previous statements by  </a:t>
            </a:r>
            <a:r>
              <a:rPr lang="en-US" dirty="0" smtClean="0">
                <a:solidFill>
                  <a:srgbClr val="FF0000"/>
                </a:solidFill>
              </a:rPr>
              <a:t>rules</a:t>
            </a:r>
            <a:r>
              <a:rPr lang="en-US" dirty="0" smtClean="0"/>
              <a:t> of inference which include:</a:t>
            </a:r>
          </a:p>
          <a:p>
            <a:pPr lvl="1"/>
            <a:r>
              <a:rPr lang="en-US" dirty="0" smtClean="0">
                <a:solidFill>
                  <a:srgbClr val="FF0000"/>
                </a:solidFill>
              </a:rPr>
              <a:t>Rules of </a:t>
            </a:r>
            <a:r>
              <a:rPr lang="en-US" dirty="0" smtClean="0"/>
              <a:t>Inference for </a:t>
            </a:r>
            <a:r>
              <a:rPr lang="en-US" dirty="0" smtClean="0">
                <a:solidFill>
                  <a:srgbClr val="FF0000"/>
                </a:solidFill>
              </a:rPr>
              <a:t>Propositional</a:t>
            </a:r>
            <a:r>
              <a:rPr lang="en-US" dirty="0" smtClean="0"/>
              <a:t> Logic</a:t>
            </a:r>
          </a:p>
          <a:p>
            <a:pPr lvl="1"/>
            <a:r>
              <a:rPr lang="en-US" dirty="0" smtClean="0">
                <a:solidFill>
                  <a:srgbClr val="FF0000"/>
                </a:solidFill>
              </a:rPr>
              <a:t>Rules of </a:t>
            </a:r>
            <a:r>
              <a:rPr lang="en-US" dirty="0" smtClean="0"/>
              <a:t>Inference for </a:t>
            </a:r>
            <a:r>
              <a:rPr lang="en-US" dirty="0" smtClean="0">
                <a:solidFill>
                  <a:srgbClr val="FF0000"/>
                </a:solidFill>
              </a:rPr>
              <a:t>Quantified</a:t>
            </a:r>
            <a:r>
              <a:rPr lang="en-US" dirty="0" smtClean="0"/>
              <a:t> Statements</a:t>
            </a:r>
          </a:p>
          <a:p>
            <a:r>
              <a:rPr lang="en-US" dirty="0" smtClean="0"/>
              <a:t>The rules of inference for quantified statements are introduced in the next several slides.</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Instantiation (UI)</a:t>
            </a:r>
            <a:endParaRPr lang="en-US" dirty="0"/>
          </a:p>
        </p:txBody>
      </p:sp>
      <p:sp>
        <p:nvSpPr>
          <p:cNvPr id="3" name="Content Placeholder 2"/>
          <p:cNvSpPr>
            <a:spLocks noGrp="1"/>
          </p:cNvSpPr>
          <p:nvPr>
            <p:ph idx="1"/>
          </p:nvPr>
        </p:nvSpPr>
        <p:spPr/>
        <p:txBody>
          <a:bodyPr/>
          <a:lstStyle/>
          <a:p>
            <a:pPr>
              <a:buNone/>
            </a:pPr>
            <a:r>
              <a:rPr lang="en-US" dirty="0" smtClean="0"/>
              <a:t>          </a:t>
            </a:r>
            <a:endParaRPr lang="en-US" sz="3200" dirty="0" smtClean="0"/>
          </a:p>
          <a:p>
            <a:pPr>
              <a:buNone/>
            </a:pPr>
            <a:r>
              <a:rPr lang="en-US" dirty="0" smtClean="0"/>
              <a:t>                        </a:t>
            </a:r>
            <a:endParaRPr lang="en-US" dirty="0"/>
          </a:p>
        </p:txBody>
      </p:sp>
      <p:sp>
        <p:nvSpPr>
          <p:cNvPr id="18" name="TextBox 17"/>
          <p:cNvSpPr txBox="1"/>
          <p:nvPr/>
        </p:nvSpPr>
        <p:spPr>
          <a:xfrm>
            <a:off x="1676400" y="4038600"/>
            <a:ext cx="7010400" cy="2308324"/>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Our domain consists of all dogs and Fido is a dog.</a:t>
            </a:r>
          </a:p>
          <a:p>
            <a:endParaRPr lang="en-US" dirty="0" smtClean="0"/>
          </a:p>
          <a:p>
            <a:r>
              <a:rPr lang="en-US" dirty="0" smtClean="0"/>
              <a:t>“All dogs are cuddly.”</a:t>
            </a:r>
          </a:p>
          <a:p>
            <a:endParaRPr lang="en-US" dirty="0" smtClean="0"/>
          </a:p>
          <a:p>
            <a:r>
              <a:rPr lang="en-US" dirty="0" smtClean="0"/>
              <a:t>“Therefore,  Fido is cuddly.”</a:t>
            </a:r>
          </a:p>
          <a:p>
            <a:endParaRPr lang="en-US" dirty="0" smtClean="0"/>
          </a:p>
        </p:txBody>
      </p:sp>
      <p:pic>
        <p:nvPicPr>
          <p:cNvPr id="9" name="Picture 8" descr="addin_tmp.png"/>
          <p:cNvPicPr>
            <a:picLocks noChangeAspect="1"/>
          </p:cNvPicPr>
          <p:nvPr>
            <p:custDataLst>
              <p:tags r:id="rId1"/>
            </p:custDataLst>
          </p:nvPr>
        </p:nvPicPr>
        <p:blipFill>
          <a:blip r:embed="rId3" cstate="print"/>
          <a:stretch>
            <a:fillRect/>
          </a:stretch>
        </p:blipFill>
        <p:spPr>
          <a:xfrm>
            <a:off x="3048001" y="2667000"/>
            <a:ext cx="1617345" cy="854393"/>
          </a:xfrm>
          <a:prstGeom prst="rect">
            <a:avLst/>
          </a:prstGeom>
          <a:ln w="38100">
            <a:solidFill>
              <a:srgbClr val="FF0000"/>
            </a:solidFill>
          </a:ln>
        </p:spPr>
      </p:pic>
      <p:sp>
        <p:nvSpPr>
          <p:cNvPr id="6" name="Slide Number Placeholder 5"/>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Universal Generalization (UG)</a:t>
            </a:r>
            <a:endParaRPr lang="en-US" dirty="0"/>
          </a:p>
        </p:txBody>
      </p:sp>
      <p:sp>
        <p:nvSpPr>
          <p:cNvPr id="3" name="Content Placeholder 2"/>
          <p:cNvSpPr>
            <a:spLocks noGrp="1"/>
          </p:cNvSpPr>
          <p:nvPr>
            <p:ph idx="1"/>
          </p:nvPr>
        </p:nvSpPr>
        <p:spPr>
          <a:xfrm>
            <a:off x="457200" y="1905000"/>
            <a:ext cx="8229600" cy="4389120"/>
          </a:xfrm>
        </p:spPr>
        <p:txBody>
          <a:bodyPr/>
          <a:lstStyle/>
          <a:p>
            <a:pPr>
              <a:buNone/>
            </a:pPr>
            <a:endParaRPr lang="en-US" sz="3200" dirty="0" smtClean="0"/>
          </a:p>
          <a:p>
            <a:pPr>
              <a:buNone/>
            </a:pPr>
            <a:r>
              <a:rPr lang="en-US" dirty="0" smtClean="0"/>
              <a:t>                        </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048001" y="2667000"/>
            <a:ext cx="4154805" cy="854393"/>
          </a:xfrm>
          <a:prstGeom prst="rect">
            <a:avLst/>
          </a:prstGeom>
          <a:ln w="38100">
            <a:solidFill>
              <a:srgbClr val="FF0000"/>
            </a:solidFill>
          </a:ln>
        </p:spPr>
      </p:pic>
      <p:sp>
        <p:nvSpPr>
          <p:cNvPr id="8" name="TextBox 7"/>
          <p:cNvSpPr txBox="1"/>
          <p:nvPr/>
        </p:nvSpPr>
        <p:spPr>
          <a:xfrm>
            <a:off x="2514600" y="4419600"/>
            <a:ext cx="5257800" cy="646331"/>
          </a:xfrm>
          <a:prstGeom prst="rect">
            <a:avLst/>
          </a:prstGeom>
          <a:noFill/>
        </p:spPr>
        <p:txBody>
          <a:bodyPr wrap="square" rtlCol="0">
            <a:spAutoFit/>
          </a:bodyPr>
          <a:lstStyle/>
          <a:p>
            <a:endParaRPr lang="en-US" dirty="0" smtClean="0"/>
          </a:p>
          <a:p>
            <a:r>
              <a:rPr lang="en-US" dirty="0" smtClean="0"/>
              <a:t>Used often implicitly in Mathematical Proofs. </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Existential Instantiation (EI)</a:t>
            </a:r>
            <a:endParaRPr lang="en-US" dirty="0"/>
          </a:p>
        </p:txBody>
      </p:sp>
      <p:sp>
        <p:nvSpPr>
          <p:cNvPr id="3" name="Content Placeholder 2"/>
          <p:cNvSpPr>
            <a:spLocks noGrp="1"/>
          </p:cNvSpPr>
          <p:nvPr>
            <p:ph idx="1"/>
          </p:nvPr>
        </p:nvSpPr>
        <p:spPr/>
        <p:txBody>
          <a:bodyPr/>
          <a:lstStyle/>
          <a:p>
            <a:pPr>
              <a:buNone/>
            </a:pPr>
            <a:r>
              <a:rPr lang="en-US" sz="3200" dirty="0" smtClean="0"/>
              <a:t>       </a:t>
            </a:r>
          </a:p>
          <a:p>
            <a:pPr>
              <a:buNone/>
            </a:pPr>
            <a:r>
              <a:rPr lang="en-US" dirty="0" smtClean="0"/>
              <a:t>                        </a:t>
            </a:r>
            <a:endParaRPr lang="en-US" dirty="0"/>
          </a:p>
        </p:txBody>
      </p:sp>
      <p:sp>
        <p:nvSpPr>
          <p:cNvPr id="18" name="TextBox 17"/>
          <p:cNvSpPr txBox="1"/>
          <p:nvPr/>
        </p:nvSpPr>
        <p:spPr>
          <a:xfrm>
            <a:off x="1752600" y="4419600"/>
            <a:ext cx="7010400" cy="1477328"/>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“There is someone who got an A in the course.”</a:t>
            </a:r>
          </a:p>
          <a:p>
            <a:r>
              <a:rPr lang="en-US" dirty="0" smtClean="0"/>
              <a:t>“Let’s call her </a:t>
            </a:r>
            <a:r>
              <a:rPr lang="en-US" i="1" dirty="0" smtClean="0"/>
              <a:t>a</a:t>
            </a:r>
            <a:r>
              <a:rPr lang="en-US" dirty="0" smtClean="0"/>
              <a:t> and say that </a:t>
            </a:r>
            <a:r>
              <a:rPr lang="en-US" i="1" dirty="0" smtClean="0"/>
              <a:t>a</a:t>
            </a:r>
            <a:r>
              <a:rPr lang="en-US" dirty="0" smtClean="0"/>
              <a:t> got an A”</a:t>
            </a:r>
          </a:p>
          <a:p>
            <a:endParaRPr lang="en-US" dirty="0" smtClean="0"/>
          </a:p>
        </p:txBody>
      </p:sp>
      <p:pic>
        <p:nvPicPr>
          <p:cNvPr id="7" name="Picture 6" descr="addin_tmp.png"/>
          <p:cNvPicPr>
            <a:picLocks noChangeAspect="1"/>
          </p:cNvPicPr>
          <p:nvPr>
            <p:custDataLst>
              <p:tags r:id="rId1"/>
            </p:custDataLst>
          </p:nvPr>
        </p:nvPicPr>
        <p:blipFill>
          <a:blip r:embed="rId3" cstate="print"/>
          <a:stretch>
            <a:fillRect/>
          </a:stretch>
        </p:blipFill>
        <p:spPr>
          <a:xfrm>
            <a:off x="2971800" y="2438401"/>
            <a:ext cx="4723448" cy="854393"/>
          </a:xfrm>
          <a:prstGeom prst="rect">
            <a:avLst/>
          </a:prstGeom>
          <a:ln w="38100">
            <a:solidFill>
              <a:srgbClr val="FF0000"/>
            </a:solidFill>
          </a:ln>
        </p:spPr>
      </p:pic>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Existential Generalization (EG)</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sp>
        <p:nvSpPr>
          <p:cNvPr id="18" name="TextBox 17"/>
          <p:cNvSpPr txBox="1"/>
          <p:nvPr/>
        </p:nvSpPr>
        <p:spPr>
          <a:xfrm>
            <a:off x="1752600" y="4419600"/>
            <a:ext cx="7010400" cy="1477328"/>
          </a:xfrm>
          <a:prstGeom prst="rect">
            <a:avLst/>
          </a:prstGeom>
          <a:noFill/>
        </p:spPr>
        <p:txBody>
          <a:bodyPr wrap="square" rtlCol="0">
            <a:spAutoFit/>
          </a:bodyPr>
          <a:lstStyle/>
          <a:p>
            <a:r>
              <a:rPr lang="en-US" b="1" dirty="0" smtClean="0"/>
              <a:t>Example</a:t>
            </a:r>
            <a:r>
              <a:rPr lang="en-US" dirty="0" smtClean="0"/>
              <a:t>:</a:t>
            </a:r>
          </a:p>
          <a:p>
            <a:endParaRPr lang="en-US" dirty="0" smtClean="0"/>
          </a:p>
          <a:p>
            <a:r>
              <a:rPr lang="en-US" dirty="0" smtClean="0"/>
              <a:t>“Michelle got an A in the class.”</a:t>
            </a:r>
          </a:p>
          <a:p>
            <a:r>
              <a:rPr lang="en-US" dirty="0" smtClean="0"/>
              <a:t>“Therefore,  someone got an A in the class.”</a:t>
            </a:r>
          </a:p>
          <a:p>
            <a:endParaRPr lang="en-US" dirty="0" smtClean="0"/>
          </a:p>
        </p:txBody>
      </p:sp>
      <p:pic>
        <p:nvPicPr>
          <p:cNvPr id="6" name="Picture 5" descr="addin_tmp.png"/>
          <p:cNvPicPr>
            <a:picLocks noChangeAspect="1"/>
          </p:cNvPicPr>
          <p:nvPr>
            <p:custDataLst>
              <p:tags r:id="rId1"/>
            </p:custDataLst>
          </p:nvPr>
        </p:nvPicPr>
        <p:blipFill>
          <a:blip r:embed="rId3" cstate="print"/>
          <a:stretch>
            <a:fillRect/>
          </a:stretch>
        </p:blipFill>
        <p:spPr>
          <a:xfrm>
            <a:off x="3048001" y="2667000"/>
            <a:ext cx="4363403" cy="854393"/>
          </a:xfrm>
          <a:prstGeom prst="rect">
            <a:avLst/>
          </a:prstGeom>
          <a:ln w="38100">
            <a:solidFill>
              <a:srgbClr val="FF0000"/>
            </a:solidFill>
          </a:ln>
        </p:spPr>
      </p:pic>
      <p:sp>
        <p:nvSpPr>
          <p:cNvPr id="7" name="Slide Number Placeholder 6"/>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540000" y="2540001"/>
            <a:ext cx="4377690" cy="382905"/>
          </a:xfrm>
          <a:prstGeom prst="rect">
            <a:avLst/>
          </a:prstGeom>
        </p:spPr>
      </p:pic>
      <p:pic>
        <p:nvPicPr>
          <p:cNvPr id="11" name="Content Placeholder 10" descr="addin_tmp.png"/>
          <p:cNvPicPr>
            <a:picLocks noGrp="1" noChangeAspect="1"/>
          </p:cNvPicPr>
          <p:nvPr>
            <p:ph idx="1"/>
            <p:custDataLst>
              <p:tags r:id="rId2"/>
            </p:custDataLst>
          </p:nvPr>
        </p:nvPicPr>
        <p:blipFill>
          <a:blip r:embed="rId6" cstate="print"/>
          <a:stretch>
            <a:fillRect/>
          </a:stretch>
        </p:blipFill>
        <p:spPr>
          <a:xfrm>
            <a:off x="2819400" y="3429001"/>
            <a:ext cx="2560320" cy="382905"/>
          </a:xfrm>
        </p:spPr>
      </p:pic>
      <p:cxnSp>
        <p:nvCxnSpPr>
          <p:cNvPr id="9" name="Straight Connector 8"/>
          <p:cNvCxnSpPr/>
          <p:nvPr/>
        </p:nvCxnSpPr>
        <p:spPr>
          <a:xfrm>
            <a:off x="2057400" y="4038600"/>
            <a:ext cx="4572000" cy="0"/>
          </a:xfrm>
          <a:prstGeom prst="line">
            <a:avLst/>
          </a:prstGeom>
        </p:spPr>
        <p:style>
          <a:lnRef idx="2">
            <a:schemeClr val="dk1"/>
          </a:lnRef>
          <a:fillRef idx="0">
            <a:schemeClr val="dk1"/>
          </a:fillRef>
          <a:effectRef idx="1">
            <a:schemeClr val="dk1"/>
          </a:effectRef>
          <a:fontRef idx="minor">
            <a:schemeClr val="tx1"/>
          </a:fontRef>
        </p:style>
      </p:cxnSp>
      <p:pic>
        <p:nvPicPr>
          <p:cNvPr id="7" name="Picture 6" descr="addin_tmp.png"/>
          <p:cNvPicPr>
            <a:picLocks noChangeAspect="1"/>
          </p:cNvPicPr>
          <p:nvPr>
            <p:custDataLst>
              <p:tags r:id="rId3"/>
            </p:custDataLst>
          </p:nvPr>
        </p:nvPicPr>
        <p:blipFill>
          <a:blip r:embed="rId7" cstate="print"/>
          <a:stretch>
            <a:fillRect/>
          </a:stretch>
        </p:blipFill>
        <p:spPr>
          <a:xfrm>
            <a:off x="2286000" y="4267200"/>
            <a:ext cx="3743325" cy="382905"/>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Solution for Socrates Example</a:t>
            </a:r>
            <a:endParaRPr lang="en-US" dirty="0"/>
          </a:p>
        </p:txBody>
      </p:sp>
      <p:pic>
        <p:nvPicPr>
          <p:cNvPr id="11" name="Picture 10" descr="addin_tmp.png"/>
          <p:cNvPicPr>
            <a:picLocks noChangeAspect="1"/>
          </p:cNvPicPr>
          <p:nvPr>
            <p:custDataLst>
              <p:tags r:id="rId1"/>
            </p:custDataLst>
          </p:nvPr>
        </p:nvPicPr>
        <p:blipFill>
          <a:blip r:embed="rId3" cstate="print"/>
          <a:stretch>
            <a:fillRect/>
          </a:stretch>
        </p:blipFill>
        <p:spPr>
          <a:xfrm>
            <a:off x="381000" y="3048000"/>
            <a:ext cx="8278464" cy="2376297"/>
          </a:xfrm>
          <a:prstGeom prst="rect">
            <a:avLst/>
          </a:prstGeom>
        </p:spPr>
      </p:pic>
      <p:sp>
        <p:nvSpPr>
          <p:cNvPr id="4" name="TextBox 3"/>
          <p:cNvSpPr txBox="1"/>
          <p:nvPr/>
        </p:nvSpPr>
        <p:spPr>
          <a:xfrm>
            <a:off x="762000" y="2209800"/>
            <a:ext cx="2971800" cy="461665"/>
          </a:xfrm>
          <a:prstGeom prst="rect">
            <a:avLst/>
          </a:prstGeom>
          <a:noFill/>
        </p:spPr>
        <p:txBody>
          <a:bodyPr wrap="square" rtlCol="0">
            <a:spAutoFit/>
          </a:bodyPr>
          <a:lstStyle/>
          <a:p>
            <a:r>
              <a:rPr lang="en-US" sz="2400" b="1" dirty="0" smtClean="0"/>
              <a:t>Valid Argument</a:t>
            </a:r>
            <a:endParaRPr lang="en-US" sz="24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Modus Ponens</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1981200" y="3886200"/>
            <a:ext cx="5092065" cy="1765935"/>
          </a:xfrm>
          <a:ln w="38100">
            <a:solidFill>
              <a:srgbClr val="FF0000"/>
            </a:solidFill>
          </a:ln>
        </p:spPr>
      </p:pic>
      <p:sp>
        <p:nvSpPr>
          <p:cNvPr id="8" name="TextBox 7"/>
          <p:cNvSpPr txBox="1"/>
          <p:nvPr/>
        </p:nvSpPr>
        <p:spPr>
          <a:xfrm>
            <a:off x="1752600" y="2362200"/>
            <a:ext cx="6324600" cy="830997"/>
          </a:xfrm>
          <a:prstGeom prst="rect">
            <a:avLst/>
          </a:prstGeom>
          <a:noFill/>
        </p:spPr>
        <p:txBody>
          <a:bodyPr wrap="square" rtlCol="0">
            <a:spAutoFit/>
          </a:bodyPr>
          <a:lstStyle/>
          <a:p>
            <a:r>
              <a:rPr lang="en-US" sz="2400" dirty="0" smtClean="0"/>
              <a:t>Universal Modus Ponens combines universal instantiation and modus ponens into one rule. </a:t>
            </a:r>
            <a:endParaRPr lang="en-US" sz="2400" dirty="0"/>
          </a:p>
        </p:txBody>
      </p:sp>
      <p:sp>
        <p:nvSpPr>
          <p:cNvPr id="5" name="TextBox 4"/>
          <p:cNvSpPr txBox="1"/>
          <p:nvPr/>
        </p:nvSpPr>
        <p:spPr>
          <a:xfrm>
            <a:off x="1600200" y="5791200"/>
            <a:ext cx="6781800" cy="461665"/>
          </a:xfrm>
          <a:prstGeom prst="rect">
            <a:avLst/>
          </a:prstGeom>
          <a:noFill/>
        </p:spPr>
        <p:txBody>
          <a:bodyPr wrap="square" rtlCol="0">
            <a:spAutoFit/>
          </a:bodyPr>
          <a:lstStyle/>
          <a:p>
            <a:r>
              <a:rPr lang="en-US" sz="2400" dirty="0" smtClean="0"/>
              <a:t> This rule could be used in the Socrates example.</a:t>
            </a:r>
            <a:endParaRPr lang="en-US" sz="2400"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Rules of Inference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Use the rules of inference to construct a valid argument showing that the conclusion</a:t>
            </a:r>
          </a:p>
          <a:p>
            <a:pPr lvl="1">
              <a:buNone/>
            </a:pPr>
            <a:r>
              <a:rPr lang="en-US" dirty="0" smtClean="0"/>
              <a:t>“Someone who passed the first exam has not read the book.”</a:t>
            </a:r>
          </a:p>
          <a:p>
            <a:pPr>
              <a:buNone/>
            </a:pPr>
            <a:r>
              <a:rPr lang="en-US" dirty="0" smtClean="0"/>
              <a:t>    follows from the premises</a:t>
            </a:r>
          </a:p>
          <a:p>
            <a:pPr lvl="1">
              <a:buNone/>
            </a:pPr>
            <a:r>
              <a:rPr lang="en-US" dirty="0" smtClean="0"/>
              <a:t>“A student in this class has not read the book.”</a:t>
            </a:r>
          </a:p>
          <a:p>
            <a:pPr lvl="1">
              <a:buNone/>
            </a:pPr>
            <a:r>
              <a:rPr lang="en-US" dirty="0" smtClean="0"/>
              <a:t>“Everyone in this class passed the first exam.”</a:t>
            </a:r>
          </a:p>
          <a:p>
            <a:pPr>
              <a:buNone/>
            </a:pPr>
            <a:r>
              <a:rPr lang="en-US" b="1" dirty="0" smtClean="0"/>
              <a:t>    Solution</a:t>
            </a:r>
            <a:r>
              <a:rPr lang="en-US" dirty="0" smtClean="0"/>
              <a:t>: Let </a:t>
            </a:r>
            <a:r>
              <a:rPr lang="en-US" i="1" dirty="0" smtClean="0"/>
              <a:t>C</a:t>
            </a:r>
            <a:r>
              <a:rPr lang="en-US" dirty="0" smtClean="0"/>
              <a:t>(</a:t>
            </a:r>
            <a:r>
              <a:rPr lang="en-US" i="1" dirty="0" smtClean="0"/>
              <a:t>x</a:t>
            </a:r>
            <a:r>
              <a:rPr lang="en-US" dirty="0" smtClean="0"/>
              <a:t>) denote  “</a:t>
            </a:r>
            <a:r>
              <a:rPr lang="en-US" i="1" dirty="0" smtClean="0"/>
              <a:t>x</a:t>
            </a:r>
            <a:r>
              <a:rPr lang="en-US" dirty="0" smtClean="0"/>
              <a:t> is in this class,” </a:t>
            </a:r>
            <a:r>
              <a:rPr lang="en-US" i="1" dirty="0" smtClean="0"/>
              <a:t>B</a:t>
            </a:r>
            <a:r>
              <a:rPr lang="en-US" dirty="0" smtClean="0"/>
              <a:t>(</a:t>
            </a:r>
            <a:r>
              <a:rPr lang="en-US" i="1" dirty="0" smtClean="0"/>
              <a:t>x</a:t>
            </a:r>
            <a:r>
              <a:rPr lang="en-US" dirty="0" smtClean="0"/>
              <a:t>) denote  “ </a:t>
            </a:r>
            <a:r>
              <a:rPr lang="en-US" i="1" dirty="0" smtClean="0"/>
              <a:t>x</a:t>
            </a:r>
            <a:r>
              <a:rPr lang="en-US" dirty="0" smtClean="0"/>
              <a:t> has  read the book,” and </a:t>
            </a:r>
            <a:r>
              <a:rPr lang="en-US" i="1" dirty="0" smtClean="0"/>
              <a:t>P</a:t>
            </a:r>
            <a:r>
              <a:rPr lang="en-US" dirty="0" smtClean="0"/>
              <a:t>(</a:t>
            </a:r>
            <a:r>
              <a:rPr lang="en-US" i="1" dirty="0" smtClean="0"/>
              <a:t>x</a:t>
            </a:r>
            <a:r>
              <a:rPr lang="en-US" dirty="0" smtClean="0"/>
              <a:t>) denote   “</a:t>
            </a:r>
            <a:r>
              <a:rPr lang="en-US" i="1" dirty="0" smtClean="0"/>
              <a:t>x</a:t>
            </a:r>
            <a:r>
              <a:rPr lang="en-US" dirty="0" smtClean="0"/>
              <a:t> passed the first exam.”</a:t>
            </a:r>
          </a:p>
          <a:p>
            <a:pPr lvl="1">
              <a:buNone/>
            </a:pPr>
            <a:r>
              <a:rPr lang="en-US" dirty="0" smtClean="0"/>
              <a:t> First we translate the</a:t>
            </a:r>
          </a:p>
          <a:p>
            <a:pPr lvl="1">
              <a:buNone/>
            </a:pPr>
            <a:r>
              <a:rPr lang="en-US" dirty="0" smtClean="0"/>
              <a:t> premises and conclusion </a:t>
            </a:r>
          </a:p>
          <a:p>
            <a:pPr lvl="1">
              <a:buNone/>
            </a:pPr>
            <a:r>
              <a:rPr lang="en-US" dirty="0" smtClean="0"/>
              <a:t> into symbolic form.</a:t>
            </a:r>
          </a:p>
          <a:p>
            <a:pPr lvl="1">
              <a:buNone/>
            </a:pPr>
            <a:r>
              <a:rPr lang="en-US" dirty="0" smtClean="0"/>
              <a:t> </a:t>
            </a:r>
          </a:p>
          <a:p>
            <a:pPr lvl="1">
              <a:buNone/>
            </a:pPr>
            <a:r>
              <a:rPr lang="en-US" dirty="0" smtClean="0"/>
              <a:t> </a:t>
            </a:r>
          </a:p>
          <a:p>
            <a:pPr lvl="1">
              <a:buNone/>
            </a:pPr>
            <a:r>
              <a:rPr lang="en-US" dirty="0" smtClean="0"/>
              <a:t> </a:t>
            </a:r>
          </a:p>
          <a:p>
            <a:pPr lvl="1">
              <a:buNone/>
            </a:pPr>
            <a:r>
              <a:rPr lang="en-US" dirty="0" smtClean="0"/>
              <a:t> </a:t>
            </a:r>
          </a:p>
          <a:p>
            <a:endParaRPr lang="en-US" dirty="0" smtClean="0"/>
          </a:p>
          <a:p>
            <a:pPr lvl="1"/>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3810001" y="4724402"/>
            <a:ext cx="3290888" cy="1090613"/>
          </a:xfrm>
          <a:prstGeom prst="rect">
            <a:avLst/>
          </a:prstGeom>
        </p:spPr>
      </p:pic>
      <p:sp>
        <p:nvSpPr>
          <p:cNvPr id="6" name="TextBox 5"/>
          <p:cNvSpPr txBox="1"/>
          <p:nvPr/>
        </p:nvSpPr>
        <p:spPr>
          <a:xfrm>
            <a:off x="19050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Valid Arguments and Rules of Inference (Sec 1.6 – Lecture 6)</a:t>
            </a:r>
          </a:p>
          <a:p>
            <a:r>
              <a:rPr lang="en-US" dirty="0" smtClean="0"/>
              <a:t>Proof Methods (Sec 1.7 – Lecture 7)</a:t>
            </a:r>
          </a:p>
          <a:p>
            <a:r>
              <a:rPr lang="en-US" dirty="0" smtClean="0"/>
              <a:t>Proof Strategies (Sec 1.8– Lecture 7)</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Using Rules of Inference</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371600" y="2514600"/>
            <a:ext cx="6407944" cy="3714750"/>
          </a:xfrm>
          <a:prstGeom prst="rect">
            <a:avLst/>
          </a:prstGeom>
        </p:spPr>
      </p:pic>
      <p:sp>
        <p:nvSpPr>
          <p:cNvPr id="5" name="Rectangle 4"/>
          <p:cNvSpPr/>
          <p:nvPr/>
        </p:nvSpPr>
        <p:spPr>
          <a:xfrm>
            <a:off x="533400" y="1905000"/>
            <a:ext cx="2411109" cy="369332"/>
          </a:xfrm>
          <a:prstGeom prst="rect">
            <a:avLst/>
          </a:prstGeom>
        </p:spPr>
        <p:txBody>
          <a:bodyPr wrap="none">
            <a:spAutoFit/>
          </a:bodyPr>
          <a:lstStyle/>
          <a:p>
            <a:pPr lvl="1">
              <a:buNone/>
            </a:pPr>
            <a:r>
              <a:rPr lang="en-US" b="1" dirty="0" smtClean="0"/>
              <a:t>Valid Argument</a:t>
            </a:r>
            <a:r>
              <a:rPr lang="en-US" dirty="0" smtClean="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Proofs</a:t>
            </a:r>
            <a:endParaRPr lang="en-US" dirty="0"/>
          </a:p>
        </p:txBody>
      </p:sp>
      <p:sp>
        <p:nvSpPr>
          <p:cNvPr id="3" name="Subtitle 2"/>
          <p:cNvSpPr>
            <a:spLocks noGrp="1"/>
          </p:cNvSpPr>
          <p:nvPr>
            <p:ph type="subTitle" idx="1"/>
          </p:nvPr>
        </p:nvSpPr>
        <p:spPr/>
        <p:txBody>
          <a:bodyPr/>
          <a:lstStyle/>
          <a:p>
            <a:r>
              <a:rPr lang="en-US" dirty="0" smtClean="0"/>
              <a:t>Section 1.7</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Mathematical Proofs</a:t>
            </a:r>
          </a:p>
          <a:p>
            <a:r>
              <a:rPr lang="en-US" dirty="0" smtClean="0"/>
              <a:t>Forms of Theorems</a:t>
            </a:r>
          </a:p>
          <a:p>
            <a:r>
              <a:rPr lang="en-US" dirty="0" smtClean="0"/>
              <a:t>Direct Proofs</a:t>
            </a:r>
          </a:p>
          <a:p>
            <a:r>
              <a:rPr lang="en-US" dirty="0" smtClean="0"/>
              <a:t>Indirect Proofs</a:t>
            </a:r>
          </a:p>
          <a:p>
            <a:pPr lvl="1"/>
            <a:r>
              <a:rPr lang="en-US" dirty="0" smtClean="0"/>
              <a:t>Proof of the </a:t>
            </a:r>
            <a:r>
              <a:rPr lang="en-US" dirty="0" err="1" smtClean="0"/>
              <a:t>Contrapositive</a:t>
            </a:r>
            <a:endParaRPr lang="en-US" dirty="0" smtClean="0"/>
          </a:p>
          <a:p>
            <a:pPr lvl="1"/>
            <a:r>
              <a:rPr lang="en-US" dirty="0" smtClean="0"/>
              <a:t>Proof by Contradiction</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Proofs of Mathematical Statements</a:t>
            </a:r>
            <a:endParaRPr lang="en-US" dirty="0"/>
          </a:p>
        </p:txBody>
      </p:sp>
      <p:sp>
        <p:nvSpPr>
          <p:cNvPr id="3" name="Content Placeholder 2"/>
          <p:cNvSpPr>
            <a:spLocks noGrp="1"/>
          </p:cNvSpPr>
          <p:nvPr>
            <p:ph idx="1"/>
          </p:nvPr>
        </p:nvSpPr>
        <p:spPr/>
        <p:txBody>
          <a:bodyPr>
            <a:normAutofit/>
          </a:bodyPr>
          <a:lstStyle/>
          <a:p>
            <a:r>
              <a:rPr lang="en-US" dirty="0" smtClean="0"/>
              <a:t>A </a:t>
            </a:r>
            <a:r>
              <a:rPr lang="en-US" b="1" i="1" dirty="0" smtClean="0">
                <a:solidFill>
                  <a:srgbClr val="FF0000"/>
                </a:solidFill>
              </a:rPr>
              <a:t>proof</a:t>
            </a:r>
            <a:r>
              <a:rPr lang="en-US" dirty="0" smtClean="0"/>
              <a:t> is a valid argument that establishes the truth of a statement.</a:t>
            </a:r>
          </a:p>
          <a:p>
            <a:r>
              <a:rPr lang="en-US" dirty="0" smtClean="0"/>
              <a:t>In math, CS, and other disciplines, </a:t>
            </a:r>
            <a:r>
              <a:rPr lang="en-US" dirty="0" smtClean="0">
                <a:solidFill>
                  <a:srgbClr val="FF0000"/>
                </a:solidFill>
              </a:rPr>
              <a:t>informal</a:t>
            </a:r>
            <a:r>
              <a:rPr lang="en-US" dirty="0" smtClean="0"/>
              <a:t> proofs  which are generally shorter, are generally used.</a:t>
            </a:r>
          </a:p>
          <a:p>
            <a:pPr lvl="1"/>
            <a:r>
              <a:rPr lang="en-US" dirty="0" smtClean="0"/>
              <a:t>More than one rule of inference are often used in a step. </a:t>
            </a:r>
          </a:p>
          <a:p>
            <a:pPr lvl="1"/>
            <a:r>
              <a:rPr lang="en-US" dirty="0" smtClean="0"/>
              <a:t>Steps may be skipped.</a:t>
            </a:r>
          </a:p>
          <a:p>
            <a:pPr lvl="1"/>
            <a:r>
              <a:rPr lang="en-US" dirty="0" smtClean="0"/>
              <a:t>The rules of inference used are not explicitly stated. </a:t>
            </a:r>
          </a:p>
          <a:p>
            <a:pPr lvl="1"/>
            <a:r>
              <a:rPr lang="en-US" dirty="0" smtClean="0"/>
              <a:t>Easier to understand and to explain to people. </a:t>
            </a:r>
          </a:p>
          <a:p>
            <a:pPr lvl="1"/>
            <a:r>
              <a:rPr lang="en-US" dirty="0" smtClean="0"/>
              <a:t>But, it is also easier to introduce errors. </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b="1" i="1" dirty="0" smtClean="0">
                <a:solidFill>
                  <a:srgbClr val="FF0000"/>
                </a:solidFill>
              </a:rPr>
              <a:t>theorem</a:t>
            </a:r>
            <a:r>
              <a:rPr lang="en-US" dirty="0" smtClean="0"/>
              <a:t> is a statement that can be shown to be true using:</a:t>
            </a:r>
          </a:p>
          <a:p>
            <a:pPr lvl="1"/>
            <a:r>
              <a:rPr lang="en-US" dirty="0" smtClean="0"/>
              <a:t>definitions</a:t>
            </a:r>
          </a:p>
          <a:p>
            <a:pPr lvl="1"/>
            <a:r>
              <a:rPr lang="en-US" dirty="0" smtClean="0"/>
              <a:t>other theorems</a:t>
            </a:r>
          </a:p>
          <a:p>
            <a:pPr lvl="1"/>
            <a:r>
              <a:rPr lang="en-US" i="1" dirty="0" smtClean="0"/>
              <a:t>axioms</a:t>
            </a:r>
            <a:r>
              <a:rPr lang="en-US" dirty="0" smtClean="0"/>
              <a:t> (statements which are given as true) </a:t>
            </a:r>
          </a:p>
          <a:p>
            <a:pPr lvl="1"/>
            <a:r>
              <a:rPr lang="en-US" dirty="0" smtClean="0"/>
              <a:t>rules of inference</a:t>
            </a:r>
          </a:p>
          <a:p>
            <a:r>
              <a:rPr lang="en-US" dirty="0" smtClean="0"/>
              <a:t>A </a:t>
            </a:r>
            <a:r>
              <a:rPr lang="en-US" b="1" i="1" dirty="0" smtClean="0">
                <a:solidFill>
                  <a:srgbClr val="FF0000"/>
                </a:solidFill>
              </a:rPr>
              <a:t>lemma</a:t>
            </a:r>
            <a:r>
              <a:rPr lang="en-US" dirty="0" smtClean="0"/>
              <a:t> is a ‘helping theorem’ or a result which is needed to prove a theorem.</a:t>
            </a:r>
          </a:p>
          <a:p>
            <a:r>
              <a:rPr lang="en-US" dirty="0" smtClean="0"/>
              <a:t>A </a:t>
            </a:r>
            <a:r>
              <a:rPr lang="en-US" b="1" i="1" dirty="0" smtClean="0">
                <a:solidFill>
                  <a:srgbClr val="FF0000"/>
                </a:solidFill>
              </a:rPr>
              <a:t>corollary</a:t>
            </a:r>
            <a:r>
              <a:rPr lang="en-US" dirty="0" smtClean="0"/>
              <a:t> is a result which follows directly from a theorem.</a:t>
            </a:r>
          </a:p>
          <a:p>
            <a:r>
              <a:rPr lang="en-US" dirty="0" smtClean="0"/>
              <a:t>Less important theorems are sometimes called </a:t>
            </a:r>
            <a:r>
              <a:rPr lang="en-US" b="1" i="1" dirty="0" smtClean="0">
                <a:solidFill>
                  <a:srgbClr val="FF0000"/>
                </a:solidFill>
              </a:rPr>
              <a:t>propositions</a:t>
            </a:r>
            <a:r>
              <a:rPr lang="en-US" dirty="0" smtClean="0"/>
              <a:t>. </a:t>
            </a:r>
          </a:p>
          <a:p>
            <a:r>
              <a:rPr lang="en-US" dirty="0" smtClean="0"/>
              <a:t>A </a:t>
            </a:r>
            <a:r>
              <a:rPr lang="en-US" b="1" i="1" dirty="0" smtClean="0">
                <a:solidFill>
                  <a:srgbClr val="FF0000"/>
                </a:solidFill>
              </a:rPr>
              <a:t>conjecture</a:t>
            </a:r>
            <a:r>
              <a:rPr lang="en-US" dirty="0" smtClean="0"/>
              <a:t> is a statement that is being proposed to be true. Once a proof of a conjecture is found, it becomes a theorem. It may turn out to be false.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Theorems</a:t>
            </a:r>
            <a:endParaRPr lang="en-US" dirty="0"/>
          </a:p>
        </p:txBody>
      </p:sp>
      <p:sp>
        <p:nvSpPr>
          <p:cNvPr id="3" name="Content Placeholder 2"/>
          <p:cNvSpPr>
            <a:spLocks noGrp="1"/>
          </p:cNvSpPr>
          <p:nvPr>
            <p:ph idx="1"/>
          </p:nvPr>
        </p:nvSpPr>
        <p:spPr/>
        <p:txBody>
          <a:bodyPr>
            <a:normAutofit/>
          </a:bodyPr>
          <a:lstStyle/>
          <a:p>
            <a:r>
              <a:rPr lang="en-US" dirty="0" smtClean="0"/>
              <a:t>Many theorems have the form:  </a:t>
            </a:r>
          </a:p>
          <a:p>
            <a:pPr>
              <a:buNone/>
            </a:pPr>
            <a:endParaRPr lang="en-US" dirty="0" smtClean="0"/>
          </a:p>
          <a:p>
            <a:r>
              <a:rPr lang="en-US" dirty="0" smtClean="0"/>
              <a:t>To prove them, we show that where </a:t>
            </a:r>
            <a:r>
              <a:rPr lang="en-US" i="1" dirty="0" smtClean="0"/>
              <a:t>c</a:t>
            </a:r>
            <a:r>
              <a:rPr lang="en-US" dirty="0" smtClean="0"/>
              <a:t> is an arbitrary element of the domain, </a:t>
            </a:r>
          </a:p>
          <a:p>
            <a:r>
              <a:rPr lang="en-US" dirty="0" smtClean="0"/>
              <a:t>So, we must prove something of the form:  </a:t>
            </a:r>
          </a:p>
          <a:p>
            <a:r>
              <a:rPr lang="en-US" dirty="0" smtClean="0"/>
              <a:t>By universal generalization the truth of the original formula follows.</a:t>
            </a:r>
          </a:p>
          <a:p>
            <a:endParaRPr lang="en-US" dirty="0" smtClean="0"/>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733800" y="2438400"/>
            <a:ext cx="2416969" cy="319088"/>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4572000" y="3429000"/>
            <a:ext cx="1714500" cy="319088"/>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6934200" y="3886200"/>
            <a:ext cx="965835" cy="26860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Proving Conditional Statements: </a:t>
            </a:r>
            <a:r>
              <a:rPr lang="en-US" sz="4000" i="1" dirty="0" smtClean="0"/>
              <a:t>p </a:t>
            </a:r>
            <a:r>
              <a:rPr lang="en-US" sz="4000" dirty="0" smtClean="0">
                <a:latin typeface="Cambria Math"/>
                <a:ea typeface="Cambria Math"/>
              </a:rPr>
              <a:t>→ </a:t>
            </a:r>
            <a:r>
              <a:rPr lang="en-US" sz="4000" i="1" dirty="0" smtClean="0">
                <a:latin typeface="Cambria Math"/>
                <a:ea typeface="Cambria Math"/>
              </a:rPr>
              <a:t>q</a:t>
            </a:r>
            <a:r>
              <a:rPr lang="en-US" sz="4000" dirty="0" smtClean="0"/>
              <a:t> </a:t>
            </a:r>
            <a:endParaRPr lang="en-US" sz="4000" dirty="0"/>
          </a:p>
        </p:txBody>
      </p:sp>
      <p:sp>
        <p:nvSpPr>
          <p:cNvPr id="3" name="Content Placeholder 2"/>
          <p:cNvSpPr>
            <a:spLocks noGrp="1"/>
          </p:cNvSpPr>
          <p:nvPr>
            <p:ph idx="1"/>
          </p:nvPr>
        </p:nvSpPr>
        <p:spPr>
          <a:xfrm>
            <a:off x="533400" y="2057400"/>
            <a:ext cx="8229600" cy="4525963"/>
          </a:xfrm>
        </p:spPr>
        <p:txBody>
          <a:bodyPr>
            <a:normAutofit fontScale="92500" lnSpcReduction="10000"/>
          </a:bodyPr>
          <a:lstStyle/>
          <a:p>
            <a:r>
              <a:rPr lang="en-US" b="1" i="1" dirty="0" smtClean="0">
                <a:solidFill>
                  <a:srgbClr val="FF0000"/>
                </a:solidFill>
              </a:rPr>
              <a:t>Direct Proof</a:t>
            </a:r>
            <a:r>
              <a:rPr lang="en-US" b="1" dirty="0" smtClean="0">
                <a:solidFill>
                  <a:srgbClr val="FF0000"/>
                </a:solidFill>
              </a:rPr>
              <a:t>: </a:t>
            </a:r>
            <a:r>
              <a:rPr lang="en-US" dirty="0" smtClean="0"/>
              <a:t>Assume that  </a:t>
            </a:r>
            <a:r>
              <a:rPr lang="en-US" i="1" dirty="0" smtClean="0">
                <a:latin typeface="Cambria Math" pitchFamily="18" charset="0"/>
                <a:ea typeface="Cambria Math" pitchFamily="18" charset="0"/>
              </a:rPr>
              <a:t>p</a:t>
            </a:r>
            <a:r>
              <a:rPr lang="en-US" dirty="0" smtClean="0"/>
              <a:t>  is true. </a:t>
            </a:r>
            <a:r>
              <a:rPr lang="en-US" dirty="0" smtClean="0">
                <a:solidFill>
                  <a:srgbClr val="0070C0"/>
                </a:solidFill>
              </a:rPr>
              <a:t>Bring</a:t>
            </a:r>
            <a:r>
              <a:rPr lang="en-US" dirty="0" smtClean="0"/>
              <a:t> </a:t>
            </a:r>
            <a:r>
              <a:rPr lang="en-US" u="sng" dirty="0" smtClean="0"/>
              <a:t>axioms</a:t>
            </a:r>
            <a:r>
              <a:rPr lang="en-US" dirty="0" smtClean="0"/>
              <a:t>, </a:t>
            </a:r>
            <a:r>
              <a:rPr lang="en-US" u="sng" dirty="0" smtClean="0"/>
              <a:t>definitions</a:t>
            </a:r>
            <a:r>
              <a:rPr lang="en-US" dirty="0" smtClean="0"/>
              <a:t>, </a:t>
            </a:r>
            <a:r>
              <a:rPr lang="en-US" u="sng" dirty="0" smtClean="0"/>
              <a:t>rules of inference</a:t>
            </a:r>
            <a:r>
              <a:rPr lang="en-US" dirty="0" smtClean="0"/>
              <a:t>, and </a:t>
            </a:r>
            <a:r>
              <a:rPr lang="en-US" u="sng" dirty="0" smtClean="0"/>
              <a:t>logical equivalences </a:t>
            </a:r>
            <a:r>
              <a:rPr lang="en-US" dirty="0" smtClean="0"/>
              <a:t>to show that </a:t>
            </a:r>
            <a:r>
              <a:rPr lang="en-US" i="1" dirty="0" smtClean="0"/>
              <a:t>q</a:t>
            </a:r>
            <a:r>
              <a:rPr lang="en-US" dirty="0" smtClean="0"/>
              <a:t>  must also be true.</a:t>
            </a:r>
          </a:p>
          <a:p>
            <a:pPr>
              <a:buNone/>
            </a:pPr>
            <a:r>
              <a:rPr lang="en-US" b="1" dirty="0" smtClean="0"/>
              <a:t>   Example</a:t>
            </a:r>
            <a:r>
              <a:rPr lang="en-US" dirty="0" smtClean="0"/>
              <a:t>: Give a direct proof of the theorem “If </a:t>
            </a:r>
            <a:r>
              <a:rPr lang="en-US" i="1" dirty="0" smtClean="0"/>
              <a:t>n</a:t>
            </a:r>
            <a:r>
              <a:rPr lang="en-US" dirty="0" smtClean="0"/>
              <a:t> is an odd integer, then </a:t>
            </a:r>
            <a:r>
              <a:rPr lang="en-US" i="1" dirty="0" smtClean="0"/>
              <a:t>n</a:t>
            </a:r>
            <a:r>
              <a:rPr lang="en-US" baseline="30000" dirty="0" smtClean="0"/>
              <a:t>2 </a:t>
            </a:r>
            <a:r>
              <a:rPr lang="en-US" dirty="0" smtClean="0"/>
              <a:t> is odd.”</a:t>
            </a:r>
          </a:p>
          <a:p>
            <a:pPr>
              <a:buNone/>
            </a:pPr>
            <a:r>
              <a:rPr lang="en-US" dirty="0" smtClean="0"/>
              <a:t>   </a:t>
            </a:r>
            <a:r>
              <a:rPr lang="en-US" b="1" dirty="0" smtClean="0"/>
              <a:t>Solution</a:t>
            </a:r>
            <a:r>
              <a:rPr lang="en-US" dirty="0" smtClean="0"/>
              <a:t>: Assume that </a:t>
            </a:r>
            <a:r>
              <a:rPr lang="en-US" i="1" dirty="0" smtClean="0"/>
              <a:t>n</a:t>
            </a:r>
            <a:r>
              <a:rPr lang="en-US" dirty="0" smtClean="0"/>
              <a:t> is odd. Then </a:t>
            </a:r>
            <a:r>
              <a:rPr lang="en-US" i="1" dirty="0" smtClean="0"/>
              <a:t>n</a:t>
            </a:r>
            <a:r>
              <a:rPr lang="en-US" dirty="0" smtClean="0"/>
              <a:t> = </a:t>
            </a:r>
            <a:r>
              <a:rPr lang="en-US" dirty="0" smtClean="0">
                <a:latin typeface="Cambria Math" pitchFamily="18" charset="0"/>
                <a:ea typeface="Cambria Math" pitchFamily="18" charset="0"/>
              </a:rPr>
              <a:t>2</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for an integer </a:t>
            </a:r>
            <a:r>
              <a:rPr lang="en-US" i="1" dirty="0" smtClean="0"/>
              <a:t>k</a:t>
            </a:r>
            <a:r>
              <a:rPr lang="en-US" dirty="0" smtClean="0"/>
              <a:t>. Squaring both sides of the equation, we get:</a:t>
            </a:r>
          </a:p>
          <a:p>
            <a:pPr>
              <a:buNone/>
            </a:pPr>
            <a:r>
              <a:rPr lang="en-US" dirty="0" smtClean="0"/>
              <a:t>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 = (</a:t>
            </a:r>
            <a:r>
              <a:rPr lang="en-US" dirty="0" smtClean="0">
                <a:latin typeface="Cambria Math" pitchFamily="18" charset="0"/>
                <a:ea typeface="Cambria Math" pitchFamily="18" charset="0"/>
              </a:rPr>
              <a:t>2</a:t>
            </a:r>
            <a:r>
              <a:rPr lang="en-US" i="1" dirty="0" smtClean="0"/>
              <a:t>k</a:t>
            </a:r>
            <a:r>
              <a:rPr lang="en-US"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4</a:t>
            </a:r>
            <a:r>
              <a:rPr lang="en-US" i="1" dirty="0" smtClean="0"/>
              <a:t>k</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+ 4</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+1 = 2(2</a:t>
            </a:r>
            <a:r>
              <a:rPr lang="en-US" i="1" dirty="0" smtClean="0"/>
              <a:t>k</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+ 2</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+ 1= 2</a:t>
            </a:r>
            <a:r>
              <a:rPr lang="en-US" i="1" dirty="0" smtClean="0">
                <a:latin typeface="Cambria Math" pitchFamily="18" charset="0"/>
                <a:ea typeface="Cambria Math" pitchFamily="18" charset="0"/>
              </a:rPr>
              <a:t>r</a:t>
            </a:r>
            <a:r>
              <a:rPr lang="en-US" dirty="0" smtClean="0">
                <a:latin typeface="Cambria Math" pitchFamily="18" charset="0"/>
                <a:ea typeface="Cambria Math" pitchFamily="18" charset="0"/>
              </a:rPr>
              <a:t> + 1,</a:t>
            </a:r>
          </a:p>
          <a:p>
            <a:pPr>
              <a:buNone/>
            </a:pPr>
            <a:r>
              <a:rPr lang="en-US" dirty="0" smtClean="0">
                <a:latin typeface="Cambria Math" pitchFamily="18" charset="0"/>
                <a:ea typeface="Cambria Math" pitchFamily="18" charset="0"/>
              </a:rPr>
              <a:t>     where </a:t>
            </a:r>
            <a:r>
              <a:rPr lang="en-US" i="1" dirty="0" smtClean="0">
                <a:latin typeface="Cambria Math" pitchFamily="18" charset="0"/>
                <a:ea typeface="Cambria Math" pitchFamily="18" charset="0"/>
              </a:rPr>
              <a:t>r</a:t>
            </a:r>
            <a:r>
              <a:rPr lang="en-US" dirty="0" smtClean="0">
                <a:latin typeface="Cambria Math" pitchFamily="18" charset="0"/>
                <a:ea typeface="Cambria Math" pitchFamily="18" charset="0"/>
              </a:rPr>
              <a:t> = 2</a:t>
            </a:r>
            <a:r>
              <a:rPr lang="en-US" i="1" dirty="0" smtClean="0"/>
              <a:t>k</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+ 2</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an integer.                                  </a:t>
            </a:r>
          </a:p>
          <a:p>
            <a:pPr>
              <a:buNone/>
            </a:pPr>
            <a:r>
              <a:rPr lang="en-US" dirty="0" smtClean="0">
                <a:latin typeface="Cambria Math" pitchFamily="18" charset="0"/>
                <a:ea typeface="Cambria Math" pitchFamily="18" charset="0"/>
              </a:rPr>
              <a:t>    </a:t>
            </a:r>
            <a:r>
              <a:rPr lang="en-US" dirty="0" smtClean="0"/>
              <a:t>We have proved that if </a:t>
            </a:r>
            <a:r>
              <a:rPr lang="en-US" i="1" dirty="0" smtClean="0"/>
              <a:t>n </a:t>
            </a:r>
            <a:r>
              <a:rPr lang="en-US" dirty="0" smtClean="0"/>
              <a:t>is an odd integer, then </a:t>
            </a:r>
            <a:r>
              <a:rPr lang="en-US" i="1" dirty="0" smtClean="0"/>
              <a:t>n</a:t>
            </a:r>
            <a:r>
              <a:rPr lang="en-US" baseline="30000" dirty="0" smtClean="0"/>
              <a:t>2 </a:t>
            </a:r>
            <a:r>
              <a:rPr lang="en-US" dirty="0" smtClean="0"/>
              <a:t> is an odd integer.    </a:t>
            </a:r>
          </a:p>
          <a:p>
            <a:pPr>
              <a:buNone/>
            </a:pPr>
            <a:r>
              <a:rPr lang="en-US" dirty="0" smtClean="0"/>
              <a:t>   </a:t>
            </a:r>
            <a:endParaRPr lang="en-US" b="1" dirty="0" smtClean="0"/>
          </a:p>
          <a:p>
            <a:pPr>
              <a:buNone/>
            </a:pPr>
            <a:endParaRPr lang="en-US" b="1" dirty="0" smtClean="0"/>
          </a:p>
          <a:p>
            <a:endParaRPr lang="en-US" dirty="0" smtClean="0"/>
          </a:p>
        </p:txBody>
      </p:sp>
      <p:sp>
        <p:nvSpPr>
          <p:cNvPr id="4" name="Isosceles Triangle 3"/>
          <p:cNvSpPr/>
          <p:nvPr/>
        </p:nvSpPr>
        <p:spPr>
          <a:xfrm rot="5400000" flipV="1">
            <a:off x="8153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0" y="6096000"/>
            <a:ext cx="5562600" cy="646331"/>
          </a:xfrm>
          <a:prstGeom prst="rect">
            <a:avLst/>
          </a:prstGeom>
          <a:noFill/>
        </p:spPr>
        <p:txBody>
          <a:bodyPr wrap="square" rtlCol="0">
            <a:spAutoFit/>
          </a:bodyPr>
          <a:lstStyle/>
          <a:p>
            <a:r>
              <a:rPr lang="en-US" dirty="0" smtClean="0"/>
              <a:t>(      marks the  end of  the proof. Sometimes </a:t>
            </a:r>
            <a:r>
              <a:rPr lang="en-US" b="1" dirty="0" smtClean="0"/>
              <a:t>QED </a:t>
            </a:r>
            <a:r>
              <a:rPr lang="en-US" dirty="0" smtClean="0"/>
              <a:t>is used instead. )  </a:t>
            </a:r>
            <a:endParaRPr lang="en-US" dirty="0"/>
          </a:p>
        </p:txBody>
      </p:sp>
      <p:sp>
        <p:nvSpPr>
          <p:cNvPr id="9" name="Isosceles Triangle 8"/>
          <p:cNvSpPr/>
          <p:nvPr/>
        </p:nvSpPr>
        <p:spPr>
          <a:xfrm rot="5400000" flipV="1">
            <a:off x="25146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Proving Conditional Statements: </a:t>
            </a:r>
            <a:r>
              <a:rPr lang="en-US" sz="4000" i="1" dirty="0" smtClean="0"/>
              <a:t>p </a:t>
            </a:r>
            <a:r>
              <a:rPr lang="en-US" sz="4000" dirty="0" smtClean="0">
                <a:latin typeface="Cambria Math"/>
                <a:ea typeface="Cambria Math"/>
              </a:rPr>
              <a:t>→ </a:t>
            </a:r>
            <a:r>
              <a:rPr lang="en-US" sz="4000" i="1" dirty="0" smtClean="0">
                <a:latin typeface="Cambria Math"/>
                <a:ea typeface="Cambria Math"/>
              </a:rPr>
              <a:t>q</a:t>
            </a:r>
            <a:r>
              <a:rPr lang="en-US" sz="4000" dirty="0" smtClean="0"/>
              <a:t> </a:t>
            </a:r>
            <a:endParaRPr lang="en-US" sz="4000" dirty="0"/>
          </a:p>
        </p:txBody>
      </p:sp>
      <p:sp>
        <p:nvSpPr>
          <p:cNvPr id="3" name="Content Placeholder 2"/>
          <p:cNvSpPr>
            <a:spLocks noGrp="1"/>
          </p:cNvSpPr>
          <p:nvPr>
            <p:ph idx="1"/>
          </p:nvPr>
        </p:nvSpPr>
        <p:spPr/>
        <p:txBody>
          <a:bodyPr>
            <a:normAutofit/>
          </a:bodyPr>
          <a:lstStyle/>
          <a:p>
            <a:pPr>
              <a:buNone/>
            </a:pPr>
            <a:endParaRPr lang="en-US" dirty="0" smtClean="0"/>
          </a:p>
          <a:p>
            <a:r>
              <a:rPr lang="en-US" b="1" i="1" dirty="0" smtClean="0">
                <a:solidFill>
                  <a:srgbClr val="FF0000"/>
                </a:solidFill>
              </a:rPr>
              <a:t>Trivial Proof</a:t>
            </a:r>
            <a:r>
              <a:rPr lang="en-US" b="1" dirty="0" smtClean="0">
                <a:solidFill>
                  <a:srgbClr val="FF0000"/>
                </a:solidFill>
              </a:rPr>
              <a:t>: </a:t>
            </a:r>
            <a:r>
              <a:rPr lang="en-US" dirty="0" smtClean="0"/>
              <a:t>If we know </a:t>
            </a:r>
            <a:r>
              <a:rPr lang="en-US" i="1" dirty="0" smtClean="0"/>
              <a:t>q</a:t>
            </a:r>
            <a:r>
              <a:rPr lang="en-US" dirty="0" smtClean="0"/>
              <a:t> is true, then</a:t>
            </a:r>
          </a:p>
          <a:p>
            <a:pPr>
              <a:buNone/>
            </a:pPr>
            <a:r>
              <a:rPr lang="en-US" dirty="0" smtClean="0"/>
              <a:t>          </a:t>
            </a:r>
            <a:r>
              <a:rPr lang="en-US" i="1" dirty="0" smtClean="0"/>
              <a:t>p</a:t>
            </a:r>
            <a:r>
              <a:rPr lang="en-US" dirty="0" smtClean="0"/>
              <a:t> </a:t>
            </a:r>
            <a:r>
              <a:rPr lang="en-US" dirty="0" smtClean="0">
                <a:latin typeface="Cambria Math"/>
                <a:ea typeface="Cambria Math"/>
              </a:rPr>
              <a:t>→ </a:t>
            </a:r>
            <a:r>
              <a:rPr lang="en-US" i="1" dirty="0" smtClean="0">
                <a:latin typeface="Cambria Math"/>
                <a:ea typeface="Cambria Math"/>
              </a:rPr>
              <a:t>q</a:t>
            </a:r>
            <a:r>
              <a:rPr lang="en-US" dirty="0" smtClean="0"/>
              <a:t>   is true as well.   </a:t>
            </a:r>
          </a:p>
          <a:p>
            <a:pPr>
              <a:buNone/>
            </a:pPr>
            <a:r>
              <a:rPr lang="en-US" dirty="0" smtClean="0"/>
              <a:t>“If it is raining then </a:t>
            </a:r>
            <a:r>
              <a:rPr lang="en-US" dirty="0" smtClean="0">
                <a:latin typeface="Cambria Math" pitchFamily="18" charset="0"/>
                <a:ea typeface="Cambria Math" pitchFamily="18" charset="0"/>
              </a:rPr>
              <a:t>1=1</a:t>
            </a:r>
            <a:r>
              <a:rPr lang="en-US" dirty="0" smtClean="0"/>
              <a:t>.”</a:t>
            </a:r>
          </a:p>
          <a:p>
            <a:pPr>
              <a:buNone/>
            </a:pPr>
            <a:r>
              <a:rPr lang="en-US" dirty="0" smtClean="0"/>
              <a:t>       </a:t>
            </a:r>
          </a:p>
          <a:p>
            <a:r>
              <a:rPr lang="en-US" dirty="0" smtClean="0"/>
              <a:t> </a:t>
            </a:r>
            <a:r>
              <a:rPr lang="en-US" b="1" i="1" dirty="0" smtClean="0">
                <a:solidFill>
                  <a:srgbClr val="FF0000"/>
                </a:solidFill>
              </a:rPr>
              <a:t>Vacuous Proof</a:t>
            </a:r>
            <a:r>
              <a:rPr lang="en-US" b="1" dirty="0" smtClean="0">
                <a:solidFill>
                  <a:srgbClr val="FF0000"/>
                </a:solidFill>
              </a:rPr>
              <a:t>: </a:t>
            </a:r>
            <a:r>
              <a:rPr lang="en-US" dirty="0" smtClean="0"/>
              <a:t>If we know </a:t>
            </a:r>
            <a:r>
              <a:rPr lang="en-US" i="1" dirty="0" smtClean="0"/>
              <a:t>p</a:t>
            </a:r>
            <a:r>
              <a:rPr lang="en-US" dirty="0" smtClean="0"/>
              <a:t> is false then</a:t>
            </a:r>
          </a:p>
          <a:p>
            <a:pPr>
              <a:buNone/>
            </a:pPr>
            <a:r>
              <a:rPr lang="en-US" dirty="0" smtClean="0"/>
              <a:t>           </a:t>
            </a:r>
            <a:r>
              <a:rPr lang="en-US" i="1" dirty="0" smtClean="0"/>
              <a:t>p</a:t>
            </a:r>
            <a:r>
              <a:rPr lang="en-US" dirty="0" smtClean="0"/>
              <a:t> </a:t>
            </a:r>
            <a:r>
              <a:rPr lang="en-US" dirty="0" smtClean="0">
                <a:latin typeface="Cambria Math"/>
                <a:ea typeface="Cambria Math"/>
              </a:rPr>
              <a:t>→ </a:t>
            </a:r>
            <a:r>
              <a:rPr lang="en-US" i="1" dirty="0" smtClean="0">
                <a:latin typeface="Cambria Math"/>
                <a:ea typeface="Cambria Math"/>
              </a:rPr>
              <a:t>q</a:t>
            </a:r>
            <a:r>
              <a:rPr lang="en-US" dirty="0" smtClean="0"/>
              <a:t>   is true as well.</a:t>
            </a:r>
          </a:p>
          <a:p>
            <a:pPr>
              <a:buNone/>
            </a:pPr>
            <a:r>
              <a:rPr lang="en-US" dirty="0" smtClean="0"/>
              <a:t>“If I am both rich and poor, then </a:t>
            </a:r>
            <a:r>
              <a:rPr lang="en-US" dirty="0" smtClean="0">
                <a:latin typeface="Cambria Math" pitchFamily="18" charset="0"/>
                <a:ea typeface="Cambria Math" pitchFamily="18" charset="0"/>
              </a:rPr>
              <a:t>2 + 2 = 5</a:t>
            </a:r>
            <a:r>
              <a:rPr lang="en-US" dirty="0" smtClean="0"/>
              <a:t>.” </a:t>
            </a:r>
          </a:p>
          <a:p>
            <a:pPr>
              <a:buNone/>
            </a:pP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4000" dirty="0" smtClean="0"/>
              <a:t>Proving Conditional Statements: </a:t>
            </a:r>
            <a:r>
              <a:rPr lang="en-US" sz="4000" i="1" dirty="0" smtClean="0"/>
              <a:t>p </a:t>
            </a:r>
            <a:r>
              <a:rPr lang="en-US" sz="4000" dirty="0" smtClean="0">
                <a:latin typeface="Cambria Math"/>
                <a:ea typeface="Cambria Math"/>
              </a:rPr>
              <a:t>→ </a:t>
            </a:r>
            <a:r>
              <a:rPr lang="en-US" sz="4000" i="1" dirty="0" smtClean="0">
                <a:latin typeface="Cambria Math"/>
                <a:ea typeface="Cambria Math"/>
              </a:rPr>
              <a:t>q</a:t>
            </a:r>
            <a:r>
              <a:rPr lang="en-US" sz="4000" dirty="0" smtClean="0"/>
              <a:t> </a:t>
            </a:r>
            <a:endParaRPr lang="en-US" sz="4000" dirty="0"/>
          </a:p>
        </p:txBody>
      </p:sp>
      <p:sp>
        <p:nvSpPr>
          <p:cNvPr id="3" name="Content Placeholder 2"/>
          <p:cNvSpPr>
            <a:spLocks noGrp="1"/>
          </p:cNvSpPr>
          <p:nvPr>
            <p:ph idx="1"/>
          </p:nvPr>
        </p:nvSpPr>
        <p:spPr>
          <a:xfrm>
            <a:off x="533400" y="2057400"/>
            <a:ext cx="8229600" cy="4525963"/>
          </a:xfrm>
        </p:spPr>
        <p:txBody>
          <a:bodyPr>
            <a:normAutofit fontScale="85000" lnSpcReduction="10000"/>
          </a:bodyPr>
          <a:lstStyle/>
          <a:p>
            <a:pPr marL="274320" lvl="1" indent="-274320">
              <a:buClr>
                <a:schemeClr val="accent3"/>
              </a:buClr>
              <a:buSzPct val="95000"/>
            </a:pPr>
            <a:r>
              <a:rPr lang="en-US" dirty="0" smtClean="0"/>
              <a:t> </a:t>
            </a:r>
            <a:r>
              <a:rPr lang="en-US" b="1" i="1" dirty="0" smtClean="0">
                <a:solidFill>
                  <a:srgbClr val="FF0000"/>
                </a:solidFill>
              </a:rPr>
              <a:t>Proof by Contraposition</a:t>
            </a:r>
            <a:r>
              <a:rPr lang="en-US" b="1" dirty="0" smtClean="0">
                <a:solidFill>
                  <a:srgbClr val="FF0000"/>
                </a:solidFill>
              </a:rPr>
              <a:t>: </a:t>
            </a:r>
            <a:r>
              <a:rPr lang="en-US" dirty="0" smtClean="0"/>
              <a:t>Assume </a:t>
            </a:r>
            <a:r>
              <a:rPr lang="en-US" dirty="0" smtClean="0">
                <a:latin typeface="Cambria Math"/>
                <a:ea typeface="Cambria Math"/>
              </a:rPr>
              <a:t>¬</a:t>
            </a:r>
            <a:r>
              <a:rPr lang="en-US" i="1" dirty="0" smtClean="0"/>
              <a:t>q</a:t>
            </a:r>
            <a:r>
              <a:rPr lang="en-US" dirty="0" smtClean="0"/>
              <a:t>  and show </a:t>
            </a:r>
            <a:r>
              <a:rPr lang="en-US" dirty="0" smtClean="0">
                <a:latin typeface="Cambria Math"/>
                <a:ea typeface="Cambria Math"/>
              </a:rPr>
              <a:t>¬</a:t>
            </a:r>
            <a:r>
              <a:rPr lang="en-US" i="1" dirty="0" smtClean="0">
                <a:latin typeface="Cambria Math"/>
                <a:ea typeface="Cambria Math"/>
              </a:rPr>
              <a:t>p</a:t>
            </a:r>
            <a:r>
              <a:rPr lang="en-US" dirty="0" smtClean="0"/>
              <a:t>  is true also. This is sometimes called an </a:t>
            </a:r>
            <a:r>
              <a:rPr lang="en-US" b="1" i="1" u="sng" dirty="0" smtClean="0">
                <a:solidFill>
                  <a:srgbClr val="FF0000"/>
                </a:solidFill>
              </a:rPr>
              <a:t>indirect</a:t>
            </a:r>
            <a:r>
              <a:rPr lang="en-US" i="1" dirty="0" smtClean="0"/>
              <a:t> proof </a:t>
            </a:r>
            <a:r>
              <a:rPr lang="en-US" dirty="0" smtClean="0"/>
              <a:t>method. If we give a direct proof of </a:t>
            </a:r>
            <a:r>
              <a:rPr lang="en-US" dirty="0" smtClean="0">
                <a:latin typeface="Cambria Math"/>
                <a:ea typeface="Cambria Math"/>
              </a:rPr>
              <a:t>¬</a:t>
            </a:r>
            <a:r>
              <a:rPr lang="en-US" i="1" dirty="0" smtClean="0"/>
              <a:t>q</a:t>
            </a:r>
            <a:r>
              <a:rPr lang="en-US" dirty="0" smtClean="0"/>
              <a:t>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then we have a proof of </a:t>
            </a:r>
            <a:r>
              <a:rPr lang="en-US" i="1" dirty="0" smtClean="0"/>
              <a:t>p</a:t>
            </a:r>
            <a:r>
              <a:rPr lang="en-US" dirty="0" smtClean="0"/>
              <a:t> </a:t>
            </a:r>
            <a:r>
              <a:rPr lang="en-US" dirty="0" smtClean="0">
                <a:latin typeface="Cambria Math"/>
                <a:ea typeface="Cambria Math"/>
              </a:rPr>
              <a:t>→ q</a:t>
            </a:r>
            <a:r>
              <a:rPr lang="en-US" i="1" dirty="0" smtClean="0">
                <a:latin typeface="Cambria Math"/>
                <a:ea typeface="Cambria Math"/>
              </a:rPr>
              <a:t>.</a:t>
            </a:r>
          </a:p>
          <a:p>
            <a:pPr marL="548640" lvl="2" indent="-274320">
              <a:buClr>
                <a:schemeClr val="accent3"/>
              </a:buClr>
              <a:buSzPct val="95000"/>
              <a:buNone/>
            </a:pPr>
            <a:r>
              <a:rPr lang="en-US" i="1" dirty="0" smtClean="0">
                <a:ea typeface="Cambria Math"/>
              </a:rPr>
              <a:t>     Why does this work?</a:t>
            </a:r>
            <a:endParaRPr lang="en-US" dirty="0" smtClean="0"/>
          </a:p>
          <a:p>
            <a:pPr>
              <a:buNone/>
            </a:pPr>
            <a:r>
              <a:rPr lang="en-US" b="1" dirty="0" smtClean="0"/>
              <a:t>   Example</a:t>
            </a:r>
            <a:r>
              <a:rPr lang="en-US" dirty="0" smtClean="0"/>
              <a:t>: Prove that if </a:t>
            </a:r>
            <a:r>
              <a:rPr lang="en-US" i="1" dirty="0" smtClean="0"/>
              <a:t>n </a:t>
            </a:r>
            <a:r>
              <a:rPr lang="en-US" dirty="0" smtClean="0"/>
              <a:t>is an integer and </a:t>
            </a:r>
            <a:r>
              <a:rPr lang="en-US" dirty="0" smtClean="0">
                <a:latin typeface="Cambria Math" pitchFamily="18" charset="0"/>
                <a:ea typeface="Cambria Math" pitchFamily="18" charset="0"/>
              </a:rPr>
              <a:t>3</a:t>
            </a:r>
            <a:r>
              <a:rPr lang="en-US" i="1" dirty="0" smtClean="0"/>
              <a:t>n + </a:t>
            </a:r>
            <a:r>
              <a:rPr lang="en-US" dirty="0" smtClean="0">
                <a:latin typeface="Cambria Math" pitchFamily="18" charset="0"/>
                <a:ea typeface="Cambria Math" pitchFamily="18" charset="0"/>
              </a:rPr>
              <a:t>2</a:t>
            </a:r>
            <a:r>
              <a:rPr lang="en-US" i="1" dirty="0" smtClean="0"/>
              <a:t> </a:t>
            </a:r>
            <a:r>
              <a:rPr lang="en-US" dirty="0" smtClean="0"/>
              <a:t>is odd</a:t>
            </a:r>
            <a:r>
              <a:rPr lang="en-US" i="1" dirty="0" smtClean="0"/>
              <a:t>, </a:t>
            </a:r>
            <a:r>
              <a:rPr lang="en-US" dirty="0" smtClean="0"/>
              <a:t>then</a:t>
            </a:r>
            <a:r>
              <a:rPr lang="en-US" i="1" dirty="0" smtClean="0"/>
              <a:t> n </a:t>
            </a:r>
            <a:r>
              <a:rPr lang="en-US" dirty="0" smtClean="0"/>
              <a:t>is odd.</a:t>
            </a:r>
          </a:p>
          <a:p>
            <a:pPr>
              <a:buNone/>
            </a:pPr>
            <a:r>
              <a:rPr lang="en-US" b="1" dirty="0" smtClean="0"/>
              <a:t>   Solution</a:t>
            </a:r>
            <a:r>
              <a:rPr lang="en-US" i="1" dirty="0" smtClean="0"/>
              <a:t>: </a:t>
            </a:r>
            <a:r>
              <a:rPr lang="en-US" dirty="0" smtClean="0"/>
              <a:t>Assume </a:t>
            </a:r>
            <a:r>
              <a:rPr lang="en-US" i="1" dirty="0" smtClean="0"/>
              <a:t>n</a:t>
            </a:r>
            <a:r>
              <a:rPr lang="en-US" dirty="0" smtClean="0"/>
              <a:t> is even. So, </a:t>
            </a:r>
            <a:r>
              <a:rPr lang="en-US" i="1" dirty="0" smtClean="0"/>
              <a:t>n = </a:t>
            </a:r>
            <a:r>
              <a:rPr lang="en-US" dirty="0" smtClean="0">
                <a:latin typeface="Cambria Math" pitchFamily="18" charset="0"/>
                <a:ea typeface="Cambria Math" pitchFamily="18" charset="0"/>
              </a:rPr>
              <a:t>2</a:t>
            </a:r>
            <a:r>
              <a:rPr lang="en-US" i="1" dirty="0" smtClean="0"/>
              <a:t>k </a:t>
            </a:r>
            <a:r>
              <a:rPr lang="en-US" dirty="0" smtClean="0"/>
              <a:t>for some integer </a:t>
            </a:r>
            <a:r>
              <a:rPr lang="en-US" i="1" dirty="0" smtClean="0"/>
              <a:t>k</a:t>
            </a:r>
            <a:r>
              <a:rPr lang="en-US" dirty="0" smtClean="0"/>
              <a:t>. Thus </a:t>
            </a:r>
          </a:p>
          <a:p>
            <a:pPr>
              <a:buNone/>
            </a:pPr>
            <a:r>
              <a:rPr lang="en-US" dirty="0" smtClean="0">
                <a:latin typeface="Cambria Math" pitchFamily="18" charset="0"/>
                <a:ea typeface="Cambria Math" pitchFamily="18" charset="0"/>
              </a:rPr>
              <a:t>     3</a:t>
            </a:r>
            <a:r>
              <a:rPr lang="en-US" i="1" dirty="0" smtClean="0"/>
              <a:t>n</a:t>
            </a:r>
            <a:r>
              <a:rPr lang="en-US" dirty="0" smtClean="0"/>
              <a:t> + </a:t>
            </a:r>
            <a:r>
              <a:rPr lang="en-US" dirty="0" smtClean="0">
                <a:latin typeface="Cambria Math" pitchFamily="18" charset="0"/>
                <a:ea typeface="Cambria Math" pitchFamily="18" charset="0"/>
              </a:rPr>
              <a:t>2 = 3(2</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+ 2 =6</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+2 = 2(3</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+ 1) = 2</a:t>
            </a:r>
            <a:r>
              <a:rPr lang="en-US" i="1" dirty="0" smtClean="0">
                <a:latin typeface="Cambria Math" pitchFamily="18" charset="0"/>
                <a:ea typeface="Cambria Math" pitchFamily="18" charset="0"/>
              </a:rPr>
              <a:t>j  </a:t>
            </a:r>
            <a:r>
              <a:rPr lang="en-US" dirty="0" smtClean="0">
                <a:latin typeface="Cambria Math" pitchFamily="18" charset="0"/>
                <a:ea typeface="Cambria Math" pitchFamily="18" charset="0"/>
              </a:rPr>
              <a:t>for </a:t>
            </a:r>
            <a:r>
              <a:rPr lang="en-US" i="1" dirty="0" smtClean="0"/>
              <a:t>j</a:t>
            </a:r>
            <a:r>
              <a:rPr lang="en-US" dirty="0" smtClean="0"/>
              <a:t> = </a:t>
            </a:r>
            <a:r>
              <a:rPr lang="en-US" dirty="0" smtClean="0">
                <a:latin typeface="Cambria Math" pitchFamily="18" charset="0"/>
                <a:ea typeface="Cambria Math" pitchFamily="18" charset="0"/>
              </a:rPr>
              <a:t>3</a:t>
            </a:r>
            <a:r>
              <a:rPr lang="en-US" i="1" dirty="0" smtClean="0"/>
              <a:t>k</a:t>
            </a:r>
            <a:r>
              <a:rPr lang="en-US" dirty="0" smtClean="0"/>
              <a:t> +</a:t>
            </a:r>
            <a:r>
              <a:rPr lang="en-US" dirty="0" smtClean="0">
                <a:latin typeface="Cambria Math" pitchFamily="18" charset="0"/>
                <a:ea typeface="Cambria Math" pitchFamily="18" charset="0"/>
              </a:rPr>
              <a:t>1</a:t>
            </a:r>
            <a:endParaRPr lang="en-US" i="1" dirty="0" smtClean="0">
              <a:latin typeface="Cambria Math" pitchFamily="18" charset="0"/>
              <a:ea typeface="Cambria Math" pitchFamily="18" charset="0"/>
            </a:endParaRPr>
          </a:p>
          <a:p>
            <a:pPr>
              <a:buNone/>
            </a:pPr>
            <a:r>
              <a:rPr lang="en-US" dirty="0" smtClean="0"/>
              <a:t>   Therefore </a:t>
            </a:r>
            <a:r>
              <a:rPr lang="en-US" dirty="0" smtClean="0">
                <a:latin typeface="Cambria Math" pitchFamily="18" charset="0"/>
                <a:ea typeface="Cambria Math" pitchFamily="18" charset="0"/>
              </a:rPr>
              <a:t>3</a:t>
            </a:r>
            <a:r>
              <a:rPr lang="en-US" i="1" dirty="0" smtClean="0"/>
              <a:t>n</a:t>
            </a:r>
            <a:r>
              <a:rPr lang="en-US" dirty="0" smtClean="0"/>
              <a:t> + </a:t>
            </a:r>
            <a:r>
              <a:rPr lang="en-US" dirty="0" smtClean="0">
                <a:latin typeface="Cambria Math" pitchFamily="18" charset="0"/>
                <a:ea typeface="Cambria Math" pitchFamily="18" charset="0"/>
              </a:rPr>
              <a:t>2 </a:t>
            </a:r>
            <a:r>
              <a:rPr lang="en-US" dirty="0" smtClean="0">
                <a:ea typeface="Cambria Math" pitchFamily="18" charset="0"/>
              </a:rPr>
              <a:t>is even</a:t>
            </a:r>
            <a:r>
              <a:rPr lang="en-US" dirty="0" smtClean="0">
                <a:latin typeface="Cambria Math" pitchFamily="18" charset="0"/>
                <a:ea typeface="Cambria Math" pitchFamily="18" charset="0"/>
              </a:rPr>
              <a:t>. Since we have shown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 </a:t>
            </a:r>
            <a:r>
              <a:rPr lang="en-US" dirty="0" smtClean="0"/>
              <a:t>,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must hold as well. </a:t>
            </a:r>
            <a:r>
              <a:rPr lang="en-US" dirty="0" smtClean="0"/>
              <a:t>If </a:t>
            </a:r>
            <a:r>
              <a:rPr lang="en-US" i="1" dirty="0" smtClean="0"/>
              <a:t>n </a:t>
            </a:r>
            <a:r>
              <a:rPr lang="en-US" dirty="0" smtClean="0"/>
              <a:t>is an integer and </a:t>
            </a:r>
            <a:r>
              <a:rPr lang="en-US" dirty="0" smtClean="0">
                <a:latin typeface="Cambria Math" pitchFamily="18" charset="0"/>
                <a:ea typeface="Cambria Math" pitchFamily="18" charset="0"/>
              </a:rPr>
              <a:t>3</a:t>
            </a:r>
            <a:r>
              <a:rPr lang="en-US" i="1" dirty="0" smtClean="0"/>
              <a:t>n + </a:t>
            </a:r>
            <a:r>
              <a:rPr lang="en-US" dirty="0" smtClean="0">
                <a:latin typeface="Cambria Math" pitchFamily="18" charset="0"/>
                <a:ea typeface="Cambria Math" pitchFamily="18" charset="0"/>
              </a:rPr>
              <a:t>2</a:t>
            </a:r>
            <a:r>
              <a:rPr lang="en-US" i="1" dirty="0" smtClean="0"/>
              <a:t> </a:t>
            </a:r>
            <a:r>
              <a:rPr lang="en-US" dirty="0" smtClean="0"/>
              <a:t>is odd (not even) </a:t>
            </a:r>
            <a:r>
              <a:rPr lang="en-US" i="1" dirty="0" smtClean="0"/>
              <a:t>, </a:t>
            </a:r>
            <a:r>
              <a:rPr lang="en-US" dirty="0" smtClean="0"/>
              <a:t>then</a:t>
            </a:r>
            <a:r>
              <a:rPr lang="en-US" i="1" dirty="0" smtClean="0"/>
              <a:t> n </a:t>
            </a:r>
            <a:r>
              <a:rPr lang="en-US" dirty="0" smtClean="0"/>
              <a:t>is odd (not even).</a:t>
            </a:r>
            <a:endParaRPr lang="en-US" dirty="0" smtClean="0">
              <a:latin typeface="Cambria Math" pitchFamily="18" charset="0"/>
              <a:ea typeface="Cambria Math" pitchFamily="18" charset="0"/>
            </a:endParaRPr>
          </a:p>
          <a:p>
            <a:pPr>
              <a:buNone/>
            </a:pPr>
            <a:r>
              <a:rPr lang="en-US" dirty="0" smtClean="0"/>
              <a:t>    </a:t>
            </a:r>
          </a:p>
          <a:p>
            <a:pPr>
              <a:buNone/>
            </a:pPr>
            <a:r>
              <a:rPr lang="en-US" dirty="0" smtClean="0"/>
              <a:t>  </a:t>
            </a:r>
          </a:p>
        </p:txBody>
      </p:sp>
      <p:sp>
        <p:nvSpPr>
          <p:cNvPr id="5" name="Isosceles Triangle 4"/>
          <p:cNvSpPr/>
          <p:nvPr/>
        </p:nvSpPr>
        <p:spPr>
          <a:xfrm rot="5400000" flipV="1">
            <a:off x="8305800" y="5334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Conditional Statements: </a:t>
            </a:r>
            <a:r>
              <a:rPr lang="en-US" sz="4000" i="1" dirty="0" smtClean="0"/>
              <a:t>p </a:t>
            </a:r>
            <a:r>
              <a:rPr lang="en-US" sz="4000" dirty="0" smtClean="0">
                <a:latin typeface="Cambria Math"/>
                <a:ea typeface="Cambria Math"/>
              </a:rPr>
              <a:t>→ </a:t>
            </a:r>
            <a:r>
              <a:rPr lang="en-US" sz="4000" i="1" dirty="0" smtClean="0">
                <a:latin typeface="Cambria Math"/>
                <a:ea typeface="Cambria Math"/>
              </a:rPr>
              <a:t>q</a:t>
            </a:r>
            <a:r>
              <a:rPr lang="en-US" sz="4000" dirty="0" smtClean="0"/>
              <a:t> </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Prove that for an integer </a:t>
            </a:r>
            <a:r>
              <a:rPr lang="en-US" i="1" dirty="0" smtClean="0"/>
              <a:t>n,</a:t>
            </a:r>
            <a:r>
              <a:rPr lang="en-US" dirty="0" smtClean="0"/>
              <a:t> if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 is odd, then </a:t>
            </a:r>
            <a:r>
              <a:rPr lang="en-US" i="1" dirty="0" smtClean="0"/>
              <a:t>n</a:t>
            </a:r>
            <a:r>
              <a:rPr lang="en-US" dirty="0" smtClean="0"/>
              <a:t> is odd. </a:t>
            </a:r>
          </a:p>
          <a:p>
            <a:pPr>
              <a:buNone/>
            </a:pPr>
            <a:r>
              <a:rPr lang="en-US" dirty="0" smtClean="0"/>
              <a:t>   </a:t>
            </a:r>
            <a:r>
              <a:rPr lang="en-US" b="1" dirty="0" smtClean="0"/>
              <a:t>Solution</a:t>
            </a:r>
            <a:r>
              <a:rPr lang="en-US" dirty="0" smtClean="0"/>
              <a:t>:  Use proof by contraposition. Assume </a:t>
            </a:r>
            <a:r>
              <a:rPr lang="en-US" i="1" dirty="0" smtClean="0"/>
              <a:t>n</a:t>
            </a:r>
            <a:r>
              <a:rPr lang="en-US" dirty="0" smtClean="0"/>
              <a:t> is even (i.e., not odd).  Therefore, there exists an integer </a:t>
            </a:r>
            <a:r>
              <a:rPr lang="en-US" i="1" dirty="0" smtClean="0"/>
              <a:t>k</a:t>
            </a:r>
            <a:r>
              <a:rPr lang="en-US" dirty="0" smtClean="0"/>
              <a:t> such that </a:t>
            </a:r>
            <a:r>
              <a:rPr lang="en-US" i="1" dirty="0" smtClean="0"/>
              <a:t>n</a:t>
            </a:r>
            <a:r>
              <a:rPr lang="en-US" dirty="0" smtClean="0"/>
              <a:t> = </a:t>
            </a:r>
            <a:r>
              <a:rPr lang="en-US" dirty="0" smtClean="0">
                <a:latin typeface="Cambria Math" pitchFamily="18" charset="0"/>
                <a:ea typeface="Cambria Math" pitchFamily="18" charset="0"/>
              </a:rPr>
              <a:t>2</a:t>
            </a:r>
            <a:r>
              <a:rPr lang="en-US" i="1" dirty="0" smtClean="0"/>
              <a:t>k</a:t>
            </a:r>
            <a:r>
              <a:rPr lang="en-US" dirty="0" smtClean="0"/>
              <a:t>. Hence,</a:t>
            </a:r>
          </a:p>
          <a:p>
            <a:pPr>
              <a:buNone/>
            </a:pPr>
            <a:r>
              <a:rPr lang="en-US" dirty="0" smtClean="0"/>
              <a:t>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 =  </a:t>
            </a:r>
            <a:r>
              <a:rPr lang="en-US" dirty="0" smtClean="0">
                <a:latin typeface="Cambria Math" pitchFamily="18" charset="0"/>
                <a:ea typeface="Cambria Math" pitchFamily="18" charset="0"/>
              </a:rPr>
              <a:t>4</a:t>
            </a:r>
            <a:r>
              <a:rPr lang="en-US" i="1" dirty="0" smtClean="0"/>
              <a:t>k</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2</a:t>
            </a:r>
            <a:r>
              <a:rPr lang="en-US" i="1" dirty="0" smtClean="0"/>
              <a:t>k</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r>
              <a:rPr lang="en-US" dirty="0" smtClean="0">
                <a:ea typeface="Cambria Math" pitchFamily="18" charset="0"/>
              </a:rPr>
              <a:t>    and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is even(i.e., not odd).</a:t>
            </a:r>
          </a:p>
          <a:p>
            <a:pPr>
              <a:buNone/>
            </a:pPr>
            <a:r>
              <a:rPr lang="en-US" dirty="0" smtClean="0"/>
              <a:t>    We have shown that if </a:t>
            </a:r>
            <a:r>
              <a:rPr lang="en-US" i="1" dirty="0" smtClean="0"/>
              <a:t>n </a:t>
            </a:r>
            <a:r>
              <a:rPr lang="en-US" dirty="0" smtClean="0"/>
              <a:t>is an even integer, then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is even. Therefore by contraposition, for an integer</a:t>
            </a:r>
            <a:r>
              <a:rPr lang="en-US" i="1" dirty="0" smtClean="0"/>
              <a:t> n,</a:t>
            </a:r>
            <a:r>
              <a:rPr lang="en-US" dirty="0" smtClean="0"/>
              <a:t> if </a:t>
            </a:r>
            <a:r>
              <a:rPr lang="en-US" i="1" dirty="0" smtClean="0"/>
              <a:t>n</a:t>
            </a:r>
            <a:r>
              <a:rPr lang="en-US" baseline="30000" dirty="0" smtClean="0">
                <a:latin typeface="Cambria Math" pitchFamily="18" charset="0"/>
                <a:ea typeface="Cambria Math" pitchFamily="18" charset="0"/>
              </a:rPr>
              <a:t>2</a:t>
            </a:r>
            <a:r>
              <a:rPr lang="en-US" baseline="30000" dirty="0" smtClean="0"/>
              <a:t> </a:t>
            </a:r>
            <a:r>
              <a:rPr lang="en-US" dirty="0" smtClean="0"/>
              <a:t> is odd, then </a:t>
            </a:r>
            <a:r>
              <a:rPr lang="en-US" i="1" dirty="0" smtClean="0"/>
              <a:t>n</a:t>
            </a:r>
            <a:r>
              <a:rPr lang="en-US" dirty="0" smtClean="0"/>
              <a:t> is odd. </a:t>
            </a:r>
          </a:p>
          <a:p>
            <a:pPr>
              <a:buNone/>
            </a:pPr>
            <a:r>
              <a:rPr lang="en-US" dirty="0" smtClean="0"/>
              <a:t>    </a:t>
            </a:r>
            <a:endParaRPr lang="en-US" b="1" dirty="0"/>
          </a:p>
        </p:txBody>
      </p:sp>
      <p:sp>
        <p:nvSpPr>
          <p:cNvPr id="4" name="Isosceles Triangle 3"/>
          <p:cNvSpPr/>
          <p:nvPr/>
        </p:nvSpPr>
        <p:spPr>
          <a:xfrm rot="5400000" flipV="1">
            <a:off x="8305800" y="5334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Rules of Inference</a:t>
            </a:r>
            <a:endParaRPr lang="en-US" dirty="0"/>
          </a:p>
        </p:txBody>
      </p:sp>
      <p:sp>
        <p:nvSpPr>
          <p:cNvPr id="3" name="Subtitle 2"/>
          <p:cNvSpPr>
            <a:spLocks noGrp="1"/>
          </p:cNvSpPr>
          <p:nvPr>
            <p:ph type="subTitle" idx="1"/>
          </p:nvPr>
        </p:nvSpPr>
        <p:spPr/>
        <p:txBody>
          <a:bodyPr/>
          <a:lstStyle/>
          <a:p>
            <a:r>
              <a:rPr lang="en-US" smtClean="0"/>
              <a:t>Section 1.6</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Proving (Conditional) Statements: (q</a:t>
            </a:r>
            <a:r>
              <a:rPr lang="en-US" sz="2700" dirty="0" smtClean="0">
                <a:sym typeface="Wingdings" pitchFamily="2" charset="2"/>
              </a:rPr>
              <a:t></a:t>
            </a:r>
            <a:r>
              <a:rPr lang="en-US" sz="4000" dirty="0" smtClean="0">
                <a:sym typeface="Wingdings" pitchFamily="2" charset="2"/>
              </a:rPr>
              <a:t>)</a:t>
            </a:r>
            <a:r>
              <a:rPr lang="en-US" sz="4000" dirty="0" smtClean="0"/>
              <a:t> </a:t>
            </a:r>
            <a:r>
              <a:rPr lang="en-US" sz="4000" b="1" i="1" dirty="0" smtClean="0">
                <a:solidFill>
                  <a:srgbClr val="7030A0"/>
                </a:solidFill>
              </a:rPr>
              <a:t>p</a:t>
            </a:r>
            <a:r>
              <a:rPr lang="en-US" sz="4000" i="1" dirty="0" smtClean="0"/>
              <a:t> </a:t>
            </a:r>
            <a:r>
              <a:rPr lang="en-US" sz="4000" dirty="0" smtClean="0"/>
              <a:t> </a:t>
            </a:r>
            <a:endParaRPr lang="en-US" sz="4000" dirty="0"/>
          </a:p>
        </p:txBody>
      </p:sp>
      <p:sp>
        <p:nvSpPr>
          <p:cNvPr id="3" name="Content Placeholder 2"/>
          <p:cNvSpPr>
            <a:spLocks noGrp="1"/>
          </p:cNvSpPr>
          <p:nvPr>
            <p:ph idx="1"/>
          </p:nvPr>
        </p:nvSpPr>
        <p:spPr/>
        <p:txBody>
          <a:bodyPr>
            <a:normAutofit/>
          </a:bodyPr>
          <a:lstStyle/>
          <a:p>
            <a:endParaRPr lang="en-US" b="1" i="1" dirty="0" smtClean="0">
              <a:solidFill>
                <a:srgbClr val="FF0000"/>
              </a:solidFill>
            </a:endParaRPr>
          </a:p>
          <a:p>
            <a:endParaRPr lang="en-US" b="1" i="1" dirty="0" smtClean="0">
              <a:solidFill>
                <a:srgbClr val="FF0000"/>
              </a:solidFill>
            </a:endParaRPr>
          </a:p>
          <a:p>
            <a:r>
              <a:rPr lang="en-US" b="1" i="1" dirty="0" smtClean="0">
                <a:solidFill>
                  <a:srgbClr val="FF0000"/>
                </a:solidFill>
              </a:rPr>
              <a:t>Proof by Contradiction</a:t>
            </a:r>
            <a:r>
              <a:rPr lang="en-US" b="1" dirty="0" smtClean="0">
                <a:solidFill>
                  <a:srgbClr val="FF0000"/>
                </a:solidFill>
              </a:rPr>
              <a:t>: </a:t>
            </a:r>
            <a:r>
              <a:rPr lang="en-US" dirty="0" smtClean="0"/>
              <a:t>(AKA </a:t>
            </a:r>
            <a:r>
              <a:rPr lang="en-US" i="1" dirty="0" err="1" smtClean="0"/>
              <a:t>reductio</a:t>
            </a:r>
            <a:r>
              <a:rPr lang="en-US" i="1" dirty="0" smtClean="0"/>
              <a:t> ad absurdum</a:t>
            </a:r>
            <a:r>
              <a:rPr lang="en-US" b="1" dirty="0" smtClean="0"/>
              <a:t>)</a:t>
            </a:r>
            <a:r>
              <a:rPr lang="en-US" dirty="0" smtClean="0"/>
              <a:t>.  </a:t>
            </a:r>
          </a:p>
          <a:p>
            <a:pPr>
              <a:buNone/>
            </a:pPr>
            <a:r>
              <a:rPr lang="en-US" dirty="0" smtClean="0"/>
              <a:t>   To prove  </a:t>
            </a:r>
            <a:r>
              <a:rPr lang="en-US" i="1" dirty="0" smtClean="0"/>
              <a:t>p</a:t>
            </a:r>
            <a:r>
              <a:rPr lang="en-US" dirty="0" smtClean="0"/>
              <a:t>, assume  </a:t>
            </a:r>
            <a:r>
              <a:rPr lang="en-US" dirty="0" smtClean="0">
                <a:latin typeface="Cambria Math"/>
                <a:ea typeface="Cambria Math"/>
              </a:rPr>
              <a:t>¬</a:t>
            </a:r>
            <a:r>
              <a:rPr lang="en-US" i="1" dirty="0" smtClean="0">
                <a:latin typeface="Cambria Math"/>
                <a:ea typeface="Cambria Math"/>
              </a:rPr>
              <a:t>p</a:t>
            </a:r>
            <a:r>
              <a:rPr lang="en-US" dirty="0" smtClean="0"/>
              <a:t>  and derive a contradiction such as    </a:t>
            </a:r>
            <a:r>
              <a:rPr lang="en-US" i="1" dirty="0" smtClean="0"/>
              <a:t>p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(an indirect form of proof).</a:t>
            </a:r>
            <a:r>
              <a:rPr lang="en-US" dirty="0" smtClean="0"/>
              <a:t> Since we have shown that </a:t>
            </a:r>
            <a:r>
              <a:rPr lang="en-US" dirty="0" smtClean="0">
                <a:latin typeface="Cambria Math"/>
                <a:ea typeface="Cambria Math"/>
              </a:rPr>
              <a:t>¬</a:t>
            </a:r>
            <a:r>
              <a:rPr lang="en-US" i="1" dirty="0" smtClean="0">
                <a:latin typeface="Cambria Math"/>
                <a:ea typeface="Cambria Math"/>
              </a:rPr>
              <a:t>p</a:t>
            </a:r>
            <a:r>
              <a:rPr lang="en-US" dirty="0" smtClean="0"/>
              <a:t> </a:t>
            </a:r>
            <a:r>
              <a:rPr lang="en-US" dirty="0" smtClean="0">
                <a:latin typeface="Cambria Math"/>
                <a:ea typeface="Cambria Math"/>
              </a:rPr>
              <a:t>→</a:t>
            </a:r>
            <a:r>
              <a:rPr lang="en-US" b="1" dirty="0" smtClean="0">
                <a:latin typeface="Cambria Math"/>
                <a:ea typeface="Cambria Math"/>
              </a:rPr>
              <a:t>F</a:t>
            </a:r>
            <a:r>
              <a:rPr lang="en-US" dirty="0" smtClean="0"/>
              <a:t> is true , it follows that the </a:t>
            </a:r>
            <a:r>
              <a:rPr lang="en-US" dirty="0" err="1" smtClean="0"/>
              <a:t>contrapositive</a:t>
            </a:r>
            <a:r>
              <a:rPr lang="en-US" dirty="0" smtClean="0"/>
              <a:t>  </a:t>
            </a:r>
            <a:r>
              <a:rPr lang="en-US" b="1" dirty="0" err="1" smtClean="0"/>
              <a:t>T</a:t>
            </a:r>
            <a:r>
              <a:rPr lang="en-US" dirty="0" err="1" smtClean="0">
                <a:latin typeface="Cambria Math"/>
                <a:ea typeface="Cambria Math"/>
              </a:rPr>
              <a:t>→</a:t>
            </a:r>
            <a:r>
              <a:rPr lang="en-US" i="1" dirty="0" err="1" smtClean="0">
                <a:latin typeface="Cambria Math"/>
                <a:ea typeface="Cambria Math"/>
              </a:rPr>
              <a:t>p</a:t>
            </a:r>
            <a:r>
              <a:rPr lang="en-US" dirty="0" smtClean="0">
                <a:latin typeface="Cambria Math"/>
                <a:ea typeface="Cambria Math"/>
              </a:rPr>
              <a:t> also holds.</a:t>
            </a:r>
            <a:r>
              <a:rPr lang="en-US" dirty="0" smtClean="0"/>
              <a:t> </a:t>
            </a:r>
          </a:p>
          <a:p>
            <a:pPr>
              <a:buNone/>
            </a:pPr>
            <a:r>
              <a:rPr lang="en-US" b="1" dirty="0" smtClean="0"/>
              <a:t>   </a:t>
            </a:r>
            <a:r>
              <a:rPr lang="en-US" dirty="0" smtClean="0"/>
              <a:t>                 </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Contradiction</a:t>
            </a:r>
            <a:endParaRPr lang="en-US" dirty="0"/>
          </a:p>
        </p:txBody>
      </p:sp>
      <p:sp>
        <p:nvSpPr>
          <p:cNvPr id="3" name="Content Placeholder 2"/>
          <p:cNvSpPr>
            <a:spLocks noGrp="1"/>
          </p:cNvSpPr>
          <p:nvPr>
            <p:ph idx="1"/>
          </p:nvPr>
        </p:nvSpPr>
        <p:spPr>
          <a:xfrm>
            <a:off x="533400" y="1981200"/>
            <a:ext cx="8229600" cy="4389120"/>
          </a:xfrm>
        </p:spPr>
        <p:txBody>
          <a:bodyPr>
            <a:normAutofit fontScale="25000" lnSpcReduction="20000"/>
          </a:bodyPr>
          <a:lstStyle/>
          <a:p>
            <a:pPr>
              <a:buNone/>
            </a:pPr>
            <a:r>
              <a:rPr lang="en-US" sz="8000" b="1" dirty="0" smtClean="0"/>
              <a:t>Example</a:t>
            </a:r>
            <a:r>
              <a:rPr lang="en-US" sz="8000" dirty="0" smtClean="0"/>
              <a:t>: Use a proof by contradiction to give a proof that  </a:t>
            </a:r>
            <a:r>
              <a:rPr lang="en-US" sz="8000" dirty="0" smtClean="0">
                <a:latin typeface="Cambria Math"/>
                <a:ea typeface="Cambria Math"/>
              </a:rPr>
              <a:t>√2 is irrational.</a:t>
            </a:r>
          </a:p>
          <a:p>
            <a:pPr>
              <a:buNone/>
            </a:pPr>
            <a:r>
              <a:rPr lang="en-US" sz="8000" b="1" dirty="0" smtClean="0">
                <a:latin typeface="Cambria Math"/>
                <a:ea typeface="Cambria Math"/>
              </a:rPr>
              <a:t>     </a:t>
            </a:r>
            <a:r>
              <a:rPr lang="en-US" sz="8000" b="1" dirty="0" smtClean="0">
                <a:ea typeface="Cambria Math"/>
              </a:rPr>
              <a:t>Solution</a:t>
            </a:r>
            <a:r>
              <a:rPr lang="en-US" sz="8000" b="1" dirty="0" smtClean="0">
                <a:latin typeface="Cambria Math"/>
                <a:ea typeface="Cambria Math"/>
              </a:rPr>
              <a:t>: </a:t>
            </a:r>
            <a:r>
              <a:rPr lang="en-US" sz="8000" dirty="0" smtClean="0">
                <a:latin typeface="Cambria Math"/>
                <a:ea typeface="Cambria Math"/>
              </a:rPr>
              <a:t>Suppose √2 is rational. Then there exists integers </a:t>
            </a:r>
            <a:r>
              <a:rPr lang="en-US" sz="8000" i="1" dirty="0" smtClean="0">
                <a:latin typeface="Cambria Math"/>
                <a:ea typeface="Cambria Math"/>
              </a:rPr>
              <a:t>a</a:t>
            </a:r>
            <a:r>
              <a:rPr lang="en-US" sz="8000" dirty="0" smtClean="0">
                <a:latin typeface="Cambria Math"/>
                <a:ea typeface="Cambria Math"/>
              </a:rPr>
              <a:t> and </a:t>
            </a:r>
            <a:r>
              <a:rPr lang="en-US" sz="8000" i="1" dirty="0" smtClean="0">
                <a:latin typeface="Cambria Math"/>
                <a:ea typeface="Cambria Math"/>
              </a:rPr>
              <a:t>b</a:t>
            </a:r>
            <a:r>
              <a:rPr lang="en-US" sz="8000" dirty="0" smtClean="0">
                <a:latin typeface="Cambria Math"/>
                <a:ea typeface="Cambria Math"/>
              </a:rPr>
              <a:t> with √2  </a:t>
            </a:r>
            <a:r>
              <a:rPr lang="en-US" sz="8000" i="1" dirty="0" smtClean="0">
                <a:latin typeface="Cambria Math"/>
                <a:ea typeface="Cambria Math"/>
              </a:rPr>
              <a:t>= a/b</a:t>
            </a:r>
            <a:r>
              <a:rPr lang="en-US" sz="8000" dirty="0" smtClean="0">
                <a:latin typeface="Cambria Math"/>
                <a:ea typeface="Cambria Math"/>
              </a:rPr>
              <a:t>, where </a:t>
            </a:r>
            <a:r>
              <a:rPr lang="en-US" sz="8000" i="1" dirty="0" smtClean="0">
                <a:latin typeface="Cambria Math"/>
                <a:ea typeface="Cambria Math"/>
              </a:rPr>
              <a:t>b≠ 0 </a:t>
            </a:r>
            <a:r>
              <a:rPr lang="en-US" sz="8000" dirty="0" smtClean="0">
                <a:latin typeface="Cambria Math"/>
                <a:ea typeface="Cambria Math"/>
              </a:rPr>
              <a:t>and </a:t>
            </a:r>
            <a:r>
              <a:rPr lang="en-US" sz="8000" i="1" dirty="0" smtClean="0">
                <a:latin typeface="Cambria Math"/>
                <a:ea typeface="Cambria Math"/>
              </a:rPr>
              <a:t>a</a:t>
            </a:r>
            <a:r>
              <a:rPr lang="en-US" sz="8000" dirty="0" smtClean="0">
                <a:latin typeface="Cambria Math"/>
                <a:ea typeface="Cambria Math"/>
              </a:rPr>
              <a:t> and </a:t>
            </a:r>
            <a:r>
              <a:rPr lang="en-US" sz="8000" i="1" dirty="0" smtClean="0">
                <a:latin typeface="Cambria Math"/>
                <a:ea typeface="Cambria Math"/>
              </a:rPr>
              <a:t>b </a:t>
            </a:r>
            <a:r>
              <a:rPr lang="en-US" sz="8000" dirty="0" smtClean="0">
                <a:latin typeface="Cambria Math"/>
                <a:ea typeface="Cambria Math"/>
              </a:rPr>
              <a:t>have no common factors (see Chapter 4). Then</a:t>
            </a:r>
          </a:p>
          <a:p>
            <a:pPr>
              <a:buNone/>
            </a:pPr>
            <a:r>
              <a:rPr lang="en-US" sz="8000" dirty="0" smtClean="0">
                <a:latin typeface="Cambria Math"/>
                <a:ea typeface="Cambria Math"/>
              </a:rPr>
              <a:t>                                                  </a:t>
            </a:r>
          </a:p>
          <a:p>
            <a:pPr>
              <a:buNone/>
            </a:pPr>
            <a:r>
              <a:rPr lang="en-US" sz="8000" dirty="0" smtClean="0">
                <a:latin typeface="Cambria Math"/>
                <a:ea typeface="Cambria Math"/>
              </a:rPr>
              <a:t>     Therefore </a:t>
            </a:r>
            <a:r>
              <a:rPr lang="en-US" sz="8000" i="1" dirty="0" smtClean="0">
                <a:latin typeface="Cambria Math"/>
                <a:ea typeface="Cambria Math"/>
              </a:rPr>
              <a:t>a</a:t>
            </a:r>
            <a:r>
              <a:rPr lang="en-US" sz="8000" i="1" baseline="30000" dirty="0" smtClean="0">
                <a:latin typeface="Cambria Math"/>
                <a:ea typeface="Cambria Math"/>
              </a:rPr>
              <a:t>2</a:t>
            </a:r>
            <a:r>
              <a:rPr lang="en-US" sz="8000" baseline="30000" dirty="0" smtClean="0">
                <a:latin typeface="Cambria Math"/>
                <a:ea typeface="Cambria Math"/>
              </a:rPr>
              <a:t> </a:t>
            </a:r>
            <a:r>
              <a:rPr lang="en-US" sz="8000" dirty="0" smtClean="0">
                <a:latin typeface="Cambria Math"/>
                <a:ea typeface="Cambria Math"/>
              </a:rPr>
              <a:t> must be even. If </a:t>
            </a:r>
            <a:r>
              <a:rPr lang="en-US" sz="8000" i="1" dirty="0" smtClean="0">
                <a:latin typeface="Cambria Math"/>
                <a:ea typeface="Cambria Math"/>
              </a:rPr>
              <a:t>a</a:t>
            </a:r>
            <a:r>
              <a:rPr lang="en-US" sz="8000" i="1" baseline="30000" dirty="0" smtClean="0">
                <a:latin typeface="Cambria Math"/>
                <a:ea typeface="Cambria Math"/>
              </a:rPr>
              <a:t>2</a:t>
            </a:r>
            <a:r>
              <a:rPr lang="en-US" sz="8000" baseline="30000" dirty="0" smtClean="0">
                <a:latin typeface="Cambria Math"/>
                <a:ea typeface="Cambria Math"/>
              </a:rPr>
              <a:t> </a:t>
            </a:r>
            <a:r>
              <a:rPr lang="en-US" sz="8000" dirty="0" smtClean="0">
                <a:latin typeface="Cambria Math"/>
                <a:ea typeface="Cambria Math"/>
              </a:rPr>
              <a:t> is even then </a:t>
            </a:r>
            <a:r>
              <a:rPr lang="en-US" sz="8000" i="1" dirty="0" smtClean="0">
                <a:latin typeface="Cambria Math"/>
                <a:ea typeface="Cambria Math"/>
              </a:rPr>
              <a:t>a</a:t>
            </a:r>
            <a:r>
              <a:rPr lang="en-US" sz="8000" dirty="0" smtClean="0">
                <a:latin typeface="Cambria Math"/>
                <a:ea typeface="Cambria Math"/>
              </a:rPr>
              <a:t> must be even (an exercise). Since </a:t>
            </a:r>
            <a:r>
              <a:rPr lang="en-US" sz="8000" i="1" dirty="0" smtClean="0">
                <a:latin typeface="Cambria Math"/>
                <a:ea typeface="Cambria Math"/>
              </a:rPr>
              <a:t>a</a:t>
            </a:r>
            <a:r>
              <a:rPr lang="en-US" sz="8000" dirty="0" smtClean="0">
                <a:latin typeface="Cambria Math"/>
                <a:ea typeface="Cambria Math"/>
              </a:rPr>
              <a:t> is even, </a:t>
            </a:r>
            <a:r>
              <a:rPr lang="en-US" sz="8000" i="1" dirty="0" smtClean="0">
                <a:latin typeface="Cambria Math"/>
                <a:ea typeface="Cambria Math"/>
              </a:rPr>
              <a:t>a = </a:t>
            </a:r>
            <a:r>
              <a:rPr lang="en-US" sz="8000" dirty="0" smtClean="0">
                <a:latin typeface="Cambria Math"/>
                <a:ea typeface="Cambria Math"/>
              </a:rPr>
              <a:t>2</a:t>
            </a:r>
            <a:r>
              <a:rPr lang="en-US" sz="8000" i="1" dirty="0" smtClean="0">
                <a:latin typeface="Cambria Math"/>
                <a:ea typeface="Cambria Math"/>
              </a:rPr>
              <a:t>c  </a:t>
            </a:r>
            <a:r>
              <a:rPr lang="en-US" sz="8000" dirty="0" smtClean="0">
                <a:latin typeface="Cambria Math"/>
                <a:ea typeface="Cambria Math"/>
              </a:rPr>
              <a:t>for some integer </a:t>
            </a:r>
            <a:r>
              <a:rPr lang="en-US" sz="8000" i="1" dirty="0" smtClean="0">
                <a:latin typeface="Cambria Math"/>
                <a:ea typeface="Cambria Math"/>
              </a:rPr>
              <a:t>c</a:t>
            </a:r>
            <a:r>
              <a:rPr lang="en-US" sz="8000" dirty="0" smtClean="0">
                <a:latin typeface="Cambria Math"/>
                <a:ea typeface="Cambria Math"/>
              </a:rPr>
              <a:t>. Thus,</a:t>
            </a:r>
          </a:p>
          <a:p>
            <a:pPr>
              <a:buNone/>
            </a:pPr>
            <a:endParaRPr lang="en-US" sz="8000" dirty="0" smtClean="0">
              <a:latin typeface="Cambria Math"/>
              <a:ea typeface="Cambria Math"/>
            </a:endParaRPr>
          </a:p>
          <a:p>
            <a:pPr>
              <a:buNone/>
            </a:pPr>
            <a:r>
              <a:rPr lang="en-US" sz="8000" dirty="0" smtClean="0">
                <a:latin typeface="Cambria Math"/>
                <a:ea typeface="Cambria Math"/>
              </a:rPr>
              <a:t>    Therefore </a:t>
            </a:r>
            <a:r>
              <a:rPr lang="en-US" sz="8000" i="1" dirty="0" smtClean="0">
                <a:latin typeface="Cambria Math"/>
                <a:ea typeface="Cambria Math"/>
              </a:rPr>
              <a:t>b</a:t>
            </a:r>
            <a:r>
              <a:rPr lang="en-US" sz="8000" baseline="30000" dirty="0" smtClean="0">
                <a:latin typeface="Cambria Math"/>
                <a:ea typeface="Cambria Math"/>
              </a:rPr>
              <a:t>2 </a:t>
            </a:r>
            <a:r>
              <a:rPr lang="en-US" sz="8000" dirty="0" smtClean="0">
                <a:latin typeface="Cambria Math"/>
                <a:ea typeface="Cambria Math"/>
              </a:rPr>
              <a:t> is even.  Again then </a:t>
            </a:r>
            <a:r>
              <a:rPr lang="en-US" sz="8000" i="1" dirty="0" smtClean="0">
                <a:latin typeface="Cambria Math"/>
                <a:ea typeface="Cambria Math"/>
              </a:rPr>
              <a:t>b</a:t>
            </a:r>
            <a:r>
              <a:rPr lang="en-US" sz="8000" dirty="0" smtClean="0">
                <a:latin typeface="Cambria Math"/>
                <a:ea typeface="Cambria Math"/>
              </a:rPr>
              <a:t> must be even as well.</a:t>
            </a:r>
          </a:p>
          <a:p>
            <a:pPr>
              <a:buNone/>
            </a:pPr>
            <a:r>
              <a:rPr lang="en-US" sz="8000" dirty="0" smtClean="0">
                <a:latin typeface="Cambria Math"/>
                <a:ea typeface="Cambria Math"/>
              </a:rPr>
              <a:t>     But then 2 must divide both </a:t>
            </a:r>
            <a:r>
              <a:rPr lang="en-US" sz="8000" i="1" dirty="0" smtClean="0">
                <a:latin typeface="Cambria Math"/>
                <a:ea typeface="Cambria Math"/>
              </a:rPr>
              <a:t>a</a:t>
            </a:r>
            <a:r>
              <a:rPr lang="en-US" sz="8000" dirty="0" smtClean="0">
                <a:latin typeface="Cambria Math"/>
                <a:ea typeface="Cambria Math"/>
              </a:rPr>
              <a:t> and </a:t>
            </a:r>
            <a:r>
              <a:rPr lang="en-US" sz="8000" i="1" dirty="0" smtClean="0">
                <a:latin typeface="Cambria Math"/>
                <a:ea typeface="Cambria Math"/>
              </a:rPr>
              <a:t>b</a:t>
            </a:r>
            <a:r>
              <a:rPr lang="en-US" sz="8000" dirty="0" smtClean="0">
                <a:latin typeface="Cambria Math"/>
                <a:ea typeface="Cambria Math"/>
              </a:rPr>
              <a:t>. This contradicts our assumption that </a:t>
            </a:r>
            <a:r>
              <a:rPr lang="en-US" sz="8000" i="1" dirty="0" smtClean="0">
                <a:latin typeface="Cambria Math"/>
                <a:ea typeface="Cambria Math"/>
              </a:rPr>
              <a:t>a</a:t>
            </a:r>
            <a:r>
              <a:rPr lang="en-US" sz="8000" dirty="0" smtClean="0">
                <a:latin typeface="Cambria Math"/>
                <a:ea typeface="Cambria Math"/>
              </a:rPr>
              <a:t> and </a:t>
            </a:r>
            <a:r>
              <a:rPr lang="en-US" sz="8000" i="1" dirty="0" smtClean="0">
                <a:latin typeface="Cambria Math"/>
                <a:ea typeface="Cambria Math"/>
              </a:rPr>
              <a:t>b</a:t>
            </a:r>
            <a:r>
              <a:rPr lang="en-US" sz="8000" dirty="0" smtClean="0">
                <a:latin typeface="Cambria Math"/>
                <a:ea typeface="Cambria Math"/>
              </a:rPr>
              <a:t> have no common factors. We have proved by contradiction  that our initial assumption must be false  and  therefore  √2 is  irrational . </a:t>
            </a:r>
          </a:p>
          <a:p>
            <a:pPr>
              <a:buNone/>
            </a:pPr>
            <a:r>
              <a:rPr lang="en-US" sz="8000" dirty="0" smtClean="0">
                <a:latin typeface="Cambria Math"/>
                <a:ea typeface="Cambria Math"/>
              </a:rPr>
              <a:t>      </a:t>
            </a:r>
            <a:endParaRPr lang="en-US" sz="8000" b="1" dirty="0" smtClean="0">
              <a:latin typeface="Cambria Math"/>
              <a:ea typeface="Cambria Math"/>
            </a:endParaRPr>
          </a:p>
          <a:p>
            <a:pPr>
              <a:buNone/>
            </a:pPr>
            <a:r>
              <a:rPr lang="en-US" dirty="0" smtClean="0">
                <a:latin typeface="Cambria Math"/>
                <a:ea typeface="Cambria Math"/>
              </a:rPr>
              <a:t> </a:t>
            </a:r>
          </a:p>
          <a:p>
            <a:pPr>
              <a:buNone/>
            </a:pPr>
            <a:r>
              <a:rPr lang="en-US" dirty="0" smtClean="0">
                <a:latin typeface="Cambria Math"/>
                <a:ea typeface="Cambria Math"/>
              </a:rPr>
              <a:t>           </a:t>
            </a: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3048000" y="3200400"/>
            <a:ext cx="866775" cy="43815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876800" y="3276600"/>
            <a:ext cx="1121569" cy="266700"/>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2971800" y="4191000"/>
            <a:ext cx="1250156" cy="2667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029200" y="4191000"/>
            <a:ext cx="1092994" cy="266700"/>
          </a:xfrm>
          <a:prstGeom prst="rect">
            <a:avLst/>
          </a:prstGeom>
        </p:spPr>
      </p:pic>
      <p:sp>
        <p:nvSpPr>
          <p:cNvPr id="12" name="Isosceles Triangle 11"/>
          <p:cNvSpPr/>
          <p:nvPr/>
        </p:nvSpPr>
        <p:spPr>
          <a:xfrm rot="5400000" flipV="1">
            <a:off x="8382000" y="6096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Theorems that are </a:t>
            </a:r>
            <a:r>
              <a:rPr lang="en-US" dirty="0" err="1" smtClean="0"/>
              <a:t>Biconditional</a:t>
            </a:r>
            <a:r>
              <a:rPr lang="en-US" dirty="0" smtClean="0"/>
              <a:t> Statements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To prove a theorem that is a </a:t>
            </a:r>
            <a:r>
              <a:rPr lang="en-US" dirty="0" err="1" smtClean="0"/>
              <a:t>biconditional</a:t>
            </a:r>
            <a:r>
              <a:rPr lang="en-US" dirty="0" smtClean="0"/>
              <a:t> statement, that is, a statement of the form </a:t>
            </a:r>
            <a:r>
              <a:rPr lang="en-US" i="1" dirty="0" smtClean="0"/>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we show that     </a:t>
            </a:r>
            <a:r>
              <a:rPr lang="en-US" i="1" dirty="0" smtClean="0">
                <a:latin typeface="Cambria Math"/>
                <a:ea typeface="Cambria Math"/>
              </a:rPr>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 and </a:t>
            </a:r>
            <a:r>
              <a:rPr lang="en-US" i="1" dirty="0" smtClean="0">
                <a:latin typeface="Cambria Math"/>
                <a:ea typeface="Cambria Math"/>
              </a:rPr>
              <a:t>q </a:t>
            </a:r>
            <a:r>
              <a:rPr lang="en-US" dirty="0" smtClean="0">
                <a:latin typeface="Cambria Math"/>
                <a:ea typeface="Cambria Math"/>
              </a:rPr>
              <a:t>→</a:t>
            </a:r>
            <a:r>
              <a:rPr lang="en-US" i="1" dirty="0" smtClean="0">
                <a:latin typeface="Cambria Math"/>
                <a:ea typeface="Cambria Math"/>
              </a:rPr>
              <a:t>p</a:t>
            </a:r>
            <a:r>
              <a:rPr lang="en-US" dirty="0" smtClean="0">
                <a:latin typeface="Cambria Math"/>
                <a:ea typeface="Cambria Math"/>
              </a:rPr>
              <a:t> are both true. </a:t>
            </a:r>
          </a:p>
          <a:p>
            <a:pPr>
              <a:buNone/>
            </a:pPr>
            <a:r>
              <a:rPr lang="en-US" dirty="0" smtClean="0">
                <a:latin typeface="Cambria Math"/>
                <a:ea typeface="Cambria Math"/>
              </a:rPr>
              <a:t>     </a:t>
            </a:r>
          </a:p>
          <a:p>
            <a:pPr>
              <a:buNone/>
            </a:pPr>
            <a:r>
              <a:rPr lang="en-US" dirty="0" smtClean="0">
                <a:latin typeface="Cambria Math"/>
                <a:ea typeface="Cambria Math"/>
              </a:rPr>
              <a:t>   </a:t>
            </a:r>
            <a:r>
              <a:rPr lang="en-US" sz="2000" dirty="0" smtClean="0">
                <a:latin typeface="Cambria Math"/>
                <a:ea typeface="Cambria Math"/>
              </a:rPr>
              <a:t>Sometimes </a:t>
            </a:r>
            <a:r>
              <a:rPr lang="en-US" sz="2000" i="1" dirty="0" err="1" smtClean="0">
                <a:latin typeface="Cambria Math"/>
                <a:ea typeface="Cambria Math"/>
              </a:rPr>
              <a:t>iff</a:t>
            </a:r>
            <a:r>
              <a:rPr lang="en-US" sz="2000" i="1" dirty="0" smtClean="0">
                <a:latin typeface="Cambria Math"/>
                <a:ea typeface="Cambria Math"/>
              </a:rPr>
              <a:t>   </a:t>
            </a:r>
            <a:r>
              <a:rPr lang="en-US" sz="2000" dirty="0" smtClean="0">
                <a:latin typeface="Cambria Math"/>
                <a:ea typeface="Cambria Math"/>
              </a:rPr>
              <a:t>is used as an abbreviation for “if an only if,” as in</a:t>
            </a:r>
          </a:p>
          <a:p>
            <a:pPr>
              <a:buNone/>
            </a:pPr>
            <a:r>
              <a:rPr lang="en-US" sz="2000" dirty="0" smtClean="0">
                <a:latin typeface="Cambria Math"/>
                <a:ea typeface="Cambria Math"/>
              </a:rPr>
              <a:t>                  “If </a:t>
            </a:r>
            <a:r>
              <a:rPr lang="en-US" sz="2000" i="1" dirty="0" smtClean="0">
                <a:latin typeface="Cambria Math"/>
                <a:ea typeface="Cambria Math"/>
              </a:rPr>
              <a:t>n</a:t>
            </a:r>
            <a:r>
              <a:rPr lang="en-US" sz="2000" dirty="0" smtClean="0">
                <a:latin typeface="Cambria Math"/>
                <a:ea typeface="Cambria Math"/>
              </a:rPr>
              <a:t> is an integer, then </a:t>
            </a:r>
            <a:r>
              <a:rPr lang="en-US" sz="2000" i="1" dirty="0" smtClean="0">
                <a:latin typeface="Cambria Math"/>
                <a:ea typeface="Cambria Math"/>
              </a:rPr>
              <a:t>n</a:t>
            </a:r>
            <a:r>
              <a:rPr lang="en-US" sz="2000" dirty="0" smtClean="0">
                <a:latin typeface="Cambria Math"/>
                <a:ea typeface="Cambria Math"/>
              </a:rPr>
              <a:t> is odd </a:t>
            </a:r>
            <a:r>
              <a:rPr lang="en-US" sz="2000" b="1" i="1" dirty="0" err="1" smtClean="0">
                <a:solidFill>
                  <a:srgbClr val="7030A0"/>
                </a:solidFill>
                <a:latin typeface="Cambria Math"/>
                <a:ea typeface="Cambria Math"/>
              </a:rPr>
              <a:t>iff</a:t>
            </a:r>
            <a:r>
              <a:rPr lang="en-US" sz="2000" dirty="0" smtClean="0">
                <a:latin typeface="Cambria Math"/>
                <a:ea typeface="Cambria Math"/>
              </a:rPr>
              <a:t>  </a:t>
            </a:r>
            <a:r>
              <a:rPr lang="en-US" sz="2000" i="1" dirty="0" smtClean="0">
                <a:latin typeface="Cambria Math"/>
                <a:ea typeface="Cambria Math"/>
              </a:rPr>
              <a:t>n</a:t>
            </a:r>
            <a:r>
              <a:rPr lang="en-US" sz="2000" baseline="30000" dirty="0" smtClean="0">
                <a:latin typeface="Cambria Math"/>
                <a:ea typeface="Cambria Math"/>
              </a:rPr>
              <a:t>2 </a:t>
            </a:r>
            <a:r>
              <a:rPr lang="en-US" sz="2000" dirty="0" smtClean="0">
                <a:latin typeface="Cambria Math"/>
                <a:ea typeface="Cambria Math"/>
              </a:rPr>
              <a:t> is odd.”</a:t>
            </a:r>
            <a:endParaRPr lang="en-US" sz="2000" i="1"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wrong with this?</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914400" y="3124200"/>
            <a:ext cx="7248525" cy="2367915"/>
          </a:xfrm>
          <a:prstGeom prst="rect">
            <a:avLst/>
          </a:prstGeom>
        </p:spPr>
      </p:pic>
      <p:sp>
        <p:nvSpPr>
          <p:cNvPr id="10" name="TextBox 9"/>
          <p:cNvSpPr txBox="1"/>
          <p:nvPr/>
        </p:nvSpPr>
        <p:spPr>
          <a:xfrm>
            <a:off x="762000" y="2133600"/>
            <a:ext cx="8001000" cy="523220"/>
          </a:xfrm>
          <a:prstGeom prst="rect">
            <a:avLst/>
          </a:prstGeom>
          <a:noFill/>
        </p:spPr>
        <p:txBody>
          <a:bodyPr wrap="square" rtlCol="0">
            <a:spAutoFit/>
          </a:bodyPr>
          <a:lstStyle/>
          <a:p>
            <a:r>
              <a:rPr lang="en-US" sz="2800" dirty="0" smtClean="0"/>
              <a:t>“Proof” that </a:t>
            </a:r>
            <a:r>
              <a:rPr lang="en-US" sz="2800" i="1" dirty="0" smtClean="0"/>
              <a:t>1</a:t>
            </a:r>
            <a:r>
              <a:rPr lang="en-US" sz="2800" dirty="0" smtClean="0"/>
              <a:t> = </a:t>
            </a:r>
            <a:r>
              <a:rPr lang="en-US" sz="2800" i="1" dirty="0" smtClean="0"/>
              <a:t>2</a:t>
            </a:r>
            <a:endParaRPr lang="en-US" sz="2800" i="1" dirty="0"/>
          </a:p>
        </p:txBody>
      </p:sp>
      <p:sp>
        <p:nvSpPr>
          <p:cNvPr id="6" name="TextBox 5"/>
          <p:cNvSpPr txBox="1"/>
          <p:nvPr/>
        </p:nvSpPr>
        <p:spPr>
          <a:xfrm>
            <a:off x="1066800" y="5715000"/>
            <a:ext cx="4800600" cy="646331"/>
          </a:xfrm>
          <a:prstGeom prst="rect">
            <a:avLst/>
          </a:prstGeom>
          <a:noFill/>
        </p:spPr>
        <p:txBody>
          <a:bodyPr wrap="square" rtlCol="0">
            <a:spAutoFit/>
          </a:bodyPr>
          <a:lstStyle/>
          <a:p>
            <a:r>
              <a:rPr lang="en-US" b="1" dirty="0" smtClean="0"/>
              <a:t>Solution</a:t>
            </a:r>
            <a:r>
              <a:rPr lang="en-US" dirty="0" smtClean="0"/>
              <a:t>: Step 5.  a - b = </a:t>
            </a:r>
            <a:r>
              <a:rPr lang="en-US" dirty="0" smtClean="0">
                <a:latin typeface="Cambria Math" pitchFamily="18" charset="0"/>
                <a:ea typeface="Cambria Math" pitchFamily="18" charset="0"/>
              </a:rPr>
              <a:t>0 by the premise and division by 0 is undefined. </a:t>
            </a:r>
            <a:endParaRPr lang="en-US" dirty="0">
              <a:latin typeface="Cambria Math" pitchFamily="18" charset="0"/>
              <a:ea typeface="Cambria Math" pitchFamily="18" charset="0"/>
            </a:endParaRPr>
          </a:p>
        </p:txBody>
      </p:sp>
      <p:sp>
        <p:nvSpPr>
          <p:cNvPr id="7" name="Slide Number Placeholder 6"/>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normAutofit/>
          </a:bodyPr>
          <a:lstStyle/>
          <a:p>
            <a:r>
              <a:rPr lang="en-US" dirty="0" smtClean="0"/>
              <a:t> If direct methods of proof do not work: </a:t>
            </a:r>
          </a:p>
          <a:p>
            <a:pPr lvl="1"/>
            <a:r>
              <a:rPr lang="en-US" dirty="0" smtClean="0"/>
              <a:t>We may need  a clever use of a proof by contraposition.</a:t>
            </a:r>
          </a:p>
          <a:p>
            <a:pPr lvl="1"/>
            <a:r>
              <a:rPr lang="en-US" dirty="0" smtClean="0"/>
              <a:t> Or a proof by contradiction.</a:t>
            </a:r>
          </a:p>
          <a:p>
            <a:pPr lvl="1"/>
            <a:r>
              <a:rPr lang="en-US" dirty="0" smtClean="0"/>
              <a:t> In the next section, we will see  strategies that can be used when straightforward approaches do not work.</a:t>
            </a:r>
          </a:p>
          <a:p>
            <a:pPr lvl="1"/>
            <a:r>
              <a:rPr lang="en-US" dirty="0" smtClean="0"/>
              <a:t>In Chapter 5, we will see mathematical </a:t>
            </a:r>
            <a:r>
              <a:rPr lang="en-US" b="1" dirty="0" smtClean="0">
                <a:solidFill>
                  <a:srgbClr val="FF0000"/>
                </a:solidFill>
              </a:rPr>
              <a:t>induction</a:t>
            </a:r>
            <a:r>
              <a:rPr lang="en-US" dirty="0" smtClean="0"/>
              <a:t> and related techniques.</a:t>
            </a:r>
          </a:p>
          <a:p>
            <a:pPr lvl="1"/>
            <a:r>
              <a:rPr lang="en-US" dirty="0" smtClean="0"/>
              <a:t>In Chapter 6, we will see  </a:t>
            </a:r>
            <a:r>
              <a:rPr lang="en-US" b="1" dirty="0" smtClean="0">
                <a:solidFill>
                  <a:srgbClr val="FF0000"/>
                </a:solidFill>
              </a:rPr>
              <a:t>combinatorial proofs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Proof Methods and Strategy</a:t>
            </a:r>
            <a:endParaRPr lang="en-US" dirty="0"/>
          </a:p>
        </p:txBody>
      </p:sp>
      <p:sp>
        <p:nvSpPr>
          <p:cNvPr id="3" name="Subtitle 2"/>
          <p:cNvSpPr>
            <a:spLocks noGrp="1"/>
          </p:cNvSpPr>
          <p:nvPr>
            <p:ph type="subTitle" idx="1"/>
          </p:nvPr>
        </p:nvSpPr>
        <p:spPr/>
        <p:txBody>
          <a:bodyPr/>
          <a:lstStyle/>
          <a:p>
            <a:r>
              <a:rPr lang="en-US" smtClean="0"/>
              <a:t>Section 1.8</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Proof by Cases</a:t>
            </a:r>
          </a:p>
          <a:p>
            <a:r>
              <a:rPr lang="en-US" dirty="0" smtClean="0"/>
              <a:t>Existence Proofs</a:t>
            </a:r>
          </a:p>
          <a:p>
            <a:pPr lvl="1"/>
            <a:r>
              <a:rPr lang="en-US" dirty="0" smtClean="0"/>
              <a:t>Constructive</a:t>
            </a:r>
          </a:p>
          <a:p>
            <a:pPr lvl="1"/>
            <a:r>
              <a:rPr lang="en-US" dirty="0" err="1" smtClean="0"/>
              <a:t>Nonconstructive</a:t>
            </a:r>
            <a:endParaRPr lang="en-US" dirty="0" smtClean="0"/>
          </a:p>
          <a:p>
            <a:r>
              <a:rPr lang="en-US" dirty="0" smtClean="0"/>
              <a:t>Disproof by Counterexample</a:t>
            </a:r>
          </a:p>
          <a:p>
            <a:r>
              <a:rPr lang="en-US" dirty="0" smtClean="0"/>
              <a:t>Uniqueness Proofs</a:t>
            </a:r>
          </a:p>
          <a:p>
            <a:r>
              <a:rPr lang="en-US" dirty="0" smtClean="0"/>
              <a:t>Proving Universally Quantified Assertions</a:t>
            </a:r>
          </a:p>
          <a:p>
            <a:r>
              <a:rPr lang="en-US" dirty="0" smtClean="0"/>
              <a:t>Proof Strategies – sum up</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Cases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Let  </a:t>
            </a:r>
            <a:r>
              <a:rPr lang="en-US" i="1" dirty="0" smtClean="0"/>
              <a:t>a</a:t>
            </a:r>
            <a:r>
              <a:rPr lang="en-US" dirty="0" smtClean="0">
                <a:sym typeface="Symbol"/>
              </a:rPr>
              <a:t> @ </a:t>
            </a:r>
            <a:r>
              <a:rPr lang="en-US" i="1" dirty="0" smtClean="0">
                <a:sym typeface="Symbol"/>
              </a:rPr>
              <a:t>b</a:t>
            </a:r>
            <a:r>
              <a:rPr lang="en-US" dirty="0" smtClean="0">
                <a:sym typeface="Symbol"/>
              </a:rPr>
              <a:t> = max{</a:t>
            </a:r>
            <a:r>
              <a:rPr lang="en-US" i="1" dirty="0" smtClean="0">
                <a:sym typeface="Symbol"/>
              </a:rPr>
              <a:t>a</a:t>
            </a:r>
            <a:r>
              <a:rPr lang="en-US" dirty="0" smtClean="0">
                <a:sym typeface="Symbol"/>
              </a:rPr>
              <a:t>, </a:t>
            </a:r>
            <a:r>
              <a:rPr lang="en-US" i="1" dirty="0" smtClean="0">
                <a:sym typeface="Symbol"/>
              </a:rPr>
              <a:t>b</a:t>
            </a:r>
            <a:r>
              <a:rPr lang="en-US" dirty="0" smtClean="0">
                <a:sym typeface="Symbol"/>
              </a:rPr>
              <a:t>} = a</a:t>
            </a:r>
            <a:r>
              <a:rPr lang="en-US" i="1" dirty="0" smtClean="0">
                <a:sym typeface="Symbol"/>
              </a:rPr>
              <a:t>  </a:t>
            </a:r>
            <a:r>
              <a:rPr lang="en-US" dirty="0" smtClean="0">
                <a:sym typeface="Symbol"/>
              </a:rPr>
              <a:t>if</a:t>
            </a:r>
            <a:r>
              <a:rPr lang="en-US" dirty="0" smtClean="0"/>
              <a:t> </a:t>
            </a:r>
            <a:r>
              <a:rPr lang="en-US" i="1" dirty="0" smtClean="0"/>
              <a:t>a</a:t>
            </a:r>
            <a:r>
              <a:rPr lang="en-US" dirty="0" smtClean="0">
                <a:latin typeface="Cambria Math"/>
                <a:ea typeface="Cambria Math"/>
              </a:rPr>
              <a:t> ≥ </a:t>
            </a:r>
            <a:r>
              <a:rPr lang="en-US" i="1" dirty="0" smtClean="0"/>
              <a:t>b, </a:t>
            </a:r>
            <a:r>
              <a:rPr lang="en-US" dirty="0" smtClean="0"/>
              <a:t> </a:t>
            </a:r>
            <a:r>
              <a:rPr lang="en-US" dirty="0" smtClean="0">
                <a:sym typeface="Symbol"/>
              </a:rPr>
              <a:t>otherwise                   </a:t>
            </a:r>
            <a:r>
              <a:rPr lang="en-US" dirty="0" smtClean="0"/>
              <a:t> </a:t>
            </a:r>
            <a:r>
              <a:rPr lang="en-US" i="1" dirty="0" smtClean="0"/>
              <a:t>a</a:t>
            </a:r>
            <a:r>
              <a:rPr lang="en-US" dirty="0" smtClean="0">
                <a:sym typeface="Symbol"/>
              </a:rPr>
              <a:t> @ </a:t>
            </a:r>
            <a:r>
              <a:rPr lang="en-US" i="1" dirty="0" smtClean="0">
                <a:sym typeface="Symbol"/>
              </a:rPr>
              <a:t>b</a:t>
            </a:r>
            <a:r>
              <a:rPr lang="en-US" dirty="0" smtClean="0">
                <a:sym typeface="Symbol"/>
              </a:rPr>
              <a:t> = max{</a:t>
            </a:r>
            <a:r>
              <a:rPr lang="en-US" i="1" dirty="0" smtClean="0">
                <a:sym typeface="Symbol"/>
              </a:rPr>
              <a:t>a</a:t>
            </a:r>
            <a:r>
              <a:rPr lang="en-US" dirty="0" smtClean="0">
                <a:sym typeface="Symbol"/>
              </a:rPr>
              <a:t>, </a:t>
            </a:r>
            <a:r>
              <a:rPr lang="en-US" i="1" dirty="0" smtClean="0">
                <a:sym typeface="Symbol"/>
              </a:rPr>
              <a:t>b</a:t>
            </a:r>
            <a:r>
              <a:rPr lang="en-US" dirty="0" smtClean="0">
                <a:sym typeface="Symbol"/>
              </a:rPr>
              <a:t>} = </a:t>
            </a:r>
            <a:r>
              <a:rPr lang="en-US" i="1" dirty="0" smtClean="0">
                <a:sym typeface="Symbol"/>
              </a:rPr>
              <a:t>b.</a:t>
            </a:r>
            <a:r>
              <a:rPr lang="en-US" dirty="0" smtClean="0">
                <a:sym typeface="Symbol"/>
              </a:rPr>
              <a:t> </a:t>
            </a:r>
            <a:endParaRPr lang="en-US" i="1" dirty="0" smtClean="0">
              <a:sym typeface="Symbol"/>
            </a:endParaRPr>
          </a:p>
          <a:p>
            <a:pPr>
              <a:buNone/>
            </a:pPr>
            <a:r>
              <a:rPr lang="en-US" dirty="0" smtClean="0">
                <a:sym typeface="Symbol"/>
              </a:rPr>
              <a:t>Show that for all  real numbers </a:t>
            </a:r>
            <a:r>
              <a:rPr lang="en-US" i="1" dirty="0" smtClean="0">
                <a:sym typeface="Symbol"/>
              </a:rPr>
              <a:t>a</a:t>
            </a:r>
            <a:r>
              <a:rPr lang="en-US" dirty="0" smtClean="0">
                <a:sym typeface="Symbol"/>
              </a:rPr>
              <a:t>, </a:t>
            </a:r>
            <a:r>
              <a:rPr lang="en-US" i="1" dirty="0" smtClean="0">
                <a:sym typeface="Symbol"/>
              </a:rPr>
              <a:t>b</a:t>
            </a:r>
            <a:r>
              <a:rPr lang="en-US" dirty="0" smtClean="0">
                <a:sym typeface="Symbol"/>
              </a:rPr>
              <a:t>, </a:t>
            </a:r>
            <a:r>
              <a:rPr lang="en-US" i="1" dirty="0" smtClean="0">
                <a:sym typeface="Symbol"/>
              </a:rPr>
              <a:t>c</a:t>
            </a:r>
            <a:r>
              <a:rPr lang="en-US" dirty="0" smtClean="0">
                <a:sym typeface="Symbol"/>
              </a:rPr>
              <a:t> </a:t>
            </a:r>
          </a:p>
          <a:p>
            <a:pPr>
              <a:buNone/>
            </a:pPr>
            <a:r>
              <a:rPr lang="en-US" dirty="0" smtClean="0">
                <a:sym typeface="Symbol"/>
              </a:rPr>
              <a:t>                (a @b) @ c = a @ (b @ c)</a:t>
            </a:r>
          </a:p>
          <a:p>
            <a:pPr>
              <a:buNone/>
            </a:pPr>
            <a:r>
              <a:rPr lang="en-US" dirty="0" smtClean="0">
                <a:sym typeface="Symbol"/>
              </a:rPr>
              <a:t>(This means the operation @ is associative.)</a:t>
            </a:r>
          </a:p>
          <a:p>
            <a:pPr>
              <a:buNone/>
            </a:pPr>
            <a:r>
              <a:rPr lang="en-US" b="1" dirty="0" smtClean="0">
                <a:sym typeface="Symbol"/>
              </a:rPr>
              <a:t>Proof</a:t>
            </a:r>
            <a:r>
              <a:rPr lang="en-US" dirty="0" smtClean="0">
                <a:sym typeface="Symbol"/>
              </a:rPr>
              <a:t>: Let </a:t>
            </a:r>
            <a:r>
              <a:rPr lang="en-US" i="1" dirty="0" smtClean="0">
                <a:sym typeface="Symbol"/>
              </a:rPr>
              <a:t>a</a:t>
            </a:r>
            <a:r>
              <a:rPr lang="en-US" dirty="0" smtClean="0">
                <a:sym typeface="Symbol"/>
              </a:rPr>
              <a:t>, </a:t>
            </a:r>
            <a:r>
              <a:rPr lang="en-US" i="1" dirty="0" smtClean="0">
                <a:sym typeface="Symbol"/>
              </a:rPr>
              <a:t>b</a:t>
            </a:r>
            <a:r>
              <a:rPr lang="en-US" dirty="0" smtClean="0">
                <a:sym typeface="Symbol"/>
              </a:rPr>
              <a:t>, and </a:t>
            </a:r>
            <a:r>
              <a:rPr lang="en-US" i="1" dirty="0" smtClean="0">
                <a:sym typeface="Symbol"/>
              </a:rPr>
              <a:t>c</a:t>
            </a:r>
            <a:r>
              <a:rPr lang="en-US" dirty="0" smtClean="0">
                <a:sym typeface="Symbol"/>
              </a:rPr>
              <a:t> be arbitrary real numbers.</a:t>
            </a:r>
          </a:p>
          <a:p>
            <a:pPr>
              <a:buNone/>
            </a:pPr>
            <a:r>
              <a:rPr lang="en-US" dirty="0" smtClean="0">
                <a:sym typeface="Symbol"/>
              </a:rPr>
              <a:t>Then one of the following 6 cases must hold. </a:t>
            </a:r>
          </a:p>
          <a:p>
            <a:pPr marL="514350" indent="-514350">
              <a:buFont typeface="+mj-lt"/>
              <a:buAutoNum type="arabicPeriod"/>
            </a:pPr>
            <a:r>
              <a:rPr lang="en-US" i="1" dirty="0" smtClean="0">
                <a:sym typeface="Symbol"/>
              </a:rPr>
              <a:t>a</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b</a:t>
            </a:r>
            <a:r>
              <a:rPr lang="en-US" dirty="0" smtClean="0">
                <a:latin typeface="Cambria Math"/>
                <a:ea typeface="Cambria Math"/>
                <a:sym typeface="Symbol"/>
              </a:rPr>
              <a:t> ≥ </a:t>
            </a:r>
            <a:r>
              <a:rPr lang="en-US" i="1" dirty="0" smtClean="0">
                <a:latin typeface="Cambria Math"/>
                <a:ea typeface="Cambria Math"/>
                <a:sym typeface="Symbol"/>
              </a:rPr>
              <a:t>c</a:t>
            </a:r>
          </a:p>
          <a:p>
            <a:pPr marL="514350" indent="-514350">
              <a:buFont typeface="+mj-lt"/>
              <a:buAutoNum type="arabicPeriod"/>
            </a:pPr>
            <a:r>
              <a:rPr lang="en-US" i="1" dirty="0" smtClean="0">
                <a:sym typeface="Symbol"/>
              </a:rPr>
              <a:t>a</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c</a:t>
            </a:r>
            <a:r>
              <a:rPr lang="en-US" dirty="0" smtClean="0">
                <a:latin typeface="Cambria Math"/>
                <a:ea typeface="Cambria Math"/>
                <a:sym typeface="Symbol"/>
              </a:rPr>
              <a:t> ≥ </a:t>
            </a:r>
            <a:r>
              <a:rPr lang="en-US" i="1" dirty="0" smtClean="0">
                <a:latin typeface="Cambria Math"/>
                <a:ea typeface="Cambria Math"/>
                <a:sym typeface="Symbol"/>
              </a:rPr>
              <a:t>b</a:t>
            </a:r>
          </a:p>
          <a:p>
            <a:pPr marL="514350" indent="-514350">
              <a:buFont typeface="+mj-lt"/>
              <a:buAutoNum type="arabicPeriod"/>
            </a:pPr>
            <a:r>
              <a:rPr lang="en-US" i="1" dirty="0" smtClean="0">
                <a:sym typeface="Symbol"/>
              </a:rPr>
              <a:t>b</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a</a:t>
            </a:r>
            <a:r>
              <a:rPr lang="en-US" dirty="0" smtClean="0">
                <a:latin typeface="Cambria Math"/>
                <a:ea typeface="Cambria Math"/>
                <a:sym typeface="Symbol"/>
              </a:rPr>
              <a:t> ≥</a:t>
            </a:r>
            <a:r>
              <a:rPr lang="en-US" i="1" dirty="0" smtClean="0">
                <a:latin typeface="Cambria Math"/>
                <a:ea typeface="Cambria Math"/>
                <a:sym typeface="Symbol"/>
              </a:rPr>
              <a:t>c</a:t>
            </a:r>
          </a:p>
          <a:p>
            <a:pPr marL="514350" indent="-514350">
              <a:buFont typeface="+mj-lt"/>
              <a:buAutoNum type="arabicPeriod"/>
            </a:pPr>
            <a:r>
              <a:rPr lang="en-US" i="1" dirty="0" smtClean="0">
                <a:sym typeface="Symbol"/>
              </a:rPr>
              <a:t>b</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c</a:t>
            </a:r>
            <a:r>
              <a:rPr lang="en-US" dirty="0" smtClean="0">
                <a:latin typeface="Cambria Math"/>
                <a:ea typeface="Cambria Math"/>
                <a:sym typeface="Symbol"/>
              </a:rPr>
              <a:t> ≥</a:t>
            </a:r>
            <a:r>
              <a:rPr lang="en-US" i="1" dirty="0" smtClean="0">
                <a:latin typeface="Cambria Math"/>
                <a:ea typeface="Cambria Math"/>
                <a:sym typeface="Symbol"/>
              </a:rPr>
              <a:t>a</a:t>
            </a:r>
          </a:p>
          <a:p>
            <a:pPr marL="514350" indent="-514350">
              <a:buFont typeface="+mj-lt"/>
              <a:buAutoNum type="arabicPeriod"/>
            </a:pPr>
            <a:r>
              <a:rPr lang="en-US" i="1" dirty="0" smtClean="0">
                <a:sym typeface="Symbol"/>
              </a:rPr>
              <a:t>c</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a</a:t>
            </a:r>
            <a:r>
              <a:rPr lang="en-US" dirty="0" smtClean="0">
                <a:latin typeface="Cambria Math"/>
                <a:ea typeface="Cambria Math"/>
                <a:sym typeface="Symbol"/>
              </a:rPr>
              <a:t> ≥ </a:t>
            </a:r>
            <a:r>
              <a:rPr lang="en-US" i="1" dirty="0" smtClean="0">
                <a:latin typeface="Cambria Math"/>
                <a:ea typeface="Cambria Math"/>
                <a:sym typeface="Symbol"/>
              </a:rPr>
              <a:t>b</a:t>
            </a:r>
          </a:p>
          <a:p>
            <a:pPr marL="514350" indent="-514350">
              <a:buFont typeface="+mj-lt"/>
              <a:buAutoNum type="arabicPeriod"/>
            </a:pPr>
            <a:r>
              <a:rPr lang="en-US" i="1" dirty="0" smtClean="0">
                <a:sym typeface="Symbol"/>
              </a:rPr>
              <a:t>c</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b</a:t>
            </a:r>
            <a:r>
              <a:rPr lang="en-US" dirty="0" smtClean="0">
                <a:latin typeface="Cambria Math"/>
                <a:ea typeface="Cambria Math"/>
                <a:sym typeface="Symbol"/>
              </a:rPr>
              <a:t> ≥ </a:t>
            </a:r>
            <a:r>
              <a:rPr lang="en-US" i="1" dirty="0" smtClean="0">
                <a:latin typeface="Cambria Math"/>
                <a:ea typeface="Cambria Math"/>
                <a:sym typeface="Symbol"/>
              </a:rPr>
              <a:t>a</a:t>
            </a:r>
          </a:p>
          <a:p>
            <a:pPr marL="514350" indent="-514350">
              <a:buFont typeface="+mj-lt"/>
              <a:buAutoNum type="arabicPeriod"/>
            </a:pPr>
            <a:endParaRPr lang="en-US" dirty="0" smtClean="0">
              <a:latin typeface="Cambria Math"/>
              <a:ea typeface="Cambria Math"/>
              <a:sym typeface="Symbol"/>
            </a:endParaRPr>
          </a:p>
          <a:p>
            <a:pPr marL="514350" indent="-514350">
              <a:buFont typeface="+mj-lt"/>
              <a:buAutoNum type="arabicPeriod"/>
            </a:pPr>
            <a:endParaRPr lang="en-US" dirty="0"/>
          </a:p>
        </p:txBody>
      </p:sp>
      <p:sp>
        <p:nvSpPr>
          <p:cNvPr id="4" name="TextBox 3"/>
          <p:cNvSpPr txBox="1"/>
          <p:nvPr/>
        </p:nvSpPr>
        <p:spPr>
          <a:xfrm>
            <a:off x="38862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Cases</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sym typeface="Symbol"/>
              </a:rPr>
              <a:t>Case </a:t>
            </a:r>
            <a:r>
              <a:rPr lang="en-US" dirty="0" smtClean="0">
                <a:latin typeface="Cambria Math" pitchFamily="18" charset="0"/>
                <a:ea typeface="Cambria Math" pitchFamily="18" charset="0"/>
                <a:sym typeface="Symbol"/>
              </a:rPr>
              <a:t>1</a:t>
            </a:r>
            <a:r>
              <a:rPr lang="en-US" dirty="0" smtClean="0">
                <a:sym typeface="Symbol"/>
              </a:rPr>
              <a:t>: a </a:t>
            </a:r>
            <a:r>
              <a:rPr lang="en-US" dirty="0" smtClean="0">
                <a:latin typeface="Cambria Math"/>
                <a:ea typeface="Cambria Math"/>
                <a:sym typeface="Symbol"/>
              </a:rPr>
              <a:t>≥ b ≥ c</a:t>
            </a:r>
            <a:endParaRPr lang="en-US" dirty="0" smtClean="0">
              <a:sym typeface="Symbol"/>
            </a:endParaRPr>
          </a:p>
          <a:p>
            <a:pPr marL="514350" indent="-514350">
              <a:buNone/>
            </a:pPr>
            <a:r>
              <a:rPr lang="en-US" dirty="0" smtClean="0">
                <a:sym typeface="Symbol"/>
              </a:rPr>
              <a:t>(a @ b) = a, a @ c = a, b @ c = b</a:t>
            </a:r>
          </a:p>
          <a:p>
            <a:pPr marL="514350" indent="-514350">
              <a:buNone/>
            </a:pPr>
            <a:r>
              <a:rPr lang="en-US" dirty="0" smtClean="0">
                <a:sym typeface="Symbol"/>
              </a:rPr>
              <a:t>Hence (a @ b) @ c = a = a @ (b @ c)</a:t>
            </a:r>
          </a:p>
          <a:p>
            <a:pPr marL="514350" indent="-514350">
              <a:buNone/>
            </a:pPr>
            <a:r>
              <a:rPr lang="en-US" dirty="0" smtClean="0">
                <a:sym typeface="Symbol"/>
              </a:rPr>
              <a:t>Therefore the equality holds for the first case.</a:t>
            </a:r>
          </a:p>
          <a:p>
            <a:pPr marL="514350" indent="-514350">
              <a:buNone/>
            </a:pPr>
            <a:endParaRPr lang="en-US" dirty="0" smtClean="0">
              <a:sym typeface="Symbol"/>
            </a:endParaRPr>
          </a:p>
          <a:p>
            <a:pPr marL="514350" indent="-514350">
              <a:buNone/>
            </a:pPr>
            <a:r>
              <a:rPr lang="en-US" dirty="0" smtClean="0">
                <a:sym typeface="Symbol"/>
              </a:rPr>
              <a:t>      A complete proof requires that the equality be shown to hold for all 6 cases. But the proofs of the remaining cases are similar. Try them.</a:t>
            </a:r>
          </a:p>
          <a:p>
            <a:pPr marL="514350" indent="-514350">
              <a:buNone/>
            </a:pPr>
            <a:endParaRPr lang="en-US" dirty="0" smtClean="0">
              <a:sym typeface="Symbol"/>
            </a:endParaRPr>
          </a:p>
          <a:p>
            <a:pPr marL="514350" indent="-514350">
              <a:buNone/>
            </a:pPr>
            <a:endParaRPr lang="en-US" dirty="0" smtClean="0">
              <a:sym typeface="Symbol"/>
            </a:endParaRPr>
          </a:p>
          <a:p>
            <a:pPr marL="514350" indent="-514350">
              <a:buNone/>
            </a:pPr>
            <a:endParaRPr lang="en-US" dirty="0" smtClean="0"/>
          </a:p>
          <a:p>
            <a:pPr marL="514350" indent="-514350">
              <a:buNone/>
            </a:pPr>
            <a:endParaRPr lang="en-US" dirty="0" smtClean="0">
              <a:sym typeface="Symbol"/>
            </a:endParaRPr>
          </a:p>
          <a:p>
            <a:pPr marL="514350" indent="-514350">
              <a:buFont typeface="+mj-lt"/>
              <a:buAutoNum type="arabicPeriod"/>
            </a:pPr>
            <a:endParaRPr lang="en-US" dirty="0"/>
          </a:p>
        </p:txBody>
      </p:sp>
      <p:sp>
        <p:nvSpPr>
          <p:cNvPr id="4" name="Isosceles Triangle 3"/>
          <p:cNvSpPr/>
          <p:nvPr/>
        </p:nvSpPr>
        <p:spPr>
          <a:xfrm rot="5400000" flipV="1">
            <a:off x="82296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Loss of Generality</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3400" b="1" dirty="0" smtClean="0"/>
              <a:t>    Example</a:t>
            </a:r>
            <a:r>
              <a:rPr lang="en-US" sz="3400" dirty="0" smtClean="0"/>
              <a:t>: Show that if </a:t>
            </a:r>
            <a:r>
              <a:rPr lang="en-US" sz="3400" i="1" dirty="0" smtClean="0"/>
              <a:t>x</a:t>
            </a:r>
            <a:r>
              <a:rPr lang="en-US" sz="3400" dirty="0" smtClean="0"/>
              <a:t> and </a:t>
            </a:r>
            <a:r>
              <a:rPr lang="en-US" sz="3400" i="1" dirty="0" smtClean="0"/>
              <a:t>y</a:t>
            </a:r>
            <a:r>
              <a:rPr lang="en-US" sz="3400" dirty="0" smtClean="0"/>
              <a:t> are integers  and both </a:t>
            </a:r>
            <a:r>
              <a:rPr lang="en-US" sz="3400" i="1" dirty="0" err="1" smtClean="0"/>
              <a:t>x</a:t>
            </a:r>
            <a:r>
              <a:rPr lang="en-US" sz="3400" dirty="0" err="1" smtClean="0">
                <a:latin typeface="Cambria Math"/>
                <a:ea typeface="Cambria Math"/>
              </a:rPr>
              <a:t>∙</a:t>
            </a:r>
            <a:r>
              <a:rPr lang="en-US" sz="3400" i="1" dirty="0" err="1" smtClean="0"/>
              <a:t>y</a:t>
            </a:r>
            <a:r>
              <a:rPr lang="en-US" sz="3400" dirty="0" smtClean="0"/>
              <a:t> </a:t>
            </a:r>
            <a:r>
              <a:rPr lang="en-US" sz="3400" i="1" dirty="0" smtClean="0"/>
              <a:t>and </a:t>
            </a:r>
            <a:r>
              <a:rPr lang="en-US" sz="3400" i="1" dirty="0" err="1" smtClean="0"/>
              <a:t>x</a:t>
            </a:r>
            <a:r>
              <a:rPr lang="en-US" sz="3400" dirty="0" err="1" smtClean="0"/>
              <a:t>+</a:t>
            </a:r>
            <a:r>
              <a:rPr lang="en-US" sz="3400" i="1" dirty="0" err="1" smtClean="0"/>
              <a:t>y</a:t>
            </a:r>
            <a:r>
              <a:rPr lang="en-US" sz="3400" dirty="0" smtClean="0"/>
              <a:t> are even, then both </a:t>
            </a:r>
            <a:r>
              <a:rPr lang="en-US" sz="3400" i="1" dirty="0" smtClean="0"/>
              <a:t>x</a:t>
            </a:r>
            <a:r>
              <a:rPr lang="en-US" sz="3400" dirty="0" smtClean="0"/>
              <a:t> and </a:t>
            </a:r>
            <a:r>
              <a:rPr lang="en-US" sz="3400" i="1" dirty="0" smtClean="0"/>
              <a:t>y</a:t>
            </a:r>
            <a:r>
              <a:rPr lang="en-US" sz="3400" dirty="0" smtClean="0"/>
              <a:t> are even.</a:t>
            </a:r>
          </a:p>
          <a:p>
            <a:pPr>
              <a:buNone/>
            </a:pPr>
            <a:r>
              <a:rPr lang="en-US" sz="3400" dirty="0" smtClean="0"/>
              <a:t>    </a:t>
            </a:r>
            <a:r>
              <a:rPr lang="en-US" sz="3400" b="1" dirty="0" smtClean="0"/>
              <a:t> Proof</a:t>
            </a:r>
            <a:r>
              <a:rPr lang="en-US" sz="3400" dirty="0" smtClean="0"/>
              <a:t>: Use a proof by contraposition. Suppose  </a:t>
            </a:r>
            <a:r>
              <a:rPr lang="en-US" sz="3400" i="1" dirty="0" smtClean="0"/>
              <a:t>x </a:t>
            </a:r>
            <a:r>
              <a:rPr lang="en-US" sz="3400" dirty="0" smtClean="0"/>
              <a:t>and </a:t>
            </a:r>
            <a:r>
              <a:rPr lang="en-US" sz="3400" i="1" dirty="0" smtClean="0"/>
              <a:t>y</a:t>
            </a:r>
            <a:r>
              <a:rPr lang="en-US" sz="3400" dirty="0" smtClean="0"/>
              <a:t> are not both even. Then, one or both are odd. Without loss of generality, assume that </a:t>
            </a:r>
            <a:r>
              <a:rPr lang="en-US" sz="3400" i="1" dirty="0" smtClean="0">
                <a:ea typeface="Cambria Math" pitchFamily="18" charset="0"/>
              </a:rPr>
              <a:t>x</a:t>
            </a:r>
            <a:r>
              <a:rPr lang="en-US" sz="3400" dirty="0" smtClean="0"/>
              <a:t> is odd. Then  </a:t>
            </a:r>
            <a:r>
              <a:rPr lang="en-US" sz="3400" i="1" dirty="0" smtClean="0">
                <a:ea typeface="Cambria Math" pitchFamily="18" charset="0"/>
              </a:rPr>
              <a:t>x</a:t>
            </a:r>
            <a:r>
              <a:rPr lang="en-US" sz="3400" dirty="0" smtClean="0">
                <a:latin typeface="Cambria Math" pitchFamily="18" charset="0"/>
                <a:ea typeface="Cambria Math" pitchFamily="18" charset="0"/>
              </a:rPr>
              <a:t> = 2</a:t>
            </a:r>
            <a:r>
              <a:rPr lang="en-US" sz="3400" i="1" dirty="0" smtClean="0">
                <a:ea typeface="Cambria Math" pitchFamily="18" charset="0"/>
              </a:rPr>
              <a:t>m</a:t>
            </a:r>
            <a:r>
              <a:rPr lang="en-US" sz="3400" dirty="0" smtClean="0">
                <a:latin typeface="Cambria Math" pitchFamily="18" charset="0"/>
                <a:ea typeface="Cambria Math" pitchFamily="18" charset="0"/>
              </a:rPr>
              <a:t> + 1 </a:t>
            </a:r>
            <a:r>
              <a:rPr lang="en-US" sz="3400" dirty="0" smtClean="0"/>
              <a:t>for some integer </a:t>
            </a:r>
            <a:r>
              <a:rPr lang="en-US" sz="3400" i="1" dirty="0" smtClean="0"/>
              <a:t>m</a:t>
            </a:r>
            <a:r>
              <a:rPr lang="en-US" sz="3400" dirty="0" smtClean="0"/>
              <a:t>. </a:t>
            </a:r>
          </a:p>
          <a:p>
            <a:pPr lvl="1">
              <a:buNone/>
            </a:pPr>
            <a:r>
              <a:rPr lang="en-US" sz="3400" dirty="0" smtClean="0"/>
              <a:t>    </a:t>
            </a:r>
            <a:r>
              <a:rPr lang="en-US" sz="3400" i="1" dirty="0" smtClean="0"/>
              <a:t>Case </a:t>
            </a:r>
            <a:r>
              <a:rPr lang="en-US" sz="3400" i="1" dirty="0" smtClean="0">
                <a:latin typeface="Cambria Math" pitchFamily="18" charset="0"/>
                <a:ea typeface="Cambria Math" pitchFamily="18" charset="0"/>
              </a:rPr>
              <a:t>1</a:t>
            </a:r>
            <a:r>
              <a:rPr lang="en-US" sz="3400" dirty="0" smtClean="0"/>
              <a:t>: </a:t>
            </a:r>
            <a:r>
              <a:rPr lang="en-US" sz="3400" i="1" dirty="0" smtClean="0"/>
              <a:t>y</a:t>
            </a:r>
            <a:r>
              <a:rPr lang="en-US" sz="3400" dirty="0" smtClean="0"/>
              <a:t> is even. Then </a:t>
            </a:r>
            <a:r>
              <a:rPr lang="en-US" sz="3400" i="1" dirty="0" smtClean="0">
                <a:latin typeface="Cambria Math" pitchFamily="18" charset="0"/>
                <a:ea typeface="Cambria Math" pitchFamily="18" charset="0"/>
              </a:rPr>
              <a:t>y</a:t>
            </a:r>
            <a:r>
              <a:rPr lang="en-US" sz="3400" dirty="0" smtClean="0">
                <a:latin typeface="Cambria Math" pitchFamily="18" charset="0"/>
                <a:ea typeface="Cambria Math" pitchFamily="18" charset="0"/>
              </a:rPr>
              <a:t> = 2</a:t>
            </a:r>
            <a:r>
              <a:rPr lang="en-US" sz="3400" i="1" dirty="0" smtClean="0">
                <a:latin typeface="Cambria Math" pitchFamily="18" charset="0"/>
                <a:ea typeface="Cambria Math" pitchFamily="18" charset="0"/>
              </a:rPr>
              <a:t>n</a:t>
            </a:r>
            <a:r>
              <a:rPr lang="en-US" sz="3400" dirty="0" smtClean="0">
                <a:latin typeface="Cambria Math" pitchFamily="18" charset="0"/>
                <a:ea typeface="Cambria Math" pitchFamily="18" charset="0"/>
              </a:rPr>
              <a:t> </a:t>
            </a:r>
            <a:r>
              <a:rPr lang="en-US" sz="3400" dirty="0" smtClean="0"/>
              <a:t>for some integer </a:t>
            </a:r>
            <a:r>
              <a:rPr lang="en-US" sz="3400" i="1" dirty="0" smtClean="0"/>
              <a:t>n</a:t>
            </a:r>
            <a:r>
              <a:rPr lang="en-US" sz="3400" dirty="0" smtClean="0"/>
              <a:t>, so                                                  </a:t>
            </a:r>
            <a:r>
              <a:rPr lang="en-US" sz="3400" i="1" dirty="0" smtClean="0">
                <a:ea typeface="Cambria Math" pitchFamily="18" charset="0"/>
              </a:rPr>
              <a:t>x</a:t>
            </a:r>
            <a:r>
              <a:rPr lang="en-US" sz="3400" dirty="0" smtClean="0">
                <a:latin typeface="Cambria Math" pitchFamily="18" charset="0"/>
                <a:ea typeface="Cambria Math" pitchFamily="18" charset="0"/>
              </a:rPr>
              <a:t> +</a:t>
            </a:r>
            <a:r>
              <a:rPr lang="en-US" sz="3400" i="1" dirty="0" smtClean="0">
                <a:latin typeface="Cambria Math" pitchFamily="18" charset="0"/>
                <a:ea typeface="Cambria Math" pitchFamily="18" charset="0"/>
              </a:rPr>
              <a:t> </a:t>
            </a:r>
            <a:r>
              <a:rPr lang="en-US" sz="3400" i="1" dirty="0" smtClean="0">
                <a:ea typeface="Cambria Math" pitchFamily="18" charset="0"/>
              </a:rPr>
              <a:t>y</a:t>
            </a:r>
            <a:r>
              <a:rPr lang="en-US" sz="3400" dirty="0" smtClean="0">
                <a:latin typeface="Cambria Math" pitchFamily="18" charset="0"/>
                <a:ea typeface="Cambria Math" pitchFamily="18" charset="0"/>
              </a:rPr>
              <a:t> = (2</a:t>
            </a:r>
            <a:r>
              <a:rPr lang="en-US" sz="3400" i="1" dirty="0" smtClean="0">
                <a:ea typeface="Cambria Math" pitchFamily="18" charset="0"/>
              </a:rPr>
              <a:t>m</a:t>
            </a:r>
            <a:r>
              <a:rPr lang="en-US" sz="3400" dirty="0" smtClean="0">
                <a:ea typeface="Cambria Math" pitchFamily="18" charset="0"/>
              </a:rPr>
              <a:t> </a:t>
            </a:r>
            <a:r>
              <a:rPr lang="en-US" sz="3400" dirty="0" smtClean="0">
                <a:latin typeface="Cambria Math" pitchFamily="18" charset="0"/>
                <a:ea typeface="Cambria Math" pitchFamily="18" charset="0"/>
              </a:rPr>
              <a:t>+ 1) + 2</a:t>
            </a:r>
            <a:r>
              <a:rPr lang="en-US" sz="3400" i="1" dirty="0" smtClean="0">
                <a:ea typeface="Cambria Math" pitchFamily="18" charset="0"/>
              </a:rPr>
              <a:t>n</a:t>
            </a:r>
            <a:r>
              <a:rPr lang="en-US" sz="3400" dirty="0" smtClean="0">
                <a:latin typeface="Cambria Math" pitchFamily="18" charset="0"/>
                <a:ea typeface="Cambria Math" pitchFamily="18" charset="0"/>
              </a:rPr>
              <a:t> = 2(</a:t>
            </a:r>
            <a:r>
              <a:rPr lang="en-US" sz="3400" i="1" dirty="0" smtClean="0">
                <a:ea typeface="Cambria Math" pitchFamily="18" charset="0"/>
              </a:rPr>
              <a:t>m</a:t>
            </a:r>
            <a:r>
              <a:rPr lang="en-US" sz="3400" dirty="0" smtClean="0">
                <a:latin typeface="Cambria Math" pitchFamily="18" charset="0"/>
                <a:ea typeface="Cambria Math" pitchFamily="18" charset="0"/>
              </a:rPr>
              <a:t> + </a:t>
            </a:r>
            <a:r>
              <a:rPr lang="en-US" sz="3400" i="1" dirty="0" smtClean="0">
                <a:ea typeface="Cambria Math" pitchFamily="18" charset="0"/>
              </a:rPr>
              <a:t>n</a:t>
            </a:r>
            <a:r>
              <a:rPr lang="en-US" sz="3400" dirty="0" smtClean="0">
                <a:latin typeface="Cambria Math" pitchFamily="18" charset="0"/>
                <a:ea typeface="Cambria Math" pitchFamily="18" charset="0"/>
              </a:rPr>
              <a:t>) + 1 is odd.</a:t>
            </a:r>
          </a:p>
          <a:p>
            <a:pPr lvl="1">
              <a:buNone/>
            </a:pPr>
            <a:r>
              <a:rPr lang="en-US" sz="3400" dirty="0" smtClean="0">
                <a:latin typeface="Cambria Math" pitchFamily="18" charset="0"/>
                <a:ea typeface="Cambria Math" pitchFamily="18" charset="0"/>
              </a:rPr>
              <a:t>    </a:t>
            </a:r>
            <a:r>
              <a:rPr lang="en-US" sz="3400" i="1" dirty="0" smtClean="0">
                <a:latin typeface="Cambria Math" pitchFamily="18" charset="0"/>
                <a:ea typeface="Cambria Math" pitchFamily="18" charset="0"/>
              </a:rPr>
              <a:t>Case 2</a:t>
            </a:r>
            <a:r>
              <a:rPr lang="en-US" sz="3400" dirty="0" smtClean="0">
                <a:latin typeface="Cambria Math" pitchFamily="18" charset="0"/>
                <a:ea typeface="Cambria Math" pitchFamily="18" charset="0"/>
              </a:rPr>
              <a:t>:</a:t>
            </a:r>
            <a:r>
              <a:rPr lang="en-US" sz="3400" i="1" dirty="0" smtClean="0"/>
              <a:t> y</a:t>
            </a:r>
            <a:r>
              <a:rPr lang="en-US" sz="3400" dirty="0" smtClean="0"/>
              <a:t> is odd. Then </a:t>
            </a:r>
            <a:r>
              <a:rPr lang="en-US" sz="3400" i="1" dirty="0" smtClean="0">
                <a:latin typeface="Cambria Math" pitchFamily="18" charset="0"/>
                <a:ea typeface="Cambria Math" pitchFamily="18" charset="0"/>
              </a:rPr>
              <a:t>y</a:t>
            </a:r>
            <a:r>
              <a:rPr lang="en-US" sz="3400" dirty="0" smtClean="0">
                <a:latin typeface="Cambria Math" pitchFamily="18" charset="0"/>
                <a:ea typeface="Cambria Math" pitchFamily="18" charset="0"/>
              </a:rPr>
              <a:t> = 2</a:t>
            </a:r>
            <a:r>
              <a:rPr lang="en-US" sz="3400" i="1" dirty="0" smtClean="0">
                <a:latin typeface="Cambria Math" pitchFamily="18" charset="0"/>
                <a:ea typeface="Cambria Math" pitchFamily="18" charset="0"/>
              </a:rPr>
              <a:t>n </a:t>
            </a:r>
            <a:r>
              <a:rPr lang="en-US" sz="3400" i="1" dirty="0" smtClean="0">
                <a:ea typeface="Cambria Math" pitchFamily="18" charset="0"/>
              </a:rPr>
              <a:t>+</a:t>
            </a:r>
            <a:r>
              <a:rPr lang="en-US" sz="3400" i="1" dirty="0" smtClean="0">
                <a:latin typeface="Cambria Math" pitchFamily="18" charset="0"/>
                <a:ea typeface="Cambria Math" pitchFamily="18" charset="0"/>
              </a:rPr>
              <a:t> </a:t>
            </a:r>
            <a:r>
              <a:rPr lang="en-US" sz="3400" dirty="0" smtClean="0">
                <a:latin typeface="Cambria Math" pitchFamily="18" charset="0"/>
                <a:ea typeface="Cambria Math" pitchFamily="18" charset="0"/>
              </a:rPr>
              <a:t>1 </a:t>
            </a:r>
            <a:r>
              <a:rPr lang="en-US" sz="3400" dirty="0" smtClean="0"/>
              <a:t>for some integer </a:t>
            </a:r>
            <a:r>
              <a:rPr lang="en-US" sz="3400" i="1" dirty="0" smtClean="0"/>
              <a:t>n</a:t>
            </a:r>
            <a:r>
              <a:rPr lang="en-US" sz="3400" dirty="0" smtClean="0"/>
              <a:t>, so                                            </a:t>
            </a:r>
            <a:r>
              <a:rPr lang="en-US" sz="3400" i="1" dirty="0" smtClean="0">
                <a:ea typeface="Cambria Math" pitchFamily="18" charset="0"/>
              </a:rPr>
              <a:t>x</a:t>
            </a:r>
            <a:r>
              <a:rPr lang="en-US" sz="3400" dirty="0" smtClean="0">
                <a:latin typeface="Cambria Math" pitchFamily="18" charset="0"/>
                <a:ea typeface="Cambria Math" pitchFamily="18" charset="0"/>
              </a:rPr>
              <a:t> </a:t>
            </a:r>
            <a:r>
              <a:rPr lang="en-US" sz="3400" dirty="0" smtClean="0">
                <a:latin typeface="Cambria Math"/>
                <a:ea typeface="Cambria Math"/>
              </a:rPr>
              <a:t>∙ </a:t>
            </a:r>
            <a:r>
              <a:rPr lang="en-US" sz="3400" i="1" dirty="0" smtClean="0">
                <a:ea typeface="Cambria Math" pitchFamily="18" charset="0"/>
              </a:rPr>
              <a:t>y</a:t>
            </a:r>
            <a:r>
              <a:rPr lang="en-US" sz="3400" dirty="0" smtClean="0">
                <a:latin typeface="Cambria Math" pitchFamily="18" charset="0"/>
                <a:ea typeface="Cambria Math" pitchFamily="18" charset="0"/>
              </a:rPr>
              <a:t> = (2</a:t>
            </a:r>
            <a:r>
              <a:rPr lang="en-US" sz="3400" i="1" dirty="0" smtClean="0">
                <a:ea typeface="Cambria Math" pitchFamily="18" charset="0"/>
              </a:rPr>
              <a:t>m</a:t>
            </a:r>
            <a:r>
              <a:rPr lang="en-US" sz="3400" dirty="0" smtClean="0">
                <a:ea typeface="Cambria Math" pitchFamily="18" charset="0"/>
              </a:rPr>
              <a:t> </a:t>
            </a:r>
            <a:r>
              <a:rPr lang="en-US" sz="3400" dirty="0" smtClean="0">
                <a:latin typeface="Cambria Math" pitchFamily="18" charset="0"/>
                <a:ea typeface="Cambria Math" pitchFamily="18" charset="0"/>
              </a:rPr>
              <a:t>+ 1) (2</a:t>
            </a:r>
            <a:r>
              <a:rPr lang="en-US" sz="3400" i="1" dirty="0" smtClean="0">
                <a:ea typeface="Cambria Math" pitchFamily="18" charset="0"/>
              </a:rPr>
              <a:t>n</a:t>
            </a:r>
            <a:r>
              <a:rPr lang="en-US" sz="3400" dirty="0" smtClean="0">
                <a:latin typeface="Cambria Math" pitchFamily="18" charset="0"/>
                <a:ea typeface="Cambria Math" pitchFamily="18" charset="0"/>
              </a:rPr>
              <a:t> + 1) = 2(2</a:t>
            </a:r>
            <a:r>
              <a:rPr lang="en-US" sz="3400" i="1" dirty="0" smtClean="0">
                <a:ea typeface="Cambria Math" pitchFamily="18" charset="0"/>
              </a:rPr>
              <a:t>m</a:t>
            </a:r>
            <a:r>
              <a:rPr lang="en-US" sz="3400" dirty="0" smtClean="0">
                <a:latin typeface="Cambria Math"/>
                <a:ea typeface="Cambria Math"/>
              </a:rPr>
              <a:t> ∙</a:t>
            </a:r>
            <a:r>
              <a:rPr lang="en-US" sz="3400" i="1" dirty="0" smtClean="0">
                <a:ea typeface="Cambria Math" pitchFamily="18" charset="0"/>
              </a:rPr>
              <a:t> n</a:t>
            </a:r>
            <a:r>
              <a:rPr lang="en-US" sz="3400" dirty="0" smtClean="0">
                <a:latin typeface="Cambria Math" pitchFamily="18" charset="0"/>
                <a:ea typeface="Cambria Math" pitchFamily="18" charset="0"/>
              </a:rPr>
              <a:t> +</a:t>
            </a:r>
            <a:r>
              <a:rPr lang="en-US" sz="3400" i="1" dirty="0" smtClean="0">
                <a:ea typeface="Cambria Math" pitchFamily="18" charset="0"/>
              </a:rPr>
              <a:t>m</a:t>
            </a:r>
            <a:r>
              <a:rPr lang="en-US" sz="3400" dirty="0" smtClean="0">
                <a:latin typeface="Cambria Math" pitchFamily="18" charset="0"/>
                <a:ea typeface="Cambria Math" pitchFamily="18" charset="0"/>
              </a:rPr>
              <a:t> + </a:t>
            </a:r>
            <a:r>
              <a:rPr lang="en-US" sz="3400" i="1" dirty="0" smtClean="0">
                <a:ea typeface="Cambria Math" pitchFamily="18" charset="0"/>
              </a:rPr>
              <a:t>n</a:t>
            </a:r>
            <a:r>
              <a:rPr lang="en-US" sz="3400" dirty="0" smtClean="0">
                <a:latin typeface="Cambria Math" pitchFamily="18" charset="0"/>
                <a:ea typeface="Cambria Math" pitchFamily="18" charset="0"/>
              </a:rPr>
              <a:t>) + 1 is odd.</a:t>
            </a:r>
          </a:p>
          <a:p>
            <a:pPr>
              <a:buNone/>
            </a:pPr>
            <a:endParaRPr lang="en-US" sz="3400" dirty="0" smtClean="0">
              <a:latin typeface="Cambria Math" pitchFamily="18" charset="0"/>
              <a:ea typeface="Cambria Math" pitchFamily="18" charset="0"/>
            </a:endParaRPr>
          </a:p>
          <a:p>
            <a:pPr>
              <a:buNone/>
            </a:pPr>
            <a:r>
              <a:rPr lang="en-US" sz="3400" b="1" dirty="0" smtClean="0">
                <a:latin typeface="Cambria Math" pitchFamily="18" charset="0"/>
                <a:ea typeface="Cambria Math" pitchFamily="18" charset="0"/>
              </a:rPr>
              <a:t>     </a:t>
            </a:r>
          </a:p>
          <a:p>
            <a:pPr>
              <a:buNone/>
            </a:pPr>
            <a:r>
              <a:rPr lang="en-US" sz="3400" b="1" dirty="0" smtClean="0">
                <a:latin typeface="Cambria Math" pitchFamily="18" charset="0"/>
                <a:ea typeface="Cambria Math" pitchFamily="18" charset="0"/>
              </a:rPr>
              <a:t>    </a:t>
            </a:r>
            <a:r>
              <a:rPr lang="en-US" sz="3400" dirty="0" smtClean="0">
                <a:latin typeface="Cambria Math" pitchFamily="18" charset="0"/>
                <a:ea typeface="Cambria Math" pitchFamily="18" charset="0"/>
              </a:rPr>
              <a:t>We only cover the case where </a:t>
            </a:r>
            <a:r>
              <a:rPr lang="en-US" sz="3400" i="1" dirty="0" smtClean="0">
                <a:latin typeface="Cambria Math" pitchFamily="18" charset="0"/>
                <a:ea typeface="Cambria Math" pitchFamily="18" charset="0"/>
              </a:rPr>
              <a:t>x</a:t>
            </a:r>
            <a:r>
              <a:rPr lang="en-US" sz="3400" dirty="0" smtClean="0">
                <a:latin typeface="Cambria Math" pitchFamily="18" charset="0"/>
                <a:ea typeface="Cambria Math" pitchFamily="18" charset="0"/>
              </a:rPr>
              <a:t> is odd because the case where </a:t>
            </a:r>
            <a:r>
              <a:rPr lang="en-US" sz="3400" i="1" dirty="0" smtClean="0">
                <a:latin typeface="Cambria Math" pitchFamily="18" charset="0"/>
                <a:ea typeface="Cambria Math" pitchFamily="18" charset="0"/>
              </a:rPr>
              <a:t>y</a:t>
            </a:r>
            <a:r>
              <a:rPr lang="en-US" sz="3400" dirty="0" smtClean="0">
                <a:latin typeface="Cambria Math" pitchFamily="18" charset="0"/>
                <a:ea typeface="Cambria Math" pitchFamily="18" charset="0"/>
              </a:rPr>
              <a:t> is odd is  similar. The use phrase </a:t>
            </a:r>
            <a:r>
              <a:rPr lang="en-US" sz="3400" b="1" i="1" dirty="0" smtClean="0">
                <a:solidFill>
                  <a:srgbClr val="FF0000"/>
                </a:solidFill>
                <a:latin typeface="Cambria Math" pitchFamily="18" charset="0"/>
                <a:ea typeface="Cambria Math" pitchFamily="18" charset="0"/>
              </a:rPr>
              <a:t>without  loss of generality</a:t>
            </a:r>
            <a:r>
              <a:rPr lang="en-US" sz="3400" b="1" dirty="0" smtClean="0">
                <a:solidFill>
                  <a:srgbClr val="FF0000"/>
                </a:solidFill>
                <a:latin typeface="Cambria Math" pitchFamily="18" charset="0"/>
                <a:ea typeface="Cambria Math" pitchFamily="18" charset="0"/>
              </a:rPr>
              <a:t> (WLOG) </a:t>
            </a:r>
            <a:r>
              <a:rPr lang="en-US" sz="3400" dirty="0" smtClean="0">
                <a:latin typeface="Cambria Math" pitchFamily="18" charset="0"/>
                <a:ea typeface="Cambria Math" pitchFamily="18" charset="0"/>
              </a:rPr>
              <a:t>indicates this. </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a:t>
            </a:r>
          </a:p>
        </p:txBody>
      </p:sp>
      <p:sp>
        <p:nvSpPr>
          <p:cNvPr id="4" name="Isosceles Triangle 3"/>
          <p:cNvSpPr/>
          <p:nvPr/>
        </p:nvSpPr>
        <p:spPr>
          <a:xfrm rot="5400000" flipV="1">
            <a:off x="8305800" y="3962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Valid Arguments</a:t>
            </a:r>
          </a:p>
          <a:p>
            <a:r>
              <a:rPr lang="en-US" dirty="0" smtClean="0"/>
              <a:t>Inference </a:t>
            </a:r>
            <a:r>
              <a:rPr lang="en-US" b="1" dirty="0" smtClean="0"/>
              <a:t>Rules</a:t>
            </a:r>
            <a:r>
              <a:rPr lang="en-US" dirty="0" smtClean="0"/>
              <a:t> for Propositional Logic</a:t>
            </a:r>
          </a:p>
          <a:p>
            <a:r>
              <a:rPr lang="en-US" dirty="0" smtClean="0"/>
              <a:t>Using Rules of Inference to </a:t>
            </a:r>
            <a:r>
              <a:rPr lang="en-US" b="1" dirty="0" smtClean="0"/>
              <a:t>Build Arguments</a:t>
            </a:r>
          </a:p>
          <a:p>
            <a:r>
              <a:rPr lang="en-US" b="1" dirty="0" smtClean="0"/>
              <a:t>Rules</a:t>
            </a:r>
            <a:r>
              <a:rPr lang="en-US" dirty="0" smtClean="0"/>
              <a:t> of Inference for Quantified Statements</a:t>
            </a:r>
          </a:p>
          <a:p>
            <a:r>
              <a:rPr lang="en-US" b="1" dirty="0" smtClean="0"/>
              <a:t>Building Arguments </a:t>
            </a:r>
            <a:r>
              <a:rPr lang="en-US" dirty="0" smtClean="0"/>
              <a:t>for Quantified Statements</a:t>
            </a:r>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Proofs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Proof of theorems of the form                   .</a:t>
            </a:r>
          </a:p>
          <a:p>
            <a:r>
              <a:rPr lang="en-US" b="1" dirty="0" smtClean="0"/>
              <a:t>Constructive</a:t>
            </a:r>
            <a:r>
              <a:rPr lang="en-US" dirty="0" smtClean="0"/>
              <a:t> existence proof: </a:t>
            </a:r>
          </a:p>
          <a:p>
            <a:pPr lvl="1"/>
            <a:r>
              <a:rPr lang="en-US" dirty="0" smtClean="0"/>
              <a:t>Find an explicit value of </a:t>
            </a:r>
            <a:r>
              <a:rPr lang="en-US" i="1" dirty="0" smtClean="0"/>
              <a:t>c</a:t>
            </a:r>
            <a:r>
              <a:rPr lang="en-US" dirty="0" smtClean="0"/>
              <a:t>, for which  </a:t>
            </a:r>
            <a:r>
              <a:rPr lang="en-US" i="1" dirty="0" smtClean="0"/>
              <a:t>P(c) </a:t>
            </a:r>
            <a:r>
              <a:rPr lang="en-US" dirty="0" smtClean="0"/>
              <a:t>is true.</a:t>
            </a:r>
          </a:p>
          <a:p>
            <a:pPr lvl="1"/>
            <a:r>
              <a:rPr lang="en-US" dirty="0" smtClean="0"/>
              <a:t>Then                   is   true by Existential Generalization (EG).</a:t>
            </a:r>
          </a:p>
          <a:p>
            <a:pPr>
              <a:buNone/>
            </a:pPr>
            <a:r>
              <a:rPr lang="en-US" b="1" dirty="0" smtClean="0"/>
              <a:t>    Example</a:t>
            </a:r>
            <a:r>
              <a:rPr lang="en-US" dirty="0" smtClean="0"/>
              <a:t>: Show that there is a positive integer that can be  written as the sum of cubes of positive integers in two different ways:</a:t>
            </a:r>
          </a:p>
          <a:p>
            <a:pPr>
              <a:buNone/>
            </a:pPr>
            <a:r>
              <a:rPr lang="en-US" dirty="0" smtClean="0"/>
              <a:t>    </a:t>
            </a:r>
            <a:r>
              <a:rPr lang="en-US" b="1" dirty="0" smtClean="0"/>
              <a:t>Proof</a:t>
            </a:r>
            <a:r>
              <a:rPr lang="en-US" dirty="0" smtClean="0"/>
              <a:t>:        </a:t>
            </a:r>
            <a:r>
              <a:rPr lang="en-US" dirty="0" smtClean="0">
                <a:latin typeface="Cambria Math" pitchFamily="18" charset="0"/>
                <a:ea typeface="Cambria Math" pitchFamily="18" charset="0"/>
              </a:rPr>
              <a:t>1729 is such a number since </a:t>
            </a:r>
          </a:p>
          <a:p>
            <a:pPr>
              <a:buNone/>
            </a:pPr>
            <a:r>
              <a:rPr lang="en-US" dirty="0" smtClean="0">
                <a:latin typeface="Cambria Math" pitchFamily="18" charset="0"/>
                <a:ea typeface="Cambria Math" pitchFamily="18" charset="0"/>
              </a:rPr>
              <a:t>                          1729 = 10</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+ 9</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12</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+ 1</a:t>
            </a:r>
            <a:r>
              <a:rPr lang="en-US" baseline="30000" dirty="0" smtClean="0">
                <a:latin typeface="Cambria Math" pitchFamily="18" charset="0"/>
                <a:ea typeface="Cambria Math" pitchFamily="18" charset="0"/>
              </a:rPr>
              <a:t>3</a:t>
            </a:r>
          </a:p>
          <a:p>
            <a:endParaRPr lang="en-US" dirty="0" smtClean="0"/>
          </a:p>
          <a:p>
            <a:pPr>
              <a:buNone/>
            </a:pPr>
            <a:r>
              <a:rPr lang="en-US" b="1" dirty="0" smtClean="0"/>
              <a:t>   </a:t>
            </a: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4876800" y="1981200"/>
            <a:ext cx="1183005" cy="382905"/>
          </a:xfrm>
          <a:prstGeom prst="rect">
            <a:avLst/>
          </a:prstGeom>
        </p:spPr>
      </p:pic>
      <p:pic>
        <p:nvPicPr>
          <p:cNvPr id="7" name="Picture 6" descr="addin_tmp.png"/>
          <p:cNvPicPr>
            <a:picLocks noChangeAspect="1"/>
          </p:cNvPicPr>
          <p:nvPr>
            <p:custDataLst>
              <p:tags r:id="rId2"/>
            </p:custDataLst>
          </p:nvPr>
        </p:nvPicPr>
        <p:blipFill>
          <a:blip r:embed="rId4" cstate="print"/>
          <a:stretch>
            <a:fillRect/>
          </a:stretch>
        </p:blipFill>
        <p:spPr>
          <a:xfrm>
            <a:off x="1905000" y="3124200"/>
            <a:ext cx="1183005" cy="382905"/>
          </a:xfrm>
          <a:prstGeom prst="rect">
            <a:avLst/>
          </a:prstGeom>
        </p:spPr>
      </p:pic>
      <p:sp>
        <p:nvSpPr>
          <p:cNvPr id="8" name="Isosceles Triangle 7"/>
          <p:cNvSpPr/>
          <p:nvPr/>
        </p:nvSpPr>
        <p:spPr>
          <a:xfrm rot="5400000" flipV="1">
            <a:off x="63246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Nonconstructive</a:t>
            </a:r>
            <a:r>
              <a:rPr lang="en-US" dirty="0" smtClean="0"/>
              <a:t> Existence Proofs</a:t>
            </a:r>
            <a:endParaRPr lang="en-US" dirty="0"/>
          </a:p>
        </p:txBody>
      </p:sp>
      <p:sp>
        <p:nvSpPr>
          <p:cNvPr id="3" name="Content Placeholder 2"/>
          <p:cNvSpPr>
            <a:spLocks noGrp="1"/>
          </p:cNvSpPr>
          <p:nvPr>
            <p:ph idx="1"/>
          </p:nvPr>
        </p:nvSpPr>
        <p:spPr>
          <a:ln>
            <a:solidFill>
              <a:schemeClr val="bg1"/>
            </a:solidFill>
          </a:ln>
        </p:spPr>
        <p:txBody>
          <a:bodyPr>
            <a:normAutofit lnSpcReduction="10000"/>
          </a:bodyPr>
          <a:lstStyle/>
          <a:p>
            <a:r>
              <a:rPr lang="en-US" dirty="0" smtClean="0"/>
              <a:t>In a </a:t>
            </a:r>
            <a:r>
              <a:rPr lang="en-US" i="1" dirty="0" err="1" smtClean="0"/>
              <a:t>nonconstructive</a:t>
            </a:r>
            <a:r>
              <a:rPr lang="en-US" dirty="0" smtClean="0"/>
              <a:t> existence proof, </a:t>
            </a:r>
            <a:r>
              <a:rPr lang="en-US" u="sng" dirty="0" smtClean="0"/>
              <a:t>we might </a:t>
            </a:r>
            <a:r>
              <a:rPr lang="en-US" dirty="0" smtClean="0"/>
              <a:t>assume no </a:t>
            </a:r>
            <a:r>
              <a:rPr lang="en-US" i="1" dirty="0" smtClean="0"/>
              <a:t>c</a:t>
            </a:r>
            <a:r>
              <a:rPr lang="en-US" dirty="0" smtClean="0"/>
              <a:t> exists which makes </a:t>
            </a:r>
            <a:r>
              <a:rPr lang="en-US" i="1" dirty="0" smtClean="0"/>
              <a:t>P(c)</a:t>
            </a:r>
            <a:r>
              <a:rPr lang="en-US" dirty="0" smtClean="0"/>
              <a:t> true and derive  a contradiction. </a:t>
            </a:r>
          </a:p>
          <a:p>
            <a:pPr>
              <a:buNone/>
            </a:pPr>
            <a:r>
              <a:rPr lang="en-US" b="1" dirty="0" smtClean="0"/>
              <a:t>   Example</a:t>
            </a:r>
            <a:r>
              <a:rPr lang="en-US" dirty="0" smtClean="0"/>
              <a:t>: Show that there exist irrational numbers </a:t>
            </a:r>
            <a:r>
              <a:rPr lang="en-US" i="1" dirty="0" smtClean="0"/>
              <a:t>x</a:t>
            </a:r>
            <a:r>
              <a:rPr lang="en-US" dirty="0" smtClean="0"/>
              <a:t> and </a:t>
            </a:r>
            <a:r>
              <a:rPr lang="en-US" i="1" dirty="0" smtClean="0"/>
              <a:t>y</a:t>
            </a:r>
            <a:r>
              <a:rPr lang="en-US" dirty="0" smtClean="0"/>
              <a:t> such that </a:t>
            </a:r>
            <a:r>
              <a:rPr lang="en-US" i="1" dirty="0" err="1" smtClean="0"/>
              <a:t>x</a:t>
            </a:r>
            <a:r>
              <a:rPr lang="en-US" i="1" baseline="30000" dirty="0" err="1" smtClean="0"/>
              <a:t>y</a:t>
            </a:r>
            <a:r>
              <a:rPr lang="en-US" dirty="0" smtClean="0"/>
              <a:t> is rational.</a:t>
            </a:r>
          </a:p>
          <a:p>
            <a:pPr>
              <a:buNone/>
            </a:pPr>
            <a:r>
              <a:rPr lang="en-US" b="1" dirty="0" smtClean="0"/>
              <a:t>   Proof:</a:t>
            </a:r>
            <a:r>
              <a:rPr lang="en-US" dirty="0" smtClean="0"/>
              <a:t> We know that </a:t>
            </a:r>
            <a:r>
              <a:rPr lang="en-US" dirty="0" smtClean="0">
                <a:latin typeface="Cambria Math"/>
                <a:ea typeface="Cambria Math"/>
              </a:rPr>
              <a:t>√2 is irrational. Consider the number √2 </a:t>
            </a:r>
            <a:r>
              <a:rPr lang="en-US" baseline="30000" dirty="0" smtClean="0">
                <a:latin typeface="Cambria Math"/>
                <a:ea typeface="Cambria Math"/>
              </a:rPr>
              <a:t>√2 </a:t>
            </a:r>
            <a:r>
              <a:rPr lang="en-US" dirty="0" smtClean="0">
                <a:latin typeface="Cambria Math"/>
                <a:ea typeface="Cambria Math"/>
              </a:rPr>
              <a:t>. If it is rational, we have two irrational numbers x and y with </a:t>
            </a:r>
            <a:r>
              <a:rPr lang="en-US" i="1" dirty="0" err="1" smtClean="0"/>
              <a:t>x</a:t>
            </a:r>
            <a:r>
              <a:rPr lang="en-US" i="1" baseline="30000" dirty="0" err="1" smtClean="0"/>
              <a:t>y</a:t>
            </a:r>
            <a:r>
              <a:rPr lang="en-US" i="1" baseline="30000" dirty="0" smtClean="0"/>
              <a:t> </a:t>
            </a:r>
            <a:r>
              <a:rPr lang="en-US" i="1" dirty="0" smtClean="0"/>
              <a:t> </a:t>
            </a:r>
            <a:r>
              <a:rPr lang="en-US" dirty="0" smtClean="0"/>
              <a:t>rational, namely </a:t>
            </a:r>
            <a:r>
              <a:rPr lang="en-US" i="1" dirty="0" smtClean="0"/>
              <a:t>x</a:t>
            </a:r>
            <a:r>
              <a:rPr lang="en-US" dirty="0" smtClean="0"/>
              <a:t> = </a:t>
            </a:r>
            <a:r>
              <a:rPr lang="en-US" dirty="0" smtClean="0">
                <a:latin typeface="Cambria Math"/>
                <a:ea typeface="Cambria Math"/>
              </a:rPr>
              <a:t>√2       and </a:t>
            </a:r>
            <a:r>
              <a:rPr lang="en-US" i="1" dirty="0" smtClean="0">
                <a:latin typeface="Cambria Math"/>
                <a:ea typeface="Cambria Math"/>
              </a:rPr>
              <a:t>y</a:t>
            </a:r>
            <a:r>
              <a:rPr lang="en-US" dirty="0" smtClean="0">
                <a:latin typeface="Cambria Math"/>
                <a:ea typeface="Cambria Math"/>
              </a:rPr>
              <a:t> = √2.</a:t>
            </a:r>
            <a:r>
              <a:rPr lang="en-US" dirty="0" smtClean="0"/>
              <a:t> But if </a:t>
            </a:r>
            <a:r>
              <a:rPr lang="en-US" dirty="0" smtClean="0">
                <a:latin typeface="Cambria Math"/>
                <a:ea typeface="Cambria Math"/>
              </a:rPr>
              <a:t>√2 </a:t>
            </a:r>
            <a:r>
              <a:rPr lang="en-US" baseline="30000" dirty="0" smtClean="0">
                <a:latin typeface="Cambria Math"/>
                <a:ea typeface="Cambria Math"/>
              </a:rPr>
              <a:t>√2  </a:t>
            </a:r>
            <a:r>
              <a:rPr lang="en-US" dirty="0" smtClean="0">
                <a:latin typeface="Cambria Math"/>
                <a:ea typeface="Cambria Math"/>
              </a:rPr>
              <a:t> is irrational,                              then we can let  </a:t>
            </a:r>
            <a:r>
              <a:rPr lang="en-US" i="1" dirty="0" smtClean="0">
                <a:latin typeface="Cambria Math"/>
                <a:ea typeface="Cambria Math"/>
              </a:rPr>
              <a:t>x</a:t>
            </a:r>
            <a:r>
              <a:rPr lang="en-US" dirty="0" smtClean="0">
                <a:latin typeface="Cambria Math"/>
                <a:ea typeface="Cambria Math"/>
              </a:rPr>
              <a:t> = √2 </a:t>
            </a:r>
            <a:r>
              <a:rPr lang="en-US" baseline="30000" dirty="0" smtClean="0">
                <a:latin typeface="Cambria Math"/>
                <a:ea typeface="Cambria Math"/>
              </a:rPr>
              <a:t>√2 </a:t>
            </a:r>
            <a:r>
              <a:rPr lang="en-US" dirty="0" smtClean="0">
                <a:latin typeface="Cambria Math"/>
                <a:ea typeface="Cambria Math"/>
              </a:rPr>
              <a:t> and </a:t>
            </a:r>
            <a:r>
              <a:rPr lang="en-US" i="1" dirty="0" smtClean="0">
                <a:latin typeface="Cambria Math"/>
                <a:ea typeface="Cambria Math"/>
              </a:rPr>
              <a:t>y</a:t>
            </a:r>
            <a:r>
              <a:rPr lang="en-US" dirty="0" smtClean="0">
                <a:latin typeface="Cambria Math"/>
                <a:ea typeface="Cambria Math"/>
              </a:rPr>
              <a:t> = √2 so that                                                             </a:t>
            </a:r>
            <a:r>
              <a:rPr lang="en-US" dirty="0" err="1" smtClean="0">
                <a:solidFill>
                  <a:schemeClr val="bg1"/>
                </a:solidFill>
                <a:latin typeface="Cambria Math"/>
                <a:ea typeface="Cambria Math"/>
              </a:rPr>
              <a:t>aaaaa</a:t>
            </a:r>
            <a:r>
              <a:rPr lang="en-US" dirty="0" smtClean="0">
                <a:latin typeface="Cambria Math"/>
                <a:ea typeface="Cambria Math"/>
              </a:rPr>
              <a:t>  </a:t>
            </a:r>
            <a:r>
              <a:rPr lang="en-US" i="1" dirty="0" err="1" smtClean="0"/>
              <a:t>x</a:t>
            </a:r>
            <a:r>
              <a:rPr lang="en-US" i="1" baseline="30000" dirty="0" err="1" smtClean="0"/>
              <a:t>y</a:t>
            </a:r>
            <a:r>
              <a:rPr lang="en-US" i="1" baseline="30000" dirty="0" smtClean="0"/>
              <a:t> </a:t>
            </a:r>
            <a:r>
              <a:rPr lang="en-US" baseline="30000" dirty="0" smtClean="0"/>
              <a:t> </a:t>
            </a:r>
            <a:r>
              <a:rPr lang="en-US" dirty="0" smtClean="0"/>
              <a:t> =</a:t>
            </a:r>
            <a:r>
              <a:rPr lang="en-US" dirty="0" smtClean="0">
                <a:latin typeface="Cambria Math"/>
                <a:ea typeface="Cambria Math"/>
              </a:rPr>
              <a:t> (√2 </a:t>
            </a:r>
            <a:r>
              <a:rPr lang="en-US" baseline="30000" dirty="0" smtClean="0">
                <a:latin typeface="Cambria Math"/>
                <a:ea typeface="Cambria Math"/>
              </a:rPr>
              <a:t>√2  </a:t>
            </a:r>
            <a:r>
              <a:rPr lang="en-US" dirty="0" smtClean="0">
                <a:latin typeface="Cambria Math"/>
                <a:ea typeface="Cambria Math"/>
              </a:rPr>
              <a:t>)</a:t>
            </a:r>
            <a:r>
              <a:rPr lang="en-US" baseline="30000" dirty="0" smtClean="0">
                <a:latin typeface="Cambria Math"/>
                <a:ea typeface="Cambria Math"/>
              </a:rPr>
              <a:t>√2 </a:t>
            </a:r>
            <a:r>
              <a:rPr lang="en-US" dirty="0" smtClean="0">
                <a:latin typeface="Cambria Math"/>
                <a:ea typeface="Cambria Math"/>
              </a:rPr>
              <a:t> = √2 </a:t>
            </a:r>
            <a:r>
              <a:rPr lang="en-US" baseline="30000" dirty="0" smtClean="0">
                <a:latin typeface="Cambria Math"/>
                <a:ea typeface="Cambria Math"/>
              </a:rPr>
              <a:t>(√2 √2) </a:t>
            </a:r>
            <a:r>
              <a:rPr lang="en-US" dirty="0" smtClean="0">
                <a:latin typeface="Cambria Math"/>
                <a:ea typeface="Cambria Math"/>
              </a:rPr>
              <a:t> = √2 </a:t>
            </a:r>
            <a:r>
              <a:rPr lang="en-US" baseline="30000" dirty="0" smtClean="0">
                <a:latin typeface="Cambria Math"/>
                <a:ea typeface="Cambria Math"/>
              </a:rPr>
              <a:t>2 </a:t>
            </a:r>
            <a:r>
              <a:rPr lang="en-US" dirty="0" smtClean="0">
                <a:latin typeface="Cambria Math"/>
                <a:ea typeface="Cambria Math"/>
              </a:rPr>
              <a:t> = 2.</a:t>
            </a:r>
          </a:p>
          <a:p>
            <a:endParaRPr lang="en-US" dirty="0" smtClean="0"/>
          </a:p>
          <a:p>
            <a:endParaRPr lang="en-US" dirty="0"/>
          </a:p>
        </p:txBody>
      </p:sp>
      <p:sp>
        <p:nvSpPr>
          <p:cNvPr id="4" name="Isosceles Triangle 3"/>
          <p:cNvSpPr/>
          <p:nvPr/>
        </p:nvSpPr>
        <p:spPr>
          <a:xfrm rot="5400000" flipV="1">
            <a:off x="7924800" y="5791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Counterexamples - disproof</a:t>
            </a:r>
            <a:endParaRPr lang="en-US" dirty="0"/>
          </a:p>
        </p:txBody>
      </p:sp>
      <p:sp>
        <p:nvSpPr>
          <p:cNvPr id="3" name="Content Placeholder 2"/>
          <p:cNvSpPr>
            <a:spLocks noGrp="1"/>
          </p:cNvSpPr>
          <p:nvPr>
            <p:ph idx="1"/>
          </p:nvPr>
        </p:nvSpPr>
        <p:spPr>
          <a:xfrm>
            <a:off x="457200" y="1935480"/>
            <a:ext cx="8229600" cy="3779520"/>
          </a:xfrm>
        </p:spPr>
        <p:txBody>
          <a:bodyPr>
            <a:normAutofit/>
          </a:bodyPr>
          <a:lstStyle/>
          <a:p>
            <a:r>
              <a:rPr lang="en-US" dirty="0" smtClean="0"/>
              <a:t>Recall                                     .  </a:t>
            </a:r>
          </a:p>
          <a:p>
            <a:r>
              <a:rPr lang="en-US" dirty="0" smtClean="0"/>
              <a:t>To establish that                  is true (or                is false) find a </a:t>
            </a:r>
            <a:r>
              <a:rPr lang="en-US" i="1" dirty="0" smtClean="0"/>
              <a:t>c</a:t>
            </a:r>
            <a:r>
              <a:rPr lang="en-US" dirty="0" smtClean="0"/>
              <a:t> such that </a:t>
            </a:r>
            <a:r>
              <a:rPr lang="en-US" dirty="0" smtClean="0">
                <a:sym typeface="Symbol"/>
              </a:rPr>
              <a:t></a:t>
            </a:r>
            <a:r>
              <a:rPr lang="en-US" i="1" dirty="0" smtClean="0">
                <a:sym typeface="Symbol"/>
              </a:rPr>
              <a:t>P</a:t>
            </a:r>
            <a:r>
              <a:rPr lang="en-US" dirty="0" smtClean="0">
                <a:sym typeface="Symbol"/>
              </a:rPr>
              <a:t>(</a:t>
            </a:r>
            <a:r>
              <a:rPr lang="en-US" i="1" dirty="0" smtClean="0">
                <a:sym typeface="Symbol"/>
              </a:rPr>
              <a:t>c</a:t>
            </a:r>
            <a:r>
              <a:rPr lang="en-US" dirty="0" smtClean="0">
                <a:sym typeface="Symbol"/>
              </a:rPr>
              <a:t>) is true or </a:t>
            </a:r>
            <a:r>
              <a:rPr lang="en-US" i="1" dirty="0" smtClean="0">
                <a:sym typeface="Symbol"/>
              </a:rPr>
              <a:t>P</a:t>
            </a:r>
            <a:r>
              <a:rPr lang="en-US" dirty="0" smtClean="0">
                <a:sym typeface="Symbol"/>
              </a:rPr>
              <a:t>(</a:t>
            </a:r>
            <a:r>
              <a:rPr lang="en-US" i="1" dirty="0" smtClean="0">
                <a:sym typeface="Symbol"/>
              </a:rPr>
              <a:t>c</a:t>
            </a:r>
            <a:r>
              <a:rPr lang="en-US" dirty="0" smtClean="0">
                <a:sym typeface="Symbol"/>
              </a:rPr>
              <a:t>) is false. </a:t>
            </a:r>
          </a:p>
          <a:p>
            <a:r>
              <a:rPr lang="en-US" dirty="0" smtClean="0"/>
              <a:t>In this case, </a:t>
            </a:r>
            <a:r>
              <a:rPr lang="en-US" i="1" dirty="0" smtClean="0"/>
              <a:t>c</a:t>
            </a:r>
            <a:r>
              <a:rPr lang="en-US" dirty="0" smtClean="0"/>
              <a:t> is called a </a:t>
            </a:r>
            <a:r>
              <a:rPr lang="en-US" i="1" dirty="0" smtClean="0"/>
              <a:t>counterexample</a:t>
            </a:r>
            <a:r>
              <a:rPr lang="en-US" dirty="0" smtClean="0"/>
              <a:t> to the assertion              .</a:t>
            </a:r>
          </a:p>
          <a:p>
            <a:pPr>
              <a:buNone/>
            </a:pPr>
            <a:r>
              <a:rPr lang="en-US" b="1" dirty="0" smtClean="0"/>
              <a:t>   Example</a:t>
            </a:r>
            <a:r>
              <a:rPr lang="en-US" dirty="0" smtClean="0"/>
              <a:t>: “Every positive integer is even.” The integer 7 is a counterexample.  So the claim is false.</a:t>
            </a:r>
            <a:endParaRPr lang="en-US" dirty="0"/>
          </a:p>
        </p:txBody>
      </p:sp>
      <p:pic>
        <p:nvPicPr>
          <p:cNvPr id="12" name="Picture 11" descr="addin_tmp.png"/>
          <p:cNvPicPr>
            <a:picLocks noChangeAspect="1"/>
          </p:cNvPicPr>
          <p:nvPr>
            <p:custDataLst>
              <p:tags r:id="rId1"/>
            </p:custDataLst>
          </p:nvPr>
        </p:nvPicPr>
        <p:blipFill>
          <a:blip r:embed="rId6" cstate="print"/>
          <a:stretch>
            <a:fillRect/>
          </a:stretch>
        </p:blipFill>
        <p:spPr>
          <a:xfrm>
            <a:off x="1828800" y="2057400"/>
            <a:ext cx="2859881" cy="319088"/>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276600" y="2514600"/>
            <a:ext cx="1195388" cy="319088"/>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6172200" y="2514600"/>
            <a:ext cx="1002506" cy="319088"/>
          </a:xfrm>
          <a:prstGeom prst="rect">
            <a:avLst/>
          </a:prstGeom>
        </p:spPr>
      </p:pic>
      <p:pic>
        <p:nvPicPr>
          <p:cNvPr id="11" name="Picture 10" descr="addin_tmp.png"/>
          <p:cNvPicPr>
            <a:picLocks noChangeAspect="1"/>
          </p:cNvPicPr>
          <p:nvPr>
            <p:custDataLst>
              <p:tags r:id="rId4"/>
            </p:custDataLst>
          </p:nvPr>
        </p:nvPicPr>
        <p:blipFill>
          <a:blip r:embed="rId8" cstate="print"/>
          <a:stretch>
            <a:fillRect/>
          </a:stretch>
        </p:blipFill>
        <p:spPr>
          <a:xfrm>
            <a:off x="2209800" y="3810000"/>
            <a:ext cx="1002506" cy="319088"/>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Uniqueness Proofs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Some theorems asset the existence of a unique element with a particular property, </a:t>
            </a:r>
            <a:r>
              <a:rPr lang="en-US" dirty="0" smtClean="0">
                <a:sym typeface="Symbol"/>
              </a:rPr>
              <a:t>!</a:t>
            </a:r>
            <a:r>
              <a:rPr lang="en-US" i="1" dirty="0" smtClean="0">
                <a:sym typeface="Symbol"/>
              </a:rPr>
              <a:t>x</a:t>
            </a:r>
            <a:r>
              <a:rPr lang="en-US" dirty="0" smtClean="0">
                <a:sym typeface="Symbol"/>
              </a:rPr>
              <a:t> </a:t>
            </a:r>
            <a:r>
              <a:rPr lang="en-US" i="1" dirty="0" smtClean="0">
                <a:sym typeface="Symbol"/>
              </a:rPr>
              <a:t>P</a:t>
            </a:r>
            <a:r>
              <a:rPr lang="en-US" dirty="0" smtClean="0">
                <a:sym typeface="Symbol"/>
              </a:rPr>
              <a:t>(</a:t>
            </a:r>
            <a:r>
              <a:rPr lang="en-US" i="1" dirty="0" smtClean="0">
                <a:sym typeface="Symbol"/>
              </a:rPr>
              <a:t>x</a:t>
            </a:r>
            <a:r>
              <a:rPr lang="en-US" dirty="0" smtClean="0">
                <a:sym typeface="Symbol"/>
              </a:rPr>
              <a:t>). The two parts of a </a:t>
            </a:r>
            <a:r>
              <a:rPr lang="en-US" i="1" dirty="0" smtClean="0">
                <a:sym typeface="Symbol"/>
              </a:rPr>
              <a:t>uniqueness proof </a:t>
            </a:r>
            <a:r>
              <a:rPr lang="en-US" dirty="0" smtClean="0">
                <a:sym typeface="Symbol"/>
              </a:rPr>
              <a:t>are </a:t>
            </a:r>
          </a:p>
          <a:p>
            <a:pPr lvl="1"/>
            <a:r>
              <a:rPr lang="en-US" i="1" dirty="0" smtClean="0">
                <a:sym typeface="Symbol"/>
              </a:rPr>
              <a:t>Existence</a:t>
            </a:r>
            <a:r>
              <a:rPr lang="en-US" dirty="0" smtClean="0">
                <a:sym typeface="Symbol"/>
              </a:rPr>
              <a:t>: We show that an element </a:t>
            </a:r>
            <a:r>
              <a:rPr lang="en-US" i="1" dirty="0" smtClean="0">
                <a:sym typeface="Symbol"/>
              </a:rPr>
              <a:t>x</a:t>
            </a:r>
            <a:r>
              <a:rPr lang="en-US" dirty="0" smtClean="0">
                <a:sym typeface="Symbol"/>
              </a:rPr>
              <a:t> with the property exists.</a:t>
            </a:r>
          </a:p>
          <a:p>
            <a:pPr lvl="1"/>
            <a:r>
              <a:rPr lang="en-US" i="1" dirty="0" smtClean="0">
                <a:sym typeface="Symbol"/>
              </a:rPr>
              <a:t>Uniqueness</a:t>
            </a:r>
            <a:r>
              <a:rPr lang="en-US" dirty="0" smtClean="0">
                <a:sym typeface="Symbol"/>
              </a:rPr>
              <a:t>: We show that if </a:t>
            </a:r>
            <a:r>
              <a:rPr lang="en-US" i="1" dirty="0" err="1" smtClean="0">
                <a:sym typeface="Symbol"/>
              </a:rPr>
              <a:t>y</a:t>
            </a:r>
            <a:r>
              <a:rPr lang="en-US" dirty="0" err="1" smtClean="0">
                <a:latin typeface="Cambria Math"/>
                <a:ea typeface="Cambria Math"/>
                <a:sym typeface="Symbol"/>
              </a:rPr>
              <a:t>≠</a:t>
            </a:r>
            <a:r>
              <a:rPr lang="en-US" i="1" dirty="0" err="1" smtClean="0">
                <a:latin typeface="Cambria Math"/>
                <a:ea typeface="Cambria Math"/>
                <a:sym typeface="Symbol"/>
              </a:rPr>
              <a:t>x</a:t>
            </a:r>
            <a:r>
              <a:rPr lang="en-US" dirty="0" smtClean="0">
                <a:latin typeface="Cambria Math"/>
                <a:ea typeface="Cambria Math"/>
                <a:sym typeface="Symbol"/>
              </a:rPr>
              <a:t>, then </a:t>
            </a:r>
            <a:r>
              <a:rPr lang="en-US" i="1" dirty="0" smtClean="0">
                <a:latin typeface="Cambria Math"/>
                <a:ea typeface="Cambria Math"/>
                <a:sym typeface="Symbol"/>
              </a:rPr>
              <a:t>y</a:t>
            </a:r>
            <a:r>
              <a:rPr lang="en-US" dirty="0" smtClean="0">
                <a:latin typeface="Cambria Math"/>
                <a:ea typeface="Cambria Math"/>
                <a:sym typeface="Symbol"/>
              </a:rPr>
              <a:t> does not have the property.</a:t>
            </a:r>
          </a:p>
          <a:p>
            <a:pPr>
              <a:buNone/>
            </a:pPr>
            <a:r>
              <a:rPr lang="en-US" b="1" dirty="0" smtClean="0">
                <a:latin typeface="Cambria Math"/>
                <a:ea typeface="Cambria Math"/>
                <a:sym typeface="Symbol"/>
              </a:rPr>
              <a:t>    Example</a:t>
            </a:r>
            <a:r>
              <a:rPr lang="en-US" dirty="0" smtClean="0">
                <a:latin typeface="Cambria Math"/>
                <a:ea typeface="Cambria Math"/>
                <a:sym typeface="Symbol"/>
              </a:rPr>
              <a:t>: Show that if </a:t>
            </a:r>
            <a:r>
              <a:rPr lang="en-US" i="1" dirty="0" smtClean="0">
                <a:latin typeface="Cambria Math"/>
                <a:ea typeface="Cambria Math"/>
                <a:sym typeface="Symbol"/>
              </a:rPr>
              <a:t>a</a:t>
            </a:r>
            <a:r>
              <a:rPr lang="en-US" dirty="0" smtClean="0">
                <a:latin typeface="Cambria Math"/>
                <a:ea typeface="Cambria Math"/>
                <a:sym typeface="Symbol"/>
              </a:rPr>
              <a:t> and </a:t>
            </a:r>
            <a:r>
              <a:rPr lang="en-US" i="1" dirty="0" smtClean="0">
                <a:latin typeface="Cambria Math"/>
                <a:ea typeface="Cambria Math"/>
                <a:sym typeface="Symbol"/>
              </a:rPr>
              <a:t>b</a:t>
            </a:r>
            <a:r>
              <a:rPr lang="en-US" dirty="0" smtClean="0">
                <a:latin typeface="Cambria Math"/>
                <a:ea typeface="Cambria Math"/>
                <a:sym typeface="Symbol"/>
              </a:rPr>
              <a:t> are real numbers and  </a:t>
            </a:r>
            <a:r>
              <a:rPr lang="en-US" i="1" dirty="0" smtClean="0">
                <a:latin typeface="Cambria Math"/>
                <a:ea typeface="Cambria Math"/>
                <a:sym typeface="Symbol"/>
              </a:rPr>
              <a:t>a</a:t>
            </a:r>
            <a:r>
              <a:rPr lang="en-US" dirty="0" smtClean="0">
                <a:latin typeface="Cambria Math"/>
                <a:ea typeface="Cambria Math"/>
                <a:sym typeface="Symbol"/>
              </a:rPr>
              <a:t> ≠0, then there is a unique real number r  such that  </a:t>
            </a:r>
            <a:r>
              <a:rPr lang="en-US" i="1" dirty="0" err="1" smtClean="0">
                <a:latin typeface="Cambria Math"/>
                <a:ea typeface="Cambria Math"/>
                <a:sym typeface="Symbol"/>
              </a:rPr>
              <a:t>ar</a:t>
            </a:r>
            <a:r>
              <a:rPr lang="en-US" dirty="0" smtClean="0">
                <a:latin typeface="Cambria Math"/>
                <a:ea typeface="Cambria Math"/>
                <a:sym typeface="Symbol"/>
              </a:rPr>
              <a:t> </a:t>
            </a:r>
            <a:r>
              <a:rPr lang="en-US" i="1" dirty="0" smtClean="0">
                <a:latin typeface="Cambria Math"/>
                <a:ea typeface="Cambria Math"/>
                <a:sym typeface="Symbol"/>
              </a:rPr>
              <a:t>+ b</a:t>
            </a:r>
            <a:r>
              <a:rPr lang="en-US" dirty="0" smtClean="0">
                <a:latin typeface="Cambria Math"/>
                <a:ea typeface="Cambria Math"/>
                <a:sym typeface="Symbol"/>
              </a:rPr>
              <a:t> = 0.</a:t>
            </a:r>
          </a:p>
          <a:p>
            <a:pPr>
              <a:buNone/>
            </a:pPr>
            <a:r>
              <a:rPr lang="en-US" dirty="0" smtClean="0">
                <a:latin typeface="Cambria Math"/>
                <a:ea typeface="Cambria Math"/>
                <a:sym typeface="Symbol"/>
              </a:rPr>
              <a:t>    </a:t>
            </a:r>
            <a:r>
              <a:rPr lang="en-US" b="1" dirty="0" smtClean="0">
                <a:latin typeface="Cambria Math"/>
                <a:ea typeface="Cambria Math"/>
                <a:sym typeface="Symbol"/>
              </a:rPr>
              <a:t>Solution</a:t>
            </a:r>
            <a:r>
              <a:rPr lang="en-US" dirty="0" smtClean="0">
                <a:latin typeface="Cambria Math"/>
                <a:ea typeface="Cambria Math"/>
                <a:sym typeface="Symbol"/>
              </a:rPr>
              <a:t>:</a:t>
            </a:r>
          </a:p>
          <a:p>
            <a:pPr lvl="1"/>
            <a:r>
              <a:rPr lang="en-US" dirty="0" smtClean="0">
                <a:latin typeface="Cambria Math"/>
                <a:ea typeface="Cambria Math"/>
                <a:sym typeface="Symbol"/>
              </a:rPr>
              <a:t>Existence: The real number </a:t>
            </a:r>
            <a:r>
              <a:rPr lang="en-US" i="1" dirty="0" smtClean="0">
                <a:latin typeface="Cambria Math"/>
                <a:ea typeface="Cambria Math"/>
                <a:sym typeface="Symbol"/>
              </a:rPr>
              <a:t>r</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a:t>
            </a:r>
            <a:r>
              <a:rPr lang="en-US" i="1" dirty="0" smtClean="0">
                <a:latin typeface="Cambria Math"/>
                <a:ea typeface="Cambria Math"/>
                <a:sym typeface="Symbol"/>
              </a:rPr>
              <a:t>a</a:t>
            </a:r>
            <a:r>
              <a:rPr lang="en-US" dirty="0" smtClean="0">
                <a:latin typeface="Cambria Math"/>
                <a:ea typeface="Cambria Math"/>
                <a:sym typeface="Symbol"/>
              </a:rPr>
              <a:t> is a solution of </a:t>
            </a:r>
            <a:r>
              <a:rPr lang="en-US" i="1" dirty="0" err="1" smtClean="0">
                <a:latin typeface="Cambria Math"/>
                <a:ea typeface="Cambria Math"/>
                <a:sym typeface="Symbol"/>
              </a:rPr>
              <a:t>ar</a:t>
            </a:r>
            <a:r>
              <a:rPr lang="en-US" i="1" dirty="0" smtClean="0">
                <a:latin typeface="Cambria Math"/>
                <a:ea typeface="Cambria Math"/>
                <a:sym typeface="Symbol"/>
              </a:rPr>
              <a:t> </a:t>
            </a:r>
            <a:r>
              <a:rPr lang="en-US" dirty="0" smtClean="0">
                <a:latin typeface="Cambria Math"/>
                <a:ea typeface="Cambria Math"/>
                <a:sym typeface="Symbol"/>
              </a:rPr>
              <a:t>+ </a:t>
            </a:r>
            <a:r>
              <a:rPr lang="en-US" i="1" dirty="0" smtClean="0">
                <a:latin typeface="Cambria Math"/>
                <a:ea typeface="Cambria Math"/>
                <a:sym typeface="Symbol"/>
              </a:rPr>
              <a:t>b</a:t>
            </a:r>
            <a:r>
              <a:rPr lang="en-US" dirty="0" smtClean="0">
                <a:latin typeface="Cambria Math"/>
                <a:ea typeface="Cambria Math"/>
                <a:sym typeface="Symbol"/>
              </a:rPr>
              <a:t> = 0 because </a:t>
            </a:r>
            <a:r>
              <a:rPr lang="en-US" i="1" dirty="0" smtClean="0">
                <a:latin typeface="Cambria Math"/>
                <a:ea typeface="Cambria Math"/>
                <a:sym typeface="Symbol"/>
              </a:rPr>
              <a:t>a</a:t>
            </a:r>
            <a:r>
              <a:rPr lang="en-US" dirty="0" smtClean="0">
                <a:latin typeface="Cambria Math"/>
                <a:ea typeface="Cambria Math"/>
                <a:sym typeface="Symbol"/>
              </a:rPr>
              <a:t>(−</a:t>
            </a:r>
            <a:r>
              <a:rPr lang="en-US" i="1" dirty="0" smtClean="0">
                <a:latin typeface="Cambria Math"/>
                <a:ea typeface="Cambria Math"/>
                <a:sym typeface="Symbol"/>
              </a:rPr>
              <a:t>b</a:t>
            </a:r>
            <a:r>
              <a:rPr lang="en-US" dirty="0" smtClean="0">
                <a:latin typeface="Cambria Math"/>
                <a:ea typeface="Cambria Math"/>
                <a:sym typeface="Symbol"/>
              </a:rPr>
              <a:t>/</a:t>
            </a:r>
            <a:r>
              <a:rPr lang="en-US" i="1" dirty="0" smtClean="0">
                <a:latin typeface="Cambria Math"/>
                <a:ea typeface="Cambria Math"/>
                <a:sym typeface="Symbol"/>
              </a:rPr>
              <a:t>a</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 =0.</a:t>
            </a:r>
          </a:p>
          <a:p>
            <a:pPr lvl="1"/>
            <a:r>
              <a:rPr lang="en-US" dirty="0" smtClean="0">
                <a:latin typeface="Cambria Math"/>
                <a:ea typeface="Cambria Math"/>
                <a:sym typeface="Symbol"/>
              </a:rPr>
              <a:t>Uniqueness: Suppose that </a:t>
            </a:r>
            <a:r>
              <a:rPr lang="en-US" i="1" dirty="0" smtClean="0">
                <a:latin typeface="Cambria Math"/>
                <a:ea typeface="Cambria Math"/>
                <a:sym typeface="Symbol"/>
              </a:rPr>
              <a:t>s</a:t>
            </a:r>
            <a:r>
              <a:rPr lang="en-US" dirty="0" smtClean="0">
                <a:latin typeface="Cambria Math"/>
                <a:ea typeface="Cambria Math"/>
                <a:sym typeface="Symbol"/>
              </a:rPr>
              <a:t> is a real number such that   </a:t>
            </a:r>
            <a:r>
              <a:rPr lang="en-US" i="1" dirty="0" smtClean="0">
                <a:latin typeface="Cambria Math"/>
                <a:ea typeface="Cambria Math"/>
                <a:sym typeface="Symbol"/>
              </a:rPr>
              <a:t>as </a:t>
            </a:r>
            <a:r>
              <a:rPr lang="en-US" dirty="0" smtClean="0">
                <a:latin typeface="Cambria Math"/>
                <a:ea typeface="Cambria Math"/>
                <a:sym typeface="Symbol"/>
              </a:rPr>
              <a:t>+ </a:t>
            </a:r>
            <a:r>
              <a:rPr lang="en-US" i="1" dirty="0" smtClean="0">
                <a:latin typeface="Cambria Math"/>
                <a:ea typeface="Cambria Math"/>
                <a:sym typeface="Symbol"/>
              </a:rPr>
              <a:t>b</a:t>
            </a:r>
            <a:r>
              <a:rPr lang="en-US" dirty="0" smtClean="0">
                <a:latin typeface="Cambria Math"/>
                <a:ea typeface="Cambria Math"/>
                <a:sym typeface="Symbol"/>
              </a:rPr>
              <a:t> = 0. Then </a:t>
            </a:r>
            <a:r>
              <a:rPr lang="en-US" i="1" dirty="0" err="1" smtClean="0">
                <a:latin typeface="Cambria Math"/>
                <a:ea typeface="Cambria Math"/>
                <a:sym typeface="Symbol"/>
              </a:rPr>
              <a:t>ar</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 = </a:t>
            </a:r>
            <a:r>
              <a:rPr lang="en-US" i="1" dirty="0" smtClean="0">
                <a:latin typeface="Cambria Math"/>
                <a:ea typeface="Cambria Math"/>
                <a:sym typeface="Symbol"/>
              </a:rPr>
              <a:t>as</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 where </a:t>
            </a:r>
            <a:r>
              <a:rPr lang="en-US" i="1" dirty="0" smtClean="0">
                <a:latin typeface="Cambria Math"/>
                <a:ea typeface="Cambria Math"/>
                <a:sym typeface="Symbol"/>
              </a:rPr>
              <a:t>r</a:t>
            </a:r>
            <a:r>
              <a:rPr lang="en-US" dirty="0" smtClean="0">
                <a:latin typeface="Cambria Math"/>
                <a:ea typeface="Cambria Math"/>
                <a:sym typeface="Symbol"/>
              </a:rPr>
              <a:t> = −</a:t>
            </a:r>
            <a:r>
              <a:rPr lang="en-US" i="1" dirty="0" smtClean="0">
                <a:latin typeface="Cambria Math"/>
                <a:ea typeface="Cambria Math"/>
                <a:sym typeface="Symbol"/>
              </a:rPr>
              <a:t>b</a:t>
            </a:r>
            <a:r>
              <a:rPr lang="en-US" dirty="0" smtClean="0">
                <a:latin typeface="Cambria Math"/>
                <a:ea typeface="Cambria Math"/>
                <a:sym typeface="Symbol"/>
              </a:rPr>
              <a:t>/</a:t>
            </a:r>
            <a:r>
              <a:rPr lang="en-US" i="1" dirty="0" smtClean="0">
                <a:latin typeface="Cambria Math"/>
                <a:ea typeface="Cambria Math"/>
                <a:sym typeface="Symbol"/>
              </a:rPr>
              <a:t>a</a:t>
            </a:r>
            <a:r>
              <a:rPr lang="en-US" dirty="0" smtClean="0">
                <a:latin typeface="Cambria Math"/>
                <a:ea typeface="Cambria Math"/>
                <a:sym typeface="Symbol"/>
              </a:rPr>
              <a:t>.  Subtracting </a:t>
            </a:r>
            <a:r>
              <a:rPr lang="en-US" i="1" dirty="0" smtClean="0">
                <a:latin typeface="Cambria Math"/>
                <a:ea typeface="Cambria Math"/>
                <a:sym typeface="Symbol"/>
              </a:rPr>
              <a:t>b </a:t>
            </a:r>
            <a:r>
              <a:rPr lang="en-US" dirty="0" smtClean="0">
                <a:latin typeface="Cambria Math"/>
                <a:ea typeface="Cambria Math"/>
                <a:sym typeface="Symbol"/>
              </a:rPr>
              <a:t>from both sides and dividing by </a:t>
            </a:r>
            <a:r>
              <a:rPr lang="en-US" i="1" dirty="0" smtClean="0">
                <a:latin typeface="Cambria Math"/>
                <a:ea typeface="Cambria Math"/>
                <a:sym typeface="Symbol"/>
              </a:rPr>
              <a:t>a</a:t>
            </a:r>
            <a:r>
              <a:rPr lang="en-US" dirty="0" smtClean="0">
                <a:latin typeface="Cambria Math"/>
                <a:ea typeface="Cambria Math"/>
                <a:sym typeface="Symbol"/>
              </a:rPr>
              <a:t> shows that </a:t>
            </a:r>
            <a:r>
              <a:rPr lang="en-US" i="1" dirty="0" smtClean="0">
                <a:latin typeface="Cambria Math"/>
                <a:ea typeface="Cambria Math"/>
                <a:sym typeface="Symbol"/>
              </a:rPr>
              <a:t>r</a:t>
            </a:r>
            <a:r>
              <a:rPr lang="en-US" dirty="0" smtClean="0">
                <a:latin typeface="Cambria Math"/>
                <a:ea typeface="Cambria Math"/>
                <a:sym typeface="Symbol"/>
              </a:rPr>
              <a:t> = </a:t>
            </a:r>
            <a:r>
              <a:rPr lang="en-US" i="1" dirty="0" smtClean="0">
                <a:latin typeface="Cambria Math"/>
                <a:ea typeface="Cambria Math"/>
                <a:sym typeface="Symbol"/>
              </a:rPr>
              <a:t>s</a:t>
            </a:r>
            <a:r>
              <a:rPr lang="en-US" dirty="0" smtClean="0">
                <a:latin typeface="Cambria Math"/>
                <a:ea typeface="Cambria Math"/>
                <a:sym typeface="Symbol"/>
              </a:rPr>
              <a:t>.  </a:t>
            </a:r>
            <a:endParaRPr lang="en-US" dirty="0"/>
          </a:p>
        </p:txBody>
      </p:sp>
      <p:sp>
        <p:nvSpPr>
          <p:cNvPr id="4" name="Isosceles Triangle 3"/>
          <p:cNvSpPr/>
          <p:nvPr/>
        </p:nvSpPr>
        <p:spPr>
          <a:xfrm rot="5400000" flipV="1">
            <a:off x="8153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Universally Quantified Assertions</a:t>
            </a:r>
            <a:endParaRPr lang="en-US" dirty="0"/>
          </a:p>
        </p:txBody>
      </p:sp>
      <p:sp>
        <p:nvSpPr>
          <p:cNvPr id="3" name="Content Placeholder 2"/>
          <p:cNvSpPr>
            <a:spLocks noGrp="1"/>
          </p:cNvSpPr>
          <p:nvPr>
            <p:ph idx="1"/>
          </p:nvPr>
        </p:nvSpPr>
        <p:spPr>
          <a:xfrm>
            <a:off x="533400" y="1905000"/>
            <a:ext cx="8229600" cy="4389120"/>
          </a:xfrm>
        </p:spPr>
        <p:txBody>
          <a:bodyPr>
            <a:normAutofit lnSpcReduction="10000"/>
          </a:bodyPr>
          <a:lstStyle/>
          <a:p>
            <a:r>
              <a:rPr lang="en-US" dirty="0" smtClean="0"/>
              <a:t>To prove theorems of the form              , assume </a:t>
            </a:r>
            <a:r>
              <a:rPr lang="en-US" i="1" dirty="0" smtClean="0"/>
              <a:t>x</a:t>
            </a:r>
            <a:r>
              <a:rPr lang="en-US" dirty="0" smtClean="0"/>
              <a:t> is </a:t>
            </a:r>
            <a:r>
              <a:rPr lang="en-US" b="1" dirty="0" smtClean="0">
                <a:solidFill>
                  <a:srgbClr val="FF0000"/>
                </a:solidFill>
              </a:rPr>
              <a:t>an arbitrary member </a:t>
            </a:r>
            <a:r>
              <a:rPr lang="en-US" dirty="0" smtClean="0"/>
              <a:t>of the domain and show that </a:t>
            </a:r>
            <a:r>
              <a:rPr lang="en-US" i="1" dirty="0" smtClean="0"/>
              <a:t>P</a:t>
            </a:r>
            <a:r>
              <a:rPr lang="en-US" dirty="0" smtClean="0"/>
              <a:t>(</a:t>
            </a:r>
            <a:r>
              <a:rPr lang="en-US" i="1" dirty="0" smtClean="0"/>
              <a:t>x</a:t>
            </a:r>
            <a:r>
              <a:rPr lang="en-US" dirty="0" smtClean="0"/>
              <a:t>) must be true. Using </a:t>
            </a:r>
            <a:r>
              <a:rPr lang="en-US" dirty="0" err="1" smtClean="0"/>
              <a:t>UG</a:t>
            </a:r>
            <a:r>
              <a:rPr lang="en-US" dirty="0" smtClean="0"/>
              <a:t>, it follows that               .</a:t>
            </a:r>
          </a:p>
          <a:p>
            <a:pPr>
              <a:buNone/>
            </a:pPr>
            <a:r>
              <a:rPr lang="en-US" dirty="0" smtClean="0"/>
              <a:t>    </a:t>
            </a:r>
            <a:r>
              <a:rPr lang="en-US" b="1" dirty="0" smtClean="0"/>
              <a:t>Example</a:t>
            </a:r>
            <a:r>
              <a:rPr lang="en-US" dirty="0" smtClean="0"/>
              <a:t>: An integer</a:t>
            </a:r>
            <a:r>
              <a:rPr lang="en-US" i="1" dirty="0" smtClean="0"/>
              <a:t> x </a:t>
            </a:r>
            <a:r>
              <a:rPr lang="en-US" dirty="0" smtClean="0"/>
              <a:t>is even if and only if </a:t>
            </a:r>
            <a:r>
              <a:rPr lang="en-US" i="1" dirty="0" smtClean="0"/>
              <a:t>x</a:t>
            </a:r>
            <a:r>
              <a:rPr lang="en-US" i="1" baseline="30000" dirty="0" smtClean="0"/>
              <a:t>2 </a:t>
            </a:r>
            <a:r>
              <a:rPr lang="en-US" dirty="0" smtClean="0"/>
              <a:t>is even</a:t>
            </a:r>
            <a:r>
              <a:rPr lang="en-US" i="1" dirty="0" smtClean="0"/>
              <a:t>. </a:t>
            </a:r>
          </a:p>
          <a:p>
            <a:pPr>
              <a:buNone/>
            </a:pPr>
            <a:r>
              <a:rPr lang="en-US" b="1" dirty="0" smtClean="0"/>
              <a:t>    Solution</a:t>
            </a:r>
            <a:r>
              <a:rPr lang="en-US" dirty="0" smtClean="0"/>
              <a:t>: The quantified assertion is </a:t>
            </a:r>
          </a:p>
          <a:p>
            <a:pPr>
              <a:buNone/>
            </a:pPr>
            <a:r>
              <a:rPr lang="en-US" dirty="0" smtClean="0"/>
              <a:t>        </a:t>
            </a:r>
            <a:r>
              <a:rPr lang="en-US" dirty="0" smtClean="0">
                <a:sym typeface="Symbol"/>
              </a:rPr>
              <a:t></a:t>
            </a:r>
            <a:r>
              <a:rPr lang="en-US" i="1" dirty="0" smtClean="0">
                <a:sym typeface="Symbol"/>
              </a:rPr>
              <a:t>x</a:t>
            </a:r>
            <a:r>
              <a:rPr lang="en-US" dirty="0" smtClean="0">
                <a:sym typeface="Symbol"/>
              </a:rPr>
              <a:t> [</a:t>
            </a:r>
            <a:r>
              <a:rPr lang="en-US" i="1" dirty="0" smtClean="0">
                <a:sym typeface="Symbol"/>
              </a:rPr>
              <a:t>x</a:t>
            </a:r>
            <a:r>
              <a:rPr lang="en-US" dirty="0" smtClean="0">
                <a:sym typeface="Symbol"/>
              </a:rPr>
              <a:t> is even </a:t>
            </a:r>
            <a:r>
              <a:rPr lang="en-US" dirty="0" smtClean="0">
                <a:sym typeface="Wingdings" pitchFamily="2" charset="2"/>
              </a:rPr>
              <a:t> </a:t>
            </a:r>
            <a:r>
              <a:rPr lang="en-US" i="1" dirty="0" smtClean="0"/>
              <a:t>x</a:t>
            </a:r>
            <a:r>
              <a:rPr lang="en-US" i="1" baseline="30000" dirty="0" smtClean="0"/>
              <a:t>2  </a:t>
            </a:r>
            <a:r>
              <a:rPr lang="en-US" dirty="0" smtClean="0"/>
              <a:t>is even]</a:t>
            </a:r>
          </a:p>
          <a:p>
            <a:pPr>
              <a:buNone/>
            </a:pPr>
            <a:r>
              <a:rPr lang="en-US" dirty="0" smtClean="0"/>
              <a:t>    We assume </a:t>
            </a:r>
            <a:r>
              <a:rPr lang="en-US" i="1" dirty="0" smtClean="0"/>
              <a:t>x</a:t>
            </a:r>
            <a:r>
              <a:rPr lang="en-US" dirty="0" smtClean="0"/>
              <a:t> is arbitrary.</a:t>
            </a:r>
          </a:p>
          <a:p>
            <a:pPr>
              <a:buNone/>
            </a:pPr>
            <a:r>
              <a:rPr lang="en-US" dirty="0" smtClean="0"/>
              <a:t>    Recall that               is equivalent to</a:t>
            </a:r>
          </a:p>
          <a:p>
            <a:pPr>
              <a:buNone/>
            </a:pPr>
            <a:r>
              <a:rPr lang="en-US" dirty="0" smtClean="0"/>
              <a:t>    So, we have two cases to consider. These are considered in turn.</a:t>
            </a:r>
          </a:p>
          <a:p>
            <a:pPr>
              <a:buNone/>
            </a:pPr>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5322094" y="1981200"/>
            <a:ext cx="1002506"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6477000" y="2667000"/>
            <a:ext cx="1002506"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2667000" y="4953000"/>
            <a:ext cx="807244" cy="223838"/>
          </a:xfrm>
          <a:prstGeom prst="rect">
            <a:avLst/>
          </a:prstGeom>
        </p:spPr>
      </p:pic>
      <p:pic>
        <p:nvPicPr>
          <p:cNvPr id="10" name="Picture 9" descr="addin_tmp.png"/>
          <p:cNvPicPr>
            <a:picLocks noChangeAspect="1"/>
          </p:cNvPicPr>
          <p:nvPr>
            <p:custDataLst>
              <p:tags r:id="rId4"/>
            </p:custDataLst>
          </p:nvPr>
        </p:nvPicPr>
        <p:blipFill>
          <a:blip r:embed="rId8" cstate="print"/>
          <a:stretch>
            <a:fillRect/>
          </a:stretch>
        </p:blipFill>
        <p:spPr>
          <a:xfrm>
            <a:off x="5943600" y="4876800"/>
            <a:ext cx="2390775" cy="319088"/>
          </a:xfrm>
          <a:prstGeom prst="rect">
            <a:avLst/>
          </a:prstGeom>
        </p:spPr>
      </p:pic>
      <p:sp>
        <p:nvSpPr>
          <p:cNvPr id="8" name="TextBox 7"/>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Universally Quantified Assertions</a:t>
            </a:r>
            <a:endParaRPr lang="en-US" dirty="0"/>
          </a:p>
        </p:txBody>
      </p:sp>
      <p:sp>
        <p:nvSpPr>
          <p:cNvPr id="3" name="Content Placeholder 2"/>
          <p:cNvSpPr>
            <a:spLocks noGrp="1"/>
          </p:cNvSpPr>
          <p:nvPr>
            <p:ph idx="1"/>
          </p:nvPr>
        </p:nvSpPr>
        <p:spPr/>
        <p:txBody>
          <a:bodyPr/>
          <a:lstStyle/>
          <a:p>
            <a:pPr>
              <a:buNone/>
            </a:pPr>
            <a:r>
              <a:rPr lang="en-US" b="1" dirty="0" smtClean="0"/>
              <a:t>   Case </a:t>
            </a:r>
            <a:r>
              <a:rPr lang="en-US" b="1" dirty="0" smtClean="0">
                <a:latin typeface="Cambria Math" pitchFamily="18" charset="0"/>
                <a:ea typeface="Cambria Math" pitchFamily="18" charset="0"/>
              </a:rPr>
              <a:t>1</a:t>
            </a:r>
            <a:r>
              <a:rPr lang="en-US" b="1" dirty="0" smtClean="0"/>
              <a:t>. </a:t>
            </a:r>
            <a:r>
              <a:rPr lang="en-US" dirty="0" smtClean="0"/>
              <a:t>We show that if </a:t>
            </a:r>
            <a:r>
              <a:rPr lang="en-US" i="1" dirty="0" smtClean="0"/>
              <a:t>x</a:t>
            </a:r>
            <a:r>
              <a:rPr lang="en-US" dirty="0" smtClean="0"/>
              <a:t> is even then </a:t>
            </a:r>
            <a:r>
              <a:rPr lang="en-US" i="1" dirty="0" smtClean="0"/>
              <a:t>x</a:t>
            </a:r>
            <a:r>
              <a:rPr lang="en-US" i="1" baseline="30000" dirty="0" smtClean="0"/>
              <a:t>2  </a:t>
            </a:r>
            <a:r>
              <a:rPr lang="en-US" i="1" dirty="0" smtClean="0"/>
              <a:t>is </a:t>
            </a:r>
            <a:r>
              <a:rPr lang="en-US" dirty="0" smtClean="0"/>
              <a:t>even using a direct proof (the </a:t>
            </a:r>
            <a:r>
              <a:rPr lang="en-US" i="1" dirty="0" smtClean="0"/>
              <a:t>only if </a:t>
            </a:r>
            <a:r>
              <a:rPr lang="en-US" dirty="0" smtClean="0"/>
              <a:t>part or </a:t>
            </a:r>
            <a:r>
              <a:rPr lang="en-US" i="1" dirty="0" smtClean="0"/>
              <a:t>necessity</a:t>
            </a:r>
            <a:r>
              <a:rPr lang="en-US" dirty="0" smtClean="0"/>
              <a:t>).</a:t>
            </a:r>
          </a:p>
          <a:p>
            <a:pPr>
              <a:buNone/>
            </a:pPr>
            <a:r>
              <a:rPr lang="en-US" dirty="0" smtClean="0"/>
              <a:t>   If </a:t>
            </a:r>
            <a:r>
              <a:rPr lang="en-US" i="1" dirty="0" smtClean="0"/>
              <a:t>x</a:t>
            </a:r>
            <a:r>
              <a:rPr lang="en-US" dirty="0" smtClean="0"/>
              <a:t> is even, then </a:t>
            </a:r>
            <a:r>
              <a:rPr lang="en-US" i="1" dirty="0" smtClean="0"/>
              <a:t>x = 2k </a:t>
            </a:r>
            <a:r>
              <a:rPr lang="en-US" dirty="0" smtClean="0"/>
              <a:t>for some integer </a:t>
            </a:r>
            <a:r>
              <a:rPr lang="en-US" i="1" dirty="0" smtClean="0"/>
              <a:t>k</a:t>
            </a:r>
            <a:r>
              <a:rPr lang="en-US" dirty="0" smtClean="0"/>
              <a:t>.</a:t>
            </a:r>
          </a:p>
          <a:p>
            <a:pPr>
              <a:buNone/>
            </a:pPr>
            <a:r>
              <a:rPr lang="en-US" dirty="0" smtClean="0"/>
              <a:t>   Hence </a:t>
            </a:r>
            <a:r>
              <a:rPr lang="en-US" i="1" dirty="0" smtClean="0"/>
              <a:t>x</a:t>
            </a:r>
            <a:r>
              <a:rPr lang="en-US" i="1" baseline="30000" dirty="0" smtClean="0">
                <a:latin typeface="Cambria Math" pitchFamily="18" charset="0"/>
                <a:ea typeface="Cambria Math" pitchFamily="18" charset="0"/>
              </a:rPr>
              <a:t>2</a:t>
            </a:r>
            <a:r>
              <a:rPr lang="en-US" i="1" baseline="30000" dirty="0" smtClean="0"/>
              <a:t> </a:t>
            </a:r>
            <a:r>
              <a:rPr lang="en-US" i="1" dirty="0" smtClean="0"/>
              <a:t>=</a:t>
            </a:r>
            <a:r>
              <a:rPr lang="en-US" i="1" baseline="30000" dirty="0" smtClean="0"/>
              <a:t> </a:t>
            </a:r>
            <a:r>
              <a:rPr lang="en-US" i="1" dirty="0" smtClean="0"/>
              <a:t> </a:t>
            </a:r>
            <a:r>
              <a:rPr lang="en-US" i="1" dirty="0" smtClean="0">
                <a:latin typeface="Cambria Math" pitchFamily="18" charset="0"/>
                <a:ea typeface="Cambria Math" pitchFamily="18" charset="0"/>
              </a:rPr>
              <a:t>4</a:t>
            </a:r>
            <a:r>
              <a:rPr lang="en-US" i="1" dirty="0" smtClean="0"/>
              <a:t>k</a:t>
            </a:r>
            <a:r>
              <a:rPr lang="en-US" i="1" baseline="30000" dirty="0" smtClean="0">
                <a:latin typeface="Cambria Math" pitchFamily="18" charset="0"/>
                <a:ea typeface="Cambria Math" pitchFamily="18" charset="0"/>
              </a:rPr>
              <a:t>2</a:t>
            </a:r>
            <a:r>
              <a:rPr lang="en-US" i="1" dirty="0" smtClean="0"/>
              <a:t> = </a:t>
            </a:r>
            <a:r>
              <a:rPr lang="en-US" i="1" dirty="0" smtClean="0">
                <a:latin typeface="Cambria Math" pitchFamily="18" charset="0"/>
                <a:ea typeface="Cambria Math" pitchFamily="18" charset="0"/>
              </a:rPr>
              <a:t>2</a:t>
            </a:r>
            <a:r>
              <a:rPr lang="en-US" i="1" dirty="0" smtClean="0"/>
              <a:t>(</a:t>
            </a:r>
            <a:r>
              <a:rPr lang="en-US" i="1" dirty="0" smtClean="0">
                <a:latin typeface="Cambria Math" pitchFamily="18" charset="0"/>
                <a:ea typeface="Cambria Math" pitchFamily="18" charset="0"/>
              </a:rPr>
              <a:t>2</a:t>
            </a:r>
            <a:r>
              <a:rPr lang="en-US" i="1" dirty="0" smtClean="0"/>
              <a:t>k</a:t>
            </a:r>
            <a:r>
              <a:rPr lang="en-US" i="1" baseline="30000" dirty="0" smtClean="0">
                <a:latin typeface="Cambria Math" pitchFamily="18" charset="0"/>
                <a:ea typeface="Cambria Math" pitchFamily="18" charset="0"/>
              </a:rPr>
              <a:t>2</a:t>
            </a:r>
            <a:r>
              <a:rPr lang="en-US" i="1" dirty="0" smtClean="0"/>
              <a:t> </a:t>
            </a:r>
            <a:r>
              <a:rPr lang="en-US" dirty="0" smtClean="0"/>
              <a:t>) which is even since it is an integer divisible by </a:t>
            </a:r>
            <a:r>
              <a:rPr lang="en-US" dirty="0" smtClean="0">
                <a:latin typeface="Cambria Math" pitchFamily="18" charset="0"/>
                <a:ea typeface="Cambria Math" pitchFamily="18" charset="0"/>
              </a:rPr>
              <a:t>2</a:t>
            </a:r>
            <a:r>
              <a:rPr lang="en-US" dirty="0" smtClean="0"/>
              <a:t>.</a:t>
            </a:r>
          </a:p>
          <a:p>
            <a:pPr>
              <a:buNone/>
            </a:pPr>
            <a:r>
              <a:rPr lang="en-US" dirty="0" smtClean="0"/>
              <a:t>  This completes the proof of Case </a:t>
            </a:r>
            <a:r>
              <a:rPr lang="en-US" dirty="0" smtClean="0">
                <a:latin typeface="Cambria Math" pitchFamily="18" charset="0"/>
                <a:ea typeface="Cambria Math" pitchFamily="18" charset="0"/>
              </a:rPr>
              <a:t>1</a:t>
            </a:r>
            <a:r>
              <a:rPr lang="en-US" dirty="0" smtClean="0"/>
              <a:t>.</a:t>
            </a:r>
          </a:p>
        </p:txBody>
      </p:sp>
      <p:sp>
        <p:nvSpPr>
          <p:cNvPr id="4" name="TextBox 3"/>
          <p:cNvSpPr txBox="1"/>
          <p:nvPr/>
        </p:nvSpPr>
        <p:spPr>
          <a:xfrm>
            <a:off x="1905000" y="6019800"/>
            <a:ext cx="3276600" cy="369332"/>
          </a:xfrm>
          <a:prstGeom prst="rect">
            <a:avLst/>
          </a:prstGeom>
          <a:noFill/>
        </p:spPr>
        <p:txBody>
          <a:bodyPr wrap="square" rtlCol="0">
            <a:spAutoFit/>
          </a:bodyPr>
          <a:lstStyle/>
          <a:p>
            <a:r>
              <a:rPr lang="en-US" i="1" dirty="0" smtClean="0"/>
              <a:t>Case </a:t>
            </a:r>
            <a:r>
              <a:rPr lang="en-US" dirty="0" smtClean="0">
                <a:latin typeface="Cambria Math" pitchFamily="18" charset="0"/>
                <a:ea typeface="Cambria Math" pitchFamily="18" charset="0"/>
              </a:rPr>
              <a:t>2</a:t>
            </a:r>
            <a:r>
              <a:rPr lang="en-US" i="1" dirty="0" smtClean="0"/>
              <a:t> on next slide</a:t>
            </a:r>
            <a:r>
              <a:rPr lang="en-US" dirty="0" smtClean="0"/>
              <a:t> </a:t>
            </a:r>
            <a:r>
              <a:rPr lang="en-US" dirty="0" smtClean="0">
                <a:sym typeface="Wingdings" pitchFamily="2" charset="2"/>
              </a:rPr>
              <a:t></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Universally Quantified Assertions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Case </a:t>
            </a:r>
            <a:r>
              <a:rPr lang="en-US" b="1" dirty="0" smtClean="0">
                <a:latin typeface="Cambria Math" pitchFamily="18" charset="0"/>
                <a:ea typeface="Cambria Math" pitchFamily="18" charset="0"/>
              </a:rPr>
              <a:t>2</a:t>
            </a:r>
            <a:r>
              <a:rPr lang="en-US" b="1" dirty="0" smtClean="0"/>
              <a:t>. </a:t>
            </a:r>
            <a:r>
              <a:rPr lang="en-US" dirty="0" smtClean="0"/>
              <a:t>We show that if </a:t>
            </a:r>
            <a:r>
              <a:rPr lang="en-US" i="1" dirty="0" smtClean="0">
                <a:ea typeface="Cambria Math" pitchFamily="18" charset="0"/>
              </a:rPr>
              <a:t>x</a:t>
            </a:r>
            <a:r>
              <a:rPr lang="en-US" i="1" baseline="30000" dirty="0" smtClean="0">
                <a:latin typeface="Cambria Math" pitchFamily="18" charset="0"/>
                <a:ea typeface="Cambria Math" pitchFamily="18" charset="0"/>
              </a:rPr>
              <a:t>2 </a:t>
            </a:r>
            <a:r>
              <a:rPr lang="en-US" dirty="0" smtClean="0"/>
              <a:t>is even then </a:t>
            </a:r>
            <a:r>
              <a:rPr lang="en-US" i="1" dirty="0" smtClean="0">
                <a:ea typeface="Cambria Math" pitchFamily="18" charset="0"/>
              </a:rPr>
              <a:t>x</a:t>
            </a:r>
            <a:r>
              <a:rPr lang="en-US" i="1" baseline="30000" dirty="0" smtClean="0">
                <a:ea typeface="Cambria Math" pitchFamily="18" charset="0"/>
              </a:rPr>
              <a:t> </a:t>
            </a:r>
            <a:r>
              <a:rPr lang="en-US" i="1" baseline="30000" dirty="0" smtClean="0"/>
              <a:t> </a:t>
            </a:r>
            <a:r>
              <a:rPr lang="en-US" dirty="0" smtClean="0"/>
              <a:t>must be even (the </a:t>
            </a:r>
            <a:r>
              <a:rPr lang="en-US" i="1" dirty="0" smtClean="0"/>
              <a:t>if </a:t>
            </a:r>
            <a:r>
              <a:rPr lang="en-US" dirty="0" smtClean="0"/>
              <a:t>part or </a:t>
            </a:r>
            <a:r>
              <a:rPr lang="en-US" i="1" dirty="0" smtClean="0"/>
              <a:t>sufficiency</a:t>
            </a:r>
            <a:r>
              <a:rPr lang="en-US" dirty="0" smtClean="0"/>
              <a:t>). We use a proof by contraposition.</a:t>
            </a:r>
          </a:p>
          <a:p>
            <a:pPr>
              <a:buNone/>
            </a:pPr>
            <a:r>
              <a:rPr lang="en-US" dirty="0" smtClean="0"/>
              <a:t>   Assume </a:t>
            </a:r>
            <a:r>
              <a:rPr lang="en-US" i="1" dirty="0" smtClean="0"/>
              <a:t>x</a:t>
            </a:r>
            <a:r>
              <a:rPr lang="en-US" dirty="0" smtClean="0"/>
              <a:t> is  not even  and then show that </a:t>
            </a:r>
            <a:r>
              <a:rPr lang="en-US" i="1" dirty="0" smtClean="0"/>
              <a:t>x</a:t>
            </a:r>
            <a:r>
              <a:rPr lang="en-US" baseline="30000" dirty="0" smtClean="0"/>
              <a:t>2</a:t>
            </a:r>
            <a:r>
              <a:rPr lang="en-US" i="1" baseline="30000" dirty="0" smtClean="0"/>
              <a:t> </a:t>
            </a:r>
            <a:r>
              <a:rPr lang="en-US" i="1" dirty="0" smtClean="0"/>
              <a:t> </a:t>
            </a:r>
            <a:r>
              <a:rPr lang="en-US" dirty="0" smtClean="0"/>
              <a:t>is not even. </a:t>
            </a:r>
          </a:p>
          <a:p>
            <a:pPr>
              <a:buNone/>
            </a:pPr>
            <a:r>
              <a:rPr lang="en-US" dirty="0" smtClean="0"/>
              <a:t>   If </a:t>
            </a:r>
            <a:r>
              <a:rPr lang="en-US" i="1" dirty="0" smtClean="0"/>
              <a:t>x</a:t>
            </a:r>
            <a:r>
              <a:rPr lang="en-US" dirty="0" smtClean="0"/>
              <a:t> is not even then it must be odd. So, </a:t>
            </a:r>
            <a:r>
              <a:rPr lang="en-US" i="1" dirty="0" smtClean="0">
                <a:ea typeface="Cambria Math" pitchFamily="18" charset="0"/>
              </a:rPr>
              <a:t>x</a:t>
            </a:r>
            <a:r>
              <a:rPr lang="en-US" dirty="0" smtClean="0">
                <a:latin typeface="Cambria Math" pitchFamily="18" charset="0"/>
                <a:ea typeface="Cambria Math" pitchFamily="18" charset="0"/>
              </a:rPr>
              <a:t> = 2</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+ 1 </a:t>
            </a:r>
            <a:r>
              <a:rPr lang="en-US" dirty="0" smtClean="0"/>
              <a:t>for some </a:t>
            </a:r>
            <a:r>
              <a:rPr lang="en-US" i="1" dirty="0" smtClean="0"/>
              <a:t>k</a:t>
            </a:r>
            <a:r>
              <a:rPr lang="en-US" dirty="0" smtClean="0"/>
              <a:t>. Then  </a:t>
            </a:r>
            <a:r>
              <a:rPr lang="en-US" i="1" dirty="0" smtClean="0">
                <a:ea typeface="Cambria Math" pitchFamily="18" charset="0"/>
              </a:rPr>
              <a:t>x</a:t>
            </a:r>
            <a:r>
              <a:rPr lang="en-US" i="1" baseline="30000" dirty="0" smtClean="0">
                <a:latin typeface="Cambria Math" pitchFamily="18" charset="0"/>
                <a:ea typeface="Cambria Math" pitchFamily="18" charset="0"/>
              </a:rPr>
              <a:t>2 </a:t>
            </a:r>
            <a:r>
              <a:rPr lang="en-US" i="1" dirty="0" smtClean="0">
                <a:latin typeface="Cambria Math" pitchFamily="18" charset="0"/>
                <a:ea typeface="Cambria Math" pitchFamily="18" charset="0"/>
              </a:rPr>
              <a:t>=</a:t>
            </a:r>
            <a:r>
              <a:rPr lang="en-US" i="1" baseline="30000" dirty="0" smtClean="0">
                <a:latin typeface="Cambria Math" pitchFamily="18" charset="0"/>
                <a:ea typeface="Cambria Math" pitchFamily="18" charset="0"/>
              </a:rPr>
              <a:t> </a:t>
            </a:r>
            <a:r>
              <a:rPr lang="en-US" i="1" dirty="0" smtClean="0">
                <a:latin typeface="Cambria Math" pitchFamily="18" charset="0"/>
                <a:ea typeface="Cambria Math" pitchFamily="18" charset="0"/>
              </a:rPr>
              <a:t>  (2k </a:t>
            </a:r>
            <a:r>
              <a:rPr lang="en-US" dirty="0" smtClean="0">
                <a:latin typeface="Cambria Math" pitchFamily="18" charset="0"/>
                <a:ea typeface="Cambria Math" pitchFamily="18" charset="0"/>
              </a:rPr>
              <a:t>+ 1)</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 4k</a:t>
            </a:r>
            <a:r>
              <a:rPr lang="en-US" i="1" baseline="30000"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+ 4</a:t>
            </a:r>
            <a:r>
              <a:rPr lang="en-US" i="1" dirty="0" smtClean="0">
                <a:latin typeface="Cambria Math" pitchFamily="18" charset="0"/>
                <a:ea typeface="Cambria Math" pitchFamily="18" charset="0"/>
              </a:rPr>
              <a:t>k</a:t>
            </a:r>
            <a:r>
              <a:rPr lang="en-US" dirty="0" smtClean="0">
                <a:latin typeface="Cambria Math" pitchFamily="18" charset="0"/>
                <a:ea typeface="Cambria Math" pitchFamily="18" charset="0"/>
              </a:rPr>
              <a:t> + 1 =  2(2</a:t>
            </a:r>
            <a:r>
              <a:rPr lang="en-US" i="1" dirty="0" smtClean="0">
                <a:latin typeface="Cambria Math" pitchFamily="18" charset="0"/>
                <a:ea typeface="Cambria Math" pitchFamily="18" charset="0"/>
              </a:rPr>
              <a:t>k</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+ 2k) + 1</a:t>
            </a:r>
          </a:p>
          <a:p>
            <a:pPr>
              <a:buNone/>
            </a:pPr>
            <a:r>
              <a:rPr lang="en-US" dirty="0" smtClean="0"/>
              <a:t>    which is odd and hence not even. This completes the proof of Case </a:t>
            </a:r>
            <a:r>
              <a:rPr lang="en-US" dirty="0" smtClean="0">
                <a:latin typeface="Cambria Math" pitchFamily="18" charset="0"/>
                <a:ea typeface="Cambria Math" pitchFamily="18" charset="0"/>
              </a:rPr>
              <a:t>2</a:t>
            </a:r>
            <a:r>
              <a:rPr lang="en-US" dirty="0" smtClean="0"/>
              <a:t>.</a:t>
            </a:r>
          </a:p>
          <a:p>
            <a:pPr>
              <a:buNone/>
            </a:pPr>
            <a:r>
              <a:rPr lang="en-US" dirty="0" smtClean="0"/>
              <a:t>   Since </a:t>
            </a:r>
            <a:r>
              <a:rPr lang="en-US" i="1" dirty="0" smtClean="0"/>
              <a:t>x</a:t>
            </a:r>
            <a:r>
              <a:rPr lang="en-US" dirty="0" smtClean="0"/>
              <a:t> was arbitrary, the result follows by UG.</a:t>
            </a:r>
          </a:p>
          <a:p>
            <a:pPr>
              <a:buNone/>
            </a:pPr>
            <a:r>
              <a:rPr lang="en-US" dirty="0" smtClean="0"/>
              <a:t>   Therefore we have shown that </a:t>
            </a:r>
            <a:r>
              <a:rPr lang="en-US" i="1" dirty="0" smtClean="0"/>
              <a:t>x</a:t>
            </a:r>
            <a:r>
              <a:rPr lang="en-US" dirty="0" smtClean="0"/>
              <a:t> is even </a:t>
            </a:r>
            <a:r>
              <a:rPr lang="en-US" b="1" dirty="0" err="1" smtClean="0">
                <a:solidFill>
                  <a:srgbClr val="7030A0"/>
                </a:solidFill>
              </a:rPr>
              <a:t>iff</a:t>
            </a:r>
            <a:r>
              <a:rPr lang="en-US" dirty="0" smtClean="0"/>
              <a:t>  </a:t>
            </a:r>
            <a:r>
              <a:rPr lang="en-US" i="1" dirty="0" smtClean="0"/>
              <a:t>x</a:t>
            </a:r>
            <a:r>
              <a:rPr lang="en-US" baseline="30000" dirty="0" smtClean="0">
                <a:latin typeface="Cambria Math" pitchFamily="18" charset="0"/>
                <a:ea typeface="Cambria Math" pitchFamily="18" charset="0"/>
              </a:rPr>
              <a:t>2</a:t>
            </a:r>
            <a:r>
              <a:rPr lang="en-US" baseline="30000" dirty="0" smtClean="0"/>
              <a:t> </a:t>
            </a:r>
            <a:r>
              <a:rPr lang="en-US" dirty="0" smtClean="0"/>
              <a:t>is even</a:t>
            </a:r>
            <a:r>
              <a:rPr lang="en-US" i="1" dirty="0" smtClean="0"/>
              <a:t>. </a:t>
            </a:r>
          </a:p>
          <a:p>
            <a:pPr>
              <a:buNone/>
            </a:pPr>
            <a:r>
              <a:rPr lang="en-US" i="1" dirty="0" smtClean="0"/>
              <a:t>  </a:t>
            </a:r>
            <a:endParaRPr lang="en-US" b="1" dirty="0" smtClean="0"/>
          </a:p>
        </p:txBody>
      </p:sp>
      <p:sp>
        <p:nvSpPr>
          <p:cNvPr id="4" name="Isosceles Triangle 3"/>
          <p:cNvSpPr/>
          <p:nvPr/>
        </p:nvSpPr>
        <p:spPr>
          <a:xfrm rot="5400000" flipV="1">
            <a:off x="82296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Backward Reasoning </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r>
              <a:rPr lang="en-US" b="1" dirty="0" smtClean="0"/>
              <a:t>Example</a:t>
            </a:r>
            <a:r>
              <a:rPr lang="en-US" dirty="0" smtClean="0"/>
              <a:t>: Suppose that two people play a game taking turns removing,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2</a:t>
            </a:r>
            <a:r>
              <a:rPr lang="en-US" dirty="0" smtClean="0"/>
              <a:t>, or </a:t>
            </a:r>
            <a:r>
              <a:rPr lang="en-US" dirty="0" smtClean="0">
                <a:latin typeface="Cambria Math" pitchFamily="18" charset="0"/>
                <a:ea typeface="Cambria Math" pitchFamily="18" charset="0"/>
              </a:rPr>
              <a:t>3 </a:t>
            </a:r>
            <a:r>
              <a:rPr lang="en-US" dirty="0" smtClean="0"/>
              <a:t>stones at a time from a pile that begins with </a:t>
            </a:r>
            <a:r>
              <a:rPr lang="en-US" dirty="0" smtClean="0">
                <a:latin typeface="Cambria Math" pitchFamily="18" charset="0"/>
                <a:ea typeface="Cambria Math" pitchFamily="18" charset="0"/>
              </a:rPr>
              <a:t>15</a:t>
            </a:r>
            <a:r>
              <a:rPr lang="en-US" dirty="0" smtClean="0"/>
              <a:t> stones. The person who removes the last stone wins the game. Show that the first player can win the game no matter what the second player does.</a:t>
            </a:r>
          </a:p>
          <a:p>
            <a:pPr>
              <a:buNone/>
            </a:pPr>
            <a:endParaRPr lang="en-US" dirty="0" smtClean="0"/>
          </a:p>
          <a:p>
            <a:pPr>
              <a:buNone/>
            </a:pPr>
            <a:r>
              <a:rPr lang="en-US" dirty="0" smtClean="0"/>
              <a:t>    </a:t>
            </a:r>
            <a:r>
              <a:rPr lang="en-US" b="1" dirty="0" smtClean="0"/>
              <a:t>Proof</a:t>
            </a:r>
            <a:r>
              <a:rPr lang="en-US" dirty="0" smtClean="0"/>
              <a:t>: Let </a:t>
            </a:r>
            <a:r>
              <a:rPr lang="en-US" i="1" dirty="0" smtClean="0"/>
              <a:t>n</a:t>
            </a:r>
            <a:r>
              <a:rPr lang="en-US" dirty="0" smtClean="0"/>
              <a:t> be the last step of the game.</a:t>
            </a:r>
          </a:p>
          <a:p>
            <a:pPr lvl="1">
              <a:buNone/>
            </a:pPr>
            <a:r>
              <a:rPr lang="en-US" b="1" dirty="0" smtClean="0"/>
              <a:t>Step n:    </a:t>
            </a:r>
            <a:r>
              <a:rPr lang="en-US" dirty="0" smtClean="0"/>
              <a:t>Player</a:t>
            </a:r>
            <a:r>
              <a:rPr lang="en-US" baseline="-25000" dirty="0" smtClean="0">
                <a:latin typeface="Cambria Math" pitchFamily="18" charset="0"/>
                <a:ea typeface="Cambria Math" pitchFamily="18" charset="0"/>
              </a:rPr>
              <a:t>1</a:t>
            </a:r>
            <a:r>
              <a:rPr lang="en-US" dirty="0" smtClean="0"/>
              <a:t> can win if the pile contains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or </a:t>
            </a:r>
            <a:r>
              <a:rPr lang="en-US" dirty="0" smtClean="0">
                <a:latin typeface="Cambria Math" pitchFamily="18" charset="0"/>
                <a:ea typeface="Cambria Math" pitchFamily="18" charset="0"/>
              </a:rPr>
              <a:t>3</a:t>
            </a:r>
            <a:r>
              <a:rPr lang="en-US" dirty="0" smtClean="0"/>
              <a:t> stones. </a:t>
            </a:r>
          </a:p>
          <a:p>
            <a:pPr lvl="1">
              <a:buNone/>
            </a:pPr>
            <a:r>
              <a:rPr lang="en-US" b="1" dirty="0" smtClean="0"/>
              <a:t>Step n-</a:t>
            </a:r>
            <a:r>
              <a:rPr lang="en-US" b="1" dirty="0" smtClean="0">
                <a:latin typeface="Cambria Math" pitchFamily="18" charset="0"/>
                <a:ea typeface="Cambria Math" pitchFamily="18" charset="0"/>
              </a:rPr>
              <a:t>1</a:t>
            </a:r>
            <a:r>
              <a:rPr lang="en-US" dirty="0" smtClean="0"/>
              <a:t>: Player</a:t>
            </a:r>
            <a:r>
              <a:rPr lang="en-US" baseline="-25000" dirty="0" smtClean="0">
                <a:latin typeface="Cambria Math" pitchFamily="18" charset="0"/>
                <a:ea typeface="Cambria Math" pitchFamily="18" charset="0"/>
              </a:rPr>
              <a:t>2</a:t>
            </a:r>
            <a:r>
              <a:rPr lang="en-US" dirty="0" smtClean="0"/>
              <a:t> will have to leave such a pile if the pile that he/she is faced with has </a:t>
            </a:r>
            <a:r>
              <a:rPr lang="en-US" dirty="0" smtClean="0">
                <a:latin typeface="Cambria Math" pitchFamily="18" charset="0"/>
                <a:ea typeface="Cambria Math" pitchFamily="18" charset="0"/>
              </a:rPr>
              <a:t>4</a:t>
            </a:r>
            <a:r>
              <a:rPr lang="en-US" dirty="0" smtClean="0"/>
              <a:t> stones. </a:t>
            </a:r>
          </a:p>
          <a:p>
            <a:pPr lvl="1">
              <a:buNone/>
            </a:pPr>
            <a:r>
              <a:rPr lang="en-US" b="1" dirty="0" smtClean="0"/>
              <a:t>Step n-</a:t>
            </a:r>
            <a:r>
              <a:rPr lang="en-US" b="1" dirty="0" smtClean="0">
                <a:latin typeface="Cambria Math" pitchFamily="18" charset="0"/>
                <a:ea typeface="Cambria Math" pitchFamily="18" charset="0"/>
              </a:rPr>
              <a:t>2</a:t>
            </a:r>
            <a:r>
              <a:rPr lang="en-US" dirty="0" smtClean="0"/>
              <a:t>: Player</a:t>
            </a:r>
            <a:r>
              <a:rPr lang="en-US" baseline="-25000" dirty="0" smtClean="0">
                <a:latin typeface="Cambria Math" pitchFamily="18" charset="0"/>
                <a:ea typeface="Cambria Math" pitchFamily="18" charset="0"/>
              </a:rPr>
              <a:t>1</a:t>
            </a:r>
            <a:r>
              <a:rPr lang="en-US" dirty="0" smtClean="0"/>
              <a:t>  can leave 4 stones when there are </a:t>
            </a:r>
            <a:r>
              <a:rPr lang="en-US" dirty="0" smtClean="0">
                <a:latin typeface="Cambria Math" pitchFamily="18" charset="0"/>
                <a:ea typeface="Cambria Math" pitchFamily="18" charset="0"/>
              </a:rPr>
              <a:t>5</a:t>
            </a:r>
            <a:r>
              <a:rPr lang="en-US" dirty="0" smtClean="0"/>
              <a:t>,</a:t>
            </a:r>
            <a:r>
              <a:rPr lang="en-US" dirty="0" smtClean="0">
                <a:latin typeface="Cambria Math" pitchFamily="18" charset="0"/>
                <a:ea typeface="Cambria Math" pitchFamily="18" charset="0"/>
              </a:rPr>
              <a:t>6</a:t>
            </a:r>
            <a:r>
              <a:rPr lang="en-US" dirty="0" smtClean="0"/>
              <a:t>, or </a:t>
            </a:r>
            <a:r>
              <a:rPr lang="en-US" dirty="0" smtClean="0">
                <a:latin typeface="Cambria Math" pitchFamily="18" charset="0"/>
                <a:ea typeface="Cambria Math" pitchFamily="18" charset="0"/>
              </a:rPr>
              <a:t>7</a:t>
            </a:r>
            <a:r>
              <a:rPr lang="en-US" dirty="0" smtClean="0"/>
              <a:t> stones left at the beginning of his/her turn. </a:t>
            </a:r>
          </a:p>
          <a:p>
            <a:pPr lvl="1">
              <a:buNone/>
            </a:pPr>
            <a:r>
              <a:rPr lang="en-US" b="1" dirty="0" smtClean="0"/>
              <a:t>Step n-</a:t>
            </a:r>
            <a:r>
              <a:rPr lang="en-US" b="1" dirty="0" smtClean="0">
                <a:latin typeface="Cambria Math" pitchFamily="18" charset="0"/>
                <a:ea typeface="Cambria Math" pitchFamily="18" charset="0"/>
              </a:rPr>
              <a:t>3</a:t>
            </a:r>
            <a:r>
              <a:rPr lang="en-US" dirty="0" smtClean="0"/>
              <a:t>: Player</a:t>
            </a:r>
            <a:r>
              <a:rPr lang="en-US" baseline="-25000" dirty="0" smtClean="0">
                <a:latin typeface="Cambria Math" pitchFamily="18" charset="0"/>
                <a:ea typeface="Cambria Math" pitchFamily="18" charset="0"/>
              </a:rPr>
              <a:t>2</a:t>
            </a:r>
            <a:r>
              <a:rPr lang="en-US" dirty="0" smtClean="0"/>
              <a:t>  must leave  such a pile, if there are  8 stones . </a:t>
            </a:r>
          </a:p>
          <a:p>
            <a:pPr lvl="1">
              <a:buNone/>
            </a:pPr>
            <a:r>
              <a:rPr lang="en-US" b="1" dirty="0" smtClean="0"/>
              <a:t>Step n-</a:t>
            </a:r>
            <a:r>
              <a:rPr lang="en-US" b="1" dirty="0" smtClean="0">
                <a:latin typeface="Cambria Math" pitchFamily="18" charset="0"/>
                <a:ea typeface="Cambria Math" pitchFamily="18" charset="0"/>
              </a:rPr>
              <a:t>4</a:t>
            </a:r>
            <a:r>
              <a:rPr lang="en-US" dirty="0" smtClean="0"/>
              <a:t>: Player</a:t>
            </a:r>
            <a:r>
              <a:rPr lang="en-US" baseline="-25000" dirty="0" smtClean="0">
                <a:latin typeface="Cambria Math" pitchFamily="18" charset="0"/>
                <a:ea typeface="Cambria Math" pitchFamily="18" charset="0"/>
              </a:rPr>
              <a:t>1</a:t>
            </a:r>
            <a:r>
              <a:rPr lang="en-US" b="1" baseline="-25000" dirty="0" smtClean="0">
                <a:latin typeface="Cambria Math" pitchFamily="18" charset="0"/>
                <a:ea typeface="Cambria Math" pitchFamily="18" charset="0"/>
              </a:rPr>
              <a:t> </a:t>
            </a:r>
            <a:r>
              <a:rPr lang="en-US" dirty="0" smtClean="0"/>
              <a:t>has to have a pile with </a:t>
            </a:r>
            <a:r>
              <a:rPr lang="en-US" dirty="0" smtClean="0">
                <a:latin typeface="Cambria Math" pitchFamily="18" charset="0"/>
                <a:ea typeface="Cambria Math" pitchFamily="18" charset="0"/>
              </a:rPr>
              <a:t>9,10</a:t>
            </a:r>
            <a:r>
              <a:rPr lang="en-US" dirty="0" smtClean="0"/>
              <a:t>, or </a:t>
            </a:r>
            <a:r>
              <a:rPr lang="en-US" dirty="0" smtClean="0">
                <a:latin typeface="Cambria Math" pitchFamily="18" charset="0"/>
                <a:ea typeface="Cambria Math" pitchFamily="18" charset="0"/>
              </a:rPr>
              <a:t>11</a:t>
            </a:r>
            <a:r>
              <a:rPr lang="en-US" dirty="0" smtClean="0"/>
              <a:t> stones to ensure that there are 8 left. </a:t>
            </a:r>
          </a:p>
          <a:p>
            <a:pPr lvl="1">
              <a:buNone/>
            </a:pPr>
            <a:r>
              <a:rPr lang="en-US" b="1" dirty="0" smtClean="0"/>
              <a:t>Step n-</a:t>
            </a:r>
            <a:r>
              <a:rPr lang="en-US" b="1" dirty="0" smtClean="0">
                <a:latin typeface="Cambria Math" pitchFamily="18" charset="0"/>
                <a:ea typeface="Cambria Math" pitchFamily="18" charset="0"/>
              </a:rPr>
              <a:t>5</a:t>
            </a:r>
            <a:r>
              <a:rPr lang="en-US" dirty="0" smtClean="0"/>
              <a:t>: Player</a:t>
            </a:r>
            <a:r>
              <a:rPr lang="en-US" baseline="-25000" dirty="0" smtClean="0">
                <a:latin typeface="Cambria Math" pitchFamily="18" charset="0"/>
                <a:ea typeface="Cambria Math" pitchFamily="18" charset="0"/>
              </a:rPr>
              <a:t>2</a:t>
            </a:r>
            <a:r>
              <a:rPr lang="en-US" dirty="0" smtClean="0"/>
              <a:t>  needs to be faced with  </a:t>
            </a:r>
            <a:r>
              <a:rPr lang="en-US" dirty="0" smtClean="0">
                <a:latin typeface="Cambria Math" pitchFamily="18" charset="0"/>
                <a:ea typeface="Cambria Math" pitchFamily="18" charset="0"/>
              </a:rPr>
              <a:t>12</a:t>
            </a:r>
            <a:r>
              <a:rPr lang="en-US" dirty="0" smtClean="0"/>
              <a:t> stones to be forced to leave </a:t>
            </a:r>
            <a:r>
              <a:rPr lang="en-US" dirty="0" smtClean="0">
                <a:latin typeface="Cambria Math" pitchFamily="18" charset="0"/>
                <a:ea typeface="Cambria Math" pitchFamily="18" charset="0"/>
              </a:rPr>
              <a:t>9,10,</a:t>
            </a:r>
            <a:r>
              <a:rPr lang="en-US" dirty="0" smtClean="0"/>
              <a:t> or </a:t>
            </a:r>
            <a:r>
              <a:rPr lang="en-US" dirty="0" smtClean="0">
                <a:latin typeface="Cambria Math" pitchFamily="18" charset="0"/>
                <a:ea typeface="Cambria Math" pitchFamily="18" charset="0"/>
              </a:rPr>
              <a:t>11</a:t>
            </a:r>
            <a:r>
              <a:rPr lang="en-US" dirty="0" smtClean="0"/>
              <a:t>. </a:t>
            </a:r>
          </a:p>
          <a:p>
            <a:pPr lvl="1">
              <a:buNone/>
            </a:pPr>
            <a:r>
              <a:rPr lang="en-US" b="1" dirty="0" smtClean="0"/>
              <a:t>Step n-</a:t>
            </a:r>
            <a:r>
              <a:rPr lang="en-US" b="1" dirty="0" smtClean="0">
                <a:latin typeface="Cambria Math" pitchFamily="18" charset="0"/>
                <a:ea typeface="Cambria Math" pitchFamily="18" charset="0"/>
              </a:rPr>
              <a:t>6</a:t>
            </a:r>
            <a:r>
              <a:rPr lang="en-US" dirty="0" smtClean="0"/>
              <a:t>: Player</a:t>
            </a:r>
            <a:r>
              <a:rPr lang="en-US" baseline="-25000" dirty="0" smtClean="0">
                <a:latin typeface="Cambria Math" pitchFamily="18" charset="0"/>
                <a:ea typeface="Cambria Math" pitchFamily="18" charset="0"/>
              </a:rPr>
              <a:t>1</a:t>
            </a:r>
            <a:r>
              <a:rPr lang="en-US" b="1" baseline="-25000" dirty="0" smtClean="0">
                <a:latin typeface="Cambria Math" pitchFamily="18" charset="0"/>
                <a:ea typeface="Cambria Math" pitchFamily="18" charset="0"/>
              </a:rPr>
              <a:t>  </a:t>
            </a:r>
            <a:r>
              <a:rPr lang="en-US" dirty="0" smtClean="0"/>
              <a:t>can leave  </a:t>
            </a:r>
            <a:r>
              <a:rPr lang="en-US" dirty="0" smtClean="0">
                <a:latin typeface="Cambria Math" pitchFamily="18" charset="0"/>
                <a:ea typeface="Cambria Math" pitchFamily="18" charset="0"/>
              </a:rPr>
              <a:t>12</a:t>
            </a:r>
            <a:r>
              <a:rPr lang="en-US" dirty="0" smtClean="0"/>
              <a:t> stones by removing </a:t>
            </a:r>
            <a:r>
              <a:rPr lang="en-US" dirty="0" smtClean="0">
                <a:latin typeface="Cambria Math" pitchFamily="18" charset="0"/>
                <a:ea typeface="Cambria Math" pitchFamily="18" charset="0"/>
              </a:rPr>
              <a:t>3</a:t>
            </a:r>
            <a:r>
              <a:rPr lang="en-US" dirty="0" smtClean="0"/>
              <a:t> stones. </a:t>
            </a:r>
          </a:p>
          <a:p>
            <a:pPr>
              <a:buNone/>
            </a:pPr>
            <a:r>
              <a:rPr lang="en-US" dirty="0" smtClean="0"/>
              <a:t>    Now reasoning forward, the first player can ensure a win by removing </a:t>
            </a:r>
            <a:r>
              <a:rPr lang="en-US" dirty="0" smtClean="0">
                <a:latin typeface="Cambria Math" pitchFamily="18" charset="0"/>
                <a:ea typeface="Cambria Math" pitchFamily="18" charset="0"/>
              </a:rPr>
              <a:t>3</a:t>
            </a:r>
            <a:r>
              <a:rPr lang="en-US" dirty="0" smtClean="0"/>
              <a:t> stones and leaving </a:t>
            </a:r>
            <a:r>
              <a:rPr lang="en-US" dirty="0" smtClean="0">
                <a:latin typeface="Cambria Math" pitchFamily="18" charset="0"/>
                <a:ea typeface="Cambria Math" pitchFamily="18" charset="0"/>
              </a:rPr>
              <a:t>12</a:t>
            </a:r>
            <a:r>
              <a:rPr lang="en-US" dirty="0" smtClean="0"/>
              <a: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Strategies for proving </a:t>
            </a:r>
            <a:r>
              <a:rPr lang="en-US" i="1" dirty="0" smtClean="0"/>
              <a:t>p</a:t>
            </a:r>
            <a:r>
              <a:rPr lang="en-US" dirty="0" smtClean="0"/>
              <a:t> </a:t>
            </a:r>
            <a:r>
              <a:rPr lang="en-US" dirty="0" smtClean="0">
                <a:latin typeface="Cambria Math"/>
                <a:ea typeface="Cambria Math"/>
              </a:rPr>
              <a:t>→ </a:t>
            </a:r>
            <a:r>
              <a:rPr lang="en-US" i="1" dirty="0" smtClean="0">
                <a:latin typeface="Cambria Math"/>
                <a:ea typeface="Cambria Math"/>
              </a:rPr>
              <a:t>q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Cambria Math"/>
                <a:ea typeface="Cambria Math"/>
              </a:rPr>
              <a:t>Choose a method.</a:t>
            </a:r>
          </a:p>
          <a:p>
            <a:pPr marL="850392" lvl="1" indent="-457200">
              <a:buFont typeface="+mj-lt"/>
              <a:buAutoNum type="arabicPeriod"/>
            </a:pPr>
            <a:r>
              <a:rPr lang="en-US" dirty="0" smtClean="0">
                <a:latin typeface="Cambria Math"/>
                <a:ea typeface="Cambria Math"/>
              </a:rPr>
              <a:t>First try a </a:t>
            </a:r>
            <a:r>
              <a:rPr lang="en-US" dirty="0" smtClean="0">
                <a:solidFill>
                  <a:srgbClr val="FF0000"/>
                </a:solidFill>
                <a:latin typeface="Cambria Math"/>
                <a:ea typeface="Cambria Math"/>
              </a:rPr>
              <a:t>direct</a:t>
            </a:r>
            <a:r>
              <a:rPr lang="en-US" dirty="0" smtClean="0">
                <a:latin typeface="Cambria Math"/>
                <a:ea typeface="Cambria Math"/>
              </a:rPr>
              <a:t> method of proof.  </a:t>
            </a:r>
          </a:p>
          <a:p>
            <a:pPr marL="850392" lvl="1" indent="-457200">
              <a:buFont typeface="+mj-lt"/>
              <a:buAutoNum type="arabicPeriod"/>
            </a:pPr>
            <a:r>
              <a:rPr lang="en-US" dirty="0" smtClean="0">
                <a:latin typeface="Cambria Math"/>
                <a:ea typeface="Cambria Math"/>
              </a:rPr>
              <a:t>If this does not work, try an indirect method (e.g., try to prove the </a:t>
            </a:r>
            <a:r>
              <a:rPr lang="en-US" dirty="0" err="1" smtClean="0">
                <a:solidFill>
                  <a:srgbClr val="FF0000"/>
                </a:solidFill>
                <a:latin typeface="Cambria Math"/>
                <a:ea typeface="Cambria Math"/>
              </a:rPr>
              <a:t>contrapositive</a:t>
            </a:r>
            <a:r>
              <a:rPr lang="en-US" dirty="0" smtClean="0">
                <a:latin typeface="Cambria Math"/>
                <a:ea typeface="Cambria Math"/>
              </a:rPr>
              <a:t> or </a:t>
            </a:r>
            <a:r>
              <a:rPr lang="en-US" dirty="0" smtClean="0">
                <a:solidFill>
                  <a:srgbClr val="FF0000"/>
                </a:solidFill>
                <a:latin typeface="Cambria Math"/>
                <a:ea typeface="Cambria Math"/>
              </a:rPr>
              <a:t>contradiction</a:t>
            </a:r>
            <a:r>
              <a:rPr lang="en-US" dirty="0" smtClean="0">
                <a:latin typeface="Cambria Math"/>
                <a:ea typeface="Cambria Math"/>
              </a:rPr>
              <a:t>).</a:t>
            </a:r>
          </a:p>
          <a:p>
            <a:pPr marL="484632" indent="-457200"/>
            <a:r>
              <a:rPr lang="en-US" dirty="0" smtClean="0">
                <a:latin typeface="Cambria Math"/>
                <a:ea typeface="Cambria Math"/>
              </a:rPr>
              <a:t>For whichever method you are trying, choose a strategy.</a:t>
            </a:r>
          </a:p>
          <a:p>
            <a:pPr marL="850392" lvl="1" indent="-457200">
              <a:buFont typeface="+mj-lt"/>
              <a:buAutoNum type="arabicPeriod"/>
            </a:pPr>
            <a:r>
              <a:rPr lang="en-US" dirty="0" smtClean="0"/>
              <a:t>First try </a:t>
            </a:r>
            <a:r>
              <a:rPr lang="en-US" i="1" dirty="0" smtClean="0"/>
              <a:t>forward reasoning. </a:t>
            </a:r>
            <a:r>
              <a:rPr lang="en-US" dirty="0" smtClean="0"/>
              <a:t> Start with the axioms and known theorems and construct a sequence of steps that end in the conclusion.  Start with </a:t>
            </a:r>
            <a:r>
              <a:rPr lang="en-US" i="1" dirty="0" smtClean="0"/>
              <a:t>p</a:t>
            </a:r>
            <a:r>
              <a:rPr lang="en-US" dirty="0" smtClean="0"/>
              <a:t> and prove </a:t>
            </a:r>
            <a:r>
              <a:rPr lang="en-US" i="1" dirty="0" smtClean="0"/>
              <a:t>q</a:t>
            </a:r>
            <a:r>
              <a:rPr lang="en-US" dirty="0" smtClean="0"/>
              <a:t>, or start with </a:t>
            </a:r>
            <a:r>
              <a:rPr lang="en-US" dirty="0" smtClean="0">
                <a:latin typeface="Cambria Math"/>
                <a:ea typeface="Cambria Math"/>
              </a:rPr>
              <a:t>¬</a:t>
            </a:r>
            <a:r>
              <a:rPr lang="en-US" i="1" dirty="0" smtClean="0"/>
              <a:t>q</a:t>
            </a:r>
            <a:r>
              <a:rPr lang="en-US" dirty="0" smtClean="0"/>
              <a:t> and prove </a:t>
            </a:r>
            <a:r>
              <a:rPr lang="en-US" dirty="0" smtClean="0">
                <a:latin typeface="Cambria Math"/>
                <a:ea typeface="Cambria Math"/>
              </a:rPr>
              <a:t>¬</a:t>
            </a:r>
            <a:r>
              <a:rPr lang="en-US" i="1" dirty="0" smtClean="0"/>
              <a:t>p</a:t>
            </a:r>
            <a:r>
              <a:rPr lang="en-US" dirty="0" smtClean="0"/>
              <a:t>.</a:t>
            </a:r>
          </a:p>
          <a:p>
            <a:pPr marL="850392" lvl="1" indent="-457200">
              <a:buFont typeface="+mj-lt"/>
              <a:buAutoNum type="arabicPeriod"/>
            </a:pPr>
            <a:r>
              <a:rPr lang="en-US" dirty="0" smtClean="0"/>
              <a:t>If this doesn’t work, try </a:t>
            </a:r>
            <a:r>
              <a:rPr lang="en-US" i="1" dirty="0" smtClean="0"/>
              <a:t>backward reasoning</a:t>
            </a:r>
            <a:r>
              <a:rPr lang="en-US" dirty="0" smtClean="0"/>
              <a:t>. When trying to prove </a:t>
            </a:r>
            <a:r>
              <a:rPr lang="en-US" i="1" dirty="0" smtClean="0"/>
              <a:t>q</a:t>
            </a:r>
            <a:r>
              <a:rPr lang="en-US" dirty="0" smtClean="0"/>
              <a:t>,  find a statement p </a:t>
            </a:r>
            <a:r>
              <a:rPr lang="en-US" b="1" dirty="0" smtClean="0">
                <a:solidFill>
                  <a:srgbClr val="7030A0"/>
                </a:solidFill>
              </a:rPr>
              <a:t>by which</a:t>
            </a:r>
            <a:r>
              <a:rPr lang="en-US" dirty="0" smtClean="0"/>
              <a:t> we can prove the  property </a:t>
            </a:r>
            <a:r>
              <a:rPr lang="en-US" i="1" dirty="0" smtClean="0"/>
              <a:t>p </a:t>
            </a:r>
            <a:r>
              <a:rPr lang="en-US" dirty="0" smtClean="0">
                <a:latin typeface="Cambria Math"/>
                <a:ea typeface="Cambria Math"/>
              </a:rPr>
              <a:t>→ </a:t>
            </a:r>
            <a:r>
              <a:rPr lang="en-US" i="1" dirty="0" smtClean="0">
                <a:latin typeface="Cambria Math"/>
                <a:ea typeface="Cambria Math"/>
              </a:rPr>
              <a:t>q</a:t>
            </a:r>
            <a:r>
              <a:rPr lang="en-US" dirty="0" smtClean="0">
                <a:latin typeface="Cambria Math"/>
                <a:ea typeface="Cambria Math"/>
              </a:rPr>
              <a: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Proof Methods</a:t>
            </a:r>
            <a:endParaRPr lang="en-US" dirty="0"/>
          </a:p>
        </p:txBody>
      </p:sp>
      <p:sp>
        <p:nvSpPr>
          <p:cNvPr id="3" name="Content Placeholder 2"/>
          <p:cNvSpPr>
            <a:spLocks noGrp="1"/>
          </p:cNvSpPr>
          <p:nvPr>
            <p:ph idx="1"/>
          </p:nvPr>
        </p:nvSpPr>
        <p:spPr/>
        <p:txBody>
          <a:bodyPr/>
          <a:lstStyle/>
          <a:p>
            <a:r>
              <a:rPr lang="en-US" dirty="0" smtClean="0"/>
              <a:t>Later we will see many other proof methods:</a:t>
            </a:r>
          </a:p>
          <a:p>
            <a:pPr lvl="1"/>
            <a:r>
              <a:rPr lang="en-US" dirty="0" smtClean="0"/>
              <a:t>Mathematical induction, which is a useful method for proving statements of the form </a:t>
            </a:r>
            <a:r>
              <a:rPr lang="en-US" dirty="0" smtClean="0">
                <a:sym typeface="Symbol"/>
              </a:rPr>
              <a:t></a:t>
            </a:r>
            <a:r>
              <a:rPr lang="en-US" i="1" dirty="0" smtClean="0">
                <a:sym typeface="Symbol"/>
              </a:rPr>
              <a:t>n P</a:t>
            </a:r>
            <a:r>
              <a:rPr lang="en-US" dirty="0" smtClean="0">
                <a:sym typeface="Symbol"/>
              </a:rPr>
              <a:t>(</a:t>
            </a:r>
            <a:r>
              <a:rPr lang="en-US" i="1" dirty="0" smtClean="0">
                <a:sym typeface="Symbol"/>
              </a:rPr>
              <a:t>n</a:t>
            </a:r>
            <a:r>
              <a:rPr lang="en-US" dirty="0" smtClean="0">
                <a:sym typeface="Symbol"/>
              </a:rPr>
              <a:t>), where the domain consists of all positive integers.</a:t>
            </a:r>
          </a:p>
          <a:p>
            <a:pPr lvl="1"/>
            <a:r>
              <a:rPr lang="en-US" dirty="0" smtClean="0">
                <a:sym typeface="Symbol"/>
              </a:rPr>
              <a:t>Structural induction, which can be used to prove such results about recursively defined sets.</a:t>
            </a:r>
          </a:p>
          <a:p>
            <a:pPr lvl="1"/>
            <a:r>
              <a:rPr lang="en-US" dirty="0" smtClean="0">
                <a:sym typeface="Symbol"/>
              </a:rPr>
              <a:t>Cantor </a:t>
            </a:r>
            <a:r>
              <a:rPr lang="en-US" dirty="0" err="1" smtClean="0">
                <a:sym typeface="Symbol"/>
              </a:rPr>
              <a:t>diagonalization</a:t>
            </a:r>
            <a:r>
              <a:rPr lang="en-US" dirty="0" smtClean="0">
                <a:sym typeface="Symbol"/>
              </a:rPr>
              <a:t> is used to prove </a:t>
            </a:r>
            <a:r>
              <a:rPr lang="en-US" smtClean="0">
                <a:sym typeface="Symbol"/>
              </a:rPr>
              <a:t>results about </a:t>
            </a:r>
            <a:r>
              <a:rPr lang="en-US" dirty="0" smtClean="0">
                <a:sym typeface="Symbol"/>
              </a:rPr>
              <a:t>the size of infinite sets.</a:t>
            </a:r>
          </a:p>
          <a:p>
            <a:pPr lvl="1"/>
            <a:r>
              <a:rPr lang="en-US" dirty="0" smtClean="0">
                <a:sym typeface="Symbol"/>
              </a:rPr>
              <a:t>Combinatorial proofs use counting arguments.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Arguments </a:t>
            </a:r>
            <a:endParaRPr lang="en-US" dirty="0"/>
          </a:p>
        </p:txBody>
      </p:sp>
      <p:sp>
        <p:nvSpPr>
          <p:cNvPr id="3" name="Content Placeholder 2"/>
          <p:cNvSpPr>
            <a:spLocks noGrp="1"/>
          </p:cNvSpPr>
          <p:nvPr>
            <p:ph idx="1"/>
          </p:nvPr>
        </p:nvSpPr>
        <p:spPr/>
        <p:txBody>
          <a:bodyPr/>
          <a:lstStyle/>
          <a:p>
            <a:pPr marL="880110" lvl="1" indent="-514350">
              <a:buFont typeface="+mj-lt"/>
              <a:buAutoNum type="arabicPeriod"/>
            </a:pPr>
            <a:endParaRPr lang="en-US" dirty="0" smtClean="0"/>
          </a:p>
          <a:p>
            <a:pPr marL="880110" lvl="1" indent="-514350">
              <a:buFont typeface="+mj-lt"/>
              <a:buAutoNum type="arabicPeriod"/>
            </a:pPr>
            <a:r>
              <a:rPr lang="en-US" dirty="0" smtClean="0"/>
              <a:t>Valid argument in </a:t>
            </a:r>
            <a:r>
              <a:rPr lang="en-US" b="1" dirty="0" smtClean="0"/>
              <a:t>Propositional Logic</a:t>
            </a:r>
          </a:p>
          <a:p>
            <a:pPr marL="1188720" lvl="2" indent="-514350">
              <a:buNone/>
            </a:pPr>
            <a:r>
              <a:rPr lang="en-US" dirty="0" smtClean="0"/>
              <a:t>Inference Rules</a:t>
            </a:r>
          </a:p>
          <a:p>
            <a:pPr marL="880110" lvl="1" indent="-514350">
              <a:buFont typeface="+mj-lt"/>
              <a:buAutoNum type="arabicPeriod"/>
            </a:pPr>
            <a:r>
              <a:rPr lang="en-US" dirty="0" smtClean="0"/>
              <a:t>Valid argument in </a:t>
            </a:r>
            <a:r>
              <a:rPr lang="en-US" b="1" dirty="0" smtClean="0"/>
              <a:t>Predicate Logic</a:t>
            </a:r>
          </a:p>
          <a:p>
            <a:pPr marL="1188720" lvl="2" indent="-514350">
              <a:buNone/>
            </a:pPr>
            <a:r>
              <a:rPr lang="en-US" dirty="0" smtClean="0"/>
              <a:t>Inference rules for propositional logic plus additional inference rules to handle variables and quantifiers.</a:t>
            </a:r>
          </a:p>
          <a:p>
            <a:pPr marL="1188720" lvl="2" indent="-514350">
              <a:buNone/>
            </a:pPr>
            <a:endParaRPr lang="en-US" dirty="0" smtClean="0"/>
          </a:p>
          <a:p>
            <a:pPr marL="1188720" lvl="2" indent="-514350">
              <a:buNone/>
            </a:pPr>
            <a:r>
              <a:rPr lang="en-US" dirty="0" smtClean="0"/>
              <a:t>The</a:t>
            </a:r>
            <a:r>
              <a:rPr lang="en-US" b="1" dirty="0" smtClean="0">
                <a:solidFill>
                  <a:srgbClr val="FF0000"/>
                </a:solidFill>
              </a:rPr>
              <a:t> rules of inference </a:t>
            </a:r>
            <a:r>
              <a:rPr lang="en-US" dirty="0" smtClean="0"/>
              <a:t>are the essential building block in the construction of valid arguments. </a:t>
            </a:r>
          </a:p>
          <a:p>
            <a:pPr marL="1188720" lvl="2"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Arguments in Propositional Logic</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An </a:t>
            </a:r>
            <a:r>
              <a:rPr lang="en-US" b="1" i="1" dirty="0" smtClean="0">
                <a:solidFill>
                  <a:srgbClr val="FF0000"/>
                </a:solidFill>
              </a:rPr>
              <a:t>argument</a:t>
            </a:r>
            <a:r>
              <a:rPr lang="en-US" i="1" dirty="0" smtClean="0"/>
              <a:t> </a:t>
            </a:r>
            <a:r>
              <a:rPr lang="en-US" dirty="0" smtClean="0"/>
              <a:t>in propositional logic is a sequence of propositions. All but the final proposition are called </a:t>
            </a:r>
            <a:r>
              <a:rPr lang="en-US" i="1" dirty="0" smtClean="0">
                <a:solidFill>
                  <a:schemeClr val="accent2"/>
                </a:solidFill>
              </a:rPr>
              <a:t>premises</a:t>
            </a:r>
            <a:r>
              <a:rPr lang="en-US" dirty="0" smtClean="0"/>
              <a:t>. The last statement is the </a:t>
            </a:r>
            <a:r>
              <a:rPr lang="en-US" i="1" dirty="0" smtClean="0">
                <a:solidFill>
                  <a:schemeClr val="accent2"/>
                </a:solidFill>
              </a:rPr>
              <a:t>conclusion</a:t>
            </a:r>
            <a:r>
              <a:rPr lang="en-US" dirty="0" smtClean="0"/>
              <a:t>. </a:t>
            </a:r>
          </a:p>
          <a:p>
            <a:r>
              <a:rPr lang="en-US" b="1" dirty="0" smtClean="0"/>
              <a:t>Premises are true statements.</a:t>
            </a:r>
          </a:p>
          <a:p>
            <a:r>
              <a:rPr lang="en-US" b="1" dirty="0" smtClean="0">
                <a:solidFill>
                  <a:srgbClr val="FF0000"/>
                </a:solidFill>
              </a:rPr>
              <a:t>The argument is valid if the premises imply the conclusion.  </a:t>
            </a:r>
          </a:p>
          <a:p>
            <a:r>
              <a:rPr lang="en-US" dirty="0" smtClean="0"/>
              <a:t>An </a:t>
            </a:r>
            <a:r>
              <a:rPr lang="en-US" b="1" i="1" u="sng" dirty="0" smtClean="0">
                <a:solidFill>
                  <a:srgbClr val="FF0000"/>
                </a:solidFill>
              </a:rPr>
              <a:t>argument form</a:t>
            </a:r>
            <a:r>
              <a:rPr lang="en-US" b="1" u="sng" dirty="0" smtClean="0">
                <a:solidFill>
                  <a:srgbClr val="FF0000"/>
                </a:solidFill>
              </a:rPr>
              <a:t> </a:t>
            </a:r>
            <a:r>
              <a:rPr lang="en-US" dirty="0" smtClean="0"/>
              <a:t>is an argument that is valid no matter what propositions are substituted into its propositional variables.    </a:t>
            </a:r>
          </a:p>
          <a:p>
            <a:r>
              <a:rPr lang="en-US" dirty="0" smtClean="0"/>
              <a:t>If the premises are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i="1" baseline="-25000" dirty="0" err="1"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and the conclusion is </a:t>
            </a:r>
            <a:r>
              <a:rPr lang="en-US" i="1" dirty="0" smtClean="0">
                <a:latin typeface="Cambria Math" pitchFamily="18" charset="0"/>
                <a:ea typeface="Cambria Math" pitchFamily="18" charset="0"/>
              </a:rPr>
              <a:t>q</a:t>
            </a:r>
            <a:r>
              <a:rPr lang="en-US" dirty="0" smtClean="0"/>
              <a:t>  then               </a:t>
            </a:r>
          </a:p>
          <a:p>
            <a:pPr>
              <a:buNone/>
            </a:pPr>
            <a:r>
              <a:rPr lang="en-US" dirty="0" smtClean="0"/>
              <a:t>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 ∧ </a:t>
            </a:r>
            <a:r>
              <a:rPr lang="en-US" i="1" dirty="0" err="1" smtClean="0">
                <a:latin typeface="Cambria Math" pitchFamily="18" charset="0"/>
                <a:ea typeface="Cambria Math" pitchFamily="18" charset="0"/>
              </a:rPr>
              <a:t>p</a:t>
            </a:r>
            <a:r>
              <a:rPr lang="en-US" i="1" baseline="-25000" dirty="0" err="1" smtClean="0">
                <a:latin typeface="Cambria Math" pitchFamily="18" charset="0"/>
                <a:ea typeface="Cambria Math" pitchFamily="18" charset="0"/>
              </a:rPr>
              <a:t>n</a:t>
            </a:r>
            <a:r>
              <a:rPr lang="en-US" dirty="0" smtClean="0"/>
              <a:t> ) </a:t>
            </a:r>
            <a:r>
              <a:rPr lang="en-US" dirty="0" smtClean="0">
                <a:latin typeface="Cambria Math"/>
                <a:ea typeface="Cambria Math"/>
              </a:rPr>
              <a:t>→</a:t>
            </a:r>
            <a:r>
              <a:rPr lang="en-US" i="1" dirty="0" smtClean="0">
                <a:latin typeface="Cambria Math" pitchFamily="18" charset="0"/>
                <a:ea typeface="Cambria Math" pitchFamily="18" charset="0"/>
              </a:rPr>
              <a:t> q </a:t>
            </a:r>
            <a:r>
              <a:rPr lang="en-US" dirty="0" smtClean="0"/>
              <a:t> is a tautology.</a:t>
            </a:r>
            <a:r>
              <a:rPr lang="en-US" i="1" dirty="0" smtClean="0">
                <a:latin typeface="Cambria Math" pitchFamily="18" charset="0"/>
                <a:ea typeface="Cambria Math" pitchFamily="18" charset="0"/>
              </a:rPr>
              <a:t> </a:t>
            </a:r>
            <a:endParaRPr lang="en-US" dirty="0" smtClean="0"/>
          </a:p>
          <a:p>
            <a:r>
              <a:rPr lang="en-US" dirty="0" smtClean="0">
                <a:solidFill>
                  <a:srgbClr val="FF0000"/>
                </a:solidFill>
              </a:rPr>
              <a:t>Inference</a:t>
            </a:r>
            <a:r>
              <a:rPr lang="en-US" dirty="0" smtClean="0"/>
              <a:t> </a:t>
            </a:r>
            <a:r>
              <a:rPr lang="en-US" dirty="0" smtClean="0">
                <a:solidFill>
                  <a:srgbClr val="FF0000"/>
                </a:solidFill>
              </a:rPr>
              <a:t>rules </a:t>
            </a:r>
            <a:r>
              <a:rPr lang="en-US" dirty="0" smtClean="0"/>
              <a:t>are all </a:t>
            </a:r>
            <a:r>
              <a:rPr lang="en-US" dirty="0" smtClean="0">
                <a:solidFill>
                  <a:srgbClr val="FF0000"/>
                </a:solidFill>
              </a:rPr>
              <a:t>simple argument forms </a:t>
            </a:r>
            <a:r>
              <a:rPr lang="en-US" dirty="0" smtClean="0"/>
              <a:t>that will be used to construct more complex argument forms.</a:t>
            </a:r>
          </a:p>
          <a:p>
            <a:pPr>
              <a:buNone/>
            </a:pPr>
            <a:r>
              <a:rPr lang="en-US" dirty="0" smtClean="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Inference for Propositional Logic: Modus Ponens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17" name="Picture 16" descr="addin_tmp.png"/>
          <p:cNvPicPr>
            <a:picLocks noChangeAspect="1"/>
          </p:cNvPicPr>
          <p:nvPr>
            <p:custDataLst>
              <p:tags r:id="rId1"/>
            </p:custDataLst>
          </p:nvPr>
        </p:nvPicPr>
        <p:blipFill>
          <a:blip r:embed="rId3" cstate="print"/>
          <a:stretch>
            <a:fillRect/>
          </a:stretch>
        </p:blipFill>
        <p:spPr>
          <a:xfrm>
            <a:off x="1219200" y="2438400"/>
            <a:ext cx="1345883" cy="1194435"/>
          </a:xfrm>
          <a:prstGeom prst="rect">
            <a:avLst/>
          </a:prstGeom>
          <a:ln w="38100">
            <a:solidFill>
              <a:srgbClr val="FF0000"/>
            </a:solidFill>
          </a:ln>
        </p:spPr>
      </p:pic>
      <p:sp>
        <p:nvSpPr>
          <p:cNvPr id="7" name="TextBox 6"/>
          <p:cNvSpPr txBox="1"/>
          <p:nvPr/>
        </p:nvSpPr>
        <p:spPr>
          <a:xfrm>
            <a:off x="2667000" y="3962400"/>
            <a:ext cx="5257800" cy="2585323"/>
          </a:xfrm>
          <a:prstGeom prst="rect">
            <a:avLst/>
          </a:prstGeom>
          <a:noFill/>
        </p:spPr>
        <p:txBody>
          <a:bodyPr wrap="square" rtlCol="0">
            <a:spAutoFit/>
          </a:bodyPr>
          <a:lstStyle/>
          <a:p>
            <a:r>
              <a:rPr lang="en-US" b="1" dirty="0" smtClean="0"/>
              <a:t>Example:</a:t>
            </a:r>
          </a:p>
          <a:p>
            <a:r>
              <a:rPr lang="en-US" dirty="0" smtClean="0"/>
              <a:t>Let </a:t>
            </a:r>
            <a:r>
              <a:rPr lang="en-US" i="1" dirty="0" smtClean="0"/>
              <a:t>p</a:t>
            </a:r>
            <a:r>
              <a:rPr lang="en-US" dirty="0" smtClean="0"/>
              <a:t> be “It is snowing.”</a:t>
            </a:r>
          </a:p>
          <a:p>
            <a:r>
              <a:rPr lang="en-US" dirty="0" smtClean="0"/>
              <a:t>Let </a:t>
            </a:r>
            <a:r>
              <a:rPr lang="en-US" i="1" dirty="0" smtClean="0"/>
              <a:t>q</a:t>
            </a:r>
            <a:r>
              <a:rPr lang="en-US" dirty="0" smtClean="0"/>
              <a:t> be “I will study discrete math.”</a:t>
            </a:r>
          </a:p>
          <a:p>
            <a:endParaRPr lang="en-US" dirty="0" smtClean="0"/>
          </a:p>
          <a:p>
            <a:r>
              <a:rPr lang="en-US" dirty="0" smtClean="0"/>
              <a:t>“If it is snowing,  then I will study discrete math.”</a:t>
            </a:r>
          </a:p>
          <a:p>
            <a:r>
              <a:rPr lang="en-US" dirty="0" smtClean="0"/>
              <a:t>“It is snowing.”</a:t>
            </a:r>
          </a:p>
          <a:p>
            <a:endParaRPr lang="en-US" dirty="0" smtClean="0"/>
          </a:p>
          <a:p>
            <a:r>
              <a:rPr lang="en-US" dirty="0" smtClean="0"/>
              <a:t>“Therefore , I will  study discrete math.”</a:t>
            </a:r>
          </a:p>
          <a:p>
            <a:endParaRPr lang="en-US" dirty="0" smtClean="0"/>
          </a:p>
        </p:txBody>
      </p:sp>
      <p:sp>
        <p:nvSpPr>
          <p:cNvPr id="8" name="TextBox 7"/>
          <p:cNvSpPr txBox="1"/>
          <p:nvPr/>
        </p:nvSpPr>
        <p:spPr>
          <a:xfrm>
            <a:off x="3810000" y="2209800"/>
            <a:ext cx="40386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i="1" dirty="0" smtClean="0"/>
              <a:t>p </a:t>
            </a:r>
            <a:r>
              <a:rPr lang="en-US" dirty="0" smtClean="0">
                <a:latin typeface="Cambria Math"/>
                <a:ea typeface="Cambria Math"/>
              </a:rPr>
              <a:t>∧ (</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q</a:t>
            </a:r>
            <a:endParaRPr lang="en-US" i="1"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8</a:t>
            </a:fld>
            <a:endParaRPr lang="en-US"/>
          </a:p>
        </p:txBody>
      </p:sp>
      <p:sp>
        <p:nvSpPr>
          <p:cNvPr id="10" name="TextBox 9"/>
          <p:cNvSpPr txBox="1"/>
          <p:nvPr/>
        </p:nvSpPr>
        <p:spPr>
          <a:xfrm>
            <a:off x="304800" y="4572000"/>
            <a:ext cx="2209800" cy="1200329"/>
          </a:xfrm>
          <a:prstGeom prst="rect">
            <a:avLst/>
          </a:prstGeom>
          <a:noFill/>
        </p:spPr>
        <p:txBody>
          <a:bodyPr wrap="square" rtlCol="0">
            <a:spAutoFit/>
          </a:bodyPr>
          <a:lstStyle/>
          <a:p>
            <a:r>
              <a:rPr lang="en-US" dirty="0" smtClean="0"/>
              <a:t>Why premises imply the conclusion ?</a:t>
            </a:r>
          </a:p>
          <a:p>
            <a:endParaRPr lang="en-US" dirty="0" smtClean="0"/>
          </a:p>
          <a:p>
            <a:r>
              <a:rPr lang="en-US" dirty="0" smtClean="0"/>
              <a:t>Truth table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Modus </a:t>
            </a:r>
            <a:r>
              <a:rPr lang="en-US" dirty="0" err="1" smtClean="0"/>
              <a:t>Tollens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1295400" y="2362200"/>
            <a:ext cx="1345883" cy="1194435"/>
          </a:xfrm>
          <a:prstGeom prst="rect">
            <a:avLst/>
          </a:prstGeom>
          <a:ln w="38100">
            <a:solidFill>
              <a:srgbClr val="FF0000"/>
            </a:solidFill>
          </a:ln>
        </p:spPr>
      </p:pic>
      <p:sp>
        <p:nvSpPr>
          <p:cNvPr id="7" name="TextBox 6"/>
          <p:cNvSpPr txBox="1"/>
          <p:nvPr/>
        </p:nvSpPr>
        <p:spPr>
          <a:xfrm>
            <a:off x="2667000" y="4114800"/>
            <a:ext cx="5943600" cy="2585323"/>
          </a:xfrm>
          <a:prstGeom prst="rect">
            <a:avLst/>
          </a:prstGeom>
          <a:noFill/>
        </p:spPr>
        <p:txBody>
          <a:bodyPr wrap="square" rtlCol="0">
            <a:spAutoFit/>
          </a:bodyPr>
          <a:lstStyle/>
          <a:p>
            <a:r>
              <a:rPr lang="en-US" b="1" dirty="0" smtClean="0"/>
              <a:t>Example</a:t>
            </a:r>
            <a:r>
              <a:rPr lang="en-US" dirty="0" smtClean="0"/>
              <a:t>:</a:t>
            </a:r>
          </a:p>
          <a:p>
            <a:r>
              <a:rPr lang="en-US" dirty="0" smtClean="0"/>
              <a:t>Let </a:t>
            </a:r>
            <a:r>
              <a:rPr lang="en-US" i="1" dirty="0" smtClean="0"/>
              <a:t>p</a:t>
            </a:r>
            <a:r>
              <a:rPr lang="en-US" dirty="0" smtClean="0"/>
              <a:t> be “it is snowing.”</a:t>
            </a:r>
          </a:p>
          <a:p>
            <a:r>
              <a:rPr lang="en-US" dirty="0" smtClean="0"/>
              <a:t>Let </a:t>
            </a:r>
            <a:r>
              <a:rPr lang="en-US" i="1" dirty="0" smtClean="0"/>
              <a:t>q</a:t>
            </a:r>
            <a:r>
              <a:rPr lang="en-US" dirty="0" smtClean="0"/>
              <a:t> be “I will study discrete math.”</a:t>
            </a:r>
          </a:p>
          <a:p>
            <a:endParaRPr lang="en-US" dirty="0" smtClean="0"/>
          </a:p>
          <a:p>
            <a:r>
              <a:rPr lang="en-US" dirty="0" smtClean="0"/>
              <a:t>“If it is snowing,  then I will study discrete math.”</a:t>
            </a:r>
          </a:p>
          <a:p>
            <a:r>
              <a:rPr lang="en-US" dirty="0" smtClean="0"/>
              <a:t>“I will not study discrete math.”</a:t>
            </a:r>
          </a:p>
          <a:p>
            <a:endParaRPr lang="en-US" dirty="0" smtClean="0"/>
          </a:p>
          <a:p>
            <a:r>
              <a:rPr lang="en-US" dirty="0" smtClean="0"/>
              <a:t>“Therefore , it is not snowing.”</a:t>
            </a:r>
          </a:p>
          <a:p>
            <a:endParaRPr lang="en-US" dirty="0"/>
          </a:p>
        </p:txBody>
      </p:sp>
      <p:sp>
        <p:nvSpPr>
          <p:cNvPr id="10" name="TextBox 9"/>
          <p:cNvSpPr txBox="1"/>
          <p:nvPr/>
        </p:nvSpPr>
        <p:spPr>
          <a:xfrm>
            <a:off x="4572000" y="2209800"/>
            <a:ext cx="3352800" cy="646331"/>
          </a:xfrm>
          <a:prstGeom prst="rect">
            <a:avLst/>
          </a:prstGeom>
          <a:noFill/>
        </p:spPr>
        <p:txBody>
          <a:bodyPr wrap="square" rtlCol="0">
            <a:spAutoFit/>
          </a:bodyPr>
          <a:lstStyle/>
          <a:p>
            <a:r>
              <a:rPr lang="en-US" b="1" dirty="0" smtClean="0"/>
              <a:t>Corresponding Tautology:</a:t>
            </a:r>
            <a:r>
              <a:rPr lang="en-US" dirty="0" smtClean="0"/>
              <a:t> </a:t>
            </a:r>
          </a:p>
          <a:p>
            <a:r>
              <a:rPr lang="en-US" dirty="0" smtClean="0"/>
              <a:t>       (</a:t>
            </a:r>
            <a:r>
              <a:rPr lang="en-US" dirty="0" smtClean="0">
                <a:latin typeface="Cambria Math"/>
                <a:ea typeface="Cambria Math"/>
              </a:rPr>
              <a:t>¬</a:t>
            </a:r>
            <a:r>
              <a:rPr lang="en-US" i="1" dirty="0" smtClean="0"/>
              <a:t>q</a:t>
            </a:r>
            <a:r>
              <a:rPr lang="en-US" dirty="0" smtClean="0">
                <a:latin typeface="Cambria Math"/>
                <a:ea typeface="Cambria Math"/>
              </a:rPr>
              <a:t>∧(</a:t>
            </a:r>
            <a:r>
              <a:rPr lang="en-US" i="1" dirty="0" smtClean="0">
                <a:latin typeface="Cambria Math"/>
                <a:ea typeface="Cambria Math"/>
              </a:rPr>
              <a:t>p </a:t>
            </a:r>
            <a:r>
              <a:rPr lang="en-US" dirty="0" smtClean="0">
                <a:latin typeface="Cambria Math"/>
                <a:ea typeface="Cambria Math"/>
              </a:rPr>
              <a:t>→</a:t>
            </a:r>
            <a:r>
              <a:rPr lang="en-US" i="1" dirty="0" smtClean="0">
                <a:latin typeface="Cambria Math"/>
                <a:ea typeface="Cambria Math"/>
              </a:rPr>
              <a:t>q</a:t>
            </a:r>
            <a:r>
              <a:rPr lang="en-US" dirty="0" smtClean="0">
                <a:latin typeface="Cambria Math"/>
                <a:ea typeface="Cambria Math"/>
              </a:rPr>
              <a:t>))</a:t>
            </a:r>
            <a:r>
              <a:rPr lang="en-US" smtClean="0">
                <a:latin typeface="Cambria Math"/>
                <a:ea typeface="Cambria Math"/>
              </a:rPr>
              <a:t>→¬</a:t>
            </a:r>
            <a:r>
              <a:rPr lang="en-US" i="1" smtClean="0">
                <a:latin typeface="Cambria Math"/>
                <a:ea typeface="Cambria Math"/>
              </a:rPr>
              <a:t>p</a:t>
            </a:r>
            <a:endParaRPr lang="en-US" i="1"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9</a:t>
            </a:fld>
            <a:endParaRPr lang="en-US"/>
          </a:p>
        </p:txBody>
      </p:sp>
      <p:sp>
        <p:nvSpPr>
          <p:cNvPr id="645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451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8600" y="2286000"/>
            <a:ext cx="960120" cy="457200"/>
          </a:xfrm>
          <a:prstGeom prst="rect">
            <a:avLst/>
          </a:prstGeom>
          <a:noFill/>
        </p:spPr>
      </p:pic>
      <p:sp>
        <p:nvSpPr>
          <p:cNvPr id="64515"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451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2667000"/>
            <a:ext cx="434340" cy="457200"/>
          </a:xfrm>
          <a:prstGeom prst="rect">
            <a:avLst/>
          </a:prstGeom>
          <a:noFill/>
        </p:spPr>
      </p:pic>
      <p:sp>
        <p:nvSpPr>
          <p:cNvPr id="13" name="TextBox 12"/>
          <p:cNvSpPr txBox="1"/>
          <p:nvPr/>
        </p:nvSpPr>
        <p:spPr>
          <a:xfrm>
            <a:off x="304800" y="4572000"/>
            <a:ext cx="2209800" cy="1200329"/>
          </a:xfrm>
          <a:prstGeom prst="rect">
            <a:avLst/>
          </a:prstGeom>
          <a:noFill/>
        </p:spPr>
        <p:txBody>
          <a:bodyPr wrap="square" rtlCol="0">
            <a:spAutoFit/>
          </a:bodyPr>
          <a:lstStyle/>
          <a:p>
            <a:r>
              <a:rPr lang="en-US" dirty="0" smtClean="0"/>
              <a:t>Why premises imply the conclusion ?</a:t>
            </a:r>
          </a:p>
          <a:p>
            <a:endParaRPr lang="en-US" dirty="0" smtClean="0"/>
          </a:p>
          <a:p>
            <a:r>
              <a:rPr lang="en-US" dirty="0" smtClean="0"/>
              <a:t>Truth table</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oindent p\\ \hline&#10;&#10;\therefore  q\\&#10;\end{array}$&#10;&#10;&#10;&#10;&#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p \wedge (p \rightarrow q)$ &amp; Premise\\&#10;2. $p$ &amp; Conjunction  using (1)\\&#10;3. $p \rightarrow q$ &amp;  Conjunction using (1)\\&#10;4. $q$ &amp; Modus Ponens using (2) and (3)\\&#10;\end{tabular}&#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p \rightarrow q)$ &#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oindent&#10;Hypotheses: $\neg p \wedge q$, $ r \rightarrow p$, $\neg r \rightarrow s$, $s \rightarrow t$\\&#10;Conclusion: $t$&#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neg p \wedge q$ &amp; Premise\\&#10;2. $\neg p$ &amp; Simplification using (1)\\&#10;3. $r \rightarrow p$ &amp;  Premise\\&#10;4. $\neg r$ &amp; Modus tollens using (2) and (3)\\&#10;5. $\neg r \rightarrow s$ &amp; Premise\\&#10;6. $s$ &amp; Modus ponens using (4) and (5)\\&#10;7. $s \rightarrow t$ &amp; Premise\\&#10;8. $t$ &amp; Modus ponens using (6) and (7)&#10;&#10;\end{tabular}&#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forall x P(x)\\ \hline&#10;\therefore P(c) &#10;\end{array}$&#10;&#10;&#10;&#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c) \mbox{ for an arbitrary $c$}\\ \hline&#10;\therefore \forall x P(x) &#10;\end{array}$&#10;&#10;&#10;&#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exists x P(x)\\ \hline&#10;\therefore P(c)\mbox{ for some element $c$}&#10;\end{array}$&#10;&#10;&#10;&#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c) \mbox{ for some element $c$}\\ \hline&#10;\therefore \exists x P(x) &#10;\end{array}$&#10;&#10;&#10;&#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eg q\\ \hline&#10;&#10;\therefore  \neg p\\&#10;\end{array}$&#10;&#10;&#10;&#10;&#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pagestyle{empty}&#10;\begin{document}&#10;&#10;$\therefore \;\;\;\; Mortal(Socrates)$&#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forall x (Man(x) \rightarrow Mortal(x))$ &amp; Premise \\&#10;2. $Man(Socrates) \rightarrow Mortal(Socrates)$&amp; UI from (4)\\&#10;3. $Man(Socrates)$ &amp; Premise\\&#10;4. $Mortal(Socrates)$ &amp; MP from (2)\\&#10;&amp; and (3)\\&#10;\end{tabular}&#10;&#10;&#10;\end{document}"/>
  <p:tag name="IGUANATEXSIZE" val="27"/>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forall x ( P(x) \rightarrow Q(x))\\&#10;P(a), \mbox{where $a$ is a particular}\\&#10;\mbox{\ \ \ \  element in the domain}\\ \hline&#10;&#10;\therefore  Q(a)\\&#10;\end{array}$&#10;&#10;&#10;&#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10;$\exists x (C(x) \wedge \neg B(x))$\\&#10;$\forall x (C(x) \rightarrow P(x))$\\\hline&#10;$\therefore \;\exists x ( P(x) \wedge \neg B(x))$&#10;\end{tabular}&#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exists x(C(x) \wedge \neg B(x))$ &amp; Premise\\&#10;2. $C(a) \wedge \neg B(a)$ &amp; EI from (1)\\&#10;3. $C(a)$ &amp;  Simplification from (2)\\&#10;4. $\forall x (C(x) \rightarrow P(x))$ &amp; Premise \\&#10;5. $C(a) \rightarrow P(a)$&amp; UI from (4)\\&#10;6. $P(a)$ &amp; MP from (3) and (5)\\&#10;7. $\neg B(a)$ &amp; Simplification from (2)\\&#10;8. $P(a) \wedge \neg B(a)$ &amp; Conj from (6) and (7)\\&#10;9. $\exists x (P(x) \wedge \neg B(x))$ &amp; EG from (8)&#10;\end{tabular}&#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rightarrow Q(x))$&#10;&#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c) \rightarrow Q(c)$&#10;&#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rightarrow q$&#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 = \frac{a^2}{b^{2}}$&#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b^{2} = a^2$&#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rightarrow q\\&#10;\noindent q \rightarrow r\\ \hline&#10;&#10;\therefore  p \rightarrow r\\&#10;\end{array}$&#10;&#10;&#10;&#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2b^{2} = 4c^{2}$&#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 = 2c^{2}$&#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10;{\bf Step} &amp; {\bf Reason}\\&#10;1.  $a = b$ &amp; Premise\\&#10;2. $a^{2} = a\times b$ &amp; Multiply both sides of (1) by a\\&#10;3. $a^{2} - b^{2} = a\times b -b^{2}$ &amp;  Subtract $b^{2}$ from both sides of (2)\\&#10;4. $(a - b)(a + b) = b(a - b)$ &amp; Algebra on (3)\\&#10;5. $ a + b = b$&amp; Divide both sides by $a - b$\\&#10;6. $2b = b$ &amp; Replace a by b in (5) because $a = b$\\&#10;7. $2 = 1$&amp; Divide both sides of (6) by b\\&#10;&#10;\end{tabular}&#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xists x P(x)$&#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exists x P(x)$&#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neg P(x) \equiv \neg \forall x P(x)$&#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oindent p \vee q\\&#10;\neg p\\ \hline&#10;&#10;\therefore  q\\&#10;\end{array}$&#10;&#10;&#10;&#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leftrightarrow q$&#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rightarrow q)\wedge (q \rightarrow p)$&#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 \hline&#10;&#10;\therefore  p \vee q\\&#10;\end{array}$&#10;&#10;&#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 \wedge q \\ \hline&#10;\therefore  q\\&#10;\end{array}$&#10;&#10;&#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p\\&#10;q\\ \hline&#10;\therefore p \wedge q &#10;\end{array}$&#10;&#10;&#10;&#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array}{l}&#10;\neg p \vee r\\&#10;p \vee q \\ \hline&#10;\therefore  q \vee r\\&#10;\end{array}$&#10;&#10;&#10;&#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therefore$&#10;&#10;&#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9332</TotalTime>
  <Words>4793</Words>
  <Application>Microsoft Office PowerPoint</Application>
  <PresentationFormat>On-screen Show (4:3)</PresentationFormat>
  <Paragraphs>588</Paragraphs>
  <Slides>59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Constantia</vt:lpstr>
      <vt:lpstr>Wingdings 2</vt:lpstr>
      <vt:lpstr>Cambria Math</vt:lpstr>
      <vt:lpstr>Wingdings</vt:lpstr>
      <vt:lpstr>Symbol</vt:lpstr>
      <vt:lpstr>Flow</vt:lpstr>
      <vt:lpstr>The Foundations: Logic and Proofs</vt:lpstr>
      <vt:lpstr>Chapter Summary</vt:lpstr>
      <vt:lpstr>Summary</vt:lpstr>
      <vt:lpstr>Rules of Inference</vt:lpstr>
      <vt:lpstr>Section Summary</vt:lpstr>
      <vt:lpstr>Valid Arguments </vt:lpstr>
      <vt:lpstr>Arguments in Propositional Logic</vt:lpstr>
      <vt:lpstr>Rules of Inference for Propositional Logic: Modus Ponens</vt:lpstr>
      <vt:lpstr> Modus Tollens</vt:lpstr>
      <vt:lpstr>Hypothetical Syllogism</vt:lpstr>
      <vt:lpstr>Disjunctive Syllogism</vt:lpstr>
      <vt:lpstr>Addition</vt:lpstr>
      <vt:lpstr>Simplification</vt:lpstr>
      <vt:lpstr>Conjunction</vt:lpstr>
      <vt:lpstr>Resolution</vt:lpstr>
      <vt:lpstr>Using the Rules of Inference to Build Valid Arguments</vt:lpstr>
      <vt:lpstr>Valid Arguments</vt:lpstr>
      <vt:lpstr>Valid Arguments</vt:lpstr>
      <vt:lpstr>Valid Arguments</vt:lpstr>
      <vt:lpstr>Back to the reason why define the concept of predicate: Propositional Logic Not Enough</vt:lpstr>
      <vt:lpstr>Handling Quantified Statements</vt:lpstr>
      <vt:lpstr>Universal Instantiation (UI)</vt:lpstr>
      <vt:lpstr>Universal Generalization (UG)</vt:lpstr>
      <vt:lpstr>Existential Instantiation (EI)</vt:lpstr>
      <vt:lpstr>Existential Generalization (EG)</vt:lpstr>
      <vt:lpstr>Returning to  the Socrates Example</vt:lpstr>
      <vt:lpstr>Solution for Socrates Example</vt:lpstr>
      <vt:lpstr>Universal Modus Ponens</vt:lpstr>
      <vt:lpstr>Using Rules of Inference</vt:lpstr>
      <vt:lpstr> Using Rules of Inference</vt:lpstr>
      <vt:lpstr>Introduction to Proofs</vt:lpstr>
      <vt:lpstr>Section Summary</vt:lpstr>
      <vt:lpstr>Proofs of Mathematical Statements</vt:lpstr>
      <vt:lpstr>Definitions</vt:lpstr>
      <vt:lpstr>Proving Theorems</vt:lpstr>
      <vt:lpstr>Proving Conditional Statements: p → q </vt:lpstr>
      <vt:lpstr>Proving Conditional Statements: p → q </vt:lpstr>
      <vt:lpstr>Proving Conditional Statements: p → q </vt:lpstr>
      <vt:lpstr>Proving Conditional Statements: p → q </vt:lpstr>
      <vt:lpstr>Proving (Conditional) Statements: (q) p  </vt:lpstr>
      <vt:lpstr>Proof by Contradiction</vt:lpstr>
      <vt:lpstr>Theorems that are Biconditional Statements</vt:lpstr>
      <vt:lpstr>What is wrong with this?</vt:lpstr>
      <vt:lpstr>Looking Ahead</vt:lpstr>
      <vt:lpstr>Proof Methods and Strategy</vt:lpstr>
      <vt:lpstr>Section Summary</vt:lpstr>
      <vt:lpstr>Proof by Cases</vt:lpstr>
      <vt:lpstr>Proof by Cases</vt:lpstr>
      <vt:lpstr>Without Loss of Generality</vt:lpstr>
      <vt:lpstr>Existence Proofs</vt:lpstr>
      <vt:lpstr>Nonconstructive Existence Proofs</vt:lpstr>
      <vt:lpstr>Counterexamples - disproof</vt:lpstr>
      <vt:lpstr>Uniqueness Proofs</vt:lpstr>
      <vt:lpstr>Universally Quantified Assertions</vt:lpstr>
      <vt:lpstr> Universally Quantified Assertions</vt:lpstr>
      <vt:lpstr>Universally Quantified Assertions</vt:lpstr>
      <vt:lpstr>Backward Reasoning </vt:lpstr>
      <vt:lpstr>Proof Strategies for proving p → q </vt:lpstr>
      <vt:lpstr>Additional Proof Methods</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Hiva</cp:lastModifiedBy>
  <cp:revision>555</cp:revision>
  <dcterms:created xsi:type="dcterms:W3CDTF">2011-03-27T19:08:31Z</dcterms:created>
  <dcterms:modified xsi:type="dcterms:W3CDTF">2014-09-06T05:13:52Z</dcterms:modified>
</cp:coreProperties>
</file>