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1" ContentType="image/jpe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</p:sldIdLst>
  <p:sldSz cx="9144000" cy="6858000" type="screen4x3"/>
  <p:notesSz cx="6858000" cy="9296400"/>
  <p:embeddedFontLst>
    <p:embeddedFont>
      <p:font typeface="Garamond" panose="02020404030301010803" pitchFamily="18" charset="0"/>
      <p:regular r:id="rId39"/>
      <p:bold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mNK/qq0aZMHjKF12HEGn6SUr4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9AF2DA-A59F-4BD2-A181-D004AA89E3AF}">
  <a:tblStyle styleId="{819AF2DA-A59F-4BD2-A181-D004AA89E3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168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55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4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547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45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34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50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475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67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99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651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5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899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568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421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3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806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538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608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270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111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136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1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2454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3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463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082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159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25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31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11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55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9188864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91888644f_0_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f91888644f_0_7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24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00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39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endelian_inheritanc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1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bio.libretexts.org/TextMaps/Map:_Introductory_Biology_(CK-12)/3:_Genetics/3.1:_Mendel's_Pea_Pla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Principios básicos de la herencia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Biol 3063</a:t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 para cruces monohíbridos</a:t>
            </a:r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homocigota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largos y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homocigota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recesiva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planta? (Use 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 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simbolizar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prediga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198" name="Google Shape;19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598612"/>
            <a:ext cx="4038600" cy="3278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0"/>
          <p:cNvGrpSpPr/>
          <p:nvPr/>
        </p:nvGrpSpPr>
        <p:grpSpPr>
          <a:xfrm>
            <a:off x="5562600" y="4967287"/>
            <a:ext cx="2819400" cy="366712"/>
            <a:chOff x="3504" y="2976"/>
            <a:chExt cx="1776" cy="231"/>
          </a:xfrm>
        </p:grpSpPr>
        <p:sp>
          <p:nvSpPr>
            <p:cNvPr id="200" name="Google Shape;200;p10"/>
            <p:cNvSpPr txBox="1"/>
            <p:nvPr/>
          </p:nvSpPr>
          <p:spPr>
            <a:xfrm>
              <a:off x="3504" y="2976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4800" y="297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Muestre los resultados de la generación F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Cuadrado de Punnet:</a:t>
            </a:r>
            <a:endParaRPr/>
          </a:p>
        </p:txBody>
      </p:sp>
      <p:pic>
        <p:nvPicPr>
          <p:cNvPr id="207" name="Google Shape;207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8750" y="1785937"/>
            <a:ext cx="6286500" cy="415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1"/>
          <p:cNvGrpSpPr/>
          <p:nvPr/>
        </p:nvGrpSpPr>
        <p:grpSpPr>
          <a:xfrm>
            <a:off x="2590800" y="2514600"/>
            <a:ext cx="4114800" cy="2805112"/>
            <a:chOff x="1632" y="1584"/>
            <a:chExt cx="2592" cy="1767"/>
          </a:xfrm>
        </p:grpSpPr>
        <p:sp>
          <p:nvSpPr>
            <p:cNvPr id="209" name="Google Shape;209;p11"/>
            <p:cNvSpPr txBox="1"/>
            <p:nvPr/>
          </p:nvSpPr>
          <p:spPr>
            <a:xfrm>
              <a:off x="2736" y="1584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3984" y="1584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1632" y="2352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1680" y="3120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</p:grpSp>
      <p:grpSp>
        <p:nvGrpSpPr>
          <p:cNvPr id="213" name="Google Shape;213;p11"/>
          <p:cNvGrpSpPr/>
          <p:nvPr/>
        </p:nvGrpSpPr>
        <p:grpSpPr>
          <a:xfrm>
            <a:off x="4267200" y="3657600"/>
            <a:ext cx="3048000" cy="1585912"/>
            <a:chOff x="2688" y="2304"/>
            <a:chExt cx="1920" cy="999"/>
          </a:xfrm>
        </p:grpSpPr>
        <p:sp>
          <p:nvSpPr>
            <p:cNvPr id="214" name="Google Shape;214;p11"/>
            <p:cNvSpPr txBox="1"/>
            <p:nvPr/>
          </p:nvSpPr>
          <p:spPr>
            <a:xfrm>
              <a:off x="2688" y="2304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 dirty="0"/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3840" y="2304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2688" y="3072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3840" y="3072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2667000"/>
            <a:ext cx="1206500" cy="24431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5864225" y="2273300"/>
            <a:ext cx="15160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6305550" y="46990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25" name="Google Shape;225;p12"/>
          <p:cNvSpPr txBox="1"/>
          <p:nvPr/>
        </p:nvSpPr>
        <p:spPr>
          <a:xfrm>
            <a:off x="6613525" y="46990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424070" y="2362200"/>
            <a:ext cx="33528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Frecuencia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genotípica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F1?: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Frecuencia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fenotípica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F1?:</a:t>
            </a:r>
            <a:endParaRPr dirty="0"/>
          </a:p>
        </p:txBody>
      </p:sp>
      <p:sp>
        <p:nvSpPr>
          <p:cNvPr id="227" name="Google Shape;227;p12"/>
          <p:cNvSpPr txBox="1"/>
          <p:nvPr/>
        </p:nvSpPr>
        <p:spPr>
          <a:xfrm>
            <a:off x="457200" y="4699000"/>
            <a:ext cx="3352800" cy="9159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Recuerde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cada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cuadrado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un 25% de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generación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F1 </a:t>
            </a:r>
            <a:endParaRPr dirty="0"/>
          </a:p>
        </p:txBody>
      </p:sp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5604A8-A8E8-4342-B9A7-44BDA2930052}"/>
              </a:ext>
            </a:extLst>
          </p:cNvPr>
          <p:cNvSpPr txBox="1"/>
          <p:nvPr/>
        </p:nvSpPr>
        <p:spPr>
          <a:xfrm>
            <a:off x="3810000" y="2574776"/>
            <a:ext cx="162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100% Tt</a:t>
            </a:r>
            <a:endParaRPr lang="x-non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39802D-2E87-41E7-8AE3-B48A3DD4FD08}"/>
              </a:ext>
            </a:extLst>
          </p:cNvPr>
          <p:cNvSpPr txBox="1"/>
          <p:nvPr/>
        </p:nvSpPr>
        <p:spPr>
          <a:xfrm>
            <a:off x="3816627" y="3731915"/>
            <a:ext cx="21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100% </a:t>
            </a:r>
            <a:r>
              <a:rPr lang="en-US" sz="1800" dirty="0" err="1"/>
              <a:t>tallos</a:t>
            </a:r>
            <a:r>
              <a:rPr lang="en-US" sz="1800" dirty="0"/>
              <a:t> largos</a:t>
            </a:r>
            <a:endParaRPr lang="x-non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 monohíbrido entre dos organismos heterocigotos</a:t>
            </a: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 dos plantas de la generación F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</a:t>
            </a:r>
            <a:endParaRPr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209800"/>
            <a:ext cx="6286500" cy="415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3"/>
          <p:cNvGrpSpPr/>
          <p:nvPr/>
        </p:nvGrpSpPr>
        <p:grpSpPr>
          <a:xfrm>
            <a:off x="2209800" y="2895600"/>
            <a:ext cx="4114800" cy="2881312"/>
            <a:chOff x="1392" y="1824"/>
            <a:chExt cx="2592" cy="1815"/>
          </a:xfrm>
        </p:grpSpPr>
        <p:sp>
          <p:nvSpPr>
            <p:cNvPr id="237" name="Google Shape;237;p13"/>
            <p:cNvSpPr txBox="1"/>
            <p:nvPr/>
          </p:nvSpPr>
          <p:spPr>
            <a:xfrm>
              <a:off x="2496" y="1824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 dirty="0"/>
            </a:p>
          </p:txBody>
        </p:sp>
        <p:sp>
          <p:nvSpPr>
            <p:cNvPr id="238" name="Google Shape;238;p13"/>
            <p:cNvSpPr txBox="1"/>
            <p:nvPr/>
          </p:nvSpPr>
          <p:spPr>
            <a:xfrm>
              <a:off x="1392" y="259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1440" y="340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3792" y="182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</p:grpSp>
      <p:grpSp>
        <p:nvGrpSpPr>
          <p:cNvPr id="241" name="Google Shape;241;p13"/>
          <p:cNvGrpSpPr/>
          <p:nvPr/>
        </p:nvGrpSpPr>
        <p:grpSpPr>
          <a:xfrm>
            <a:off x="4038600" y="4191000"/>
            <a:ext cx="2590800" cy="1524000"/>
            <a:chOff x="2544" y="2640"/>
            <a:chExt cx="1632" cy="960"/>
          </a:xfrm>
        </p:grpSpPr>
        <p:sp>
          <p:nvSpPr>
            <p:cNvPr id="242" name="Google Shape;242;p13"/>
            <p:cNvSpPr txBox="1"/>
            <p:nvPr/>
          </p:nvSpPr>
          <p:spPr>
            <a:xfrm>
              <a:off x="3696" y="2640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2544" y="2640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 dirty="0"/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2544" y="3369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3744" y="3360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2552ED-AB20-4904-B578-44BBBC6E7911}"/>
              </a:ext>
            </a:extLst>
          </p:cNvPr>
          <p:cNvSpPr txBox="1"/>
          <p:nvPr/>
        </p:nvSpPr>
        <p:spPr>
          <a:xfrm>
            <a:off x="7310230" y="1686580"/>
            <a:ext cx="130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Tt</a:t>
            </a:r>
            <a:endParaRPr 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0" y="642937"/>
            <a:ext cx="2459037" cy="252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262" y="2082800"/>
            <a:ext cx="1206500" cy="244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6412" y="3419475"/>
            <a:ext cx="4725987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568325" y="212725"/>
            <a:ext cx="14493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Generation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2706687" y="1689100"/>
            <a:ext cx="15160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5921375" y="2973387"/>
            <a:ext cx="15160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76200" y="2362200"/>
            <a:ext cx="1077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 plant</a:t>
            </a:r>
            <a:endParaRPr/>
          </a:p>
        </p:txBody>
      </p:sp>
      <p:sp>
        <p:nvSpPr>
          <p:cNvPr id="257" name="Google Shape;257;p14"/>
          <p:cNvSpPr txBox="1"/>
          <p:nvPr/>
        </p:nvSpPr>
        <p:spPr>
          <a:xfrm>
            <a:off x="1397000" y="2362200"/>
            <a:ext cx="12573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plant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2724150" y="3721100"/>
            <a:ext cx="14525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tall plants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4305300" y="5067300"/>
            <a:ext cx="1077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 plant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5588000" y="5067300"/>
            <a:ext cx="1077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 plant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6832600" y="5067300"/>
            <a:ext cx="1077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Tall plant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5943600" y="5880100"/>
            <a:ext cx="15097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tall : 1 short</a:t>
            </a:r>
            <a:endParaRPr/>
          </a:p>
        </p:txBody>
      </p:sp>
      <p:cxnSp>
        <p:nvCxnSpPr>
          <p:cNvPr id="263" name="Google Shape;263;p14"/>
          <p:cNvCxnSpPr/>
          <p:nvPr/>
        </p:nvCxnSpPr>
        <p:spPr>
          <a:xfrm>
            <a:off x="1955800" y="498475"/>
            <a:ext cx="1168400" cy="116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4" name="Google Shape;264;p14"/>
          <p:cNvCxnSpPr/>
          <p:nvPr/>
        </p:nvCxnSpPr>
        <p:spPr>
          <a:xfrm>
            <a:off x="4152900" y="1971675"/>
            <a:ext cx="1168400" cy="116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5" name="Google Shape;265;p14"/>
          <p:cNvSpPr txBox="1"/>
          <p:nvPr/>
        </p:nvSpPr>
        <p:spPr>
          <a:xfrm>
            <a:off x="303212" y="27686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620712" y="27686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67" name="Google Shape;267;p14"/>
          <p:cNvSpPr txBox="1"/>
          <p:nvPr/>
        </p:nvSpPr>
        <p:spPr>
          <a:xfrm>
            <a:off x="3148012" y="41148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4546600" y="54229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4852987" y="54229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5807075" y="54229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7078662" y="5422900"/>
            <a:ext cx="3079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1779587" y="2755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2084387" y="2755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3455987" y="41148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6135687" y="5422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7405687" y="5422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7" name="Google Shape;277;p14"/>
          <p:cNvSpPr txBox="1"/>
          <p:nvPr/>
        </p:nvSpPr>
        <p:spPr>
          <a:xfrm>
            <a:off x="8637587" y="5422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8345487" y="5422900"/>
            <a:ext cx="2524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7886700" y="5073650"/>
            <a:ext cx="12573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plant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2DA26C-1ABC-4E88-A781-98E9E70D1B1A}"/>
              </a:ext>
            </a:extLst>
          </p:cNvPr>
          <p:cNvSpPr txBox="1"/>
          <p:nvPr/>
        </p:nvSpPr>
        <p:spPr>
          <a:xfrm>
            <a:off x="447261" y="5218043"/>
            <a:ext cx="2075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: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7EE549-19BC-4005-B763-5DC7A8357B61}"/>
              </a:ext>
            </a:extLst>
          </p:cNvPr>
          <p:cNvSpPr txBox="1"/>
          <p:nvPr/>
        </p:nvSpPr>
        <p:spPr>
          <a:xfrm>
            <a:off x="854765" y="5615609"/>
            <a:ext cx="1869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 TT: 2Tt: 1tt</a:t>
            </a:r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5A7135F-777F-4EC5-AC08-2A6989818ED1}"/>
              </a:ext>
            </a:extLst>
          </p:cNvPr>
          <p:cNvSpPr txBox="1"/>
          <p:nvPr/>
        </p:nvSpPr>
        <p:spPr>
          <a:xfrm>
            <a:off x="447261" y="5980932"/>
            <a:ext cx="2075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fenotípica</a:t>
            </a:r>
            <a:r>
              <a:rPr lang="en-US" dirty="0"/>
              <a:t>:</a:t>
            </a:r>
            <a:endParaRPr lang="x-non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EBAF561-01FE-429C-895E-8DD45E67E7C1}"/>
              </a:ext>
            </a:extLst>
          </p:cNvPr>
          <p:cNvSpPr txBox="1"/>
          <p:nvPr/>
        </p:nvSpPr>
        <p:spPr>
          <a:xfrm>
            <a:off x="854765" y="6374416"/>
            <a:ext cx="2435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3 </a:t>
            </a:r>
            <a:r>
              <a:rPr lang="en-US" dirty="0" err="1"/>
              <a:t>tallos</a:t>
            </a:r>
            <a:r>
              <a:rPr lang="en-US" dirty="0"/>
              <a:t> largos: 1 </a:t>
            </a:r>
            <a:r>
              <a:rPr lang="en-US" dirty="0" err="1"/>
              <a:t>tallo</a:t>
            </a:r>
            <a:r>
              <a:rPr lang="en-US" dirty="0"/>
              <a:t> </a:t>
            </a:r>
            <a:r>
              <a:rPr lang="en-US" dirty="0" err="1"/>
              <a:t>corto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 de prueba</a:t>
            </a:r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no conocemos el genotipo de una planta (o sea, si es homocigota dominante o heterocigota para una característica), se puede hacer un cruce de prueba de la planta X con una planta homocigota recesiva para observar cómo será la progenie y determinar el genotipo de la planta parental.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genotipo de esta planta?</a:t>
            </a:r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35713" cy="393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F1 del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50% de las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fenotipo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largos; 50%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pic>
        <p:nvPicPr>
          <p:cNvPr id="292" name="Google Shape;29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2913" y="1600200"/>
            <a:ext cx="28702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403" y="3036651"/>
            <a:ext cx="3543300" cy="23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 txBox="1"/>
          <p:nvPr/>
        </p:nvSpPr>
        <p:spPr>
          <a:xfrm>
            <a:off x="762000" y="6126162"/>
            <a:ext cx="6858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¿Si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generación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F1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fuera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tallos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largos?</a:t>
            </a:r>
            <a:endParaRPr dirty="0"/>
          </a:p>
        </p:txBody>
      </p:sp>
      <p:grpSp>
        <p:nvGrpSpPr>
          <p:cNvPr id="295" name="Google Shape;295;p16"/>
          <p:cNvGrpSpPr/>
          <p:nvPr/>
        </p:nvGrpSpPr>
        <p:grpSpPr>
          <a:xfrm>
            <a:off x="1981200" y="4876800"/>
            <a:ext cx="1600200" cy="366712"/>
            <a:chOff x="1248" y="3072"/>
            <a:chExt cx="1008" cy="231"/>
          </a:xfrm>
        </p:grpSpPr>
        <p:sp>
          <p:nvSpPr>
            <p:cNvPr id="296" name="Google Shape;296;p16"/>
            <p:cNvSpPr txBox="1"/>
            <p:nvPr/>
          </p:nvSpPr>
          <p:spPr>
            <a:xfrm>
              <a:off x="1248" y="307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  <p:sp>
          <p:nvSpPr>
            <p:cNvPr id="297" name="Google Shape;297;p16"/>
            <p:cNvSpPr txBox="1"/>
            <p:nvPr/>
          </p:nvSpPr>
          <p:spPr>
            <a:xfrm>
              <a:off x="1920" y="307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tt</a:t>
              </a:r>
              <a:endParaRPr/>
            </a:p>
          </p:txBody>
        </p:sp>
      </p:grpSp>
      <p:grpSp>
        <p:nvGrpSpPr>
          <p:cNvPr id="298" name="Google Shape;298;p16"/>
          <p:cNvGrpSpPr/>
          <p:nvPr/>
        </p:nvGrpSpPr>
        <p:grpSpPr>
          <a:xfrm>
            <a:off x="1143000" y="3352800"/>
            <a:ext cx="2667000" cy="1738312"/>
            <a:chOff x="720" y="2112"/>
            <a:chExt cx="1680" cy="1095"/>
          </a:xfrm>
        </p:grpSpPr>
        <p:sp>
          <p:nvSpPr>
            <p:cNvPr id="299" name="Google Shape;299;p16"/>
            <p:cNvSpPr txBox="1"/>
            <p:nvPr/>
          </p:nvSpPr>
          <p:spPr>
            <a:xfrm>
              <a:off x="720" y="2976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/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2064" y="2112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1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</a:t>
              </a:r>
              <a:endParaRPr dirty="0"/>
            </a:p>
          </p:txBody>
        </p:sp>
      </p:grpSp>
      <p:sp>
        <p:nvSpPr>
          <p:cNvPr id="13" name="Google Shape;300;p16">
            <a:extLst>
              <a:ext uri="{FF2B5EF4-FFF2-40B4-BE49-F238E27FC236}">
                <a16:creationId xmlns:a16="http://schemas.microsoft.com/office/drawing/2014/main" xmlns="" id="{CEFEE5BA-5E66-452F-A0CC-DCE62E1AC944}"/>
              </a:ext>
            </a:extLst>
          </p:cNvPr>
          <p:cNvSpPr txBox="1"/>
          <p:nvPr/>
        </p:nvSpPr>
        <p:spPr>
          <a:xfrm>
            <a:off x="2111513" y="3352800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1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2EF75C-FF33-4A3F-A3ED-B510F3693029}"/>
              </a:ext>
            </a:extLst>
          </p:cNvPr>
          <p:cNvSpPr txBox="1"/>
          <p:nvPr/>
        </p:nvSpPr>
        <p:spPr>
          <a:xfrm>
            <a:off x="904461" y="5675243"/>
            <a:ext cx="341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Genotipo</a:t>
            </a:r>
            <a:r>
              <a:rPr lang="en-US" dirty="0"/>
              <a:t> del </a:t>
            </a:r>
            <a:r>
              <a:rPr lang="en-US" dirty="0" err="1"/>
              <a:t>otro</a:t>
            </a:r>
            <a:r>
              <a:rPr lang="en-US" dirty="0"/>
              <a:t> parental es Tt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0E063D-6477-423B-84E1-9A6BBBF6A6AB}"/>
              </a:ext>
            </a:extLst>
          </p:cNvPr>
          <p:cNvSpPr txBox="1"/>
          <p:nvPr/>
        </p:nvSpPr>
        <p:spPr>
          <a:xfrm>
            <a:off x="904461" y="6442311"/>
            <a:ext cx="558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Todos</a:t>
            </a:r>
            <a:r>
              <a:rPr lang="en-US" dirty="0"/>
              <a:t> son </a:t>
            </a:r>
            <a:r>
              <a:rPr lang="en-US" dirty="0" err="1"/>
              <a:t>heterocigotos</a:t>
            </a:r>
            <a:r>
              <a:rPr lang="en-US" dirty="0"/>
              <a:t>, por lo tanto el parental </a:t>
            </a:r>
            <a:r>
              <a:rPr lang="en-US" dirty="0" err="1"/>
              <a:t>desconocido</a:t>
            </a:r>
            <a:r>
              <a:rPr lang="en-US" dirty="0"/>
              <a:t> es TT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5193792" y="1371600"/>
            <a:ext cx="3721608" cy="39624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marL="108585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loci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distribuyen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azar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gametos</a:t>
            </a:r>
            <a:endParaRPr sz="2000" dirty="0"/>
          </a:p>
          <a:p>
            <a:pPr marL="108585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recombinaciones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genes que no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necesariamente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encontramos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parentales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</p:txBody>
      </p:sp>
      <p:pic>
        <p:nvPicPr>
          <p:cNvPr id="307" name="Google Shape;307;p17" descr="fig1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685800"/>
            <a:ext cx="33274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713225" y="238450"/>
            <a:ext cx="7575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Principio de sorteo independiente de alelos de</a:t>
            </a:r>
            <a:r>
              <a:rPr lang="en-US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Mendel: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5410200" y="5105400"/>
            <a:ext cx="3352800" cy="119062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Alelos ligados=no se “sortean” independientemente, sino que se heredan unidos.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Ejercicio:</a:t>
            </a:r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457200" y="86563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es: VVBB?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para un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VvBb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VBvb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Vv</a:t>
            </a:r>
            <a:r>
              <a:rPr lang="en-US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 las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pares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gen (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con Bb y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pasamos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v)   </a:t>
            </a:r>
            <a:endParaRPr dirty="0"/>
          </a:p>
        </p:txBody>
      </p:sp>
      <p:cxnSp>
        <p:nvCxnSpPr>
          <p:cNvPr id="316" name="Google Shape;316;p18"/>
          <p:cNvCxnSpPr/>
          <p:nvPr/>
        </p:nvCxnSpPr>
        <p:spPr>
          <a:xfrm>
            <a:off x="2462142" y="4294557"/>
            <a:ext cx="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>
            <a:cxnSpLocks/>
          </p:cNvCxnSpPr>
          <p:nvPr/>
        </p:nvCxnSpPr>
        <p:spPr>
          <a:xfrm>
            <a:off x="2447316" y="4446957"/>
            <a:ext cx="66726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 rot="10800000">
            <a:off x="3114581" y="4218357"/>
            <a:ext cx="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9" name="Google Shape;319;p18"/>
          <p:cNvCxnSpPr/>
          <p:nvPr/>
        </p:nvCxnSpPr>
        <p:spPr>
          <a:xfrm rot="10800000">
            <a:off x="2447317" y="3570560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 rot="10800000" flipH="1">
            <a:off x="2447317" y="3570560"/>
            <a:ext cx="459900" cy="1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2907217" y="3583761"/>
            <a:ext cx="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2" name="Google Shape;322;p18"/>
          <p:cNvSpPr txBox="1"/>
          <p:nvPr/>
        </p:nvSpPr>
        <p:spPr>
          <a:xfrm>
            <a:off x="762000" y="5486400"/>
            <a:ext cx="463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opciones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de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combinaciones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son: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A53D0F-AF80-42AE-8C09-A51023D0635B}"/>
              </a:ext>
            </a:extLst>
          </p:cNvPr>
          <p:cNvSpPr txBox="1"/>
          <p:nvPr/>
        </p:nvSpPr>
        <p:spPr>
          <a:xfrm>
            <a:off x="902208" y="6108192"/>
            <a:ext cx="3560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VB, </a:t>
            </a:r>
            <a:r>
              <a:rPr lang="en-US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Vb</a:t>
            </a: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vB</a:t>
            </a: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Cruces dihíbridos</a:t>
            </a:r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195072" y="1182624"/>
            <a:ext cx="4629340" cy="53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 err="1"/>
              <a:t>P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reparare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un cruces con dos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rasgos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(</a:t>
            </a:r>
            <a:r>
              <a:rPr lang="en-US" sz="2400" b="1" i="0" u="none" dirty="0" err="1">
                <a:solidFill>
                  <a:schemeClr val="dk1"/>
                </a:solidFill>
                <a:sym typeface="Calibri"/>
              </a:rPr>
              <a:t>dihíbrido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): color y largo del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ratones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. </a:t>
            </a:r>
            <a:endParaRPr sz="2400" b="1" i="0" u="sng" dirty="0">
              <a:solidFill>
                <a:schemeClr val="dk1"/>
              </a:solidFill>
              <a:sym typeface="Calibri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Ambas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características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muestran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sym typeface="Calibri"/>
              </a:rPr>
              <a:t>dominancia</a:t>
            </a:r>
            <a:r>
              <a:rPr lang="en-US" sz="2400" b="1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sym typeface="Calibri"/>
              </a:rPr>
              <a:t>completa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donde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el color negro y el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corto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dominan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. </a:t>
            </a:r>
            <a:endParaRPr sz="2400" dirty="0"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Cruce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la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generación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parental: un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ratón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homocigoto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corto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negro y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uno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homocigoto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marrón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largo Use “</a:t>
            </a:r>
            <a:r>
              <a:rPr lang="en-US" sz="2400" b="1" i="0" u="none" dirty="0">
                <a:solidFill>
                  <a:schemeClr val="dk1"/>
                </a:solidFill>
                <a:sym typeface="Calibri"/>
              </a:rPr>
              <a:t>B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”</a:t>
            </a:r>
            <a:r>
              <a:rPr lang="en-US" sz="2400" b="1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para el color y “</a:t>
            </a:r>
            <a:r>
              <a:rPr lang="en-US" sz="2400" b="1" i="0" u="none" dirty="0">
                <a:solidFill>
                  <a:schemeClr val="dk1"/>
                </a:solidFill>
                <a:sym typeface="Calibri"/>
              </a:rPr>
              <a:t>S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”</a:t>
            </a:r>
            <a:r>
              <a:rPr lang="en-US" sz="2400" b="1" i="1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para el largo del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.   </a:t>
            </a:r>
            <a:endParaRPr sz="2400" dirty="0"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B: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negro, b: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marrón</a:t>
            </a:r>
            <a:endParaRPr sz="2400" dirty="0"/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S: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corto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, s: </a:t>
            </a:r>
            <a:r>
              <a:rPr lang="en-US" sz="2400" b="0" i="0" u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Calibri"/>
              </a:rPr>
              <a:t> largo</a:t>
            </a:r>
          </a:p>
          <a:p>
            <a:pPr marL="609600" lvl="0" indent="-609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Cuales</a:t>
            </a:r>
            <a:r>
              <a:rPr lang="en-US" sz="2400" dirty="0"/>
              <a:t> son los </a:t>
            </a:r>
            <a:r>
              <a:rPr lang="en-US" sz="2400" dirty="0" err="1"/>
              <a:t>gametos</a:t>
            </a:r>
            <a:r>
              <a:rPr lang="en-US" sz="2400" dirty="0"/>
              <a:t> </a:t>
            </a:r>
            <a:r>
              <a:rPr lang="en-US" sz="2400" dirty="0" err="1"/>
              <a:t>posibles</a:t>
            </a:r>
            <a:r>
              <a:rPr lang="en-US" sz="2400" dirty="0"/>
              <a:t> de </a:t>
            </a:r>
            <a:r>
              <a:rPr lang="en-US" sz="2400" dirty="0" err="1"/>
              <a:t>cada</a:t>
            </a:r>
            <a:r>
              <a:rPr lang="en-US" sz="2400" dirty="0"/>
              <a:t> parental?</a:t>
            </a:r>
            <a:endParaRPr lang="en-US" sz="2400" b="0" i="0" u="none" dirty="0">
              <a:solidFill>
                <a:schemeClr val="dk1"/>
              </a:solidFill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329" name="Google Shape;32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625" y="1417637"/>
            <a:ext cx="36861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Repasar los principios básicos de la herencia, basados en la genética mendeliana.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Diferenciar entre genotipo y fenotipo.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 cómo ocurre el sorteo de alelos y cómo esto se refleja en una población.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Diferenciar entre cruces monohíbridos y dihíbridos.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Diferenciar entre dominancia completa, incompleta y codominancia.  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cómo la genética afecta la diversidad de los organismos.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609600">
              <a:spcBef>
                <a:spcPts val="0"/>
              </a:spcBef>
              <a:buSzPts val="3200"/>
            </a:pP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Identifique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gametos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haga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el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cruce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muestre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los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resultados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un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Cuadrado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Punnet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. </a:t>
            </a:r>
            <a:r>
              <a:rPr lang="en-US" sz="2000" dirty="0"/>
              <a:t>Determine las </a:t>
            </a:r>
            <a:r>
              <a:rPr lang="en-US" sz="2000" dirty="0" err="1"/>
              <a:t>frecuencias</a:t>
            </a:r>
            <a:r>
              <a:rPr lang="en-US" sz="2000" dirty="0"/>
              <a:t> </a:t>
            </a:r>
            <a:r>
              <a:rPr lang="en-US" sz="2000" dirty="0" err="1"/>
              <a:t>genotípicas</a:t>
            </a:r>
            <a:r>
              <a:rPr lang="en-US" sz="2000" dirty="0"/>
              <a:t> y </a:t>
            </a:r>
            <a:r>
              <a:rPr lang="en-US" sz="2000" dirty="0" err="1"/>
              <a:t>fenotípicas</a:t>
            </a:r>
            <a:r>
              <a:rPr lang="en-US" sz="2000" dirty="0"/>
              <a:t> de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cruce</a:t>
            </a:r>
            <a:r>
              <a:rPr lang="en-US" sz="2000" dirty="0"/>
              <a:t>.</a:t>
            </a:r>
            <a:endParaRPr sz="2000" dirty="0"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Haga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ahora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un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cruce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de dos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parentales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de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generación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F1.</a:t>
            </a: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000" dirty="0" err="1"/>
              <a:t>Identifique</a:t>
            </a:r>
            <a:r>
              <a:rPr lang="en-US" sz="2000" dirty="0"/>
              <a:t> los </a:t>
            </a:r>
            <a:r>
              <a:rPr lang="en-US" sz="2000" dirty="0" err="1"/>
              <a:t>gametos</a:t>
            </a:r>
            <a:r>
              <a:rPr lang="en-US" sz="2000" dirty="0"/>
              <a:t> de </a:t>
            </a:r>
            <a:r>
              <a:rPr lang="en-US" sz="2000" dirty="0" err="1"/>
              <a:t>cada</a:t>
            </a:r>
            <a:r>
              <a:rPr lang="en-US" sz="2000" dirty="0"/>
              <a:t> parental.</a:t>
            </a: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Indique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las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frecuencias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genotípicas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fenotípicas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para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generación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F2. </a:t>
            </a:r>
            <a:endParaRPr sz="2000" dirty="0"/>
          </a:p>
          <a:p>
            <a:pPr marL="609600" marR="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¿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Qué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probabilidad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hay de que 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produzca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un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ratón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pelo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Calibri"/>
              </a:rPr>
              <a:t>marrón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largo? </a:t>
            </a:r>
            <a:endParaRPr sz="2000" dirty="0"/>
          </a:p>
        </p:txBody>
      </p:sp>
      <p:sp>
        <p:nvSpPr>
          <p:cNvPr id="336" name="Google Shape;336;p20"/>
          <p:cNvSpPr txBox="1"/>
          <p:nvPr/>
        </p:nvSpPr>
        <p:spPr>
          <a:xfrm>
            <a:off x="1143000" y="4525963"/>
            <a:ext cx="6858000" cy="1371600"/>
          </a:xfrm>
          <a:prstGeom prst="rect">
            <a:avLst/>
          </a:prstGeom>
          <a:solidFill>
            <a:srgbClr val="B2E7FC">
              <a:alpha val="49803"/>
            </a:srgbClr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  <a:r>
              <a:rPr lang="en-US" sz="16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1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</a:t>
            </a:r>
            <a:r>
              <a:rPr lang="en-US" sz="16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1" i="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6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cruces</a:t>
            </a:r>
            <a:endParaRPr dirty="0"/>
          </a:p>
          <a:p>
            <a:pPr marL="4572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Char char="1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Determine el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genotipo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de los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parentales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4572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2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Determine los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gametos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que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producen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los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parentales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4572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3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Prepare el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Cuadrado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Punnet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y determine las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combinaciones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posibles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y sus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frecuencias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990600"/>
            <a:ext cx="5091112" cy="5240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388274-5A21-4775-B65C-2D179A0002B5}"/>
              </a:ext>
            </a:extLst>
          </p:cNvPr>
          <p:cNvSpPr txBox="1"/>
          <p:nvPr/>
        </p:nvSpPr>
        <p:spPr>
          <a:xfrm>
            <a:off x="585216" y="207264"/>
            <a:ext cx="7424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Prepare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Cuadrado</a:t>
            </a:r>
            <a:r>
              <a:rPr lang="en-US" sz="2800" dirty="0"/>
              <a:t> de </a:t>
            </a:r>
            <a:r>
              <a:rPr lang="en-US" sz="2800" dirty="0" err="1"/>
              <a:t>Punnet</a:t>
            </a:r>
            <a:r>
              <a:rPr lang="en-US" sz="2800" dirty="0"/>
              <a:t> </a:t>
            </a:r>
            <a:r>
              <a:rPr lang="en-US" sz="2800" dirty="0" err="1"/>
              <a:t>usando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com </a:t>
            </a:r>
            <a:r>
              <a:rPr lang="en-US" sz="2800" dirty="0" err="1"/>
              <a:t>modelo</a:t>
            </a:r>
            <a:r>
              <a:rPr lang="en-US" dirty="0"/>
              <a:t>:</a:t>
            </a:r>
            <a:endParaRPr 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6687" y="460375"/>
            <a:ext cx="4560887" cy="5597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2"/>
          <p:cNvGrpSpPr/>
          <p:nvPr/>
        </p:nvGrpSpPr>
        <p:grpSpPr>
          <a:xfrm>
            <a:off x="2155825" y="6362700"/>
            <a:ext cx="2730500" cy="431800"/>
            <a:chOff x="1160" y="4008"/>
            <a:chExt cx="1720" cy="272"/>
          </a:xfrm>
        </p:grpSpPr>
        <p:cxnSp>
          <p:nvCxnSpPr>
            <p:cNvPr id="348" name="Google Shape;348;p22"/>
            <p:cNvCxnSpPr/>
            <p:nvPr/>
          </p:nvCxnSpPr>
          <p:spPr>
            <a:xfrm>
              <a:off x="1160" y="4096"/>
              <a:ext cx="0" cy="176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lg" len="lg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2880" y="4008"/>
              <a:ext cx="0" cy="2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lg" len="lg"/>
            </a:ln>
          </p:spPr>
        </p:cxnSp>
        <p:cxnSp>
          <p:nvCxnSpPr>
            <p:cNvPr id="350" name="Google Shape;350;p22"/>
            <p:cNvCxnSpPr/>
            <p:nvPr/>
          </p:nvCxnSpPr>
          <p:spPr>
            <a:xfrm>
              <a:off x="1160" y="4096"/>
              <a:ext cx="172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51" name="Google Shape;351;p22"/>
          <p:cNvSpPr txBox="1"/>
          <p:nvPr/>
        </p:nvSpPr>
        <p:spPr>
          <a:xfrm>
            <a:off x="2457450" y="88900"/>
            <a:ext cx="20256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 short-haired</a:t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5210175" y="88900"/>
            <a:ext cx="21034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 Long-haired</a:t>
            </a:r>
            <a:endParaRPr/>
          </a:p>
        </p:txBody>
      </p:sp>
      <p:sp>
        <p:nvSpPr>
          <p:cNvPr id="353" name="Google Shape;353;p22"/>
          <p:cNvSpPr txBox="1"/>
          <p:nvPr/>
        </p:nvSpPr>
        <p:spPr>
          <a:xfrm>
            <a:off x="4376737" y="6057900"/>
            <a:ext cx="10191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4367212" y="2794000"/>
            <a:ext cx="10429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</a:t>
            </a:r>
            <a:endParaRPr/>
          </a:p>
        </p:txBody>
      </p:sp>
      <p:sp>
        <p:nvSpPr>
          <p:cNvPr id="355" name="Google Shape;355;p22"/>
          <p:cNvSpPr txBox="1"/>
          <p:nvPr/>
        </p:nvSpPr>
        <p:spPr>
          <a:xfrm>
            <a:off x="3244850" y="1660525"/>
            <a:ext cx="7461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5868987" y="1660525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357" name="Google Shape;357;p22"/>
          <p:cNvSpPr txBox="1"/>
          <p:nvPr/>
        </p:nvSpPr>
        <p:spPr>
          <a:xfrm>
            <a:off x="3498850" y="3041650"/>
            <a:ext cx="4651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5961062" y="3105150"/>
            <a:ext cx="4206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59" name="Google Shape;359;p22"/>
          <p:cNvSpPr txBox="1"/>
          <p:nvPr/>
        </p:nvSpPr>
        <p:spPr>
          <a:xfrm>
            <a:off x="1160462" y="669925"/>
            <a:ext cx="12223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</a:t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1160462" y="5203825"/>
            <a:ext cx="12223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>
            <a:off x="1039812" y="5976937"/>
            <a:ext cx="32559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 formed by segregation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assortment of alleles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4992687" y="6419850"/>
            <a:ext cx="1925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cont’d next slide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1284287"/>
            <a:ext cx="5091112" cy="5240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/>
        </p:nvSpPr>
        <p:spPr>
          <a:xfrm>
            <a:off x="4521200" y="85725"/>
            <a:ext cx="9302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cont’d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grpSp>
        <p:nvGrpSpPr>
          <p:cNvPr id="369" name="Google Shape;369;p23"/>
          <p:cNvGrpSpPr/>
          <p:nvPr/>
        </p:nvGrpSpPr>
        <p:grpSpPr>
          <a:xfrm>
            <a:off x="2260600" y="474662"/>
            <a:ext cx="2730500" cy="1993900"/>
            <a:chOff x="1424" y="299"/>
            <a:chExt cx="1720" cy="1256"/>
          </a:xfrm>
        </p:grpSpPr>
        <p:cxnSp>
          <p:nvCxnSpPr>
            <p:cNvPr id="370" name="Google Shape;370;p23"/>
            <p:cNvCxnSpPr/>
            <p:nvPr/>
          </p:nvCxnSpPr>
          <p:spPr>
            <a:xfrm>
              <a:off x="1424" y="387"/>
              <a:ext cx="0" cy="116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lg" len="lg"/>
            </a:ln>
          </p:spPr>
        </p:cxnSp>
        <p:cxnSp>
          <p:nvCxnSpPr>
            <p:cNvPr id="371" name="Google Shape;371;p23"/>
            <p:cNvCxnSpPr/>
            <p:nvPr/>
          </p:nvCxnSpPr>
          <p:spPr>
            <a:xfrm>
              <a:off x="3144" y="299"/>
              <a:ext cx="0" cy="2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stealth" w="lg" len="lg"/>
            </a:ln>
          </p:spPr>
        </p:cxnSp>
        <p:cxnSp>
          <p:nvCxnSpPr>
            <p:cNvPr id="372" name="Google Shape;372;p23"/>
            <p:cNvCxnSpPr/>
            <p:nvPr/>
          </p:nvCxnSpPr>
          <p:spPr>
            <a:xfrm>
              <a:off x="1424" y="387"/>
              <a:ext cx="172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73" name="Google Shape;373;p23"/>
          <p:cNvSpPr txBox="1"/>
          <p:nvPr/>
        </p:nvSpPr>
        <p:spPr>
          <a:xfrm>
            <a:off x="1144587" y="88900"/>
            <a:ext cx="32559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Gametes formed by segregation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assortment of alleles</a:t>
            </a:r>
            <a:endParaRPr/>
          </a:p>
        </p:txBody>
      </p:sp>
      <p:sp>
        <p:nvSpPr>
          <p:cNvPr id="374" name="Google Shape;374;p23"/>
          <p:cNvSpPr txBox="1"/>
          <p:nvPr/>
        </p:nvSpPr>
        <p:spPr>
          <a:xfrm>
            <a:off x="4173537" y="6419850"/>
            <a:ext cx="14811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</a:t>
            </a:r>
            <a:endParaRPr/>
          </a:p>
        </p:txBody>
      </p:sp>
      <p:sp>
        <p:nvSpPr>
          <p:cNvPr id="375" name="Google Shape;375;p23"/>
          <p:cNvSpPr txBox="1"/>
          <p:nvPr/>
        </p:nvSpPr>
        <p:spPr>
          <a:xfrm>
            <a:off x="3727450" y="793750"/>
            <a:ext cx="25130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from 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female</a:t>
            </a:r>
            <a:endParaRPr/>
          </a:p>
        </p:txBody>
      </p:sp>
      <p:grpSp>
        <p:nvGrpSpPr>
          <p:cNvPr id="376" name="Google Shape;376;p23"/>
          <p:cNvGrpSpPr/>
          <p:nvPr/>
        </p:nvGrpSpPr>
        <p:grpSpPr>
          <a:xfrm>
            <a:off x="2906712" y="1038225"/>
            <a:ext cx="296862" cy="581025"/>
            <a:chOff x="1751" y="702"/>
            <a:chExt cx="187" cy="366"/>
          </a:xfrm>
        </p:grpSpPr>
        <p:sp>
          <p:nvSpPr>
            <p:cNvPr id="377" name="Google Shape;377;p23"/>
            <p:cNvSpPr txBox="1"/>
            <p:nvPr/>
          </p:nvSpPr>
          <p:spPr>
            <a:xfrm>
              <a:off x="1751" y="702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78" name="Google Shape;378;p23"/>
            <p:cNvCxnSpPr/>
            <p:nvPr/>
          </p:nvCxnSpPr>
          <p:spPr>
            <a:xfrm>
              <a:off x="1780" y="888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79" name="Google Shape;379;p23"/>
          <p:cNvGrpSpPr/>
          <p:nvPr/>
        </p:nvGrpSpPr>
        <p:grpSpPr>
          <a:xfrm>
            <a:off x="3922712" y="1038225"/>
            <a:ext cx="296862" cy="581025"/>
            <a:chOff x="2423" y="710"/>
            <a:chExt cx="187" cy="366"/>
          </a:xfrm>
        </p:grpSpPr>
        <p:sp>
          <p:nvSpPr>
            <p:cNvPr id="380" name="Google Shape;380;p23"/>
            <p:cNvSpPr txBox="1"/>
            <p:nvPr/>
          </p:nvSpPr>
          <p:spPr>
            <a:xfrm>
              <a:off x="2423" y="710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81" name="Google Shape;381;p23"/>
            <p:cNvCxnSpPr/>
            <p:nvPr/>
          </p:nvCxnSpPr>
          <p:spPr>
            <a:xfrm>
              <a:off x="2452" y="896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82" name="Google Shape;382;p23"/>
          <p:cNvGrpSpPr/>
          <p:nvPr/>
        </p:nvGrpSpPr>
        <p:grpSpPr>
          <a:xfrm>
            <a:off x="4926012" y="1038225"/>
            <a:ext cx="296862" cy="581025"/>
            <a:chOff x="3095" y="718"/>
            <a:chExt cx="187" cy="366"/>
          </a:xfrm>
        </p:grpSpPr>
        <p:sp>
          <p:nvSpPr>
            <p:cNvPr id="383" name="Google Shape;383;p23"/>
            <p:cNvSpPr txBox="1"/>
            <p:nvPr/>
          </p:nvSpPr>
          <p:spPr>
            <a:xfrm>
              <a:off x="3095" y="718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84" name="Google Shape;384;p23"/>
            <p:cNvCxnSpPr/>
            <p:nvPr/>
          </p:nvCxnSpPr>
          <p:spPr>
            <a:xfrm>
              <a:off x="3124" y="904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85" name="Google Shape;385;p23"/>
          <p:cNvGrpSpPr/>
          <p:nvPr/>
        </p:nvGrpSpPr>
        <p:grpSpPr>
          <a:xfrm>
            <a:off x="5853112" y="1038225"/>
            <a:ext cx="296862" cy="581025"/>
            <a:chOff x="3767" y="726"/>
            <a:chExt cx="187" cy="366"/>
          </a:xfrm>
        </p:grpSpPr>
        <p:sp>
          <p:nvSpPr>
            <p:cNvPr id="386" name="Google Shape;386;p23"/>
            <p:cNvSpPr txBox="1"/>
            <p:nvPr/>
          </p:nvSpPr>
          <p:spPr>
            <a:xfrm>
              <a:off x="3767" y="726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87" name="Google Shape;387;p23"/>
            <p:cNvCxnSpPr/>
            <p:nvPr/>
          </p:nvCxnSpPr>
          <p:spPr>
            <a:xfrm>
              <a:off x="3796" y="912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88" name="Google Shape;388;p23"/>
          <p:cNvSpPr txBox="1"/>
          <p:nvPr/>
        </p:nvSpPr>
        <p:spPr>
          <a:xfrm>
            <a:off x="3248025" y="1431925"/>
            <a:ext cx="4651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89" name="Google Shape;389;p23"/>
          <p:cNvSpPr txBox="1"/>
          <p:nvPr/>
        </p:nvSpPr>
        <p:spPr>
          <a:xfrm>
            <a:off x="4286250" y="1431925"/>
            <a:ext cx="442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90" name="Google Shape;390;p23"/>
          <p:cNvSpPr txBox="1"/>
          <p:nvPr/>
        </p:nvSpPr>
        <p:spPr>
          <a:xfrm>
            <a:off x="5287962" y="1431925"/>
            <a:ext cx="442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91" name="Google Shape;391;p23"/>
          <p:cNvSpPr txBox="1"/>
          <p:nvPr/>
        </p:nvSpPr>
        <p:spPr>
          <a:xfrm>
            <a:off x="6237287" y="1431925"/>
            <a:ext cx="4206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392" name="Google Shape;392;p23"/>
          <p:cNvSpPr txBox="1"/>
          <p:nvPr/>
        </p:nvSpPr>
        <p:spPr>
          <a:xfrm>
            <a:off x="625475" y="1568450"/>
            <a:ext cx="15525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Gametes from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male</a:t>
            </a:r>
            <a:endParaRPr/>
          </a:p>
        </p:txBody>
      </p:sp>
      <p:grpSp>
        <p:nvGrpSpPr>
          <p:cNvPr id="393" name="Google Shape;393;p23"/>
          <p:cNvGrpSpPr/>
          <p:nvPr/>
        </p:nvGrpSpPr>
        <p:grpSpPr>
          <a:xfrm>
            <a:off x="1985962" y="2524125"/>
            <a:ext cx="296862" cy="581025"/>
            <a:chOff x="3767" y="726"/>
            <a:chExt cx="187" cy="366"/>
          </a:xfrm>
        </p:grpSpPr>
        <p:sp>
          <p:nvSpPr>
            <p:cNvPr id="394" name="Google Shape;394;p23"/>
            <p:cNvSpPr txBox="1"/>
            <p:nvPr/>
          </p:nvSpPr>
          <p:spPr>
            <a:xfrm>
              <a:off x="3767" y="726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95" name="Google Shape;395;p23"/>
            <p:cNvCxnSpPr/>
            <p:nvPr/>
          </p:nvCxnSpPr>
          <p:spPr>
            <a:xfrm>
              <a:off x="3796" y="912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96" name="Google Shape;396;p23"/>
          <p:cNvGrpSpPr/>
          <p:nvPr/>
        </p:nvGrpSpPr>
        <p:grpSpPr>
          <a:xfrm>
            <a:off x="1985962" y="4595812"/>
            <a:ext cx="296862" cy="581025"/>
            <a:chOff x="3767" y="726"/>
            <a:chExt cx="187" cy="366"/>
          </a:xfrm>
        </p:grpSpPr>
        <p:sp>
          <p:nvSpPr>
            <p:cNvPr id="397" name="Google Shape;397;p23"/>
            <p:cNvSpPr txBox="1"/>
            <p:nvPr/>
          </p:nvSpPr>
          <p:spPr>
            <a:xfrm>
              <a:off x="3767" y="726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398" name="Google Shape;398;p23"/>
            <p:cNvCxnSpPr/>
            <p:nvPr/>
          </p:nvCxnSpPr>
          <p:spPr>
            <a:xfrm>
              <a:off x="3796" y="912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99" name="Google Shape;399;p23"/>
          <p:cNvGrpSpPr/>
          <p:nvPr/>
        </p:nvGrpSpPr>
        <p:grpSpPr>
          <a:xfrm>
            <a:off x="1985962" y="5632450"/>
            <a:ext cx="296862" cy="581025"/>
            <a:chOff x="3767" y="726"/>
            <a:chExt cx="187" cy="366"/>
          </a:xfrm>
        </p:grpSpPr>
        <p:sp>
          <p:nvSpPr>
            <p:cNvPr id="400" name="Google Shape;400;p23"/>
            <p:cNvSpPr txBox="1"/>
            <p:nvPr/>
          </p:nvSpPr>
          <p:spPr>
            <a:xfrm>
              <a:off x="3767" y="726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401" name="Google Shape;401;p23"/>
            <p:cNvCxnSpPr/>
            <p:nvPr/>
          </p:nvCxnSpPr>
          <p:spPr>
            <a:xfrm>
              <a:off x="3796" y="912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402" name="Google Shape;402;p23"/>
          <p:cNvGrpSpPr/>
          <p:nvPr/>
        </p:nvGrpSpPr>
        <p:grpSpPr>
          <a:xfrm>
            <a:off x="1985962" y="3505200"/>
            <a:ext cx="296862" cy="581025"/>
            <a:chOff x="3767" y="726"/>
            <a:chExt cx="187" cy="366"/>
          </a:xfrm>
        </p:grpSpPr>
        <p:sp>
          <p:nvSpPr>
            <p:cNvPr id="403" name="Google Shape;403;p23"/>
            <p:cNvSpPr txBox="1"/>
            <p:nvPr/>
          </p:nvSpPr>
          <p:spPr>
            <a:xfrm>
              <a:off x="3767" y="726"/>
              <a:ext cx="187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404" name="Google Shape;404;p23"/>
            <p:cNvCxnSpPr/>
            <p:nvPr/>
          </p:nvCxnSpPr>
          <p:spPr>
            <a:xfrm>
              <a:off x="3796" y="912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05" name="Google Shape;405;p23"/>
          <p:cNvSpPr txBox="1"/>
          <p:nvPr/>
        </p:nvSpPr>
        <p:spPr>
          <a:xfrm>
            <a:off x="2320925" y="2727325"/>
            <a:ext cx="4651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406" name="Google Shape;406;p23"/>
          <p:cNvSpPr txBox="1"/>
          <p:nvPr/>
        </p:nvSpPr>
        <p:spPr>
          <a:xfrm>
            <a:off x="2332037" y="3756025"/>
            <a:ext cx="442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407" name="Google Shape;407;p23"/>
          <p:cNvSpPr txBox="1"/>
          <p:nvPr/>
        </p:nvSpPr>
        <p:spPr>
          <a:xfrm>
            <a:off x="2332037" y="4759325"/>
            <a:ext cx="44291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408" name="Google Shape;408;p23"/>
          <p:cNvSpPr txBox="1"/>
          <p:nvPr/>
        </p:nvSpPr>
        <p:spPr>
          <a:xfrm>
            <a:off x="2343150" y="5737225"/>
            <a:ext cx="42068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/>
          </a:p>
        </p:txBody>
      </p:sp>
      <p:sp>
        <p:nvSpPr>
          <p:cNvPr id="409" name="Google Shape;409;p23"/>
          <p:cNvSpPr txBox="1"/>
          <p:nvPr/>
        </p:nvSpPr>
        <p:spPr>
          <a:xfrm>
            <a:off x="3094024" y="2181225"/>
            <a:ext cx="828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0" name="Google Shape;410;p23"/>
          <p:cNvSpPr txBox="1"/>
          <p:nvPr/>
        </p:nvSpPr>
        <p:spPr>
          <a:xfrm>
            <a:off x="4095750" y="218122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1" name="Google Shape;411;p23"/>
          <p:cNvSpPr txBox="1"/>
          <p:nvPr/>
        </p:nvSpPr>
        <p:spPr>
          <a:xfrm>
            <a:off x="5076825" y="218122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2" name="Google Shape;412;p23"/>
          <p:cNvSpPr txBox="1"/>
          <p:nvPr/>
        </p:nvSpPr>
        <p:spPr>
          <a:xfrm>
            <a:off x="6056300" y="2181225"/>
            <a:ext cx="7239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3082925" y="322897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4106849" y="3232150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5087924" y="3232150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6" name="Google Shape;416;p23"/>
          <p:cNvSpPr txBox="1"/>
          <p:nvPr/>
        </p:nvSpPr>
        <p:spPr>
          <a:xfrm>
            <a:off x="6067425" y="3232150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7" name="Google Shape;417;p23"/>
          <p:cNvSpPr txBox="1"/>
          <p:nvPr/>
        </p:nvSpPr>
        <p:spPr>
          <a:xfrm>
            <a:off x="5964250" y="427672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8" name="Google Shape;418;p23"/>
          <p:cNvSpPr txBox="1"/>
          <p:nvPr/>
        </p:nvSpPr>
        <p:spPr>
          <a:xfrm>
            <a:off x="6078537" y="5305425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19" name="Google Shape;419;p23"/>
          <p:cNvSpPr txBox="1"/>
          <p:nvPr/>
        </p:nvSpPr>
        <p:spPr>
          <a:xfrm>
            <a:off x="5099050" y="530542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0" name="Google Shape;420;p23"/>
          <p:cNvSpPr txBox="1"/>
          <p:nvPr/>
        </p:nvSpPr>
        <p:spPr>
          <a:xfrm>
            <a:off x="4117975" y="5305425"/>
            <a:ext cx="7827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1" name="Google Shape;421;p23"/>
          <p:cNvSpPr txBox="1"/>
          <p:nvPr/>
        </p:nvSpPr>
        <p:spPr>
          <a:xfrm>
            <a:off x="3094025" y="5305425"/>
            <a:ext cx="7239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2" name="Google Shape;422;p23"/>
          <p:cNvSpPr txBox="1"/>
          <p:nvPr/>
        </p:nvSpPr>
        <p:spPr>
          <a:xfrm>
            <a:off x="3000450" y="4276725"/>
            <a:ext cx="828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3" name="Google Shape;423;p23"/>
          <p:cNvSpPr txBox="1"/>
          <p:nvPr/>
        </p:nvSpPr>
        <p:spPr>
          <a:xfrm>
            <a:off x="4084624" y="4276725"/>
            <a:ext cx="7239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4" name="Google Shape;424;p23"/>
          <p:cNvSpPr txBox="1"/>
          <p:nvPr/>
        </p:nvSpPr>
        <p:spPr>
          <a:xfrm>
            <a:off x="5065699" y="4276725"/>
            <a:ext cx="7239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bbSS</a:t>
            </a:r>
            <a:endParaRPr/>
          </a:p>
        </p:txBody>
      </p:sp>
      <p:sp>
        <p:nvSpPr>
          <p:cNvPr id="425" name="Google Shape;425;p23"/>
          <p:cNvSpPr txBox="1"/>
          <p:nvPr/>
        </p:nvSpPr>
        <p:spPr>
          <a:xfrm>
            <a:off x="3074987" y="2498725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26" name="Google Shape;426;p23"/>
          <p:cNvSpPr txBox="1"/>
          <p:nvPr/>
        </p:nvSpPr>
        <p:spPr>
          <a:xfrm>
            <a:off x="4065587" y="2498725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27" name="Google Shape;427;p23"/>
          <p:cNvSpPr txBox="1"/>
          <p:nvPr/>
        </p:nvSpPr>
        <p:spPr>
          <a:xfrm>
            <a:off x="5048250" y="2498725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28" name="Google Shape;428;p23"/>
          <p:cNvSpPr txBox="1"/>
          <p:nvPr/>
        </p:nvSpPr>
        <p:spPr>
          <a:xfrm>
            <a:off x="6016625" y="2498725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29" name="Google Shape;429;p23"/>
          <p:cNvSpPr txBox="1"/>
          <p:nvPr/>
        </p:nvSpPr>
        <p:spPr>
          <a:xfrm>
            <a:off x="3074987" y="35560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3074987" y="45847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3074987" y="565785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4065587" y="45847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5048250" y="35560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4065587" y="565785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</p:txBody>
      </p:sp>
      <p:sp>
        <p:nvSpPr>
          <p:cNvPr id="435" name="Google Shape;435;p23"/>
          <p:cNvSpPr txBox="1"/>
          <p:nvPr/>
        </p:nvSpPr>
        <p:spPr>
          <a:xfrm>
            <a:off x="4065587" y="35560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dirty="0"/>
          </a:p>
        </p:txBody>
      </p:sp>
      <p:sp>
        <p:nvSpPr>
          <p:cNvPr id="436" name="Google Shape;436;p23"/>
          <p:cNvSpPr txBox="1"/>
          <p:nvPr/>
        </p:nvSpPr>
        <p:spPr>
          <a:xfrm>
            <a:off x="6015037" y="3556000"/>
            <a:ext cx="782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</p:txBody>
      </p:sp>
      <p:sp>
        <p:nvSpPr>
          <p:cNvPr id="437" name="Google Shape;437;p23"/>
          <p:cNvSpPr txBox="1"/>
          <p:nvPr/>
        </p:nvSpPr>
        <p:spPr>
          <a:xfrm>
            <a:off x="5970587" y="5657850"/>
            <a:ext cx="873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</p:txBody>
      </p:sp>
      <p:sp>
        <p:nvSpPr>
          <p:cNvPr id="438" name="Google Shape;438;p23"/>
          <p:cNvSpPr txBox="1"/>
          <p:nvPr/>
        </p:nvSpPr>
        <p:spPr>
          <a:xfrm>
            <a:off x="5970587" y="4584700"/>
            <a:ext cx="873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39" name="Google Shape;439;p23"/>
          <p:cNvSpPr txBox="1"/>
          <p:nvPr/>
        </p:nvSpPr>
        <p:spPr>
          <a:xfrm>
            <a:off x="5002212" y="4584700"/>
            <a:ext cx="873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40" name="Google Shape;440;p23"/>
          <p:cNvSpPr txBox="1"/>
          <p:nvPr/>
        </p:nvSpPr>
        <p:spPr>
          <a:xfrm>
            <a:off x="5002212" y="5657850"/>
            <a:ext cx="8731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endParaRPr/>
          </a:p>
        </p:txBody>
      </p:sp>
      <p:sp>
        <p:nvSpPr>
          <p:cNvPr id="441" name="Google Shape;441;p23"/>
          <p:cNvSpPr txBox="1"/>
          <p:nvPr/>
        </p:nvSpPr>
        <p:spPr>
          <a:xfrm>
            <a:off x="5618162" y="6419850"/>
            <a:ext cx="19256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cont’d next slide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78B955-72D8-44DC-AED8-4BD443D0C35A}"/>
              </a:ext>
            </a:extLst>
          </p:cNvPr>
          <p:cNvSpPr txBox="1"/>
          <p:nvPr/>
        </p:nvSpPr>
        <p:spPr>
          <a:xfrm>
            <a:off x="7386918" y="2747397"/>
            <a:ext cx="1416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BBSS: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BBSs: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Bbss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</a:t>
            </a:r>
            <a:r>
              <a:rPr lang="en-US" smtClean="0"/>
              <a:t>bss</a:t>
            </a:r>
            <a:r>
              <a:rPr lang="en-US" dirty="0" smtClean="0"/>
              <a:t>:</a:t>
            </a:r>
            <a:endParaRPr lang="x-non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"/>
          <p:cNvSpPr txBox="1"/>
          <p:nvPr/>
        </p:nvSpPr>
        <p:spPr>
          <a:xfrm>
            <a:off x="4078287" y="193675"/>
            <a:ext cx="93027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cont’d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47" name="Google Shape;447;p24"/>
          <p:cNvSpPr txBox="1"/>
          <p:nvPr/>
        </p:nvSpPr>
        <p:spPr>
          <a:xfrm>
            <a:off x="344487" y="2784475"/>
            <a:ext cx="137001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short-haired</a:t>
            </a:r>
            <a:endParaRPr/>
          </a:p>
        </p:txBody>
      </p:sp>
      <p:sp>
        <p:nvSpPr>
          <p:cNvPr id="448" name="Google Shape;448;p24"/>
          <p:cNvSpPr txBox="1"/>
          <p:nvPr/>
        </p:nvSpPr>
        <p:spPr>
          <a:xfrm>
            <a:off x="2717800" y="2784475"/>
            <a:ext cx="1290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long-haired</a:t>
            </a:r>
            <a:endParaRPr/>
          </a:p>
        </p:txBody>
      </p:sp>
      <p:sp>
        <p:nvSpPr>
          <p:cNvPr id="449" name="Google Shape;449;p24"/>
          <p:cNvSpPr txBox="1"/>
          <p:nvPr/>
        </p:nvSpPr>
        <p:spPr>
          <a:xfrm>
            <a:off x="7388225" y="2784475"/>
            <a:ext cx="129063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long-haired</a:t>
            </a:r>
            <a:endParaRPr/>
          </a:p>
        </p:txBody>
      </p:sp>
      <p:sp>
        <p:nvSpPr>
          <p:cNvPr id="450" name="Google Shape;450;p24"/>
          <p:cNvSpPr txBox="1"/>
          <p:nvPr/>
        </p:nvSpPr>
        <p:spPr>
          <a:xfrm>
            <a:off x="5013325" y="2784475"/>
            <a:ext cx="137001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short-haired</a:t>
            </a:r>
            <a:endParaRPr/>
          </a:p>
        </p:txBody>
      </p:sp>
      <p:sp>
        <p:nvSpPr>
          <p:cNvPr id="451" name="Google Shape;451;p24"/>
          <p:cNvSpPr txBox="1"/>
          <p:nvPr/>
        </p:nvSpPr>
        <p:spPr>
          <a:xfrm>
            <a:off x="3784600" y="1409700"/>
            <a:ext cx="158115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16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phenotypes</a:t>
            </a:r>
            <a:endParaRPr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152400" y="2206625"/>
            <a:ext cx="8821736" cy="2573337"/>
            <a:chOff x="96" y="1390"/>
            <a:chExt cx="5557" cy="1621"/>
          </a:xfrm>
        </p:grpSpPr>
        <p:pic>
          <p:nvPicPr>
            <p:cNvPr id="453" name="Google Shape;45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" y="2128"/>
              <a:ext cx="5557" cy="8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24"/>
            <p:cNvSpPr txBox="1"/>
            <p:nvPr/>
          </p:nvSpPr>
          <p:spPr>
            <a:xfrm>
              <a:off x="4931" y="1390"/>
              <a:ext cx="258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cxnSp>
          <p:nvCxnSpPr>
            <p:cNvPr id="455" name="Google Shape;455;p24"/>
            <p:cNvCxnSpPr/>
            <p:nvPr/>
          </p:nvCxnSpPr>
          <p:spPr>
            <a:xfrm>
              <a:off x="4995" y="1568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6" name="Google Shape;456;p24"/>
            <p:cNvSpPr txBox="1"/>
            <p:nvPr/>
          </p:nvSpPr>
          <p:spPr>
            <a:xfrm>
              <a:off x="519" y="1390"/>
              <a:ext cx="258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cxnSp>
          <p:nvCxnSpPr>
            <p:cNvPr id="457" name="Google Shape;457;p24"/>
            <p:cNvCxnSpPr/>
            <p:nvPr/>
          </p:nvCxnSpPr>
          <p:spPr>
            <a:xfrm>
              <a:off x="583" y="1568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58" name="Google Shape;458;p24"/>
            <p:cNvSpPr txBox="1"/>
            <p:nvPr/>
          </p:nvSpPr>
          <p:spPr>
            <a:xfrm>
              <a:off x="1989" y="1390"/>
              <a:ext cx="258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cxnSp>
          <p:nvCxnSpPr>
            <p:cNvPr id="459" name="Google Shape;459;p24"/>
            <p:cNvCxnSpPr/>
            <p:nvPr/>
          </p:nvCxnSpPr>
          <p:spPr>
            <a:xfrm>
              <a:off x="2053" y="1568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460" name="Google Shape;460;p24"/>
            <p:cNvSpPr txBox="1"/>
            <p:nvPr/>
          </p:nvSpPr>
          <p:spPr>
            <a:xfrm>
              <a:off x="3460" y="1390"/>
              <a:ext cx="258" cy="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cxnSp>
          <p:nvCxnSpPr>
            <p:cNvPr id="461" name="Google Shape;461;p24"/>
            <p:cNvCxnSpPr/>
            <p:nvPr/>
          </p:nvCxnSpPr>
          <p:spPr>
            <a:xfrm>
              <a:off x="3524" y="1568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FFBFC80-1C1D-4FA4-A2DD-ACD552F11BA2}"/>
              </a:ext>
            </a:extLst>
          </p:cNvPr>
          <p:cNvSpPr/>
          <p:nvPr/>
        </p:nvSpPr>
        <p:spPr>
          <a:xfrm>
            <a:off x="6876288" y="1926336"/>
            <a:ext cx="2267712" cy="3523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10189E-FBC4-4252-AF44-02AE849F23F0}"/>
              </a:ext>
            </a:extLst>
          </p:cNvPr>
          <p:cNvSpPr/>
          <p:nvPr/>
        </p:nvSpPr>
        <p:spPr>
          <a:xfrm>
            <a:off x="654422" y="5708606"/>
            <a:ext cx="7037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sym typeface="Calibri"/>
              </a:rPr>
              <a:t>¿Qué probabilidad hay de que se produzca un ratón de pelo marrón largo?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Dominancia incompleta</a:t>
            </a:r>
            <a:endParaRPr/>
          </a:p>
        </p:txBody>
      </p:sp>
      <p:graphicFrame>
        <p:nvGraphicFramePr>
          <p:cNvPr id="467" name="Google Shape;467;p25"/>
          <p:cNvGraphicFramePr/>
          <p:nvPr/>
        </p:nvGraphicFramePr>
        <p:xfrm>
          <a:off x="1371600" y="2057400"/>
          <a:ext cx="6034087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6034087" imgH="4525962" progId="PowerPoint.Slide.8">
                  <p:embed/>
                </p:oleObj>
              </mc:Choice>
              <mc:Fallback>
                <p:oleObj r:id="rId4" imgW="6034087" imgH="4525962" progId="PowerPoint.Slide.8">
                  <p:embed/>
                  <p:pic>
                    <p:nvPicPr>
                      <p:cNvPr id="467" name="Google Shape;467;p25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371600" y="2057400"/>
                        <a:ext cx="6034087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" name="Google Shape;468;p25"/>
          <p:cNvSpPr txBox="1"/>
          <p:nvPr/>
        </p:nvSpPr>
        <p:spPr>
          <a:xfrm>
            <a:off x="762000" y="1295400"/>
            <a:ext cx="7315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•"/>
            </a:pPr>
            <a:r>
              <a:rPr lang="en-US" sz="1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El organismo heterocigoto muestra un fenotipo intermedio a los parentales.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Codominancia</a:t>
            </a:r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heterocigoto expresa de manera </a:t>
            </a:r>
            <a:r>
              <a:rPr lang="en-US" sz="2400"/>
              <a:t>simultánea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fenotipos de ambos alelos homocigotos.</a:t>
            </a:r>
            <a:endParaRPr/>
          </a:p>
        </p:txBody>
      </p:sp>
      <p:pic>
        <p:nvPicPr>
          <p:cNvPr id="475" name="Google Shape;47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209800"/>
            <a:ext cx="6553200" cy="43688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endParaRPr dirty="0"/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68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reclama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 pareja, que le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pensión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alimentar</a:t>
            </a:r>
            <a:r>
              <a:rPr lang="en-US" sz="2400" dirty="0" err="1"/>
              <a:t>i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dice que no es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2400" dirty="0"/>
              <a:t>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compararlo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el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alegado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 El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O y el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A.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es B.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¿es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sea el padre de la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niña</a:t>
            </a:r>
            <a:r>
              <a:rPr lang="en-US" sz="2400" dirty="0"/>
              <a:t>?  Prepare </a:t>
            </a:r>
            <a:r>
              <a:rPr lang="en-US" sz="2400" dirty="0" err="1"/>
              <a:t>Cuadrado</a:t>
            </a:r>
            <a:r>
              <a:rPr lang="en-US" sz="2400" dirty="0"/>
              <a:t> </a:t>
            </a:r>
            <a:r>
              <a:rPr lang="en-US" sz="2400" dirty="0" err="1"/>
              <a:t>Punnet</a:t>
            </a:r>
            <a:r>
              <a:rPr lang="en-US" sz="2400" dirty="0"/>
              <a:t>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 err="1"/>
              <a:t>Opciones</a:t>
            </a:r>
            <a:r>
              <a:rPr lang="en-US" sz="2400" dirty="0"/>
              <a:t> para el padre de una </a:t>
            </a:r>
            <a:r>
              <a:rPr lang="en-US" sz="2400" dirty="0" err="1"/>
              <a:t>niña</a:t>
            </a:r>
            <a:r>
              <a:rPr lang="en-US" sz="2400" dirty="0"/>
              <a:t> O con </a:t>
            </a:r>
            <a:r>
              <a:rPr lang="en-US" sz="2400" dirty="0" err="1"/>
              <a:t>madre</a:t>
            </a:r>
            <a:r>
              <a:rPr lang="en-US" sz="2400" dirty="0"/>
              <a:t> A:</a:t>
            </a:r>
          </a:p>
          <a:p>
            <a:pPr marL="342900" lvl="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 err="1"/>
              <a:t>Genotipo</a:t>
            </a:r>
            <a:r>
              <a:rPr lang="en-US" sz="2400" dirty="0"/>
              <a:t> </a:t>
            </a:r>
            <a:r>
              <a:rPr lang="en-US" sz="2400" dirty="0" err="1"/>
              <a:t>niña</a:t>
            </a:r>
            <a:r>
              <a:rPr lang="en-US" sz="2400" dirty="0"/>
              <a:t>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Genotipo</a:t>
            </a:r>
            <a:r>
              <a:rPr lang="en-US" sz="2400" dirty="0"/>
              <a:t> </a:t>
            </a:r>
            <a:r>
              <a:rPr lang="en-US" sz="2400" dirty="0" err="1"/>
              <a:t>madre</a:t>
            </a:r>
            <a:r>
              <a:rPr lang="en-US" sz="2400" dirty="0"/>
              <a:t>: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Genotipo</a:t>
            </a:r>
            <a:r>
              <a:rPr lang="en-US" sz="2400" dirty="0"/>
              <a:t> padre: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06621B-9E93-4000-B8B6-F99432EC0AC8}"/>
              </a:ext>
            </a:extLst>
          </p:cNvPr>
          <p:cNvSpPr/>
          <p:nvPr/>
        </p:nvSpPr>
        <p:spPr>
          <a:xfrm>
            <a:off x="457200" y="5507340"/>
            <a:ext cx="8503920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90000"/>
              </a:lnSpc>
              <a:buSzPts val="24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ejercicio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el padre B sea el padre de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niña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lvl="0">
              <a:lnSpc>
                <a:spcPct val="90000"/>
              </a:lnSpc>
              <a:buSzPts val="24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¿Es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posible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un hombre B NO sea el padre de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niña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FDFEB2-3D72-4B80-9916-F1C1437776FF}"/>
              </a:ext>
            </a:extLst>
          </p:cNvPr>
          <p:cNvSpPr txBox="1"/>
          <p:nvPr/>
        </p:nvSpPr>
        <p:spPr>
          <a:xfrm>
            <a:off x="2885739" y="4215600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x-non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800030-73BE-4E1C-A9F9-AFAE65D4A716}"/>
              </a:ext>
            </a:extLst>
          </p:cNvPr>
          <p:cNvSpPr txBox="1"/>
          <p:nvPr/>
        </p:nvSpPr>
        <p:spPr>
          <a:xfrm>
            <a:off x="2998156" y="4533128"/>
            <a:ext cx="118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x-non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F7BF7A-4B62-42CD-9E30-FB1E8A21DB94}"/>
              </a:ext>
            </a:extLst>
          </p:cNvPr>
          <p:cNvSpPr txBox="1"/>
          <p:nvPr/>
        </p:nvSpPr>
        <p:spPr>
          <a:xfrm>
            <a:off x="2998156" y="4895429"/>
            <a:ext cx="507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ii  </a:t>
            </a:r>
            <a:endParaRPr lang="x-non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55768-D93C-4673-8A9A-5ABA5B860B38}"/>
              </a:ext>
            </a:extLst>
          </p:cNvPr>
          <p:cNvSpPr txBox="1"/>
          <p:nvPr/>
        </p:nvSpPr>
        <p:spPr>
          <a:xfrm>
            <a:off x="3096768" y="5752366"/>
            <a:ext cx="371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Si,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ser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x-non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07786B-2A74-4019-A835-57093DA94106}"/>
              </a:ext>
            </a:extLst>
          </p:cNvPr>
          <p:cNvSpPr txBox="1"/>
          <p:nvPr/>
        </p:nvSpPr>
        <p:spPr>
          <a:xfrm>
            <a:off x="1816070" y="6412890"/>
            <a:ext cx="371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Si, 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 ser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manifiestan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población?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/>
              <a:t>¿</a:t>
            </a:r>
            <a:r>
              <a:rPr lang="en-US" sz="4400" dirty="0" err="1"/>
              <a:t>Serán</a:t>
            </a:r>
            <a:r>
              <a:rPr lang="en-US" sz="4400" dirty="0"/>
              <a:t> los </a:t>
            </a:r>
            <a:r>
              <a:rPr lang="en-US" sz="4400" dirty="0" err="1"/>
              <a:t>alelos</a:t>
            </a:r>
            <a:r>
              <a:rPr lang="en-US" sz="4400" dirty="0"/>
              <a:t> </a:t>
            </a:r>
            <a:r>
              <a:rPr lang="en-US" sz="4400" dirty="0" err="1"/>
              <a:t>dominantes</a:t>
            </a:r>
            <a:r>
              <a:rPr lang="en-US" sz="4400" dirty="0"/>
              <a:t> los </a:t>
            </a:r>
            <a:r>
              <a:rPr lang="en-US" sz="4400" dirty="0" err="1"/>
              <a:t>más</a:t>
            </a:r>
            <a:r>
              <a:rPr lang="en-US" sz="4400" dirty="0"/>
              <a:t> </a:t>
            </a:r>
            <a:r>
              <a:rPr lang="en-US" sz="4400" dirty="0" err="1"/>
              <a:t>comunes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una población?</a:t>
            </a:r>
            <a:endParaRPr sz="4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 de Sorteo de Alelos</a:t>
            </a:r>
            <a:endParaRPr/>
          </a:p>
        </p:txBody>
      </p:sp>
      <p:sp>
        <p:nvSpPr>
          <p:cNvPr id="492" name="Google Shape;49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Asumir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panmixia.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azar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envase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dos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color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canica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una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dos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canicas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457200" y="550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 Mendel: Padre de la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genetica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moderna</a:t>
            </a:r>
            <a:endParaRPr dirty="0"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1"/>
          </p:nvPr>
        </p:nvSpPr>
        <p:spPr>
          <a:xfrm>
            <a:off x="457200" y="2039111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genética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moderna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principios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contribuciones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Gregor Mendel; m</a:t>
            </a:r>
            <a:r>
              <a:rPr lang="en-GB" sz="1800" dirty="0" err="1"/>
              <a:t>etereologo</a:t>
            </a:r>
            <a:r>
              <a:rPr lang="en-GB" sz="1800" dirty="0"/>
              <a:t>, </a:t>
            </a:r>
            <a:r>
              <a:rPr lang="en-GB" sz="1800" dirty="0" err="1"/>
              <a:t>matemático</a:t>
            </a:r>
            <a:r>
              <a:rPr lang="en-GB" sz="1800" dirty="0"/>
              <a:t>, </a:t>
            </a:r>
            <a:r>
              <a:rPr lang="en-GB" sz="1800" dirty="0" err="1"/>
              <a:t>botánico</a:t>
            </a:r>
            <a:r>
              <a:rPr lang="en-GB" sz="1800" dirty="0"/>
              <a:t> y </a:t>
            </a:r>
            <a:r>
              <a:rPr lang="en-GB" sz="1800" dirty="0" err="1"/>
              <a:t>fraile</a:t>
            </a:r>
            <a:r>
              <a:rPr lang="en-GB" sz="1800" dirty="0"/>
              <a:t>.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GB" sz="1800" dirty="0" err="1"/>
              <a:t>Previamente</a:t>
            </a:r>
            <a:r>
              <a:rPr lang="en-GB" sz="1800" dirty="0"/>
              <a:t> se </a:t>
            </a:r>
            <a:r>
              <a:rPr lang="en-GB" sz="1800" dirty="0" err="1"/>
              <a:t>sabía</a:t>
            </a:r>
            <a:r>
              <a:rPr lang="en-GB" sz="1800" dirty="0"/>
              <a:t> que </a:t>
            </a:r>
            <a:r>
              <a:rPr lang="en-GB" sz="1800" dirty="0" err="1"/>
              <a:t>haciendo</a:t>
            </a:r>
            <a:r>
              <a:rPr lang="en-GB" sz="1800" dirty="0"/>
              <a:t> cruces se </a:t>
            </a:r>
            <a:r>
              <a:rPr lang="en-GB" sz="1800" dirty="0" err="1"/>
              <a:t>podían</a:t>
            </a:r>
            <a:r>
              <a:rPr lang="en-GB" sz="1800" dirty="0"/>
              <a:t> </a:t>
            </a:r>
            <a:r>
              <a:rPr lang="en-GB" sz="1800" dirty="0" err="1"/>
              <a:t>favorecer</a:t>
            </a:r>
            <a:r>
              <a:rPr lang="en-GB" sz="1800" dirty="0"/>
              <a:t> </a:t>
            </a:r>
            <a:r>
              <a:rPr lang="en-GB" sz="1800" dirty="0" err="1"/>
              <a:t>razgos</a:t>
            </a:r>
            <a:r>
              <a:rPr lang="en-GB" sz="1800" dirty="0"/>
              <a:t> </a:t>
            </a:r>
            <a:r>
              <a:rPr lang="en-GB" sz="1800" dirty="0" err="1"/>
              <a:t>deseados</a:t>
            </a:r>
            <a:r>
              <a:rPr lang="en-GB" sz="1800" dirty="0"/>
              <a:t>. 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GB" sz="1800" dirty="0"/>
              <a:t>Sus </a:t>
            </a:r>
            <a:r>
              <a:rPr lang="en-GB" sz="1800" dirty="0" err="1"/>
              <a:t>publicaciones</a:t>
            </a:r>
            <a:r>
              <a:rPr lang="en-GB" sz="1800" dirty="0"/>
              <a:t> de s</a:t>
            </a:r>
            <a:r>
              <a:rPr lang="en-US" sz="1800" dirty="0"/>
              <a:t>us </a:t>
            </a:r>
            <a:r>
              <a:rPr lang="en-US" sz="1800" dirty="0" err="1"/>
              <a:t>experimentos</a:t>
            </a:r>
            <a:r>
              <a:rPr lang="en-US" sz="1800" dirty="0"/>
              <a:t> con </a:t>
            </a:r>
            <a:r>
              <a:rPr lang="en-US" sz="1800" dirty="0" err="1"/>
              <a:t>guisantes</a:t>
            </a:r>
            <a:r>
              <a:rPr lang="en-US" sz="1800" dirty="0"/>
              <a:t> </a:t>
            </a:r>
            <a:r>
              <a:rPr lang="en-US" sz="1800" dirty="0" err="1"/>
              <a:t>establecieron</a:t>
            </a:r>
            <a:r>
              <a:rPr lang="en-US" sz="1800" dirty="0"/>
              <a:t> </a:t>
            </a:r>
            <a:r>
              <a:rPr lang="en-US" sz="1800" dirty="0" err="1"/>
              <a:t>muchas</a:t>
            </a:r>
            <a:r>
              <a:rPr lang="en-US" sz="1800" dirty="0"/>
              <a:t> de las </a:t>
            </a:r>
            <a:r>
              <a:rPr lang="en-US" sz="1800" dirty="0" err="1"/>
              <a:t>leyes</a:t>
            </a:r>
            <a:r>
              <a:rPr lang="en-US" sz="1800" dirty="0"/>
              <a:t> de la </a:t>
            </a:r>
            <a:r>
              <a:rPr lang="en-US" sz="1800" dirty="0" err="1"/>
              <a:t>herencia</a:t>
            </a:r>
            <a:r>
              <a:rPr lang="en-US" sz="1800" dirty="0"/>
              <a:t> que </a:t>
            </a:r>
            <a:r>
              <a:rPr lang="en-US" sz="1800" dirty="0" err="1"/>
              <a:t>forman</a:t>
            </a:r>
            <a:r>
              <a:rPr lang="en-US" sz="1800" dirty="0"/>
              <a:t> la base de la </a:t>
            </a:r>
            <a:r>
              <a:rPr lang="en-US" sz="1800" b="1" dirty="0" err="1"/>
              <a:t>genética</a:t>
            </a:r>
            <a:r>
              <a:rPr lang="en-US" sz="1800" b="1" dirty="0"/>
              <a:t> </a:t>
            </a:r>
            <a:r>
              <a:rPr lang="en-US" sz="1800" b="1" dirty="0" err="1"/>
              <a:t>mendeliana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9D1A23-DFD8-4A21-BE36-EA25E781E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012906" y="2039111"/>
            <a:ext cx="3007144" cy="3047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18EEC7-585E-499C-BD00-58BB35849023}"/>
              </a:ext>
            </a:extLst>
          </p:cNvPr>
          <p:cNvSpPr txBox="1"/>
          <p:nvPr/>
        </p:nvSpPr>
        <p:spPr>
          <a:xfrm>
            <a:off x="5576950" y="5232955"/>
            <a:ext cx="22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>
                <a:hlinkClick r:id="rId4" tooltip="https://en.wikipedia.org/wiki/Mendelian_inheritance"/>
              </a:rPr>
              <a:t>This Photo</a:t>
            </a:r>
            <a:r>
              <a:rPr lang="x-none" sz="900" dirty="0"/>
              <a:t> by Unknown Author is licensed under </a:t>
            </a:r>
            <a:r>
              <a:rPr lang="x-none" sz="900" dirty="0">
                <a:hlinkClick r:id="rId5" tooltip="https://creativecommons.org/licenses/by-sa/3.0/"/>
              </a:rPr>
              <a:t>CC BY-SA</a:t>
            </a:r>
            <a:endParaRPr lang="x-none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de los datos para la frecuencia genotípica</a:t>
            </a:r>
            <a:endParaRPr/>
          </a:p>
        </p:txBody>
      </p:sp>
      <p:sp>
        <p:nvSpPr>
          <p:cNvPr id="498" name="Google Shape;498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el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total de la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(¿i.e.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voluntarios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?)=RT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Calculemos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genotípica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 población”: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RR=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			    RT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Rr=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			   RT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¿Y la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0"/>
          <p:cNvSpPr txBox="1"/>
          <p:nvPr/>
        </p:nvSpPr>
        <p:spPr>
          <a:xfrm>
            <a:off x="5181600" y="3429000"/>
            <a:ext cx="3581400" cy="160496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Resultados: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RR: _%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Rr: _%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Rr: _%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alélica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población?</a:t>
            </a:r>
            <a:endParaRPr dirty="0"/>
          </a:p>
        </p:txBody>
      </p:sp>
      <p:sp>
        <p:nvSpPr>
          <p:cNvPr id="505" name="Google Shape;50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R: N</a:t>
            </a:r>
            <a:r>
              <a:rPr lang="en-US" sz="1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½N</a:t>
            </a:r>
            <a:r>
              <a:rPr lang="en-US" sz="1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N</a:t>
            </a:r>
            <a:r>
              <a:rPr lang="en-US" sz="20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Ejemplo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para 8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individuos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, 2 RR, 4Rr y 2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rr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:</a:t>
            </a:r>
            <a:endParaRPr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		2 + 2	 = 0.50 (50%) 	</a:t>
            </a:r>
            <a:endParaRPr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		   8</a:t>
            </a:r>
            <a:endParaRPr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¿Y la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frecuencia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del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alelo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r? </a:t>
            </a:r>
            <a:endParaRPr sz="1800" dirty="0"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sym typeface="Calibri"/>
              </a:rPr>
              <a:t>0.50 (50%)</a:t>
            </a:r>
            <a:endParaRPr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Si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repetimos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todo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el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ejercicio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, ¿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qué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pasará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?</a:t>
            </a:r>
            <a:endParaRPr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¿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Qué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pasaría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si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un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evento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nos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divide el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salón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y se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nos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van dos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miembros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de la población?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Haga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sorteo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de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alelos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con </a:t>
            </a:r>
            <a:r>
              <a:rPr lang="en-US" sz="1800" b="0" i="0" u="none" dirty="0" err="1">
                <a:solidFill>
                  <a:schemeClr val="dk1"/>
                </a:solidFill>
                <a:sym typeface="Calibri"/>
              </a:rPr>
              <a:t>esta</a:t>
            </a:r>
            <a:r>
              <a:rPr lang="en-US" sz="1800" b="0" i="0" u="none" dirty="0">
                <a:solidFill>
                  <a:schemeClr val="dk1"/>
                </a:solidFill>
                <a:sym typeface="Calibri"/>
              </a:rPr>
              <a:t> población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dirty="0"/>
              <a:t>¿</a:t>
            </a:r>
            <a:r>
              <a:rPr lang="en-US" sz="1800" dirty="0" err="1"/>
              <a:t>Qué</a:t>
            </a:r>
            <a:r>
              <a:rPr lang="en-US" sz="1800" dirty="0"/>
              <a:t> </a:t>
            </a:r>
            <a:r>
              <a:rPr lang="en-US" sz="1800" dirty="0" err="1"/>
              <a:t>pasaría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por </a:t>
            </a:r>
            <a:r>
              <a:rPr lang="en-US" sz="1800" dirty="0" err="1"/>
              <a:t>inmigración</a:t>
            </a:r>
            <a:r>
              <a:rPr lang="en-US" sz="1800" dirty="0"/>
              <a:t> </a:t>
            </a:r>
            <a:r>
              <a:rPr lang="en-US" sz="1800" dirty="0" err="1"/>
              <a:t>llega</a:t>
            </a:r>
            <a:r>
              <a:rPr lang="en-US" sz="1800" dirty="0"/>
              <a:t> un </a:t>
            </a:r>
            <a:r>
              <a:rPr lang="en-US" sz="1800" dirty="0" err="1"/>
              <a:t>individuo</a:t>
            </a:r>
            <a:r>
              <a:rPr lang="en-US" sz="1800" dirty="0"/>
              <a:t> de </a:t>
            </a:r>
            <a:r>
              <a:rPr lang="en-US" sz="1800" dirty="0" err="1"/>
              <a:t>genotipo</a:t>
            </a:r>
            <a:r>
              <a:rPr lang="en-US" sz="1800" dirty="0"/>
              <a:t> ZZ a la población? </a:t>
            </a:r>
            <a:r>
              <a:rPr lang="en-US" sz="1800" dirty="0" err="1"/>
              <a:t>Haga</a:t>
            </a:r>
            <a:r>
              <a:rPr lang="en-US" sz="1800" dirty="0"/>
              <a:t> </a:t>
            </a:r>
            <a:r>
              <a:rPr lang="en-US" sz="1800" dirty="0" err="1"/>
              <a:t>sorteo</a:t>
            </a:r>
            <a:r>
              <a:rPr lang="en-US" sz="1800" dirty="0"/>
              <a:t> de </a:t>
            </a:r>
            <a:r>
              <a:rPr lang="en-US" sz="1800" dirty="0" err="1"/>
              <a:t>alelos</a:t>
            </a:r>
            <a:r>
              <a:rPr lang="en-US" sz="1800" dirty="0"/>
              <a:t> con </a:t>
            </a:r>
            <a:r>
              <a:rPr lang="en-US" sz="1800" dirty="0" err="1"/>
              <a:t>esta</a:t>
            </a:r>
            <a:r>
              <a:rPr lang="en-US" sz="1800" dirty="0"/>
              <a:t> población.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 dirty="0"/>
              <a:t>¿</a:t>
            </a:r>
            <a:r>
              <a:rPr lang="en-US" sz="1800" dirty="0" err="1"/>
              <a:t>Cómo</a:t>
            </a:r>
            <a:r>
              <a:rPr lang="en-US" sz="1800" dirty="0"/>
              <a:t> </a:t>
            </a:r>
            <a:r>
              <a:rPr lang="en-US" sz="1800" dirty="0" err="1"/>
              <a:t>podría</a:t>
            </a:r>
            <a:r>
              <a:rPr lang="en-US" sz="1800" dirty="0"/>
              <a:t> el </a:t>
            </a:r>
            <a:r>
              <a:rPr lang="en-US" sz="1800" dirty="0" err="1"/>
              <a:t>alelo</a:t>
            </a:r>
            <a:r>
              <a:rPr lang="en-US" sz="1800" dirty="0"/>
              <a:t> ZZ </a:t>
            </a:r>
            <a:r>
              <a:rPr lang="en-US" sz="1800" dirty="0" err="1"/>
              <a:t>establecerse</a:t>
            </a:r>
            <a:r>
              <a:rPr lang="en-US" sz="1800" dirty="0"/>
              <a:t> y </a:t>
            </a:r>
            <a:r>
              <a:rPr lang="en-US" sz="1800" dirty="0" err="1"/>
              <a:t>llegar</a:t>
            </a:r>
            <a:r>
              <a:rPr lang="en-US" sz="1800" dirty="0"/>
              <a:t> a ser </a:t>
            </a:r>
            <a:r>
              <a:rPr lang="en-US" sz="1800" dirty="0" err="1"/>
              <a:t>dominante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la población?</a:t>
            </a:r>
            <a:endParaRPr lang="en-US" sz="1800" b="0" i="0" u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31"/>
          <p:cNvCxnSpPr/>
          <p:nvPr/>
        </p:nvCxnSpPr>
        <p:spPr>
          <a:xfrm>
            <a:off x="3505200" y="1981200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08" name="Google Shape;508;p31"/>
          <p:cNvCxnSpPr/>
          <p:nvPr/>
        </p:nvCxnSpPr>
        <p:spPr>
          <a:xfrm>
            <a:off x="1197864" y="3082988"/>
            <a:ext cx="1143000" cy="1587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población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equilibrio</a:t>
            </a:r>
            <a:r>
              <a:rPr lang="en-US" sz="4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514" name="Google Shape;514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mutaciones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emigración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inmigración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preferencias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genotípicas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fenotípicas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selección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hora de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reproducirse</a:t>
            </a:r>
            <a:r>
              <a:rPr lang="en-US"/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Sorteo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</a:t>
            </a: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endParaRPr dirty="0"/>
          </a:p>
        </p:txBody>
      </p:sp>
      <p:sp>
        <p:nvSpPr>
          <p:cNvPr id="4" name="Google Shape;507;p31">
            <a:extLst>
              <a:ext uri="{FF2B5EF4-FFF2-40B4-BE49-F238E27FC236}">
                <a16:creationId xmlns:a16="http://schemas.microsoft.com/office/drawing/2014/main" xmlns="" id="{80F202D8-6D59-42B9-9D45-BC0E4D88D637}"/>
              </a:ext>
            </a:extLst>
          </p:cNvPr>
          <p:cNvSpPr txBox="1"/>
          <p:nvPr/>
        </p:nvSpPr>
        <p:spPr>
          <a:xfrm>
            <a:off x="292608" y="5257800"/>
            <a:ext cx="8558784" cy="30773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Alterar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estas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condiciones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puede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conducer a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cambios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frecuencia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alélica</a:t>
            </a:r>
            <a:r>
              <a:rPr lang="en-US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>
              <a:buClr>
                <a:schemeClr val="dk1"/>
              </a:buClr>
              <a:buSzPts val="4400"/>
            </a:pPr>
            <a:r>
              <a:rPr lang="es-ES" dirty="0"/>
              <a:t>¿Serán los alelos dominantes los más comunes en una población?</a:t>
            </a:r>
          </a:p>
        </p:txBody>
      </p:sp>
      <p:sp>
        <p:nvSpPr>
          <p:cNvPr id="520" name="Google Shape;520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Veamos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se </a:t>
            </a:r>
            <a:r>
              <a:rPr lang="en-US" sz="2400" dirty="0" err="1"/>
              <a:t>manifiesta</a:t>
            </a:r>
            <a:r>
              <a:rPr lang="en-US" sz="2400" dirty="0"/>
              <a:t> el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fenotipo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hereditarias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población.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Supongamos</a:t>
            </a:r>
            <a:r>
              <a:rPr lang="en-US" sz="2400" dirty="0"/>
              <a:t> que los </a:t>
            </a:r>
            <a:r>
              <a:rPr lang="en-US" sz="2400" dirty="0" err="1"/>
              <a:t>miembros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salón</a:t>
            </a:r>
            <a:r>
              <a:rPr lang="en-US" sz="2400" dirty="0"/>
              <a:t> de </a:t>
            </a:r>
            <a:r>
              <a:rPr lang="en-US" sz="2400" dirty="0" err="1"/>
              <a:t>clase</a:t>
            </a:r>
            <a:r>
              <a:rPr lang="en-US" sz="2400" dirty="0"/>
              <a:t> </a:t>
            </a:r>
            <a:r>
              <a:rPr lang="en-US" sz="2400" dirty="0" err="1"/>
              <a:t>representan</a:t>
            </a:r>
            <a:r>
              <a:rPr lang="en-US" sz="2400" dirty="0"/>
              <a:t> una población.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 err="1"/>
              <a:t>Seleccione</a:t>
            </a:r>
            <a:r>
              <a:rPr lang="en-US" sz="2400" dirty="0"/>
              <a:t> de la </a:t>
            </a:r>
            <a:r>
              <a:rPr lang="en-US" sz="2400" dirty="0" err="1"/>
              <a:t>tabla</a:t>
            </a:r>
            <a:r>
              <a:rPr lang="en-US" sz="2400" dirty="0"/>
              <a:t> entre 5-10 </a:t>
            </a:r>
            <a:r>
              <a:rPr lang="en-US" sz="2400" dirty="0" err="1"/>
              <a:t>características</a:t>
            </a:r>
            <a:r>
              <a:rPr lang="en-US" sz="2400" dirty="0"/>
              <a:t> y observe </a:t>
            </a:r>
            <a:r>
              <a:rPr lang="en-US" sz="2400" dirty="0" err="1"/>
              <a:t>cuáles</a:t>
            </a:r>
            <a:r>
              <a:rPr lang="en-US" sz="2400" dirty="0"/>
              <a:t> </a:t>
            </a:r>
            <a:r>
              <a:rPr lang="en-US" sz="2400" dirty="0" err="1"/>
              <a:t>dominan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población.</a:t>
            </a: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Google Shape;538;p37"/>
          <p:cNvGraphicFramePr/>
          <p:nvPr>
            <p:extLst>
              <p:ext uri="{D42A27DB-BD31-4B8C-83A1-F6EECF244321}">
                <p14:modId xmlns:p14="http://schemas.microsoft.com/office/powerpoint/2010/main" val="488552578"/>
              </p:ext>
            </p:extLst>
          </p:nvPr>
        </p:nvGraphicFramePr>
        <p:xfrm>
          <a:off x="2438400" y="228600"/>
          <a:ext cx="4648175" cy="6227450"/>
        </p:xfrm>
        <a:graphic>
          <a:graphicData uri="http://schemas.openxmlformats.org/drawingml/2006/table">
            <a:tbl>
              <a:tblPr>
                <a:noFill/>
                <a:tableStyleId>{819AF2DA-A59F-4BD2-A181-D004AA89E3AF}</a:tableStyleId>
              </a:tblPr>
              <a:tblGrid>
                <a:gridCol w="11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sng" strike="noStrike" cap="none">
                          <a:solidFill>
                            <a:srgbClr val="0000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Rasgos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Dominante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Recesivo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Su </a:t>
                      </a:r>
                      <a:endParaRPr sz="300" b="1" i="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fenotipo 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Su posible genotipo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Garamond"/>
                        <a:buNone/>
                      </a:pPr>
                      <a:r>
                        <a:rPr lang="en-US" sz="6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Por ciento de cada fenotipo en la clase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80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Dominante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Recesivo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1.  Dientes superiores   </a:t>
                      </a:r>
                      <a:endParaRPr sz="300" b="1" i="0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frontales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 espacio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Sin espacio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52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  Tamaño de la    barbilla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Prominente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Pequeña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3.  Partidura en la</a:t>
                      </a:r>
                      <a:endParaRPr sz="300" b="1" i="0" u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8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barbilla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Ausente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4.  Pelo en los nudillos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Ausente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7.  Lóbulo de la oreja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Libre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Pegado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9.  Forma de </a:t>
                      </a:r>
                      <a:r>
                        <a:rPr lang="en-US" sz="500" b="1" i="0" u="none" dirty="0" err="1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nariz</a:t>
                      </a:r>
                      <a:endParaRPr dirty="0"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Romana</a:t>
                      </a:r>
                      <a:endParaRPr/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Recta</a:t>
                      </a:r>
                      <a:endParaRPr/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10. Tamaño de nariz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Grande (FF), Mediana (Ff)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Pequeña (ff)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11.  Pecas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Presentes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Ausentes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12.  Hoyuelos en las </a:t>
                      </a:r>
                      <a:endParaRPr sz="300" b="1" i="0" u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  mejillas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Presentes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Ausentes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13.  </a:t>
                      </a:r>
                      <a:r>
                        <a:rPr lang="en-US" sz="500" b="1" i="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Pico de viuda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Presente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Ausente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14.  Pulgar de ponero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Pulgar curvo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Pulgar recto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15.  Dedo meñique</a:t>
                      </a:r>
                      <a:endParaRPr/>
                    </a:p>
                  </a:txBody>
                  <a:tcPr marL="11625" marR="1162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Curvo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Derecho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16.  Número de dedos </a:t>
                      </a:r>
                      <a:endParaRPr sz="300" b="1" i="0" u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      en el pie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18.  Forma de la cara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Redonda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Cuadrada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19.  Cejas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Pobladas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Finas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20.  Color de las cejas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Mas oscuras que pelo(BB),    </a:t>
                      </a:r>
                      <a:endParaRPr sz="300" b="1" i="0" u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igual color que pelo (Bb)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Más claras que pelo (bb)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21.  Posición de las cejas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No conectadas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Conectadas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22.  Distancia entre los ojos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Cerca (AA), normal o promedio (Aa)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Distantes (aa)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23.  Forma de los ojos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Anchos o almendrados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Redondos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24.  Tamaño de los ojos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Grandes (DD), medianos (Dd)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Pequeños (dd)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25.  Pestañas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Largas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Garamond"/>
                        <a:buNone/>
                      </a:pPr>
                      <a:r>
                        <a:rPr lang="en-US" sz="500" b="1" i="0" u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Cortas</a:t>
                      </a:r>
                      <a:endParaRPr/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175" marR="29175" marT="0" marB="0">
                    <a:lnL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1E8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39" name="Google Shape;539;p3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</a:pPr>
            <a:r>
              <a:rPr lang="en-US" sz="1200" b="1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Tabla 10.1</a:t>
            </a:r>
            <a:r>
              <a:rPr lang="en-US" sz="11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12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Algunos rasgos humanos.</a:t>
            </a:r>
            <a:endParaRPr sz="7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457200" y="657225"/>
            <a:ext cx="80772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escogió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fuesen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claramente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distingibles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heredaran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independientemente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razgos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76A81D-0536-4846-AB3F-0B91FC180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73713" y="1913967"/>
            <a:ext cx="5796574" cy="2876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806F07-C85C-4421-93E5-1B1669124061}"/>
              </a:ext>
            </a:extLst>
          </p:cNvPr>
          <p:cNvSpPr txBox="1"/>
          <p:nvPr/>
        </p:nvSpPr>
        <p:spPr>
          <a:xfrm>
            <a:off x="2645911" y="4835352"/>
            <a:ext cx="3699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dirty="0">
                <a:hlinkClick r:id="rId4" tooltip="http://bio.libretexts.org/TextMaps/Map:_Introductory_Biology_(CK-12)/3:_Genetics/3.1:_Mendel's_Pea_Plants"/>
              </a:rPr>
              <a:t>This Photo</a:t>
            </a:r>
            <a:r>
              <a:rPr lang="x-none" sz="900" dirty="0"/>
              <a:t> by Unknown Author is licensed under </a:t>
            </a:r>
            <a:r>
              <a:rPr lang="x-none" sz="900" dirty="0">
                <a:hlinkClick r:id="rId5" tooltip="https://creativecommons.org/licenses/by-nc-sa/3.0/"/>
              </a:rPr>
              <a:t>CC BY-SA-NC</a:t>
            </a:r>
            <a:endParaRPr lang="x-none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916A37-D93C-4933-9B90-C9BC8F5043B9}"/>
              </a:ext>
            </a:extLst>
          </p:cNvPr>
          <p:cNvSpPr txBox="1"/>
          <p:nvPr/>
        </p:nvSpPr>
        <p:spPr>
          <a:xfrm>
            <a:off x="2019300" y="5172633"/>
            <a:ext cx="572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Hizo</a:t>
            </a:r>
            <a:r>
              <a:rPr lang="en-US" dirty="0"/>
              <a:t> cruces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 28,000 </a:t>
            </a:r>
            <a:r>
              <a:rPr lang="en-US" dirty="0" err="1"/>
              <a:t>plantas</a:t>
            </a:r>
            <a:r>
              <a:rPr lang="en-US" dirty="0"/>
              <a:t> entre </a:t>
            </a:r>
            <a:r>
              <a:rPr lang="en-GB" dirty="0"/>
              <a:t>1856 y 1863.</a:t>
            </a:r>
            <a:endParaRPr 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350" y="2235200"/>
            <a:ext cx="6248400" cy="238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4800600" y="685800"/>
            <a:ext cx="3810000" cy="1524000"/>
            <a:chOff x="3024" y="432"/>
            <a:chExt cx="2400" cy="960"/>
          </a:xfrm>
        </p:grpSpPr>
        <p:sp>
          <p:nvSpPr>
            <p:cNvPr id="156" name="Google Shape;156;p5"/>
            <p:cNvSpPr txBox="1"/>
            <p:nvPr/>
          </p:nvSpPr>
          <p:spPr>
            <a:xfrm>
              <a:off x="3408" y="432"/>
              <a:ext cx="2016" cy="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Gen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- Unidad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básica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la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herencia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 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Consiste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una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secuencia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ADN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en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un </a:t>
              </a:r>
              <a:r>
                <a:rPr lang="en-US" sz="1800" b="0" i="0" u="none" strike="noStrike" cap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cromosoma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 </a:t>
              </a:r>
              <a:endParaRPr dirty="0"/>
            </a:p>
          </p:txBody>
        </p:sp>
        <p:cxnSp>
          <p:nvCxnSpPr>
            <p:cNvPr id="157" name="Google Shape;157;p5"/>
            <p:cNvCxnSpPr/>
            <p:nvPr/>
          </p:nvCxnSpPr>
          <p:spPr>
            <a:xfrm flipH="1">
              <a:off x="3024" y="624"/>
              <a:ext cx="432" cy="76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58" name="Google Shape;158;p5"/>
          <p:cNvSpPr txBox="1"/>
          <p:nvPr/>
        </p:nvSpPr>
        <p:spPr>
          <a:xfrm>
            <a:off x="5257800" y="48768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1374775" y="3962400"/>
            <a:ext cx="7388225" cy="2303462"/>
            <a:chOff x="818" y="2496"/>
            <a:chExt cx="4654" cy="1451"/>
          </a:xfrm>
        </p:grpSpPr>
        <p:cxnSp>
          <p:nvCxnSpPr>
            <p:cNvPr id="160" name="Google Shape;160;p5"/>
            <p:cNvCxnSpPr/>
            <p:nvPr/>
          </p:nvCxnSpPr>
          <p:spPr>
            <a:xfrm rot="10800000">
              <a:off x="3168" y="2496"/>
              <a:ext cx="288" cy="57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61" name="Google Shape;161;p5"/>
            <p:cNvSpPr txBox="1"/>
            <p:nvPr/>
          </p:nvSpPr>
          <p:spPr>
            <a:xfrm>
              <a:off x="818" y="3024"/>
              <a:ext cx="4654" cy="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Los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cromosomas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están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presentes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en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pares (</a:t>
              </a:r>
              <a:r>
                <a:rPr lang="en-US" sz="1800" b="1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cromosomas</a:t>
              </a:r>
              <a:r>
                <a:rPr lang="en-US" sz="18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homólogos</a:t>
              </a: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)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, por lo tanto, los genes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también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están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en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pares;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uno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proviene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la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madre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y el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otro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del padre.  Las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formas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alternas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un gen son los </a:t>
              </a:r>
              <a:r>
                <a:rPr lang="en-US" sz="1800" b="1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alelos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 </a:t>
              </a:r>
              <a:r>
                <a:rPr lang="en-US" sz="1800" b="1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Locus</a:t>
              </a: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=</a:t>
              </a:r>
              <a:r>
                <a:rPr lang="en-US" sz="1800" b="0" i="0" u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La </a:t>
              </a:r>
              <a:r>
                <a:rPr lang="en-US" sz="1800" b="0" i="0" u="none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localizaci</a:t>
              </a:r>
              <a:r>
                <a:rPr lang="en-US" sz="1800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ón</a:t>
              </a: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de </a:t>
              </a:r>
              <a:r>
                <a:rPr lang="en-US" sz="1800" dirty="0" err="1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cada</a:t>
              </a:r>
              <a:r>
                <a:rPr lang="en-US" sz="1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gen (plural loci). 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body" idx="1"/>
          </p:nvPr>
        </p:nvSpPr>
        <p:spPr>
          <a:xfrm>
            <a:off x="609600" y="4382293"/>
            <a:ext cx="8229600" cy="14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ambos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idénticos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un gen, el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homocigoto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Si son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heterocigoto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conjunto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genes forma el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huella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manifestación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genotipo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fenotipo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aphicFrame>
        <p:nvGraphicFramePr>
          <p:cNvPr id="167" name="Google Shape;167;p6"/>
          <p:cNvGraphicFramePr/>
          <p:nvPr/>
        </p:nvGraphicFramePr>
        <p:xfrm>
          <a:off x="609600" y="1392237"/>
          <a:ext cx="7535862" cy="277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7535862" imgH="2776537" progId="Word.Document.8">
                  <p:embed/>
                </p:oleObj>
              </mc:Choice>
              <mc:Fallback>
                <p:oleObj r:id="rId4" imgW="7535862" imgH="2776537" progId="Word.Document.8">
                  <p:embed/>
                  <p:pic>
                    <p:nvPicPr>
                      <p:cNvPr id="167" name="Google Shape;167;p6"/>
                      <p:cNvPicPr preferRelativeResize="0"/>
                      <p:nvPr>
                        <p:ph type="body" idx="1"/>
                      </p:nvPr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09600" y="1392237"/>
                        <a:ext cx="7535862" cy="277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Google Shape;168;p6"/>
          <p:cNvSpPr txBox="1"/>
          <p:nvPr/>
        </p:nvSpPr>
        <p:spPr>
          <a:xfrm>
            <a:off x="1143000" y="5529956"/>
            <a:ext cx="6400800" cy="36929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Puede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el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ambiente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afectar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el </a:t>
            </a:r>
            <a:r>
              <a:rPr lang="en-US" sz="18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fenotipo</a:t>
            </a:r>
            <a:r>
              <a:rPr lang="en-US" sz="1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A0D467-4049-4D5F-B295-8316B71A1C59}"/>
              </a:ext>
            </a:extLst>
          </p:cNvPr>
          <p:cNvSpPr txBox="1"/>
          <p:nvPr/>
        </p:nvSpPr>
        <p:spPr>
          <a:xfrm>
            <a:off x="1438275" y="600075"/>
            <a:ext cx="61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manifiestan</a:t>
            </a:r>
            <a:r>
              <a:rPr lang="en-US" dirty="0"/>
              <a:t> los genes que </a:t>
            </a:r>
            <a:r>
              <a:rPr lang="en-US" dirty="0" err="1"/>
              <a:t>codifican</a:t>
            </a:r>
            <a:r>
              <a:rPr lang="en-US" dirty="0"/>
              <a:t> para una </a:t>
            </a:r>
            <a:r>
              <a:rPr lang="en-US" dirty="0" err="1"/>
              <a:t>característica</a:t>
            </a:r>
            <a:r>
              <a:rPr lang="en-US" dirty="0"/>
              <a:t> </a:t>
            </a:r>
            <a:r>
              <a:rPr lang="en-US" dirty="0" err="1"/>
              <a:t>específica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el color de la flor?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885F08-60C3-4DB4-8BCF-106A2016819B}"/>
              </a:ext>
            </a:extLst>
          </p:cNvPr>
          <p:cNvSpPr txBox="1"/>
          <p:nvPr/>
        </p:nvSpPr>
        <p:spPr>
          <a:xfrm>
            <a:off x="1247775" y="5927821"/>
            <a:ext cx="6259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ambientales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afectar</a:t>
            </a:r>
            <a:r>
              <a:rPr lang="en-US" dirty="0"/>
              <a:t> el </a:t>
            </a:r>
            <a:r>
              <a:rPr lang="en-US" dirty="0" err="1"/>
              <a:t>fenotipo</a:t>
            </a:r>
            <a:r>
              <a:rPr lang="en-US" dirty="0"/>
              <a:t> de un organism: </a:t>
            </a:r>
            <a:r>
              <a:rPr lang="en-US" dirty="0" err="1"/>
              <a:t>dieta</a:t>
            </a:r>
            <a:r>
              <a:rPr lang="en-US" dirty="0"/>
              <a:t>, temperature,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oxígeno</a:t>
            </a:r>
            <a:r>
              <a:rPr lang="en-US" dirty="0"/>
              <a:t>, </a:t>
            </a:r>
            <a:r>
              <a:rPr lang="en-US" dirty="0" err="1"/>
              <a:t>humedad</a:t>
            </a:r>
            <a:r>
              <a:rPr lang="en-US" dirty="0"/>
              <a:t>, </a:t>
            </a:r>
            <a:r>
              <a:rPr lang="en-US" dirty="0" err="1"/>
              <a:t>cliclos</a:t>
            </a:r>
            <a:r>
              <a:rPr lang="en-US" dirty="0"/>
              <a:t> de luz y la </a:t>
            </a:r>
            <a:r>
              <a:rPr lang="en-US" dirty="0" err="1"/>
              <a:t>presencia</a:t>
            </a:r>
            <a:r>
              <a:rPr lang="en-US" dirty="0"/>
              <a:t> de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mutagénicos</a:t>
            </a:r>
            <a:r>
              <a:rPr lang="en-US"/>
              <a:t>.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8D2C68-94AC-4259-84EE-7DD94B48CB8F}"/>
              </a:ext>
            </a:extLst>
          </p:cNvPr>
          <p:cNvSpPr txBox="1"/>
          <p:nvPr/>
        </p:nvSpPr>
        <p:spPr>
          <a:xfrm>
            <a:off x="3495675" y="5373823"/>
            <a:ext cx="1019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SI</a:t>
            </a:r>
            <a:endParaRPr lang="x-none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91888644f_0_7"/>
          <p:cNvSpPr txBox="1">
            <a:spLocks noGrp="1"/>
          </p:cNvSpPr>
          <p:nvPr>
            <p:ph type="title"/>
          </p:nvPr>
        </p:nvSpPr>
        <p:spPr>
          <a:xfrm>
            <a:off x="319050" y="138147"/>
            <a:ext cx="8229600" cy="12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Principio de Segregación de Mendel:</a:t>
            </a:r>
            <a:r>
              <a:rPr lang="en-US" sz="22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5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alelos</a:t>
            </a:r>
            <a:r>
              <a:rPr lang="en-US" sz="145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dos (o más) genes diferentes se distribuyen en los gametos de forma independiente el uno del otro (al azar).</a:t>
            </a:r>
            <a:endParaRPr sz="22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endParaRPr sz="21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gf91888644f_0_7"/>
          <p:cNvSpPr txBox="1">
            <a:spLocks noGrp="1"/>
          </p:cNvSpPr>
          <p:nvPr>
            <p:ph type="body" idx="1"/>
          </p:nvPr>
        </p:nvSpPr>
        <p:spPr>
          <a:xfrm>
            <a:off x="763125" y="6137675"/>
            <a:ext cx="8229600" cy="37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/>
              <a:t>By Sciencia58 - Own work, CC0, https://commons.wikimedia.org/w/index.php?curid=82708882</a:t>
            </a:r>
            <a:endParaRPr sz="1200"/>
          </a:p>
        </p:txBody>
      </p:sp>
      <p:pic>
        <p:nvPicPr>
          <p:cNvPr id="176" name="Google Shape;176;gf91888644f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975" y="1294325"/>
            <a:ext cx="4843351" cy="484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Sorteo de alelos para un solo gen</a:t>
            </a:r>
            <a:endParaRPr/>
          </a:p>
        </p:txBody>
      </p:sp>
      <p:sp>
        <p:nvSpPr>
          <p:cNvPr id="182" name="Google Shape;182;p8"/>
          <p:cNvSpPr txBox="1">
            <a:spLocks noGrp="1"/>
          </p:cNvSpPr>
          <p:nvPr>
            <p:ph type="body" idx="1"/>
          </p:nvPr>
        </p:nvSpPr>
        <p:spPr>
          <a:xfrm>
            <a:off x="351631" y="1540565"/>
            <a:ext cx="8229600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un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dos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homocigota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homocigota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Cruce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monohíbrido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 hay que 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separar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combinaciones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gametos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la planta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gameto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para la planta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83" name="Google Shape;18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114800"/>
            <a:ext cx="6494462" cy="18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Cuadrado de Punnet</a:t>
            </a:r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533400" y="1524000"/>
            <a:ext cx="3124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Cuadrado de Punnet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usa para combinar los gametos de los parentales (P) y determinar la probabilidad que tienen los hijos (generación F) de heredar los rasgos.</a:t>
            </a:r>
            <a:endParaRPr/>
          </a:p>
        </p:txBody>
      </p:sp>
      <p:pic>
        <p:nvPicPr>
          <p:cNvPr id="190" name="Google Shape;190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1981200"/>
            <a:ext cx="533400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1219200" y="5562600"/>
            <a:ext cx="7010400" cy="1190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Resumen de este ejemplo: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Frecuencia genotípica para F1: 100%  </a:t>
            </a:r>
            <a:r>
              <a:rPr lang="en-US" sz="1800" b="0" i="1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Frecuencia fenotípica para F1: 100%  plantas de flores rojas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2115</Words>
  <Application>Microsoft Office PowerPoint</Application>
  <PresentationFormat>Presentación en pantalla (4:3)</PresentationFormat>
  <Paragraphs>414</Paragraphs>
  <Slides>34</Slides>
  <Notes>34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Garamond</vt:lpstr>
      <vt:lpstr>Calibri</vt:lpstr>
      <vt:lpstr>Verdana</vt:lpstr>
      <vt:lpstr>Times New Roman</vt:lpstr>
      <vt:lpstr>Arial</vt:lpstr>
      <vt:lpstr>Office Theme</vt:lpstr>
      <vt:lpstr>1_Office Theme</vt:lpstr>
      <vt:lpstr>2_Office Theme</vt:lpstr>
      <vt:lpstr>Documento de Microsoft Word 97-2003</vt:lpstr>
      <vt:lpstr>Diapositiva de Microsoft PowerPoint 97-2003</vt:lpstr>
      <vt:lpstr>Principios básicos de la herencia</vt:lpstr>
      <vt:lpstr>Objetivos</vt:lpstr>
      <vt:lpstr>Gregor Mendel: Padre de la genetica moderna</vt:lpstr>
      <vt:lpstr>Presentación de PowerPoint</vt:lpstr>
      <vt:lpstr>Presentación de PowerPoint</vt:lpstr>
      <vt:lpstr>Presentación de PowerPoint</vt:lpstr>
      <vt:lpstr>Principio de Segregación de Mendel: alelos de dos (o más) genes diferentes se distribuyen en los gametos de forma independiente el uno del otro (al azar). </vt:lpstr>
      <vt:lpstr>Sorteo de alelos para un solo gen</vt:lpstr>
      <vt:lpstr>Cuadrado de Punnet</vt:lpstr>
      <vt:lpstr>Práctica para cruces monohíbridos</vt:lpstr>
      <vt:lpstr>Muestre los resultados de la generación F1 en este Cuadrado de Punnet:</vt:lpstr>
      <vt:lpstr>Resultados</vt:lpstr>
      <vt:lpstr>Cruce monohíbrido entre dos organismos heterocigotos </vt:lpstr>
      <vt:lpstr>Presentación de PowerPoint</vt:lpstr>
      <vt:lpstr>Cruce de prueba</vt:lpstr>
      <vt:lpstr>¿Cuál es el genotipo de esta planta?</vt:lpstr>
      <vt:lpstr>Presentación de PowerPoint</vt:lpstr>
      <vt:lpstr>Ejercicio:</vt:lpstr>
      <vt:lpstr>Cruces dihíbridos</vt:lpstr>
      <vt:lpstr>Práctica</vt:lpstr>
      <vt:lpstr>Presentación de PowerPoint</vt:lpstr>
      <vt:lpstr>Presentación de PowerPoint</vt:lpstr>
      <vt:lpstr>Presentación de PowerPoint</vt:lpstr>
      <vt:lpstr>Presentación de PowerPoint</vt:lpstr>
      <vt:lpstr>Dominancia incompleta</vt:lpstr>
      <vt:lpstr>Codominancia</vt:lpstr>
      <vt:lpstr>Práctica</vt:lpstr>
      <vt:lpstr>Presentación de PowerPoint</vt:lpstr>
      <vt:lpstr>Práctica de Sorteo de Alelos</vt:lpstr>
      <vt:lpstr>Análisis de los datos para la frecuencia genotípica</vt:lpstr>
      <vt:lpstr>¿Cómo calculamos la frecuencia alélica de nuestra población?</vt:lpstr>
      <vt:lpstr>Condiciones para mantener una población en equilibrio:</vt:lpstr>
      <vt:lpstr>¿Serán los alelos dominantes los más comunes en una población?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básicos de la herencia</dc:title>
  <dc:creator>jeanine.velez</dc:creator>
  <cp:lastModifiedBy>MERLYN EUSEBIO-SOSA</cp:lastModifiedBy>
  <cp:revision>19</cp:revision>
  <dcterms:created xsi:type="dcterms:W3CDTF">2006-08-13T18:56:42Z</dcterms:created>
  <dcterms:modified xsi:type="dcterms:W3CDTF">2022-11-12T19:23:03Z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