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86" r:id="rId18"/>
    <p:sldId id="278" r:id="rId19"/>
    <p:sldId id="281" r:id="rId20"/>
    <p:sldId id="280" r:id="rId21"/>
    <p:sldId id="279" r:id="rId22"/>
    <p:sldId id="282" r:id="rId23"/>
    <p:sldId id="283" r:id="rId24"/>
    <p:sldId id="285" r:id="rId2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2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9FD5D-E4E9-4443-B137-AFD5E72DE309}" type="datetimeFigureOut">
              <a:rPr lang="en-US" smtClean="0"/>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5AC11-8C56-49DD-B320-B35916E3645C}" type="slidenum">
              <a:rPr lang="en-US" smtClean="0"/>
              <a:t>‹#›</a:t>
            </a:fld>
            <a:endParaRPr lang="en-US"/>
          </a:p>
        </p:txBody>
      </p:sp>
    </p:spTree>
    <p:extLst>
      <p:ext uri="{BB962C8B-B14F-4D97-AF65-F5344CB8AC3E}">
        <p14:creationId xmlns:p14="http://schemas.microsoft.com/office/powerpoint/2010/main" val="162149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0" kern="1200" dirty="0" smtClean="0">
                <a:solidFill>
                  <a:schemeClr val="tx1"/>
                </a:solidFill>
                <a:latin typeface="+mn-lt"/>
                <a:ea typeface="+mn-ea"/>
                <a:cs typeface="+mn-cs"/>
              </a:rPr>
              <a:t>Image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E014</a:t>
            </a:r>
          </a:p>
          <a:p>
            <a:r>
              <a:rPr lang="en-US" sz="1200" b="1" i="0" kern="1200" dirty="0" smtClean="0">
                <a:solidFill>
                  <a:schemeClr val="tx1"/>
                </a:solidFill>
                <a:latin typeface="+mn-lt"/>
                <a:ea typeface="+mn-ea"/>
                <a:cs typeface="+mn-cs"/>
              </a:rPr>
              <a:t>Source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Broadside collection, Rare Book and Special Collections Division, Library of Congress (Portfolio 282-43 [Library of Congress, Prints and Photographs Division, LC-USZ62-44000]; also, Special Collections Department, University of Virginia Library and Library Company of Philadelphia.</a:t>
            </a:r>
          </a:p>
          <a:p>
            <a:r>
              <a:rPr lang="en-US" sz="1200" b="1" i="0" kern="1200" dirty="0" smtClean="0">
                <a:solidFill>
                  <a:schemeClr val="tx1"/>
                </a:solidFill>
                <a:latin typeface="+mn-lt"/>
                <a:ea typeface="+mn-ea"/>
                <a:cs typeface="+mn-cs"/>
              </a:rPr>
              <a:t>Comments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"Stowage of the British Slave Ship 'Brookes' under the Regulated Slave Trade, Act of 1788"; shows each deck and cross-sections of decks and "tight packing" of captives. One of the most famous images of the transatlantic slave trade. After the 1788 Regulation Act, the Brookes (also spelled Brooks) was allowed to carry 454 slaves, the approximate number shown in this illustration. However, in four earlier voyages (1781-86), she carried from 609 to 740 slaves so crowding was much worse than shown here; for example, in her 1782 voyage with 609 enslaved Africans, there were 351 men, 127 women, 90 boys, and 41 girls crammed into its decks (thanks to David </a:t>
            </a:r>
            <a:r>
              <a:rPr lang="en-US" sz="1200" b="0" i="0" kern="1200" dirty="0" err="1" smtClean="0">
                <a:solidFill>
                  <a:schemeClr val="tx1"/>
                </a:solidFill>
                <a:latin typeface="+mn-lt"/>
                <a:ea typeface="+mn-ea"/>
                <a:cs typeface="+mn-cs"/>
              </a:rPr>
              <a:t>Eltis</a:t>
            </a:r>
            <a:r>
              <a:rPr lang="en-US" sz="1200" b="0" i="0" kern="1200" dirty="0" smtClean="0">
                <a:solidFill>
                  <a:schemeClr val="tx1"/>
                </a:solidFill>
                <a:latin typeface="+mn-lt"/>
                <a:ea typeface="+mn-ea"/>
                <a:cs typeface="+mn-cs"/>
              </a:rPr>
              <a:t> for this information). The illustration shown here also appears in Carl B. </a:t>
            </a:r>
            <a:r>
              <a:rPr lang="en-US" sz="1200" b="0" i="0" kern="1200" dirty="0" err="1" smtClean="0">
                <a:solidFill>
                  <a:schemeClr val="tx1"/>
                </a:solidFill>
                <a:latin typeface="+mn-lt"/>
                <a:ea typeface="+mn-ea"/>
                <a:cs typeface="+mn-cs"/>
              </a:rPr>
              <a:t>Wadstrom</a:t>
            </a:r>
            <a:r>
              <a:rPr lang="en-US" sz="1200" b="0" i="0" kern="1200" dirty="0" smtClean="0">
                <a:solidFill>
                  <a:schemeClr val="tx1"/>
                </a:solidFill>
                <a:latin typeface="+mn-lt"/>
                <a:ea typeface="+mn-ea"/>
                <a:cs typeface="+mn-cs"/>
              </a:rPr>
              <a:t> (An Essay on Colonization, particularly applied to the Western coast of Africa... in Two Parts [London, 1794, 1795], as a fold-out in the pocket attached to cover. </a:t>
            </a:r>
            <a:r>
              <a:rPr lang="en-US" sz="1200" b="0" i="0" kern="1200" dirty="0" err="1" smtClean="0">
                <a:solidFill>
                  <a:schemeClr val="tx1"/>
                </a:solidFill>
                <a:latin typeface="+mn-lt"/>
                <a:ea typeface="+mn-ea"/>
                <a:cs typeface="+mn-cs"/>
              </a:rPr>
              <a:t>Wadstrom</a:t>
            </a:r>
            <a:r>
              <a:rPr lang="en-US" sz="1200" b="0" i="0" kern="1200" dirty="0" smtClean="0">
                <a:solidFill>
                  <a:schemeClr val="tx1"/>
                </a:solidFill>
                <a:latin typeface="+mn-lt"/>
                <a:ea typeface="+mn-ea"/>
                <a:cs typeface="+mn-cs"/>
              </a:rPr>
              <a:t> includes a very lengthy and detailed description of the Brookes, and notes the illustration was first published in 1789, the "proprietors [of the engraving] </a:t>
            </a:r>
            <a:r>
              <a:rPr lang="en-US" sz="1200" b="0" i="0" kern="1200" dirty="0" err="1" smtClean="0">
                <a:solidFill>
                  <a:schemeClr val="tx1"/>
                </a:solidFill>
                <a:latin typeface="+mn-lt"/>
                <a:ea typeface="+mn-ea"/>
                <a:cs typeface="+mn-cs"/>
              </a:rPr>
              <a:t>favoured</a:t>
            </a:r>
            <a:r>
              <a:rPr lang="en-US" sz="1200" b="0" i="0" kern="1200" dirty="0" smtClean="0">
                <a:solidFill>
                  <a:schemeClr val="tx1"/>
                </a:solidFill>
                <a:latin typeface="+mn-lt"/>
                <a:ea typeface="+mn-ea"/>
                <a:cs typeface="+mn-cs"/>
              </a:rPr>
              <a:t> him with the original plate" (see image Wad-1 on this website). This illustration of the Brookes, or sections of it, was often reprinted in other contemporary sources dealing with the slave trade, as well as in more modern secondary works. Its most famous reproduction is in Thomas Clarkson, The History of the Rise, Progress, and Accomplishment of the Abolition of the African Slave-Trade by the British Parliament (London, 1808), vol. 2, between pp. 110 and 111; (Philadelphia, 1808), vol. 2, between pp. 90 and 91 (the space calculations that Clarkson reports are from a House of Commons report in 1789). Also published as a separate engraving by </a:t>
            </a:r>
            <a:r>
              <a:rPr lang="en-US" sz="1200" b="0" i="0" kern="1200" dirty="0" err="1" smtClean="0">
                <a:solidFill>
                  <a:schemeClr val="tx1"/>
                </a:solidFill>
                <a:latin typeface="+mn-lt"/>
                <a:ea typeface="+mn-ea"/>
                <a:cs typeface="+mn-cs"/>
              </a:rPr>
              <a:t>Willian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Kneass</a:t>
            </a:r>
            <a:r>
              <a:rPr lang="en-US" sz="1200" b="0" i="0" kern="1200" dirty="0" smtClean="0">
                <a:solidFill>
                  <a:schemeClr val="tx1"/>
                </a:solidFill>
                <a:latin typeface="+mn-lt"/>
                <a:ea typeface="+mn-ea"/>
                <a:cs typeface="+mn-cs"/>
              </a:rPr>
              <a:t> (Philadelphia, 1808; see Library Company of Philadelphia). An excellent and readable account of the history of this image and the role it played in the British abolitionist movement is in Marcus </a:t>
            </a:r>
            <a:r>
              <a:rPr lang="en-US" sz="1200" b="0" i="0" kern="1200" dirty="0" err="1" smtClean="0">
                <a:solidFill>
                  <a:schemeClr val="tx1"/>
                </a:solidFill>
                <a:latin typeface="+mn-lt"/>
                <a:ea typeface="+mn-ea"/>
                <a:cs typeface="+mn-cs"/>
              </a:rPr>
              <a:t>Rediker</a:t>
            </a:r>
            <a:r>
              <a:rPr lang="en-US" sz="1200" b="0" i="0" kern="1200" dirty="0" smtClean="0">
                <a:solidFill>
                  <a:schemeClr val="tx1"/>
                </a:solidFill>
                <a:latin typeface="+mn-lt"/>
                <a:ea typeface="+mn-ea"/>
                <a:cs typeface="+mn-cs"/>
              </a:rPr>
              <a:t>, The Slave Ship: A Human History (Viking 2007), pp. 308-342.</a:t>
            </a:r>
          </a:p>
          <a:p>
            <a:endParaRPr lang="en-US" dirty="0"/>
          </a:p>
        </p:txBody>
      </p:sp>
      <p:sp>
        <p:nvSpPr>
          <p:cNvPr id="4" name="Slide Number Placeholder 3"/>
          <p:cNvSpPr>
            <a:spLocks noGrp="1"/>
          </p:cNvSpPr>
          <p:nvPr>
            <p:ph type="sldNum" sz="quarter" idx="10"/>
          </p:nvPr>
        </p:nvSpPr>
        <p:spPr/>
        <p:txBody>
          <a:bodyPr/>
          <a:lstStyle/>
          <a:p>
            <a:fld id="{6E65AC11-8C56-49DD-B320-B35916E3645C}"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Image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walsh01</a:t>
            </a:r>
          </a:p>
          <a:p>
            <a:r>
              <a:rPr lang="en-US" sz="1200" b="1" i="0" kern="1200" dirty="0" smtClean="0">
                <a:solidFill>
                  <a:schemeClr val="tx1"/>
                </a:solidFill>
                <a:latin typeface="+mn-lt"/>
                <a:ea typeface="+mn-ea"/>
                <a:cs typeface="+mn-cs"/>
              </a:rPr>
              <a:t>Source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Robert Walsh, Notices of Brazil in 1828 and 1829 (Boston and New York, 1831), vol. 2, facing title page.</a:t>
            </a:r>
          </a:p>
          <a:p>
            <a:r>
              <a:rPr lang="en-US" sz="1200" b="1" i="0" kern="1200" dirty="0" smtClean="0">
                <a:solidFill>
                  <a:schemeClr val="tx1"/>
                </a:solidFill>
                <a:latin typeface="+mn-lt"/>
                <a:ea typeface="+mn-ea"/>
                <a:cs typeface="+mn-cs"/>
              </a:rPr>
              <a:t>Comments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Caption, "sections of a slave ship"; shows the areas allotted for human cargo as well as non-human cargo. The author's source of information for this drawing is not given. The drawing is also published in Mathew Carey, Reflections on the causes that led to the formation of the Colonization Society (Philadelphia, 1832)</a:t>
            </a:r>
          </a:p>
          <a:p>
            <a:endParaRPr lang="en-US" dirty="0"/>
          </a:p>
        </p:txBody>
      </p:sp>
      <p:sp>
        <p:nvSpPr>
          <p:cNvPr id="4" name="Slide Number Placeholder 3"/>
          <p:cNvSpPr>
            <a:spLocks noGrp="1"/>
          </p:cNvSpPr>
          <p:nvPr>
            <p:ph type="sldNum" sz="quarter" idx="10"/>
          </p:nvPr>
        </p:nvSpPr>
        <p:spPr/>
        <p:txBody>
          <a:bodyPr/>
          <a:lstStyle/>
          <a:p>
            <a:fld id="{6E65AC11-8C56-49DD-B320-B35916E3645C}"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Image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2-589a</a:t>
            </a:r>
          </a:p>
          <a:p>
            <a:r>
              <a:rPr lang="en-US" sz="1200" b="1" i="0" kern="1200" dirty="0" smtClean="0">
                <a:solidFill>
                  <a:schemeClr val="tx1"/>
                </a:solidFill>
                <a:latin typeface="+mn-lt"/>
                <a:ea typeface="+mn-ea"/>
                <a:cs typeface="+mn-cs"/>
              </a:rPr>
              <a:t>Source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Based on accounts of Jean </a:t>
            </a:r>
            <a:r>
              <a:rPr lang="en-US" sz="1200" b="0" i="0" kern="1200" dirty="0" err="1" smtClean="0">
                <a:solidFill>
                  <a:schemeClr val="tx1"/>
                </a:solidFill>
                <a:latin typeface="+mn-lt"/>
                <a:ea typeface="+mn-ea"/>
                <a:cs typeface="+mn-cs"/>
              </a:rPr>
              <a:t>Barbot</a:t>
            </a:r>
            <a:r>
              <a:rPr lang="en-US" sz="1200" b="0" i="0" kern="1200" dirty="0" smtClean="0">
                <a:solidFill>
                  <a:schemeClr val="tx1"/>
                </a:solidFill>
                <a:latin typeface="+mn-lt"/>
                <a:ea typeface="+mn-ea"/>
                <a:cs typeface="+mn-cs"/>
              </a:rPr>
              <a:t>, A Description of the Coasts of North and South Guinea and William Smith, A New Voyage to Guinea (1744), In Thomas </a:t>
            </a:r>
            <a:r>
              <a:rPr lang="en-US" sz="1200" b="0" i="0" kern="1200" dirty="0" err="1" smtClean="0">
                <a:solidFill>
                  <a:schemeClr val="tx1"/>
                </a:solidFill>
                <a:latin typeface="+mn-lt"/>
                <a:ea typeface="+mn-ea"/>
                <a:cs typeface="+mn-cs"/>
              </a:rPr>
              <a:t>Astley</a:t>
            </a:r>
            <a:r>
              <a:rPr lang="en-US" sz="1200" b="0" i="0" kern="1200" dirty="0" smtClean="0">
                <a:solidFill>
                  <a:schemeClr val="tx1"/>
                </a:solidFill>
                <a:latin typeface="+mn-lt"/>
                <a:ea typeface="+mn-ea"/>
                <a:cs typeface="+mn-cs"/>
              </a:rPr>
              <a:t> (ed.), A New General Collection of Voyages and Travels (London, 1745-47), vol. 2, plate 61, facing p. 589. (Copy in Special Collections, University of Virginia Library)</a:t>
            </a:r>
          </a:p>
          <a:p>
            <a:r>
              <a:rPr lang="en-US" sz="1200" b="1" i="0" kern="1200" dirty="0" smtClean="0">
                <a:solidFill>
                  <a:schemeClr val="tx1"/>
                </a:solidFill>
                <a:latin typeface="+mn-lt"/>
                <a:ea typeface="+mn-ea"/>
                <a:cs typeface="+mn-cs"/>
              </a:rPr>
              <a:t>Comments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Places identified, from left to right: El Mina, </a:t>
            </a:r>
            <a:r>
              <a:rPr lang="en-US" sz="1200" b="0" i="0" kern="1200" dirty="0" err="1" smtClean="0">
                <a:solidFill>
                  <a:schemeClr val="tx1"/>
                </a:solidFill>
                <a:latin typeface="+mn-lt"/>
                <a:ea typeface="+mn-ea"/>
                <a:cs typeface="+mn-cs"/>
              </a:rPr>
              <a:t>Jago</a:t>
            </a:r>
            <a:r>
              <a:rPr lang="en-US" sz="1200" b="0" i="0" kern="1200" dirty="0" smtClean="0">
                <a:solidFill>
                  <a:schemeClr val="tx1"/>
                </a:solidFill>
                <a:latin typeface="+mn-lt"/>
                <a:ea typeface="+mn-ea"/>
                <a:cs typeface="+mn-cs"/>
              </a:rPr>
              <a:t>, Cape Corse, Fort Royal at </a:t>
            </a:r>
            <a:r>
              <a:rPr lang="en-US" sz="1200" b="0" i="0" kern="1200" dirty="0" err="1" smtClean="0">
                <a:solidFill>
                  <a:schemeClr val="tx1"/>
                </a:solidFill>
                <a:latin typeface="+mn-lt"/>
                <a:ea typeface="+mn-ea"/>
                <a:cs typeface="+mn-cs"/>
              </a:rPr>
              <a:t>Manfrow</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Mowri</a:t>
            </a:r>
            <a:r>
              <a:rPr lang="en-US" sz="1200" b="0" i="0" kern="1200" dirty="0" smtClean="0">
                <a:solidFill>
                  <a:schemeClr val="tx1"/>
                </a:solidFill>
                <a:latin typeface="+mn-lt"/>
                <a:ea typeface="+mn-ea"/>
                <a:cs typeface="+mn-cs"/>
              </a:rPr>
              <a:t>. In foreground, European slave ships and several canoes, identified by letter A, with caption reading "Negro </a:t>
            </a:r>
            <a:r>
              <a:rPr lang="en-US" sz="1200" b="0" i="0" kern="1200" dirty="0" err="1" smtClean="0">
                <a:solidFill>
                  <a:schemeClr val="tx1"/>
                </a:solidFill>
                <a:latin typeface="+mn-lt"/>
                <a:ea typeface="+mn-ea"/>
                <a:cs typeface="+mn-cs"/>
              </a:rPr>
              <a:t>canoas</a:t>
            </a:r>
            <a:r>
              <a:rPr lang="en-US" sz="1200" b="0" i="0" kern="1200" dirty="0" smtClean="0">
                <a:solidFill>
                  <a:schemeClr val="tx1"/>
                </a:solidFill>
                <a:latin typeface="+mn-lt"/>
                <a:ea typeface="+mn-ea"/>
                <a:cs typeface="+mn-cs"/>
              </a:rPr>
              <a:t> carrying slaves aboard at </a:t>
            </a:r>
            <a:r>
              <a:rPr lang="en-US" sz="1200" b="0" i="0" kern="1200" dirty="0" err="1" smtClean="0">
                <a:solidFill>
                  <a:schemeClr val="tx1"/>
                </a:solidFill>
                <a:latin typeface="+mn-lt"/>
                <a:ea typeface="+mn-ea"/>
                <a:cs typeface="+mn-cs"/>
              </a:rPr>
              <a:t>Manfro</a:t>
            </a:r>
            <a:r>
              <a:rPr lang="en-US" sz="1200" b="0" i="0" kern="1200" dirty="0" smtClean="0">
                <a:solidFill>
                  <a:schemeClr val="tx1"/>
                </a:solidFill>
                <a:latin typeface="+mn-lt"/>
                <a:ea typeface="+mn-ea"/>
                <a:cs typeface="+mn-cs"/>
              </a:rPr>
              <a:t>." See </a:t>
            </a:r>
            <a:r>
              <a:rPr lang="en-US" sz="1200" b="0" i="0" kern="1200" dirty="0" err="1" smtClean="0">
                <a:solidFill>
                  <a:schemeClr val="tx1"/>
                </a:solidFill>
                <a:latin typeface="+mn-lt"/>
                <a:ea typeface="+mn-ea"/>
                <a:cs typeface="+mn-cs"/>
              </a:rPr>
              <a:t>Astley</a:t>
            </a:r>
            <a:r>
              <a:rPr lang="en-US" sz="1200" b="0" i="0" kern="1200" dirty="0" smtClean="0">
                <a:solidFill>
                  <a:schemeClr val="tx1"/>
                </a:solidFill>
                <a:latin typeface="+mn-lt"/>
                <a:ea typeface="+mn-ea"/>
                <a:cs typeface="+mn-cs"/>
              </a:rPr>
              <a:t>, p. 588 ff. for description based on various contemporary accounts; deals with kingdom of </a:t>
            </a:r>
            <a:r>
              <a:rPr lang="en-US" sz="1200" b="0" i="0" kern="1200" dirty="0" err="1" smtClean="0">
                <a:solidFill>
                  <a:schemeClr val="tx1"/>
                </a:solidFill>
                <a:latin typeface="+mn-lt"/>
                <a:ea typeface="+mn-ea"/>
                <a:cs typeface="+mn-cs"/>
              </a:rPr>
              <a:t>Fetu</a:t>
            </a:r>
            <a:r>
              <a:rPr lang="en-US" sz="1200" b="0" i="0" kern="1200" dirty="0" smtClean="0">
                <a:solidFill>
                  <a:schemeClr val="tx1"/>
                </a:solidFill>
                <a:latin typeface="+mn-lt"/>
                <a:ea typeface="+mn-ea"/>
                <a:cs typeface="+mn-cs"/>
              </a:rPr>
              <a:t>, a coastal </a:t>
            </a:r>
            <a:r>
              <a:rPr lang="en-US" sz="1200" b="0" i="0" kern="1200" dirty="0" err="1" smtClean="0">
                <a:solidFill>
                  <a:schemeClr val="tx1"/>
                </a:solidFill>
                <a:latin typeface="+mn-lt"/>
                <a:ea typeface="+mn-ea"/>
                <a:cs typeface="+mn-cs"/>
              </a:rPr>
              <a:t>Fante</a:t>
            </a:r>
            <a:r>
              <a:rPr lang="en-US" sz="1200" b="0" i="0" kern="1200" dirty="0" smtClean="0">
                <a:solidFill>
                  <a:schemeClr val="tx1"/>
                </a:solidFill>
                <a:latin typeface="+mn-lt"/>
                <a:ea typeface="+mn-ea"/>
                <a:cs typeface="+mn-cs"/>
              </a:rPr>
              <a:t>-speaking kingdom. See also P.E.H. Hair, Adam Jones, and Robin Law, </a:t>
            </a:r>
            <a:r>
              <a:rPr lang="en-US" sz="1200" b="0" i="0" kern="1200" dirty="0" err="1" smtClean="0">
                <a:solidFill>
                  <a:schemeClr val="tx1"/>
                </a:solidFill>
                <a:latin typeface="+mn-lt"/>
                <a:ea typeface="+mn-ea"/>
                <a:cs typeface="+mn-cs"/>
              </a:rPr>
              <a:t>Barbot</a:t>
            </a:r>
            <a:r>
              <a:rPr lang="en-US" sz="1200" b="0" i="0" kern="1200" dirty="0" smtClean="0">
                <a:solidFill>
                  <a:schemeClr val="tx1"/>
                </a:solidFill>
                <a:latin typeface="+mn-lt"/>
                <a:ea typeface="+mn-ea"/>
                <a:cs typeface="+mn-cs"/>
              </a:rPr>
              <a:t> on Guinea [1678-1712] (London, 1992), vol. 2, p. 518 and fig. 45. With respect to this illustration, </a:t>
            </a:r>
            <a:r>
              <a:rPr lang="en-US" sz="1200" b="0" i="0" kern="1200" dirty="0" err="1" smtClean="0">
                <a:solidFill>
                  <a:schemeClr val="tx1"/>
                </a:solidFill>
                <a:latin typeface="+mn-lt"/>
                <a:ea typeface="+mn-ea"/>
                <a:cs typeface="+mn-cs"/>
              </a:rPr>
              <a:t>Barbot</a:t>
            </a:r>
            <a:r>
              <a:rPr lang="en-US" sz="1200" b="0" i="0" kern="1200" dirty="0" smtClean="0">
                <a:solidFill>
                  <a:schemeClr val="tx1"/>
                </a:solidFill>
                <a:latin typeface="+mn-lt"/>
                <a:ea typeface="+mn-ea"/>
                <a:cs typeface="+mn-cs"/>
              </a:rPr>
              <a:t> reports: "These Moorish merchants do not trade only in gold but also in slaves, whom they bring to the ships in fairly large numbers when there are wars . . . . You can see in this drawing a canoe containing slaves who are to board a vessel, and other canoes arriving to trade in gold" (ibid., p. 518). See also image reference LCP-54 on this website.</a:t>
            </a:r>
          </a:p>
          <a:p>
            <a:endParaRPr lang="en-US" dirty="0"/>
          </a:p>
        </p:txBody>
      </p:sp>
      <p:sp>
        <p:nvSpPr>
          <p:cNvPr id="4" name="Slide Number Placeholder 3"/>
          <p:cNvSpPr>
            <a:spLocks noGrp="1"/>
          </p:cNvSpPr>
          <p:nvPr>
            <p:ph type="sldNum" sz="quarter" idx="10"/>
          </p:nvPr>
        </p:nvSpPr>
        <p:spPr/>
        <p:txBody>
          <a:bodyPr/>
          <a:lstStyle/>
          <a:p>
            <a:fld id="{6E65AC11-8C56-49DD-B320-B35916E3645C}"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Image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E013</a:t>
            </a:r>
          </a:p>
          <a:p>
            <a:r>
              <a:rPr lang="en-US" sz="1200" b="1" i="0" kern="1200" dirty="0" smtClean="0">
                <a:solidFill>
                  <a:schemeClr val="tx1"/>
                </a:solidFill>
                <a:latin typeface="+mn-lt"/>
                <a:ea typeface="+mn-ea"/>
                <a:cs typeface="+mn-cs"/>
              </a:rPr>
              <a:t>Source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Published in the exhibition catalog Les </a:t>
            </a:r>
            <a:r>
              <a:rPr lang="en-US" sz="1200" b="0" i="0" kern="1200" dirty="0" err="1" smtClean="0">
                <a:solidFill>
                  <a:schemeClr val="tx1"/>
                </a:solidFill>
                <a:latin typeface="+mn-lt"/>
                <a:ea typeface="+mn-ea"/>
                <a:cs typeface="+mn-cs"/>
              </a:rPr>
              <a:t>Anneaux</a:t>
            </a:r>
            <a:r>
              <a:rPr lang="en-US" sz="1200" b="0" i="0" kern="1200" dirty="0" smtClean="0">
                <a:solidFill>
                  <a:schemeClr val="tx1"/>
                </a:solidFill>
                <a:latin typeface="+mn-lt"/>
                <a:ea typeface="+mn-ea"/>
                <a:cs typeface="+mn-cs"/>
              </a:rPr>
              <a:t> de la Memoire: Nantes-Europe-</a:t>
            </a:r>
            <a:r>
              <a:rPr lang="en-US" sz="1200" b="0" i="0" kern="1200" dirty="0" err="1" smtClean="0">
                <a:solidFill>
                  <a:schemeClr val="tx1"/>
                </a:solidFill>
                <a:latin typeface="+mn-lt"/>
                <a:ea typeface="+mn-ea"/>
                <a:cs typeface="+mn-cs"/>
              </a:rPr>
              <a:t>Afriques</a:t>
            </a:r>
            <a:r>
              <a:rPr lang="en-US" sz="1200" b="0" i="0" kern="1200" dirty="0" smtClean="0">
                <a:solidFill>
                  <a:schemeClr val="tx1"/>
                </a:solidFill>
                <a:latin typeface="+mn-lt"/>
                <a:ea typeface="+mn-ea"/>
                <a:cs typeface="+mn-cs"/>
              </a:rPr>
              <a:t>-</a:t>
            </a:r>
            <a:r>
              <a:rPr lang="en-US" sz="1200" b="0" i="0" kern="1200" dirty="0" err="1" smtClean="0">
                <a:solidFill>
                  <a:schemeClr val="tx1"/>
                </a:solidFill>
                <a:latin typeface="+mn-lt"/>
                <a:ea typeface="+mn-ea"/>
                <a:cs typeface="+mn-cs"/>
              </a:rPr>
              <a:t>Ameriques</a:t>
            </a:r>
            <a:r>
              <a:rPr lang="en-US" sz="1200" b="0" i="0" kern="1200" dirty="0" smtClean="0">
                <a:solidFill>
                  <a:schemeClr val="tx1"/>
                </a:solidFill>
                <a:latin typeface="+mn-lt"/>
                <a:ea typeface="+mn-ea"/>
                <a:cs typeface="+mn-cs"/>
              </a:rPr>
              <a:t>, Chateau des </a:t>
            </a:r>
            <a:r>
              <a:rPr lang="en-US" sz="1200" b="0" i="0" kern="1200" dirty="0" err="1" smtClean="0">
                <a:solidFill>
                  <a:schemeClr val="tx1"/>
                </a:solidFill>
                <a:latin typeface="+mn-lt"/>
                <a:ea typeface="+mn-ea"/>
                <a:cs typeface="+mn-cs"/>
              </a:rPr>
              <a:t>Ducs</a:t>
            </a:r>
            <a:r>
              <a:rPr lang="en-US" sz="1200" b="0" i="0" kern="1200" dirty="0" smtClean="0">
                <a:solidFill>
                  <a:schemeClr val="tx1"/>
                </a:solidFill>
                <a:latin typeface="+mn-lt"/>
                <a:ea typeface="+mn-ea"/>
                <a:cs typeface="+mn-cs"/>
              </a:rPr>
              <a:t> de Bretagne, Nantes, France, Dec. 1992-Feb. 1994. See comments for original source.</a:t>
            </a:r>
          </a:p>
          <a:p>
            <a:r>
              <a:rPr lang="en-US" sz="1200" b="1" i="0" kern="1200" dirty="0" smtClean="0">
                <a:solidFill>
                  <a:schemeClr val="tx1"/>
                </a:solidFill>
                <a:latin typeface="+mn-lt"/>
                <a:ea typeface="+mn-ea"/>
                <a:cs typeface="+mn-cs"/>
              </a:rPr>
              <a:t>Comments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Artist's reconstruction of decks aboard the </a:t>
            </a:r>
            <a:r>
              <a:rPr lang="en-US" sz="1200" b="0" i="0" kern="1200" dirty="0" err="1" smtClean="0">
                <a:solidFill>
                  <a:schemeClr val="tx1"/>
                </a:solidFill>
                <a:latin typeface="+mn-lt"/>
                <a:ea typeface="+mn-ea"/>
                <a:cs typeface="+mn-cs"/>
              </a:rPr>
              <a:t>Aurore</a:t>
            </a:r>
            <a:r>
              <a:rPr lang="en-US" sz="1200" b="0" i="0" kern="1200" dirty="0" smtClean="0">
                <a:solidFill>
                  <a:schemeClr val="tx1"/>
                </a:solidFill>
                <a:latin typeface="+mn-lt"/>
                <a:ea typeface="+mn-ea"/>
                <a:cs typeface="+mn-cs"/>
              </a:rPr>
              <a:t>, which sailed from La Rochelle in 1784, picked up about 500 Africans from north of the Congo River, and sold its captives in Saint </a:t>
            </a:r>
            <a:r>
              <a:rPr lang="en-US" sz="1200" b="0" i="0" kern="1200" dirty="0" err="1" smtClean="0">
                <a:solidFill>
                  <a:schemeClr val="tx1"/>
                </a:solidFill>
                <a:latin typeface="+mn-lt"/>
                <a:ea typeface="+mn-ea"/>
                <a:cs typeface="+mn-cs"/>
              </a:rPr>
              <a:t>Domingue</a:t>
            </a:r>
            <a:r>
              <a:rPr lang="en-US" sz="1200" b="0" i="0" kern="1200" dirty="0" smtClean="0">
                <a:solidFill>
                  <a:schemeClr val="tx1"/>
                </a:solidFill>
                <a:latin typeface="+mn-lt"/>
                <a:ea typeface="+mn-ea"/>
                <a:cs typeface="+mn-cs"/>
              </a:rPr>
              <a:t>. The illustration shows tight packing of captives and storage areas. This illustration was apparently produced expressly for the exhibition in Nantes, and was done by Jean </a:t>
            </a:r>
            <a:r>
              <a:rPr lang="en-US" sz="1200" b="0" i="0" kern="1200" dirty="0" err="1" smtClean="0">
                <a:solidFill>
                  <a:schemeClr val="tx1"/>
                </a:solidFill>
                <a:latin typeface="+mn-lt"/>
                <a:ea typeface="+mn-ea"/>
                <a:cs typeface="+mn-cs"/>
              </a:rPr>
              <a:t>Boudriot</a:t>
            </a:r>
            <a:r>
              <a:rPr lang="en-US" sz="1200" b="0" i="0" kern="1200" dirty="0" smtClean="0">
                <a:solidFill>
                  <a:schemeClr val="tx1"/>
                </a:solidFill>
                <a:latin typeface="+mn-lt"/>
                <a:ea typeface="+mn-ea"/>
                <a:cs typeface="+mn-cs"/>
              </a:rPr>
              <a:t>; it is a composite of two of his earlier drawings which were first published in his </a:t>
            </a:r>
            <a:r>
              <a:rPr lang="en-US" sz="1200" b="0" i="0" kern="1200" dirty="0" err="1" smtClean="0">
                <a:solidFill>
                  <a:schemeClr val="tx1"/>
                </a:solidFill>
                <a:latin typeface="+mn-lt"/>
                <a:ea typeface="+mn-ea"/>
                <a:cs typeface="+mn-cs"/>
              </a:rPr>
              <a:t>Traite</a:t>
            </a:r>
            <a:r>
              <a:rPr lang="en-US" sz="1200" b="0" i="0" kern="1200" dirty="0" smtClean="0">
                <a:solidFill>
                  <a:schemeClr val="tx1"/>
                </a:solidFill>
                <a:latin typeface="+mn-lt"/>
                <a:ea typeface="+mn-ea"/>
                <a:cs typeface="+mn-cs"/>
              </a:rPr>
              <a:t> et </a:t>
            </a:r>
            <a:r>
              <a:rPr lang="en-US" sz="1200" b="0" i="0" kern="1200" dirty="0" err="1" smtClean="0">
                <a:solidFill>
                  <a:schemeClr val="tx1"/>
                </a:solidFill>
                <a:latin typeface="+mn-lt"/>
                <a:ea typeface="+mn-ea"/>
                <a:cs typeface="+mn-cs"/>
              </a:rPr>
              <a:t>Navire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Negrier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lAurore</a:t>
            </a:r>
            <a:r>
              <a:rPr lang="en-US" sz="1200" b="0" i="0" kern="1200" dirty="0" smtClean="0">
                <a:solidFill>
                  <a:schemeClr val="tx1"/>
                </a:solidFill>
                <a:latin typeface="+mn-lt"/>
                <a:ea typeface="+mn-ea"/>
                <a:cs typeface="+mn-cs"/>
              </a:rPr>
              <a:t> (Paris: published by author, 1984), pp. 38-39, 46-47. David Moore helped in the identification of this source</a:t>
            </a:r>
          </a:p>
          <a:p>
            <a:endParaRPr lang="en-US" dirty="0"/>
          </a:p>
        </p:txBody>
      </p:sp>
      <p:sp>
        <p:nvSpPr>
          <p:cNvPr id="4" name="Slide Number Placeholder 3"/>
          <p:cNvSpPr>
            <a:spLocks noGrp="1"/>
          </p:cNvSpPr>
          <p:nvPr>
            <p:ph type="sldNum" sz="quarter" idx="10"/>
          </p:nvPr>
        </p:nvSpPr>
        <p:spPr/>
        <p:txBody>
          <a:bodyPr/>
          <a:lstStyle/>
          <a:p>
            <a:fld id="{6E65AC11-8C56-49DD-B320-B35916E3645C}" type="slidenum">
              <a:rPr lang="en-US" smtClean="0"/>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Image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79a_slave_sale</a:t>
            </a:r>
          </a:p>
          <a:p>
            <a:r>
              <a:rPr lang="en-US" sz="1200" b="1" i="0" kern="1200" dirty="0" smtClean="0">
                <a:solidFill>
                  <a:schemeClr val="tx1"/>
                </a:solidFill>
                <a:latin typeface="+mn-lt"/>
                <a:ea typeface="+mn-ea"/>
                <a:cs typeface="+mn-cs"/>
              </a:rPr>
              <a:t>Source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Collection of the New York Historical Society, # 46628; published in E.D.C. Campbell and K.S. Rice, eds., Before Freedom Came: African-American Life in the Antebellum South (Univ. Press of Virginia, 1991), fig. 100, p. 116.</a:t>
            </a:r>
          </a:p>
          <a:p>
            <a:r>
              <a:rPr lang="en-US" sz="1200" b="1" i="0" kern="1200" dirty="0" smtClean="0">
                <a:solidFill>
                  <a:schemeClr val="tx1"/>
                </a:solidFill>
                <a:latin typeface="+mn-lt"/>
                <a:ea typeface="+mn-ea"/>
                <a:cs typeface="+mn-cs"/>
              </a:rPr>
              <a:t>Comments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Broadside advertising sale of 10 slaves, giving their names and personal attributes. Slaves are being sold because of owner's departure from New Orleans. (Permission to display on website, courtesy of the New York Historical Society.)</a:t>
            </a:r>
          </a:p>
          <a:p>
            <a:endParaRPr lang="en-US" dirty="0"/>
          </a:p>
        </p:txBody>
      </p:sp>
      <p:sp>
        <p:nvSpPr>
          <p:cNvPr id="4" name="Slide Number Placeholder 3"/>
          <p:cNvSpPr>
            <a:spLocks noGrp="1"/>
          </p:cNvSpPr>
          <p:nvPr>
            <p:ph type="sldNum" sz="quarter" idx="10"/>
          </p:nvPr>
        </p:nvSpPr>
        <p:spPr/>
        <p:txBody>
          <a:bodyPr/>
          <a:lstStyle/>
          <a:p>
            <a:fld id="{6E65AC11-8C56-49DD-B320-B35916E3645C}" type="slidenum">
              <a:rPr lang="en-US" smtClean="0"/>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kern="1200" dirty="0" smtClean="0">
                <a:solidFill>
                  <a:schemeClr val="tx1"/>
                </a:solidFill>
                <a:latin typeface="+mn-lt"/>
                <a:ea typeface="+mn-ea"/>
                <a:cs typeface="+mn-cs"/>
              </a:rPr>
              <a:t>Image Reference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auction_Richd_1861</a:t>
            </a:r>
          </a:p>
          <a:p>
            <a:r>
              <a:rPr lang="en-US" sz="1200" b="1" i="0" kern="1200" dirty="0" smtClean="0">
                <a:solidFill>
                  <a:schemeClr val="tx1"/>
                </a:solidFill>
                <a:latin typeface="+mn-lt"/>
                <a:ea typeface="+mn-ea"/>
                <a:cs typeface="+mn-cs"/>
              </a:rPr>
              <a:t>Source</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Illustrated London News (Feb. 16, 1861), vol. 38, p.139. (Copy in Special Collections Department, University of Virginia Library)</a:t>
            </a:r>
          </a:p>
          <a:p>
            <a:r>
              <a:rPr lang="en-US" sz="1200" b="1" i="0" kern="1200" dirty="0" smtClean="0">
                <a:solidFill>
                  <a:schemeClr val="tx1"/>
                </a:solidFill>
                <a:latin typeface="+mn-lt"/>
                <a:ea typeface="+mn-ea"/>
                <a:cs typeface="+mn-cs"/>
              </a:rPr>
              <a:t>Comments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Shows a man and woman (with child in arms) on auction block, surrounded by white men. Article in the ILN accompanying this "sketch by our special correspondent" (G.H. Andrews) provides a lengthy eyewitness description of slave sales in Richmond, part of which is excerpted here: "The auction rooms for the sale of Negroes are situated in the main streets, and are generally the ground floors of the building; the entrance-door opens straight into the street, and the sale room is similar to any other auction room . . . . placards, advertisements, and notices as to the business carried on are dispensed with, the only indications of the trade being a small red flag hanging from the front door post, and a piece of paper upon which is written . . . this simple announcement--'Negroes for sale at auction' . . . ." From here there follows a detailed description of the scene shown in the illustration and the auction process (pp. 138 -140). A composite engraving, combining the auction block and people on the right shown in this image with the image of a slave being inspected for sale (see image NW0027) was published in the French publication </a:t>
            </a:r>
            <a:r>
              <a:rPr lang="en-US" sz="1200" b="0" i="0" kern="1200" dirty="0" err="1" smtClean="0">
                <a:solidFill>
                  <a:schemeClr val="tx1"/>
                </a:solidFill>
                <a:latin typeface="+mn-lt"/>
                <a:ea typeface="+mn-ea"/>
                <a:cs typeface="+mn-cs"/>
              </a:rPr>
              <a:t>L'illustration</a:t>
            </a:r>
            <a:r>
              <a:rPr lang="en-US" sz="1200" b="0" i="0" kern="1200" dirty="0" smtClean="0">
                <a:solidFill>
                  <a:schemeClr val="tx1"/>
                </a:solidFill>
                <a:latin typeface="+mn-lt"/>
                <a:ea typeface="+mn-ea"/>
                <a:cs typeface="+mn-cs"/>
              </a:rPr>
              <a:t>, Journal </a:t>
            </a:r>
            <a:r>
              <a:rPr lang="en-US" sz="1200" b="0" i="0" kern="1200" dirty="0" err="1" smtClean="0">
                <a:solidFill>
                  <a:schemeClr val="tx1"/>
                </a:solidFill>
                <a:latin typeface="+mn-lt"/>
                <a:ea typeface="+mn-ea"/>
                <a:cs typeface="+mn-cs"/>
              </a:rPr>
              <a:t>Universel</a:t>
            </a:r>
            <a:r>
              <a:rPr lang="en-US" sz="1200" b="0" i="0" kern="1200" dirty="0" smtClean="0">
                <a:solidFill>
                  <a:schemeClr val="tx1"/>
                </a:solidFill>
                <a:latin typeface="+mn-lt"/>
                <a:ea typeface="+mn-ea"/>
                <a:cs typeface="+mn-cs"/>
              </a:rPr>
              <a:t> (vol. 37 [1861], p. 148), misleadingly giving the impression that the scene is an original depiction of a slave sale in South Carolina; this illustration, in turn, appears on the Mary Evans Picture Library website with an unattributed source (picture no. 10044451).</a:t>
            </a:r>
          </a:p>
          <a:p>
            <a:endParaRPr lang="en-US" dirty="0"/>
          </a:p>
        </p:txBody>
      </p:sp>
      <p:sp>
        <p:nvSpPr>
          <p:cNvPr id="4" name="Slide Number Placeholder 3"/>
          <p:cNvSpPr>
            <a:spLocks noGrp="1"/>
          </p:cNvSpPr>
          <p:nvPr>
            <p:ph type="sldNum" sz="quarter" idx="10"/>
          </p:nvPr>
        </p:nvSpPr>
        <p:spPr/>
        <p:txBody>
          <a:bodyPr/>
          <a:lstStyle/>
          <a:p>
            <a:fld id="{6E65AC11-8C56-49DD-B320-B35916E3645C}"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D1F3B9-9011-4D6D-91BD-43226D5CFB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1F3B9-9011-4D6D-91BD-43226D5CFB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1F3B9-9011-4D6D-91BD-43226D5CFB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1F3B9-9011-4D6D-91BD-43226D5CFB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1F3B9-9011-4D6D-91BD-43226D5CFB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1F3B9-9011-4D6D-91BD-43226D5CFB03}"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D1F3B9-9011-4D6D-91BD-43226D5CFB03}"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D1F3B9-9011-4D6D-91BD-43226D5CFB03}"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1F3B9-9011-4D6D-91BD-43226D5CFB03}"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1F3B9-9011-4D6D-91BD-43226D5CFB03}"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1F3B9-9011-4D6D-91BD-43226D5CFB03}"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A758-A182-496C-8B93-95C33E432A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1F3B9-9011-4D6D-91BD-43226D5CFB03}" type="datetimeFigureOut">
              <a:rPr lang="en-US" smtClean="0"/>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8A758-A182-496C-8B93-95C33E432A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Atlantic</a:t>
            </a:r>
            <a:r>
              <a:rPr lang="es-ES" dirty="0" smtClean="0"/>
              <a:t> Slave </a:t>
            </a:r>
            <a:r>
              <a:rPr lang="es-ES" dirty="0" err="1" smtClean="0"/>
              <a:t>Trade</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jpg"/>
          <p:cNvPicPr>
            <a:picLocks noGrp="1" noChangeAspect="1"/>
          </p:cNvPicPr>
          <p:nvPr isPhoto="1"/>
        </p:nvPicPr>
        <p:blipFill>
          <a:blip r:embed="rId2" cstate="print">
            <a:lum/>
          </a:blip>
          <a:stretch>
            <a:fillRect/>
          </a:stretch>
        </p:blipFill>
        <p:spPr>
          <a:xfrm>
            <a:off x="0" y="508000"/>
            <a:ext cx="9144000" cy="584041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Brookes.JPG"/>
          <p:cNvPicPr>
            <a:picLocks noGrp="1" noChangeAspect="1"/>
          </p:cNvPicPr>
          <p:nvPr isPhoto="1"/>
        </p:nvPicPr>
        <p:blipFill>
          <a:blip r:embed="rId3" cstate="print">
            <a:lum/>
          </a:blip>
          <a:stretch>
            <a:fillRect/>
          </a:stretch>
        </p:blipFill>
        <p:spPr>
          <a:xfrm>
            <a:off x="1820863" y="0"/>
            <a:ext cx="5502275" cy="6858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Brazil.JPG"/>
          <p:cNvPicPr>
            <a:picLocks noChangeAspect="1"/>
          </p:cNvPicPr>
          <p:nvPr/>
        </p:nvPicPr>
        <p:blipFill>
          <a:blip r:embed="rId3" cstate="print"/>
          <a:stretch>
            <a:fillRect/>
          </a:stretch>
        </p:blipFill>
        <p:spPr>
          <a:xfrm>
            <a:off x="0" y="563880"/>
            <a:ext cx="9144000" cy="5730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veCoast.JPG"/>
          <p:cNvPicPr>
            <a:picLocks noChangeAspect="1"/>
          </p:cNvPicPr>
          <p:nvPr/>
        </p:nvPicPr>
        <p:blipFill>
          <a:blip r:embed="rId3" cstate="print"/>
          <a:stretch>
            <a:fillRect/>
          </a:stretch>
        </p:blipFill>
        <p:spPr>
          <a:xfrm>
            <a:off x="0" y="1920240"/>
            <a:ext cx="9144000" cy="30175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rore.JPG"/>
          <p:cNvPicPr>
            <a:picLocks noChangeAspect="1"/>
          </p:cNvPicPr>
          <p:nvPr/>
        </p:nvPicPr>
        <p:blipFill>
          <a:blip r:embed="rId3" cstate="print"/>
          <a:stretch>
            <a:fillRect/>
          </a:stretch>
        </p:blipFill>
        <p:spPr>
          <a:xfrm>
            <a:off x="1623060" y="-1"/>
            <a:ext cx="5920740" cy="68845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9a_slave_sale.JPG"/>
          <p:cNvPicPr>
            <a:picLocks noChangeAspect="1"/>
          </p:cNvPicPr>
          <p:nvPr/>
        </p:nvPicPr>
        <p:blipFill>
          <a:blip r:embed="rId3" cstate="print"/>
          <a:stretch>
            <a:fillRect/>
          </a:stretch>
        </p:blipFill>
        <p:spPr>
          <a:xfrm>
            <a:off x="2305050" y="0"/>
            <a:ext cx="45339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ction_Richd_1861.JPG"/>
          <p:cNvPicPr>
            <a:picLocks noChangeAspect="1"/>
          </p:cNvPicPr>
          <p:nvPr/>
        </p:nvPicPr>
        <p:blipFill>
          <a:blip r:embed="rId3" cstate="print"/>
          <a:stretch>
            <a:fillRect/>
          </a:stretch>
        </p:blipFill>
        <p:spPr>
          <a:xfrm>
            <a:off x="2032000" y="1485900"/>
            <a:ext cx="5080000" cy="3886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Narrative of the Life of Frederick Douglass</a:t>
            </a:r>
            <a:endParaRPr lang="en-US" dirty="0"/>
          </a:p>
        </p:txBody>
      </p:sp>
      <p:sp>
        <p:nvSpPr>
          <p:cNvPr id="3" name="Subtitle 2"/>
          <p:cNvSpPr>
            <a:spLocks noGrp="1"/>
          </p:cNvSpPr>
          <p:nvPr>
            <p:ph type="subTitle" idx="1"/>
          </p:nvPr>
        </p:nvSpPr>
        <p:spPr/>
        <p:txBody>
          <a:bodyPr/>
          <a:lstStyle/>
          <a:p>
            <a:r>
              <a:rPr lang="es-ES" dirty="0" err="1" smtClean="0"/>
              <a:t>Written</a:t>
            </a:r>
            <a:r>
              <a:rPr lang="es-ES" dirty="0" smtClean="0"/>
              <a:t> </a:t>
            </a:r>
            <a:r>
              <a:rPr lang="es-ES" dirty="0" err="1" smtClean="0"/>
              <a:t>by</a:t>
            </a:r>
            <a:r>
              <a:rPr lang="es-ES" dirty="0" smtClean="0"/>
              <a:t> </a:t>
            </a:r>
            <a:r>
              <a:rPr lang="es-ES" dirty="0" err="1" smtClean="0"/>
              <a:t>Himself</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200 slave narratives</a:t>
            </a:r>
          </a:p>
          <a:p>
            <a:pPr lvl="0"/>
            <a:r>
              <a:rPr lang="en-US" dirty="0" smtClean="0"/>
              <a:t>published </a:t>
            </a:r>
            <a:r>
              <a:rPr lang="en-US" dirty="0"/>
              <a:t>1845 , 5000 copies sold out in four months, 4 more editions of 2000 each, within five years 30,000 copies, 1 year after circulation 1 million readers</a:t>
            </a:r>
          </a:p>
          <a:p>
            <a:pPr lvl="0"/>
            <a:r>
              <a:rPr lang="en-US" dirty="0"/>
              <a:t>the popularity of the slave narrative vs. the plantation novel (at least 14 after HBS in 1852</a:t>
            </a:r>
            <a:r>
              <a:rPr lang="en-US" dirty="0" smtClean="0"/>
              <a:t>)</a:t>
            </a:r>
          </a:p>
          <a:p>
            <a:pPr lvl="0"/>
            <a:r>
              <a:rPr lang="en-US" dirty="0"/>
              <a:t>the popularity of the slave narratives are transatlantic and international, Britain, Scotland and Ireland</a:t>
            </a:r>
          </a:p>
          <a:p>
            <a:pPr lvl="0"/>
            <a:r>
              <a:rPr lang="en-US" dirty="0"/>
              <a:t>the eloquence and rhetoric of the Narrative astounded readers, could not believe it was really the narrative of a slave (compare effect of jazz in Europe during WWI)</a:t>
            </a:r>
          </a:p>
          <a:p>
            <a:pPr lvl="0"/>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sentimental novel and the picaresque</a:t>
            </a:r>
          </a:p>
          <a:p>
            <a:pPr lvl="0"/>
            <a:r>
              <a:rPr lang="en-US" dirty="0" smtClean="0"/>
              <a:t>the </a:t>
            </a:r>
            <a:r>
              <a:rPr lang="en-US" dirty="0"/>
              <a:t>picaresque (the confessional of a fugitive, the revision of a life, not just testimonial)</a:t>
            </a:r>
          </a:p>
          <a:p>
            <a:pPr lvl="0"/>
            <a:r>
              <a:rPr lang="en-US" dirty="0"/>
              <a:t>both the </a:t>
            </a:r>
            <a:r>
              <a:rPr lang="en-US" dirty="0" err="1"/>
              <a:t>pícaro</a:t>
            </a:r>
            <a:r>
              <a:rPr lang="en-US" dirty="0"/>
              <a:t> and the </a:t>
            </a:r>
            <a:r>
              <a:rPr lang="en-US" dirty="0" err="1"/>
              <a:t>exslave</a:t>
            </a:r>
            <a:r>
              <a:rPr lang="en-US" dirty="0"/>
              <a:t> are outsiders, orphans - stress on the material level of existence, profusion of objects, and parody of social institutions</a:t>
            </a:r>
          </a:p>
          <a:p>
            <a:pPr lvl="0"/>
            <a:r>
              <a:rPr lang="en-US" dirty="0"/>
              <a:t>the sentimental novel on the other hand, florid, piety, rhetoric, melodrama, abuse of women, punish, rags to riches</a:t>
            </a:r>
          </a:p>
          <a:p>
            <a:pPr lvl="0"/>
            <a:r>
              <a:rPr lang="en-US" dirty="0"/>
              <a:t>grafting together conventions of two of the most popular genres of the period for political effect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jpg"/>
          <p:cNvPicPr>
            <a:picLocks noGrp="1" noChangeAspect="1"/>
          </p:cNvPicPr>
          <p:nvPr isPhoto="1"/>
        </p:nvPicPr>
        <p:blipFill>
          <a:blip r:embed="rId2" cstate="print">
            <a:lum/>
          </a:blip>
          <a:stretch>
            <a:fillRect/>
          </a:stretch>
        </p:blipFill>
        <p:spPr>
          <a:xfrm>
            <a:off x="0" y="509588"/>
            <a:ext cx="9144000" cy="583723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sublime narrative, in the first person, a ready vehicle for ideas</a:t>
            </a:r>
          </a:p>
          <a:p>
            <a:pPr lvl="0"/>
            <a:r>
              <a:rPr lang="en-US" dirty="0"/>
              <a:t>¨irony of seeming innocence¨ </a:t>
            </a:r>
          </a:p>
          <a:p>
            <a:pPr lvl="0"/>
            <a:r>
              <a:rPr lang="en-US" dirty="0"/>
              <a:t>romanticism in American, an expression of the self, language as a ¨necessary but unfortunate instrument¨ (Gates Binary)</a:t>
            </a:r>
          </a:p>
          <a:p>
            <a:pPr lvl="0"/>
            <a:r>
              <a:rPr lang="en-US" dirty="0"/>
              <a:t>the narratives – the freedom of the self fashioned after the slave frees himself and writes the narrative, </a:t>
            </a:r>
          </a:p>
          <a:p>
            <a:pPr lvl="0"/>
            <a:r>
              <a:rPr lang="en-US" dirty="0"/>
              <a:t>identity as property and object to human being and subject</a:t>
            </a:r>
          </a:p>
          <a:p>
            <a:pPr lvl="0"/>
            <a:r>
              <a:rPr lang="en-US" dirty="0"/>
              <a:t>¨personal experience with titanic nature¨ - the sublime in the flight through the wilderness – the imposition of </a:t>
            </a:r>
            <a:r>
              <a:rPr lang="en-US" dirty="0" smtClean="0"/>
              <a:t>the (fugitive) </a:t>
            </a:r>
            <a:r>
              <a:rPr lang="en-US" dirty="0"/>
              <a:t>self </a:t>
            </a:r>
            <a:r>
              <a:rPr lang="en-US" dirty="0" smtClean="0"/>
              <a:t>on </a:t>
            </a:r>
            <a:r>
              <a:rPr lang="en-US" dirty="0"/>
              <a:t>nature</a:t>
            </a:r>
          </a:p>
          <a:p>
            <a:pPr lvl="0"/>
            <a:r>
              <a:rPr lang="en-US" dirty="0"/>
              <a:t>¨the writer and the subject merge into the stream of language¨ </a:t>
            </a:r>
          </a:p>
          <a:p>
            <a:r>
              <a:rPr lang="en-US" dirty="0"/>
              <a:t>as opposed to the 19</a:t>
            </a:r>
            <a:r>
              <a:rPr lang="en-US" baseline="30000" dirty="0"/>
              <a:t>th</a:t>
            </a:r>
            <a:r>
              <a:rPr lang="en-US" dirty="0"/>
              <a:t> century artistic novel that embraces ambiguity and posits the ¨metaphysical necessity of evil¨ (Melville) the narratives are based on a tyrannical binary, </a:t>
            </a:r>
            <a:r>
              <a:rPr lang="en-US" dirty="0" smtClean="0"/>
              <a:t>antitheses </a:t>
            </a:r>
            <a:r>
              <a:rPr lang="en-US" dirty="0"/>
              <a:t>¨Binary Oppositions¨ p. 89</a:t>
            </a:r>
          </a:p>
          <a:p>
            <a:pPr lvl="0"/>
            <a:endParaRPr lang="en-US"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a:t>¨But the writing of blacks had, since the European Renaissance and the Enlightenment, always assumed larger ideological and social implications than the mere rendering of a life. Perhaps the most remarkable aspect of the </a:t>
            </a:r>
            <a:r>
              <a:rPr lang="en-US" dirty="0" err="1"/>
              <a:t>Englightenment</a:t>
            </a:r>
            <a:r>
              <a:rPr lang="en-US" dirty="0"/>
              <a:t> is that, by the middle of the eighteenth century, ethnocentrism and </a:t>
            </a:r>
            <a:r>
              <a:rPr lang="en-US" dirty="0" err="1"/>
              <a:t>logocentrism</a:t>
            </a:r>
            <a:r>
              <a:rPr lang="en-US" dirty="0"/>
              <a:t> had been forged together into on irresistible weapon drawn upon to justify the enslavement of the African. The absence and presence of writing, of a collective black voice that could in some sense be overheard, were drawn upon by European philosophers to deprive African slaves of their humanity.¨ Gates ¨Language of the Self¨ 104</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a:t>Hartman and Aunt Hester´s Scream.</a:t>
            </a:r>
          </a:p>
          <a:p>
            <a:r>
              <a:rPr lang="en-US" dirty="0"/>
              <a:t>¨Hartman tries but cannot make disappear the </a:t>
            </a:r>
            <a:r>
              <a:rPr lang="en-US" dirty="0" err="1"/>
              <a:t>originary</a:t>
            </a:r>
            <a:r>
              <a:rPr lang="en-US" dirty="0"/>
              <a:t> performance of the violent subjection of the slave´s body.¨  (4)</a:t>
            </a:r>
          </a:p>
          <a:p>
            <a:r>
              <a:rPr lang="en-US" dirty="0"/>
              <a:t>¨The history of blackness is testament to the fact that objects can and do resist. Blackness – the extended movement of a specific upheaval, an ongoing irruption that </a:t>
            </a:r>
            <a:r>
              <a:rPr lang="en-US" dirty="0" err="1"/>
              <a:t>anarranges</a:t>
            </a:r>
            <a:r>
              <a:rPr lang="en-US" dirty="0"/>
              <a:t> every line – is a strain that pressures the assumption of the equivalence of personhood and subjectivity. While subjectivity is defined by the subject´s possession of itself and its objects, it is troubled by a </a:t>
            </a:r>
            <a:r>
              <a:rPr lang="en-US" dirty="0" err="1"/>
              <a:t>dispossessive</a:t>
            </a:r>
            <a:r>
              <a:rPr lang="en-US" dirty="0"/>
              <a:t> force objects exert such that the subject seems to be possessed – infused, deformed – by the object it possesses.¨ </a:t>
            </a:r>
            <a:r>
              <a:rPr lang="en-US" i="1" dirty="0"/>
              <a:t>In the Break </a:t>
            </a:r>
            <a:r>
              <a:rPr lang="en-US" dirty="0"/>
              <a:t> (1)</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a:t>Hartman</a:t>
            </a:r>
          </a:p>
          <a:p>
            <a:pPr lvl="0"/>
            <a:r>
              <a:rPr lang="en-US" dirty="0"/>
              <a:t>natal alienation, lose your mother, </a:t>
            </a:r>
          </a:p>
          <a:p>
            <a:pPr lvl="0"/>
            <a:r>
              <a:rPr lang="en-US" dirty="0"/>
              <a:t>impossibility to dwell, the breach of the middle passage, </a:t>
            </a:r>
          </a:p>
          <a:p>
            <a:pPr lvl="0"/>
            <a:r>
              <a:rPr lang="en-US" dirty="0"/>
              <a:t>the origin which is quite literally an absence, a tomb/womb, </a:t>
            </a:r>
          </a:p>
          <a:p>
            <a:pPr lvl="0"/>
            <a:r>
              <a:rPr lang="en-US" dirty="0"/>
              <a:t>the </a:t>
            </a:r>
            <a:r>
              <a:rPr lang="en-US" dirty="0" err="1"/>
              <a:t>originary</a:t>
            </a:r>
            <a:r>
              <a:rPr lang="en-US" dirty="0"/>
              <a:t> as the impossibility to mark an origin, the </a:t>
            </a:r>
            <a:r>
              <a:rPr lang="en-US" dirty="0" err="1"/>
              <a:t>originary</a:t>
            </a:r>
            <a:r>
              <a:rPr lang="en-US" dirty="0"/>
              <a:t> is the absence of continuity with a defaced, exterminated origin, </a:t>
            </a:r>
          </a:p>
          <a:p>
            <a:pPr lvl="0"/>
            <a:r>
              <a:rPr lang="en-US" dirty="0"/>
              <a:t>in the middle passage, </a:t>
            </a:r>
            <a:r>
              <a:rPr lang="en-US" i="1" dirty="0"/>
              <a:t>and</a:t>
            </a:r>
            <a:r>
              <a:rPr lang="en-US" dirty="0"/>
              <a:t> in the structure of the family under slavery. The sin of Ham is to look upon his origin. </a:t>
            </a:r>
          </a:p>
          <a:p>
            <a:pPr lvl="0"/>
            <a:r>
              <a:rPr lang="en-US" dirty="0"/>
              <a:t>The sexual cut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Narrative of the Life of Frederick Douglass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written to prove his status as fugitive rather than free, Garrison did not want analysis</a:t>
            </a:r>
          </a:p>
          <a:p>
            <a:pPr lvl="0"/>
            <a:endParaRPr lang="en-US" dirty="0" smtClean="0"/>
          </a:p>
          <a:p>
            <a:pPr lvl="0"/>
            <a:r>
              <a:rPr lang="en-US" dirty="0" smtClean="0"/>
              <a:t>Angela Davis – subjective and objective freedom, freedom of thought and freedom of action</a:t>
            </a:r>
          </a:p>
          <a:p>
            <a:endParaRPr lang="en-US" dirty="0" smtClean="0"/>
          </a:p>
          <a:p>
            <a:r>
              <a:rPr lang="en-US" dirty="0"/>
              <a:t>Valerie Smith </a:t>
            </a:r>
            <a:r>
              <a:rPr lang="en-US" i="1" dirty="0"/>
              <a:t>Self Invention and Authority in Afro American Narrative</a:t>
            </a:r>
            <a:endParaRPr lang="en-US" dirty="0"/>
          </a:p>
          <a:p>
            <a:r>
              <a:rPr lang="en-US" dirty="0"/>
              <a:t>Writing or literacy is not the only mode of the making of the slave into a human but in fact the lesser. The slave narrative are in generally </a:t>
            </a:r>
            <a:r>
              <a:rPr lang="en-US" dirty="0" err="1"/>
              <a:t>rigidily</a:t>
            </a:r>
            <a:r>
              <a:rPr lang="en-US" dirty="0"/>
              <a:t> formulaic, but </a:t>
            </a:r>
            <a:r>
              <a:rPr lang="en-US" dirty="0" err="1"/>
              <a:t>Equiano</a:t>
            </a:r>
            <a:r>
              <a:rPr lang="en-US" dirty="0"/>
              <a:t> and Douglass´s and Harriet Wilson´s break with the conventions and present a different and more radical vision. In Douglass, the stylistic novelties are the level of interpretation, the inclusion of sexual violence to shock the morals and its sheer rhetorical force. (Chapter </a:t>
            </a:r>
            <a:r>
              <a:rPr lang="en-US"/>
              <a:t>1</a:t>
            </a:r>
            <a:r>
              <a:rPr lang="en-US" smtClean="0"/>
              <a:t>)</a:t>
            </a:r>
          </a:p>
          <a:p>
            <a:endParaRPr lang="en-US" dirty="0"/>
          </a:p>
          <a:p>
            <a:r>
              <a:rPr lang="en-US" dirty="0"/>
              <a:t>the images of animals, blood, ship and sails circulate 20</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jpg"/>
          <p:cNvPicPr>
            <a:picLocks noGrp="1" noChangeAspect="1"/>
          </p:cNvPicPr>
          <p:nvPr isPhoto="1"/>
        </p:nvPicPr>
        <p:blipFill>
          <a:blip r:embed="rId2" cstate="print">
            <a:lum/>
          </a:blip>
          <a:stretch>
            <a:fillRect/>
          </a:stretch>
        </p:blipFill>
        <p:spPr>
          <a:xfrm>
            <a:off x="61913" y="0"/>
            <a:ext cx="9018587" cy="6858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jpg"/>
          <p:cNvPicPr>
            <a:picLocks noGrp="1" noChangeAspect="1"/>
          </p:cNvPicPr>
          <p:nvPr isPhoto="1"/>
        </p:nvPicPr>
        <p:blipFill>
          <a:blip r:embed="rId2" cstate="print">
            <a:lum/>
          </a:blip>
          <a:stretch>
            <a:fillRect/>
          </a:stretch>
        </p:blipFill>
        <p:spPr>
          <a:xfrm>
            <a:off x="1665288" y="0"/>
            <a:ext cx="5813425" cy="685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jpg"/>
          <p:cNvPicPr>
            <a:picLocks noGrp="1" noChangeAspect="1"/>
          </p:cNvPicPr>
          <p:nvPr isPhoto="1"/>
        </p:nvPicPr>
        <p:blipFill>
          <a:blip r:embed="rId2" cstate="print">
            <a:lum/>
          </a:blip>
          <a:stretch>
            <a:fillRect/>
          </a:stretch>
        </p:blipFill>
        <p:spPr>
          <a:xfrm>
            <a:off x="1527175" y="0"/>
            <a:ext cx="6089650" cy="6858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jpg"/>
          <p:cNvPicPr>
            <a:picLocks noGrp="1" noChangeAspect="1"/>
          </p:cNvPicPr>
          <p:nvPr isPhoto="1"/>
        </p:nvPicPr>
        <p:blipFill>
          <a:blip r:embed="rId2" cstate="print">
            <a:lum/>
          </a:blip>
          <a:stretch>
            <a:fillRect/>
          </a:stretch>
        </p:blipFill>
        <p:spPr>
          <a:xfrm>
            <a:off x="0" y="409575"/>
            <a:ext cx="9144000" cy="603726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jpg"/>
          <p:cNvPicPr>
            <a:picLocks noGrp="1" noChangeAspect="1"/>
          </p:cNvPicPr>
          <p:nvPr isPhoto="1"/>
        </p:nvPicPr>
        <p:blipFill>
          <a:blip r:embed="rId2" cstate="print">
            <a:lum/>
          </a:blip>
          <a:stretch>
            <a:fillRect/>
          </a:stretch>
        </p:blipFill>
        <p:spPr>
          <a:xfrm>
            <a:off x="1870075" y="0"/>
            <a:ext cx="5402263"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jpg"/>
          <p:cNvPicPr>
            <a:picLocks noGrp="1" noChangeAspect="1"/>
          </p:cNvPicPr>
          <p:nvPr isPhoto="1"/>
        </p:nvPicPr>
        <p:blipFill>
          <a:blip r:embed="rId2" cstate="print">
            <a:lum/>
          </a:blip>
          <a:stretch>
            <a:fillRect/>
          </a:stretch>
        </p:blipFill>
        <p:spPr>
          <a:xfrm>
            <a:off x="1335088" y="0"/>
            <a:ext cx="6473825" cy="6858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jpg"/>
          <p:cNvPicPr>
            <a:picLocks noGrp="1" noChangeAspect="1"/>
          </p:cNvPicPr>
          <p:nvPr isPhoto="1"/>
        </p:nvPicPr>
        <p:blipFill>
          <a:blip r:embed="rId2" cstate="print">
            <a:lum/>
          </a:blip>
          <a:stretch>
            <a:fillRect/>
          </a:stretch>
        </p:blipFill>
        <p:spPr>
          <a:xfrm>
            <a:off x="906463" y="0"/>
            <a:ext cx="7331075" cy="68580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884</Words>
  <Application>Microsoft Office PowerPoint</Application>
  <PresentationFormat>On-screen Show (4:3)</PresentationFormat>
  <Paragraphs>71</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Atlantic Slave 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 of the Life of Frederick Douglass</vt:lpstr>
      <vt:lpstr>Narrative of the Life of Frederick Douglass </vt:lpstr>
      <vt:lpstr>Narrative of the Life of Frederick Douglass </vt:lpstr>
      <vt:lpstr>Narrative of the Life of Frederick Douglass </vt:lpstr>
      <vt:lpstr>Narrative of the Life of Frederick Douglass </vt:lpstr>
      <vt:lpstr>Narrative of the Life of Frederick Douglass </vt:lpstr>
      <vt:lpstr>Narrative of the Life of Frederick Douglass </vt:lpstr>
      <vt:lpstr>Narrative of the Life of Frederick Douglass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Slave Trade</dc:title>
  <dc:creator>Christophe Powers</dc:creator>
  <cp:lastModifiedBy>Christopher Powers</cp:lastModifiedBy>
  <cp:revision>6</cp:revision>
  <dcterms:created xsi:type="dcterms:W3CDTF">2012-09-11T20:18:27Z</dcterms:created>
  <dcterms:modified xsi:type="dcterms:W3CDTF">2014-08-25T20:08:27Z</dcterms:modified>
</cp:coreProperties>
</file>