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347" r:id="rId2"/>
    <p:sldId id="348" r:id="rId3"/>
    <p:sldId id="273" r:id="rId4"/>
    <p:sldId id="323" r:id="rId5"/>
    <p:sldId id="346" r:id="rId6"/>
    <p:sldId id="274" r:id="rId7"/>
    <p:sldId id="275" r:id="rId8"/>
    <p:sldId id="326" r:id="rId9"/>
    <p:sldId id="277" r:id="rId10"/>
    <p:sldId id="334" r:id="rId11"/>
    <p:sldId id="337" r:id="rId12"/>
    <p:sldId id="336" r:id="rId13"/>
    <p:sldId id="340" r:id="rId14"/>
    <p:sldId id="281" r:id="rId15"/>
    <p:sldId id="338" r:id="rId16"/>
    <p:sldId id="342" r:id="rId17"/>
    <p:sldId id="343" r:id="rId18"/>
    <p:sldId id="282" r:id="rId19"/>
    <p:sldId id="344" r:id="rId20"/>
    <p:sldId id="345" r:id="rId21"/>
    <p:sldId id="283" r:id="rId22"/>
    <p:sldId id="284" r:id="rId23"/>
    <p:sldId id="286" r:id="rId24"/>
  </p:sldIdLst>
  <p:sldSz cx="9144000" cy="6858000" type="screen4x3"/>
  <p:notesSz cx="6858000" cy="9144000"/>
  <p:embeddedFontLst>
    <p:embeddedFont>
      <p:font typeface="Calibri" pitchFamily="34" charset="0"/>
      <p:regular r:id="rId26"/>
      <p:bold r:id="rId27"/>
      <p:italic r:id="rId28"/>
      <p:boldItalic r:id="rId29"/>
    </p:embeddedFont>
    <p:embeddedFont>
      <p:font typeface="Constantia" pitchFamily="18" charset="0"/>
      <p:regular r:id="rId30"/>
      <p:bold r:id="rId31"/>
      <p:italic r:id="rId32"/>
      <p:boldItalic r:id="rId33"/>
    </p:embeddedFont>
    <p:embeddedFont>
      <p:font typeface="Wingdings 2" pitchFamily="18" charset="2"/>
      <p:regular r:id="rId34"/>
    </p:embeddedFont>
    <p:embeddedFont>
      <p:font typeface="Cambria Math"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va"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90" autoAdjust="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30T22:53:34.296" idx="1">
    <p:pos x="2469" y="2691"/>
    <p:text>Lecture 19 - problem solving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7DA584A-B4E8-48A3-8D2F-5911175431C3}" type="datetime1">
              <a:rPr lang="en-US" smtClean="0"/>
              <a:pPr/>
              <a:t>11/7/2014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970A32-109E-4E21-B588-42B5AC673AFD}" type="datetime1">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94C5C-1648-4467-BB0D-139CDE07647D}" type="datetime1">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F6025D-DDC0-4868-B810-7F1B7AA5638D}" type="datetime1">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8E975D-0FA5-438B-9FC6-DDE2494F9F9C}" type="datetime1">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845010-1DC1-4477-84D2-0628ECDF0E7D}" type="datetime1">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22B113B-9BD7-4361-BF25-53D3C36E6C47}" type="datetime1">
              <a:rPr lang="en-US" smtClean="0"/>
              <a:pPr/>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615937-49E4-4A56-B3C8-2C30FE4DBF3F}" type="datetime1">
              <a:rPr lang="en-US" smtClean="0"/>
              <a:pPr/>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022E8-75EC-41C8-BC82-F453E25A83A1}" type="datetime1">
              <a:rPr lang="en-US" smtClean="0"/>
              <a:pPr/>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50516C-B6C2-40CF-AA37-4B16A689B93E}" type="datetime1">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641191-FB81-4E6E-A3B4-116D23117750}" type="datetime1">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3BD325-5634-4542-B491-7774AB794637}" type="datetime1">
              <a:rPr lang="en-US" smtClean="0"/>
              <a:pPr/>
              <a:t>11/7/2014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Slide Number Placeholder 4"/>
          <p:cNvSpPr>
            <a:spLocks noGrp="1"/>
          </p:cNvSpPr>
          <p:nvPr>
            <p:ph type="sldNum" sz="quarter" idx="12"/>
          </p:nvPr>
        </p:nvSpPr>
        <p:spPr/>
        <p:txBody>
          <a:bodyPr/>
          <a:lstStyle/>
          <a:p>
            <a:fld id="{8CD41AC4-40F7-4FE0-8905-74C6698904F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i="1" dirty="0" smtClean="0"/>
              <a:t>   Recursive definitions </a:t>
            </a:r>
            <a:r>
              <a:rPr lang="en-US" dirty="0" smtClean="0"/>
              <a:t>of sets have two parts:</a:t>
            </a:r>
          </a:p>
          <a:p>
            <a:pPr lvl="1"/>
            <a:r>
              <a:rPr lang="en-US" dirty="0" smtClean="0"/>
              <a:t>The </a:t>
            </a:r>
            <a:r>
              <a:rPr lang="en-US" b="1" i="1" dirty="0" smtClean="0">
                <a:solidFill>
                  <a:srgbClr val="FF0000"/>
                </a:solidFill>
              </a:rPr>
              <a:t>basis step </a:t>
            </a:r>
            <a:r>
              <a:rPr lang="en-US" dirty="0" smtClean="0"/>
              <a:t>specifies an initial collection of elements.</a:t>
            </a:r>
          </a:p>
          <a:p>
            <a:pPr lvl="1"/>
            <a:r>
              <a:rPr lang="en-US" dirty="0" smtClean="0"/>
              <a:t>The </a:t>
            </a:r>
            <a:r>
              <a:rPr lang="en-US" b="1" i="1" dirty="0" smtClean="0">
                <a:solidFill>
                  <a:srgbClr val="FF0000"/>
                </a:solidFill>
              </a:rPr>
              <a:t>recursive step </a:t>
            </a:r>
            <a:r>
              <a:rPr lang="en-US" dirty="0" smtClean="0"/>
              <a:t>gives the rules for forming new elements in the set from those already known to be in the set.</a:t>
            </a:r>
          </a:p>
        </p:txBody>
      </p:sp>
      <p:sp>
        <p:nvSpPr>
          <p:cNvPr id="4" name="Slide Number Placeholder 3"/>
          <p:cNvSpPr>
            <a:spLocks noGrp="1"/>
          </p:cNvSpPr>
          <p:nvPr>
            <p:ph type="sldNum" sz="quarter" idx="12"/>
          </p:nvPr>
        </p:nvSpPr>
        <p:spPr/>
        <p:txBody>
          <a:bodyPr/>
          <a:lstStyle/>
          <a:p>
            <a:fld id="{8CD41AC4-40F7-4FE0-8905-74C6698904F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b="1" dirty="0" smtClean="0">
                <a:solidFill>
                  <a:srgbClr val="FF0000"/>
                </a:solidFill>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b="1" dirty="0" smtClean="0">
                <a:solidFill>
                  <a:srgbClr val="FF0000"/>
                </a:solidFill>
              </a:rPr>
              <a:t>RECURSIVE STEP</a:t>
            </a:r>
            <a:r>
              <a:rPr lang="en-US" dirty="0" smtClean="0"/>
              <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b="1" dirty="0" smtClean="0">
                <a:solidFill>
                  <a:srgbClr val="FF0000"/>
                </a:solidFill>
                <a:ea typeface="Cambria Math" pitchFamily="18" charset="0"/>
              </a:rPr>
              <a:t>BASIS STEP</a:t>
            </a:r>
            <a:r>
              <a:rPr lang="en-US" b="1"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0 </a:t>
            </a:r>
            <a:r>
              <a:rPr lang="en-US" dirty="0" smtClean="0">
                <a:latin typeface="Cambria Math"/>
                <a:ea typeface="Cambria Math"/>
              </a:rPr>
              <a:t>∊</a:t>
            </a:r>
            <a:r>
              <a:rPr lang="en-US" dirty="0" smtClean="0"/>
              <a:t> </a:t>
            </a:r>
            <a:r>
              <a:rPr lang="en-US" b="1" dirty="0" smtClean="0"/>
              <a:t>N.</a:t>
            </a:r>
          </a:p>
          <a:p>
            <a:pPr marL="971550" lvl="1" indent="-514350">
              <a:buNone/>
            </a:pPr>
            <a:r>
              <a:rPr lang="en-US" b="1" dirty="0" smtClean="0">
                <a:solidFill>
                  <a:srgbClr val="FF0000"/>
                </a:solidFill>
              </a:rPr>
              <a:t>RECURSIVE STEP: </a:t>
            </a:r>
            <a:r>
              <a:rPr lang="en-US" dirty="0" smtClean="0"/>
              <a:t>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a:t>
            </a:r>
            <a:r>
              <a:rPr lang="en-US" b="1" dirty="0" smtClean="0"/>
              <a:t>  </a:t>
            </a:r>
            <a:r>
              <a:rPr lang="en-US" dirty="0" smtClean="0"/>
              <a:t>The set  </a:t>
            </a:r>
            <a:r>
              <a:rPr lang="el-GR" dirty="0" smtClean="0"/>
              <a:t>Σ</a:t>
            </a:r>
            <a:r>
              <a:rPr lang="en-US" dirty="0" smtClean="0"/>
              <a:t>* of </a:t>
            </a:r>
            <a:r>
              <a:rPr lang="en-US" i="1" dirty="0" smtClean="0"/>
              <a:t>strings</a:t>
            </a:r>
            <a:r>
              <a:rPr lang="en-US" dirty="0" smtClean="0"/>
              <a:t> over the alphabet </a:t>
            </a:r>
            <a:r>
              <a:rPr lang="el-GR" dirty="0" smtClean="0"/>
              <a:t>Σ</a:t>
            </a:r>
            <a:r>
              <a:rPr lang="en-US" dirty="0" smtClean="0"/>
              <a:t>:</a:t>
            </a:r>
          </a:p>
          <a:p>
            <a:pPr marL="971550" lvl="1" indent="-514350">
              <a:buNone/>
            </a:pPr>
            <a:r>
              <a:rPr lang="en-US" b="1" dirty="0" smtClean="0">
                <a:solidFill>
                  <a:srgbClr val="FF0000"/>
                </a:solidFill>
                <a:ea typeface="Cambria Math" pitchFamily="18" charset="0"/>
              </a:rPr>
              <a:t>BASIS STEP</a:t>
            </a:r>
            <a:r>
              <a:rPr lang="en-US" dirty="0" smtClean="0">
                <a:latin typeface="Cambria Math" pitchFamily="18" charset="0"/>
                <a:ea typeface="Cambria Math" pitchFamily="18" charset="0"/>
              </a:rPr>
              <a:t>: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t>
            </a:r>
            <a:r>
              <a:rPr lang="el-GR" dirty="0" smtClean="0"/>
              <a:t>λ</a:t>
            </a:r>
            <a:r>
              <a:rPr lang="en-US" dirty="0" smtClean="0"/>
              <a:t> is the empty string)</a:t>
            </a:r>
            <a:endParaRPr lang="en-US" i="1" dirty="0" smtClean="0"/>
          </a:p>
          <a:p>
            <a:pPr marL="971550" lvl="1" indent="-514350">
              <a:buNone/>
            </a:pPr>
            <a:r>
              <a:rPr lang="en-US" b="1" dirty="0" smtClean="0">
                <a:solidFill>
                  <a:srgbClr val="FF0000"/>
                </a:solidFill>
              </a:rPr>
              <a:t>RECURSIVE STEP</a:t>
            </a:r>
            <a:r>
              <a:rPr lang="en-US" dirty="0" smtClean="0"/>
              <a:t>: If </a:t>
            </a:r>
            <a:r>
              <a:rPr lang="en-US" i="1" dirty="0" smtClean="0"/>
              <a:t>w</a:t>
            </a:r>
            <a:r>
              <a:rPr lang="en-US" dirty="0" smtClean="0"/>
              <a:t> is in </a:t>
            </a:r>
            <a:r>
              <a:rPr lang="el-GR" dirty="0" smtClean="0"/>
              <a:t>Σ</a:t>
            </a:r>
            <a:r>
              <a:rPr lang="en-US" dirty="0" smtClean="0"/>
              <a:t>*</a:t>
            </a:r>
            <a:r>
              <a:rPr lang="en-US" i="1" dirty="0" smtClean="0"/>
              <a:t> </a:t>
            </a:r>
            <a:r>
              <a:rPr lang="en-US" dirty="0" smtClean="0"/>
              <a:t>and</a:t>
            </a:r>
            <a:r>
              <a:rPr lang="en-US" i="1" dirty="0" smtClean="0"/>
              <a:t> x </a:t>
            </a:r>
            <a:r>
              <a:rPr lang="en-US" dirty="0" smtClean="0"/>
              <a:t>is in </a:t>
            </a:r>
            <a:r>
              <a:rPr lang="el-GR" dirty="0" smtClean="0"/>
              <a:t>Σ</a:t>
            </a:r>
            <a:r>
              <a:rPr lang="en-US" i="1" dirty="0" smtClean="0"/>
              <a:t>,                   </a:t>
            </a:r>
            <a:r>
              <a:rPr lang="en-US" dirty="0" smtClean="0"/>
              <a:t>then</a:t>
            </a:r>
            <a:r>
              <a:rPr lang="en-US" i="1" dirty="0" smtClean="0"/>
              <a:t> </a:t>
            </a:r>
            <a:r>
              <a:rPr lang="en-US" i="1" dirty="0" err="1" smtClean="0"/>
              <a:t>wx</a:t>
            </a:r>
            <a:r>
              <a:rPr lang="en-US" i="1" dirty="0" smtClean="0"/>
              <a:t> </a:t>
            </a:r>
            <a:r>
              <a:rPr lang="en-US" dirty="0" smtClean="0">
                <a:sym typeface="Symbol"/>
              </a:rPr>
              <a:t></a:t>
            </a:r>
            <a:r>
              <a:rPr lang="en-US" dirty="0" smtClean="0"/>
              <a:t> </a:t>
            </a:r>
            <a:r>
              <a:rPr lang="el-GR" dirty="0" smtClean="0"/>
              <a:t>Σ</a:t>
            </a:r>
            <a:r>
              <a:rPr lang="en-US" dirty="0" smtClean="0"/>
              <a:t>*</a:t>
            </a:r>
            <a:r>
              <a:rPr lang="en-US" i="1" dirty="0" smtClean="0"/>
              <a:t>.</a:t>
            </a:r>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the strings in </a:t>
            </a:r>
            <a:r>
              <a:rPr lang="en-US" dirty="0" smtClean="0">
                <a:sym typeface="Symbol"/>
              </a:rPr>
              <a:t>in </a:t>
            </a:r>
            <a:r>
              <a:rPr lang="el-GR" dirty="0" smtClean="0"/>
              <a:t>Σ</a:t>
            </a:r>
            <a:r>
              <a:rPr lang="en-US" dirty="0" smtClean="0"/>
              <a:t>*</a:t>
            </a:r>
            <a:r>
              <a:rPr lang="en-US" i="1" dirty="0" smtClean="0"/>
              <a:t> </a:t>
            </a:r>
            <a:r>
              <a:rPr lang="en-US" dirty="0" smtClean="0"/>
              <a:t>are the set of all bit strings, </a:t>
            </a:r>
            <a:r>
              <a:rPr lang="el-GR" dirty="0" smtClean="0"/>
              <a:t>λ</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1, 00</a:t>
            </a:r>
            <a:r>
              <a:rPr lang="en-US" dirty="0" smtClean="0"/>
              <a:t>,</a:t>
            </a:r>
            <a:r>
              <a:rPr lang="en-US" dirty="0" smtClean="0">
                <a:latin typeface="Cambria Math" pitchFamily="18" charset="0"/>
                <a:ea typeface="Cambria Math" pitchFamily="18" charset="0"/>
              </a:rPr>
              <a:t>01,10, 11, etc.</a:t>
            </a:r>
            <a:endParaRPr lang="en-US" dirty="0" smtClean="0"/>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i="1" dirty="0" err="1" smtClean="0">
                <a:ea typeface="Cambria Math" pitchFamily="18" charset="0"/>
              </a:rPr>
              <a:t>a</a:t>
            </a:r>
            <a:r>
              <a:rPr lang="en-US" dirty="0" err="1" smtClean="0"/>
              <a:t>,</a:t>
            </a:r>
            <a:r>
              <a:rPr lang="en-US" i="1" dirty="0" err="1" smtClean="0">
                <a:ea typeface="Cambria Math" pitchFamily="18" charset="0"/>
              </a:rPr>
              <a:t>b</a:t>
            </a:r>
            <a:r>
              <a:rPr lang="en-US" dirty="0" smtClean="0"/>
              <a:t>}, show that </a:t>
            </a:r>
            <a:r>
              <a:rPr lang="en-US" i="1" dirty="0" err="1" smtClean="0"/>
              <a:t>aab</a:t>
            </a:r>
            <a:r>
              <a:rPr lang="en-US" dirty="0" smtClean="0"/>
              <a:t> is in </a:t>
            </a:r>
            <a:r>
              <a:rPr lang="el-GR" dirty="0" smtClean="0"/>
              <a:t>Σ</a:t>
            </a:r>
            <a:r>
              <a:rPr lang="en-US" dirty="0" smtClean="0"/>
              <a:t>*</a:t>
            </a:r>
            <a:r>
              <a:rPr lang="en-US" dirty="0" smtClean="0">
                <a:latin typeface="Cambria Math" pitchFamily="18" charset="0"/>
                <a:ea typeface="Cambria Math" pitchFamily="18" charset="0"/>
              </a:rPr>
              <a:t>.</a:t>
            </a:r>
          </a:p>
          <a:p>
            <a:pPr lvl="1"/>
            <a:r>
              <a:rPr lang="en-US" dirty="0" smtClean="0">
                <a:latin typeface="Cambria Math" pitchFamily="18" charset="0"/>
                <a:ea typeface="Cambria Math" pitchFamily="18" charset="0"/>
              </a:rPr>
              <a:t>Since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smtClean="0"/>
              <a:t>a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smtClean="0">
                <a:ea typeface="Cambria Math" pitchFamily="18" charset="0"/>
              </a:rPr>
              <a:t>a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err="1" smtClean="0">
                <a:ea typeface="Cambria Math" pitchFamily="18" charset="0"/>
              </a:rPr>
              <a:t>aa</a:t>
            </a:r>
            <a:r>
              <a:rPr lang="en-US" i="1" dirty="0" smtClean="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b</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aab</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endParaRPr lang="en-US" dirty="0" smtClean="0"/>
          </a:p>
          <a:p>
            <a:pPr lvl="1"/>
            <a:endParaRPr lang="en-US" dirty="0" smtClean="0"/>
          </a:p>
          <a:p>
            <a:pPr marL="571500" indent="-514350">
              <a:buNone/>
            </a:pPr>
            <a:endParaRPr lang="en-US" i="1" dirty="0" smtClean="0">
              <a:sym typeface="Symbol"/>
            </a:endParaRPr>
          </a:p>
          <a:p>
            <a:pPr marL="571500" indent="-514350">
              <a:buNone/>
            </a:pPr>
            <a:endParaRPr lang="en-US" i="1" dirty="0" smtClean="0"/>
          </a:p>
          <a:p>
            <a:pPr marL="571500" indent="-514350"/>
            <a:endParaRPr lang="en-US" dirty="0" smtClean="0">
              <a:sym typeface="Symbol"/>
            </a:endParaRPr>
          </a:p>
        </p:txBody>
      </p:sp>
      <p:sp>
        <p:nvSpPr>
          <p:cNvPr id="4" name="Slide Number Placeholder 3"/>
          <p:cNvSpPr>
            <a:spLocks noGrp="1"/>
          </p:cNvSpPr>
          <p:nvPr>
            <p:ph type="sldNum" sz="quarter" idx="12"/>
          </p:nvPr>
        </p:nvSpPr>
        <p:spPr/>
        <p:txBody>
          <a:bodyPr/>
          <a:lstStyle/>
          <a:p>
            <a:fld id="{8CD41AC4-40F7-4FE0-8905-74C6698904F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a String</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a:t>
            </a:r>
            <a:r>
              <a:rPr lang="en-US" i="1" dirty="0" smtClean="0"/>
              <a:t>l</a:t>
            </a:r>
            <a:r>
              <a:rPr lang="en-US" dirty="0" smtClean="0"/>
              <a:t>(</a:t>
            </a:r>
            <a:r>
              <a:rPr lang="en-US" i="1" dirty="0" smtClean="0"/>
              <a:t>w</a:t>
            </a:r>
            <a:r>
              <a:rPr lang="en-US" dirty="0" smtClean="0"/>
              <a:t>), the length of the string </a:t>
            </a:r>
            <a:r>
              <a:rPr lang="en-US" i="1" dirty="0" smtClean="0"/>
              <a:t>w</a:t>
            </a:r>
            <a:r>
              <a:rPr lang="en-US" dirty="0" smtClean="0"/>
              <a:t>.</a:t>
            </a:r>
          </a:p>
          <a:p>
            <a:pPr>
              <a:buNone/>
            </a:pPr>
            <a:r>
              <a:rPr lang="en-US" b="1" dirty="0" smtClean="0"/>
              <a:t>   Solution</a:t>
            </a:r>
            <a:r>
              <a:rPr lang="en-US" dirty="0" smtClean="0"/>
              <a:t>: The length of a string can be recursively defined by:</a:t>
            </a:r>
          </a:p>
          <a:p>
            <a:pPr lvl="1">
              <a:buNone/>
            </a:pPr>
            <a:r>
              <a:rPr lang="en-US" b="1" dirty="0" smtClean="0">
                <a:solidFill>
                  <a:srgbClr val="FF0000"/>
                </a:solidFill>
              </a:rPr>
              <a:t>BASIS STEP: </a:t>
            </a:r>
            <a:r>
              <a:rPr lang="en-US" i="1" dirty="0" smtClean="0"/>
              <a:t>l</a:t>
            </a:r>
            <a:r>
              <a:rPr lang="en-US" dirty="0" smtClean="0"/>
              <a:t>(</a:t>
            </a:r>
            <a:r>
              <a:rPr lang="el-GR" b="1" dirty="0" smtClean="0">
                <a:solidFill>
                  <a:srgbClr val="7030A0"/>
                </a:solidFill>
              </a:rPr>
              <a:t>λ</a:t>
            </a:r>
            <a:r>
              <a:rPr lang="en-US" dirty="0" smtClean="0"/>
              <a:t>) = </a:t>
            </a:r>
            <a:r>
              <a:rPr lang="en-US" dirty="0" smtClean="0">
                <a:latin typeface="Cambria Math" pitchFamily="18" charset="0"/>
                <a:ea typeface="Cambria Math" pitchFamily="18" charset="0"/>
              </a:rPr>
              <a:t>0</a:t>
            </a:r>
            <a:r>
              <a:rPr lang="en-US" dirty="0" smtClean="0"/>
              <a:t>;</a:t>
            </a:r>
          </a:p>
          <a:p>
            <a:pPr lvl="1">
              <a:buNone/>
            </a:pPr>
            <a:r>
              <a:rPr lang="en-US" b="1" dirty="0" smtClean="0">
                <a:solidFill>
                  <a:srgbClr val="FF0000"/>
                </a:solidFill>
              </a:rPr>
              <a:t>RECURSIVE STEP: </a:t>
            </a:r>
            <a:r>
              <a:rPr lang="en-US" i="1" dirty="0" smtClean="0"/>
              <a:t>l</a:t>
            </a:r>
            <a:r>
              <a:rPr lang="en-US" dirty="0" smtClean="0"/>
              <a:t>(</a:t>
            </a:r>
            <a:r>
              <a:rPr lang="en-US" i="1" dirty="0" err="1" smtClean="0"/>
              <a:t>wx</a:t>
            </a:r>
            <a:r>
              <a:rPr lang="en-US" dirty="0" smtClean="0"/>
              <a:t>) = </a:t>
            </a: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1 </a:t>
            </a:r>
            <a:r>
              <a:rPr lang="en-US" dirty="0" smtClean="0">
                <a:ea typeface="Cambria Math" pitchFamily="18" charset="0"/>
              </a:rPr>
              <a:t>if </a:t>
            </a:r>
            <a:r>
              <a:rPr lang="en-US" i="1" dirty="0" smtClean="0"/>
              <a:t>w </a:t>
            </a:r>
            <a:r>
              <a:rPr lang="en-US" dirty="0" smtClean="0">
                <a:latin typeface="Cambria Math"/>
                <a:ea typeface="Cambria Math"/>
              </a:rPr>
              <a:t>∊</a:t>
            </a:r>
            <a:r>
              <a:rPr lang="en-US" dirty="0" smtClean="0"/>
              <a:t> </a:t>
            </a:r>
            <a:r>
              <a:rPr lang="el-GR" dirty="0" smtClean="0"/>
              <a:t>Σ</a:t>
            </a:r>
            <a:r>
              <a:rPr lang="en-US" dirty="0" smtClean="0"/>
              <a:t>* and </a:t>
            </a:r>
            <a:r>
              <a:rPr lang="en-US" i="1" dirty="0" smtClean="0"/>
              <a:t>x</a:t>
            </a:r>
            <a:r>
              <a:rPr lang="en-US" dirty="0" smtClean="0">
                <a:sym typeface="Symbol"/>
              </a:rPr>
              <a:t> </a:t>
            </a:r>
            <a:r>
              <a:rPr lang="en-US" dirty="0" smtClean="0">
                <a:latin typeface="Cambria Math"/>
                <a:ea typeface="Cambria Math"/>
              </a:rPr>
              <a:t>∊</a:t>
            </a:r>
            <a:r>
              <a:rPr lang="en-US" dirty="0" smtClean="0"/>
              <a:t> </a:t>
            </a:r>
            <a:r>
              <a:rPr lang="el-GR" dirty="0" smtClean="0"/>
              <a:t>Σ</a:t>
            </a:r>
            <a:r>
              <a:rPr lang="en-US" i="1" dirty="0" smtClean="0"/>
              <a:t>. </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Parentheses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the set  of balanced parentheses </a:t>
            </a:r>
            <a:r>
              <a:rPr lang="en-US" i="1" dirty="0" smtClean="0"/>
              <a:t>P</a:t>
            </a:r>
            <a:r>
              <a:rPr lang="en-US" dirty="0" smtClean="0"/>
              <a:t>.</a:t>
            </a:r>
          </a:p>
          <a:p>
            <a:pPr>
              <a:buNone/>
            </a:pPr>
            <a:r>
              <a:rPr lang="en-US" dirty="0" smtClean="0"/>
              <a:t>   </a:t>
            </a:r>
            <a:r>
              <a:rPr lang="en-US" b="1" dirty="0" smtClean="0"/>
              <a:t>Solution</a:t>
            </a:r>
            <a:r>
              <a:rPr lang="en-US" dirty="0" smtClean="0"/>
              <a:t>:</a:t>
            </a:r>
          </a:p>
          <a:p>
            <a:pPr lvl="1">
              <a:buNone/>
            </a:pPr>
            <a:r>
              <a:rPr lang="en-US" b="1" dirty="0" smtClean="0">
                <a:solidFill>
                  <a:srgbClr val="FF0000"/>
                </a:solidFill>
                <a:ea typeface="Cambria Math" pitchFamily="18" charset="0"/>
              </a:rPr>
              <a:t>BASIS STEP</a:t>
            </a:r>
            <a:r>
              <a:rPr lang="en-US" b="1" dirty="0" smtClean="0">
                <a:solidFill>
                  <a:srgbClr val="FF0000"/>
                </a:solidFill>
                <a:latin typeface="Cambria Math" pitchFamily="18" charset="0"/>
                <a:ea typeface="Cambria Math" pitchFamily="18" charset="0"/>
              </a:rPr>
              <a:t>:</a:t>
            </a:r>
            <a:r>
              <a:rPr lang="en-US" b="1" dirty="0" smtClean="0">
                <a:solidFill>
                  <a:srgbClr val="FF0000"/>
                </a:solidFill>
              </a:rPr>
              <a:t>  </a:t>
            </a:r>
            <a:r>
              <a:rPr lang="en-US" dirty="0" smtClean="0"/>
              <a:t>() </a:t>
            </a:r>
            <a:r>
              <a:rPr lang="en-US" dirty="0" smtClean="0">
                <a:latin typeface="Cambria Math"/>
                <a:ea typeface="Cambria Math"/>
              </a:rPr>
              <a:t>∊</a:t>
            </a:r>
            <a:r>
              <a:rPr lang="en-US" dirty="0" smtClean="0"/>
              <a:t> </a:t>
            </a:r>
            <a:r>
              <a:rPr lang="en-US" i="1" dirty="0" smtClean="0"/>
              <a:t>P</a:t>
            </a:r>
          </a:p>
          <a:p>
            <a:pPr lvl="1">
              <a:buNone/>
            </a:pPr>
            <a:r>
              <a:rPr lang="en-US" b="1" dirty="0" smtClean="0">
                <a:solidFill>
                  <a:srgbClr val="FF0000"/>
                </a:solidFill>
              </a:rPr>
              <a:t>RECURSIVE STEP: </a:t>
            </a:r>
            <a:r>
              <a:rPr lang="en-US" dirty="0" smtClean="0"/>
              <a:t>If </a:t>
            </a:r>
            <a:r>
              <a:rPr lang="en-US" i="1" dirty="0" smtClean="0"/>
              <a:t>w</a:t>
            </a:r>
            <a:r>
              <a:rPr lang="en-US" dirty="0" smtClean="0"/>
              <a:t> </a:t>
            </a:r>
            <a:r>
              <a:rPr lang="en-US" dirty="0" smtClean="0">
                <a:latin typeface="Cambria Math"/>
                <a:ea typeface="Cambria Math"/>
              </a:rPr>
              <a:t>∊</a:t>
            </a:r>
            <a:r>
              <a:rPr lang="en-US" dirty="0" smtClean="0"/>
              <a:t> </a:t>
            </a:r>
            <a:r>
              <a:rPr lang="en-US" i="1" dirty="0" smtClean="0"/>
              <a:t>P</a:t>
            </a:r>
            <a:r>
              <a:rPr lang="en-US" dirty="0" smtClean="0"/>
              <a:t>, then</a:t>
            </a:r>
            <a:r>
              <a:rPr lang="en-US" b="1" dirty="0" smtClean="0"/>
              <a:t>  </a:t>
            </a:r>
            <a:r>
              <a:rPr lang="en-US" dirty="0" smtClean="0"/>
              <a:t>()</a:t>
            </a:r>
            <a:r>
              <a:rPr lang="en-US" i="1" dirty="0" smtClean="0"/>
              <a:t> w </a:t>
            </a:r>
            <a:r>
              <a:rPr lang="en-US" dirty="0" smtClean="0">
                <a:latin typeface="Cambria Math"/>
                <a:ea typeface="Cambria Math"/>
              </a:rPr>
              <a:t>∊</a:t>
            </a:r>
            <a:r>
              <a:rPr lang="en-US" dirty="0" smtClean="0"/>
              <a:t> </a:t>
            </a:r>
            <a:r>
              <a:rPr lang="en-US" i="1" dirty="0" smtClean="0"/>
              <a:t>P,  </a:t>
            </a:r>
            <a:r>
              <a:rPr lang="en-US" dirty="0" smtClean="0"/>
              <a:t>(</a:t>
            </a:r>
            <a:r>
              <a:rPr lang="en-US" i="1" dirty="0" smtClean="0"/>
              <a:t>w</a:t>
            </a:r>
            <a:r>
              <a:rPr lang="en-US" dirty="0" smtClean="0"/>
              <a:t>)</a:t>
            </a:r>
            <a:r>
              <a:rPr lang="en-US" i="1" dirty="0" smtClean="0"/>
              <a:t> </a:t>
            </a:r>
            <a:r>
              <a:rPr lang="en-US" dirty="0" smtClean="0">
                <a:latin typeface="Cambria Math"/>
                <a:ea typeface="Cambria Math"/>
              </a:rPr>
              <a:t>∊</a:t>
            </a:r>
            <a:r>
              <a:rPr lang="en-US" dirty="0" smtClean="0"/>
              <a:t> </a:t>
            </a:r>
            <a:r>
              <a:rPr lang="en-US" i="1" dirty="0" smtClean="0"/>
              <a:t>P </a:t>
            </a:r>
            <a:r>
              <a:rPr lang="en-US" dirty="0" smtClean="0"/>
              <a:t>and       </a:t>
            </a:r>
            <a:r>
              <a:rPr lang="en-US" i="1" dirty="0" smtClean="0"/>
              <a:t> w </a:t>
            </a:r>
            <a:r>
              <a:rPr lang="en-US" dirty="0" smtClean="0"/>
              <a:t>()</a:t>
            </a:r>
            <a:r>
              <a:rPr lang="en-US" i="1" dirty="0" smtClean="0"/>
              <a:t> </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endParaRPr lang="en-US" b="1" dirty="0" smtClean="0"/>
          </a:p>
          <a:p>
            <a:r>
              <a:rPr lang="en-US" dirty="0" smtClean="0"/>
              <a:t>Show that (() ()) is in </a:t>
            </a:r>
            <a:r>
              <a:rPr lang="en-US" i="1" dirty="0" smtClean="0"/>
              <a:t>P</a:t>
            </a:r>
            <a:r>
              <a:rPr lang="en-US" dirty="0" smtClean="0"/>
              <a:t>.</a:t>
            </a:r>
          </a:p>
          <a:p>
            <a:r>
              <a:rPr lang="en-US" dirty="0" smtClean="0"/>
              <a:t>Why is ))(() not in </a:t>
            </a:r>
            <a:r>
              <a:rPr lang="en-US" i="1" dirty="0" smtClean="0"/>
              <a:t>P</a:t>
            </a:r>
            <a:r>
              <a:rPr lang="en-US" dirty="0" smtClean="0"/>
              <a:t>?</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14</a:t>
            </a:fld>
            <a:endParaRPr lang="en-US"/>
          </a:p>
        </p:txBody>
      </p:sp>
      <p:sp>
        <p:nvSpPr>
          <p:cNvPr id="5" name="TextBox 4"/>
          <p:cNvSpPr txBox="1"/>
          <p:nvPr/>
        </p:nvSpPr>
        <p:spPr>
          <a:xfrm>
            <a:off x="762000" y="5791200"/>
            <a:ext cx="7596951" cy="646331"/>
          </a:xfrm>
          <a:prstGeom prst="rect">
            <a:avLst/>
          </a:prstGeom>
          <a:noFill/>
        </p:spPr>
        <p:txBody>
          <a:bodyPr wrap="none" rtlCol="0">
            <a:spAutoFit/>
          </a:bodyPr>
          <a:lstStyle/>
          <a:p>
            <a:r>
              <a:rPr lang="en-US" dirty="0" smtClean="0">
                <a:solidFill>
                  <a:srgbClr val="FF0000"/>
                </a:solidFill>
              </a:rPr>
              <a:t>Assignment: Provide another definition of the set of balanced parenthesis, </a:t>
            </a:r>
          </a:p>
          <a:p>
            <a:r>
              <a:rPr lang="en-US" dirty="0" smtClean="0">
                <a:solidFill>
                  <a:srgbClr val="FF0000"/>
                </a:solidFill>
              </a:rPr>
              <a:t>such that a string with no parenthesis is considered balanced too.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formulae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b="1" dirty="0" smtClean="0">
                <a:solidFill>
                  <a:srgbClr val="FF0000"/>
                </a:solidFill>
                <a:ea typeface="Cambria Math" pitchFamily="18" charset="0"/>
              </a:rPr>
              <a:t>BASIS STEP</a:t>
            </a:r>
            <a:r>
              <a:rPr lang="en-US" b="1" dirty="0" smtClean="0">
                <a:solidFill>
                  <a:srgbClr val="FF0000"/>
                </a:solidFill>
                <a:latin typeface="Cambria Math" pitchFamily="18" charset="0"/>
                <a:ea typeface="Cambria Math" pitchFamily="18" charset="0"/>
              </a:rPr>
              <a:t>:</a:t>
            </a:r>
            <a:r>
              <a:rPr lang="en-US" b="1" dirty="0" smtClean="0">
                <a:solidFill>
                  <a:srgbClr val="FF0000"/>
                </a:solidFill>
              </a:rPr>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b="1" dirty="0" smtClean="0">
                <a:solidFill>
                  <a:srgbClr val="FF0000"/>
                </a:solidFill>
              </a:rPr>
              <a:t>RECURSIVE STEP: </a:t>
            </a:r>
            <a:r>
              <a:rPr lang="en-US" dirty="0" smtClean="0"/>
              <a:t>If </a:t>
            </a:r>
            <a:r>
              <a:rPr lang="en-US" i="1" dirty="0" smtClean="0"/>
              <a:t>E</a:t>
            </a:r>
            <a:r>
              <a:rPr lang="en-US" dirty="0" smtClean="0"/>
              <a:t> and </a:t>
            </a:r>
            <a:r>
              <a:rPr lang="en-US" i="1" dirty="0" smtClean="0"/>
              <a:t>F</a:t>
            </a:r>
            <a:r>
              <a:rPr lang="en-US" dirty="0" smtClean="0"/>
              <a:t> are well formed formulae,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formulae.</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b="1" dirty="0" smtClean="0">
                <a:solidFill>
                  <a:srgbClr val="FF0000"/>
                </a:solidFill>
                <a:ea typeface="Cambria Math" pitchFamily="18" charset="0"/>
              </a:rPr>
              <a:t>BASIS STEP</a:t>
            </a:r>
            <a:r>
              <a:rPr lang="en-US" b="1" dirty="0" smtClean="0">
                <a:solidFill>
                  <a:srgbClr val="FF0000"/>
                </a:solidFill>
                <a:latin typeface="Cambria Math" pitchFamily="18" charset="0"/>
                <a:ea typeface="Cambria Math" pitchFamily="18" charset="0"/>
              </a:rPr>
              <a:t>:</a:t>
            </a:r>
            <a:r>
              <a:rPr lang="en-US" b="1" dirty="0" smtClean="0">
                <a:solidFill>
                  <a:srgbClr val="FF0000"/>
                </a:solidFill>
              </a:rPr>
              <a:t>  </a:t>
            </a:r>
            <a:r>
              <a:rPr lang="en-US" dirty="0" smtClean="0"/>
              <a:t>A single vertex </a:t>
            </a:r>
            <a:r>
              <a:rPr lang="en-US" i="1" dirty="0" smtClean="0"/>
              <a:t>r</a:t>
            </a:r>
            <a:r>
              <a:rPr lang="en-US" dirty="0" smtClean="0"/>
              <a:t> is a rooted tree.</a:t>
            </a:r>
            <a:endParaRPr lang="en-US" i="1" dirty="0" smtClean="0"/>
          </a:p>
          <a:p>
            <a:pPr lvl="1">
              <a:buNone/>
            </a:pPr>
            <a:r>
              <a:rPr lang="en-US" b="1" dirty="0" smtClean="0">
                <a:solidFill>
                  <a:srgbClr val="FF0000"/>
                </a:solidFill>
              </a:rPr>
              <a:t>RECURSIVE STEP: </a:t>
            </a:r>
            <a:r>
              <a:rPr lang="en-US" dirty="0" smtClean="0"/>
              <a:t>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
        <p:nvSpPr>
          <p:cNvPr id="6" name="Slide Number Placeholder 5"/>
          <p:cNvSpPr>
            <a:spLocks noGrp="1"/>
          </p:cNvSpPr>
          <p:nvPr>
            <p:ph type="sldNum" sz="quarter" idx="12"/>
          </p:nvPr>
        </p:nvSpPr>
        <p:spPr/>
        <p:txBody>
          <a:bodyPr/>
          <a:lstStyle/>
          <a:p>
            <a:fld id="{8CD41AC4-40F7-4FE0-8905-74C6698904F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b="1" i="1" dirty="0" smtClean="0">
                <a:solidFill>
                  <a:srgbClr val="FF0000"/>
                </a:solidFill>
              </a:rPr>
              <a:t>full binary trees </a:t>
            </a:r>
            <a:r>
              <a:rPr lang="en-US" dirty="0" smtClean="0"/>
              <a:t>can be defined recursively by these steps.</a:t>
            </a:r>
          </a:p>
          <a:p>
            <a:pPr lvl="1">
              <a:buNone/>
            </a:pPr>
            <a:r>
              <a:rPr lang="en-US" dirty="0" smtClean="0">
                <a:solidFill>
                  <a:srgbClr val="FF0000"/>
                </a:solidFill>
              </a:rPr>
              <a:t>BASIS STEP: </a:t>
            </a:r>
            <a:r>
              <a:rPr lang="en-US" dirty="0" smtClean="0"/>
              <a:t>There is a full binary tree consisting of only a single vertex </a:t>
            </a:r>
            <a:r>
              <a:rPr lang="en-US" i="1" dirty="0" smtClean="0"/>
              <a:t>r</a:t>
            </a:r>
            <a:r>
              <a:rPr lang="en-US" dirty="0" smtClean="0"/>
              <a:t>.</a:t>
            </a:r>
          </a:p>
          <a:p>
            <a:pPr lvl="1">
              <a:buNone/>
            </a:pPr>
            <a:r>
              <a:rPr lang="en-US" b="1" dirty="0" smtClean="0">
                <a:solidFill>
                  <a:srgbClr val="FF0000"/>
                </a:solidFill>
              </a:rPr>
              <a:t>RECURSIVE STEP: </a:t>
            </a:r>
            <a:r>
              <a:rPr lang="en-US" dirty="0" smtClean="0"/>
              <a:t>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1</a:t>
            </a:r>
            <a:r>
              <a:rPr lang="en-US" dirty="0" smtClean="0"/>
              <a:t> and the right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
        <p:nvSpPr>
          <p:cNvPr id="5" name="Slide Number Placeholder 4"/>
          <p:cNvSpPr>
            <a:spLocks noGrp="1"/>
          </p:cNvSpPr>
          <p:nvPr>
            <p:ph type="sldNum" sz="quarter" idx="12"/>
          </p:nvPr>
        </p:nvSpPr>
        <p:spPr/>
        <p:txBody>
          <a:bodyPr/>
          <a:lstStyle/>
          <a:p>
            <a:fld id="{8CD41AC4-40F7-4FE0-8905-74C6698904F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a:xfrm>
            <a:off x="457200" y="1935480"/>
            <a:ext cx="7239000" cy="4389120"/>
          </a:xfrm>
        </p:spPr>
        <p:txBody>
          <a:bodyPr>
            <a:normAutofit/>
          </a:bodyPr>
          <a:lstStyle/>
          <a:p>
            <a:r>
              <a:rPr lang="en-US" dirty="0" smtClean="0"/>
              <a:t>Mathematical Induction - Sec 5.1</a:t>
            </a:r>
          </a:p>
          <a:p>
            <a:r>
              <a:rPr lang="en-US" dirty="0" smtClean="0"/>
              <a:t>Strong Induction and Well-Ordering - Sec 5.2</a:t>
            </a:r>
          </a:p>
          <a:p>
            <a:pPr>
              <a:buNone/>
            </a:pPr>
            <a:r>
              <a:rPr lang="en-US" dirty="0" smtClean="0"/>
              <a:t> Lecture 18</a:t>
            </a:r>
          </a:p>
          <a:p>
            <a:endParaRPr lang="en-US" dirty="0" smtClean="0"/>
          </a:p>
          <a:p>
            <a:r>
              <a:rPr lang="en-US" dirty="0" smtClean="0">
                <a:solidFill>
                  <a:srgbClr val="FF0000"/>
                </a:solidFill>
              </a:rPr>
              <a:t>Recursive Definitions and Structural Induction – Sec 5.3 – Lecture </a:t>
            </a:r>
            <a:r>
              <a:rPr lang="en-US" dirty="0" smtClean="0">
                <a:solidFill>
                  <a:srgbClr val="FF0000"/>
                </a:solidFill>
              </a:rPr>
              <a:t>20, 21 </a:t>
            </a:r>
            <a:r>
              <a:rPr lang="en-US" dirty="0" smtClean="0">
                <a:solidFill>
                  <a:srgbClr val="FF0000"/>
                </a:solidFill>
              </a:rPr>
              <a:t>- (This Slide)</a:t>
            </a:r>
            <a:endParaRPr lang="en-US" dirty="0" smtClean="0"/>
          </a:p>
          <a:p>
            <a:pPr>
              <a:buNone/>
            </a:pPr>
            <a:endParaRPr lang="en-US" dirty="0" smtClean="0">
              <a:solidFill>
                <a:srgbClr val="FF0000"/>
              </a:solidFill>
            </a:endParaRPr>
          </a:p>
          <a:p>
            <a:r>
              <a:rPr lang="en-US" dirty="0" smtClean="0"/>
              <a:t>Recursive Algorithms – Sec 5.4 – </a:t>
            </a:r>
            <a:r>
              <a:rPr lang="en-US" smtClean="0"/>
              <a:t>Lecture </a:t>
            </a:r>
            <a:r>
              <a:rPr lang="en-US" smtClean="0"/>
              <a:t>22</a:t>
            </a: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sym typeface="Symbol"/>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a:t>
            </a:r>
            <a:r>
              <a:rPr lang="en-US" b="1" dirty="0" smtClean="0">
                <a:solidFill>
                  <a:srgbClr val="FF0000"/>
                </a:solidFill>
              </a:rPr>
              <a:t>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a:t>
            </a:r>
            <a:r>
              <a:rPr lang="en-US" b="1" dirty="0" smtClean="0">
                <a:solidFill>
                  <a:srgbClr val="FF0000"/>
                </a:solidFill>
              </a:rPr>
              <a:t>INDUCTIVE STEP: </a:t>
            </a:r>
            <a:r>
              <a:rPr lang="en-US" dirty="0" smtClean="0"/>
              <a:t>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sym typeface="Symbol"/>
              </a:rPr>
              <a:t></a:t>
            </a:r>
            <a:r>
              <a:rPr lang="en-US" dirty="0" smtClean="0">
                <a:latin typeface="Cambria Math"/>
                <a:ea typeface="Cambria Math"/>
              </a:rPr>
              <a:t> </a:t>
            </a:r>
            <a:r>
              <a:rPr lang="en-US" dirty="0" smtClean="0"/>
              <a:t>A:</a:t>
            </a:r>
          </a:p>
          <a:p>
            <a:pPr lvl="2">
              <a:buNone/>
            </a:pPr>
            <a:r>
              <a:rPr lang="en-US" dirty="0" smtClean="0"/>
              <a:t>     </a:t>
            </a:r>
            <a:r>
              <a:rPr lang="en-US" b="1" dirty="0" smtClean="0">
                <a:solidFill>
                  <a:srgbClr val="FF0000"/>
                </a:solidFill>
              </a:rPr>
              <a:t>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a:t>
            </a:r>
            <a:r>
              <a:rPr lang="en-US" b="1" dirty="0" smtClean="0">
                <a:solidFill>
                  <a:srgbClr val="FF0000"/>
                </a:solidFill>
              </a:rPr>
              <a:t>INDUCTIVE STEP:  </a:t>
            </a:r>
            <a:r>
              <a:rPr lang="en-US" dirty="0" smtClean="0"/>
              <a:t>The second part of the recursive definition adds </a:t>
            </a:r>
            <a:r>
              <a:rPr lang="en-US" i="1" dirty="0" smtClean="0"/>
              <a:t>x</a:t>
            </a:r>
            <a:r>
              <a:rPr lang="en-US" dirty="0" smtClean="0"/>
              <a:t> +</a:t>
            </a:r>
            <a:r>
              <a:rPr lang="en-US" i="1" dirty="0" smtClean="0"/>
              <a:t>y</a:t>
            </a:r>
            <a:r>
              <a:rPr lang="en-US" dirty="0" smtClean="0"/>
              <a:t> to </a:t>
            </a:r>
            <a:r>
              <a:rPr lang="en-US" i="1" dirty="0" smtClean="0"/>
              <a:t>S</a:t>
            </a:r>
            <a:r>
              <a:rPr lang="en-US" dirty="0" smtClean="0"/>
              <a:t>, if both </a:t>
            </a:r>
            <a:r>
              <a:rPr lang="en-US" i="1" dirty="0" smtClean="0"/>
              <a:t>x</a:t>
            </a:r>
            <a:r>
              <a:rPr lang="en-US" dirty="0" smtClean="0"/>
              <a:t> and </a:t>
            </a:r>
            <a:r>
              <a:rPr lang="en-US" i="1" dirty="0" smtClean="0"/>
              <a:t>y</a:t>
            </a:r>
            <a:r>
              <a:rPr lang="en-US" dirty="0" smtClean="0"/>
              <a:t> are in </a:t>
            </a:r>
            <a:r>
              <a:rPr lang="en-US" i="1" dirty="0" smtClean="0"/>
              <a:t>S</a:t>
            </a:r>
            <a:r>
              <a:rPr lang="en-US" dirty="0" smtClean="0"/>
              <a:t>. 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 it follows that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a:p>
            <a:r>
              <a:rPr lang="en-US" dirty="0" smtClean="0"/>
              <a:t>We used mathematical induction to prove a result about a recursively defined set. Next  we study a more direct form induction for proving results about recursively defined sets.</a:t>
            </a:r>
          </a:p>
          <a:p>
            <a:pPr lvl="1">
              <a:buNone/>
            </a:pP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b="1" i="1" dirty="0" smtClean="0">
                <a:solidFill>
                  <a:srgbClr val="FF0000"/>
                </a:solidFill>
              </a:rPr>
              <a:t>structural induction</a:t>
            </a:r>
            <a:r>
              <a:rPr lang="en-US" dirty="0" smtClean="0"/>
              <a:t>. </a:t>
            </a:r>
          </a:p>
          <a:p>
            <a:pPr lvl="1">
              <a:buNone/>
            </a:pPr>
            <a:r>
              <a:rPr lang="en-US" b="1" dirty="0" smtClean="0">
                <a:solidFill>
                  <a:srgbClr val="FF0000"/>
                </a:solidFill>
              </a:rPr>
              <a:t>BASIS STEP: </a:t>
            </a:r>
            <a:r>
              <a:rPr lang="en-US" dirty="0" smtClean="0"/>
              <a:t>Show that the result holds for all elements specified in the basis step of the recursive definition.</a:t>
            </a:r>
          </a:p>
          <a:p>
            <a:pPr lvl="1">
              <a:buNone/>
            </a:pPr>
            <a:r>
              <a:rPr lang="en-US" b="1" dirty="0" smtClean="0">
                <a:solidFill>
                  <a:srgbClr val="FF0000"/>
                </a:solidFill>
              </a:rPr>
              <a:t>RECURSIVE STEP: </a:t>
            </a:r>
            <a:r>
              <a:rPr lang="en-US" dirty="0" smtClean="0"/>
              <a:t>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b="1" dirty="0" smtClean="0">
                <a:solidFill>
                  <a:srgbClr val="FF0000"/>
                </a:solidFill>
              </a:rPr>
              <a:t>BASIS STEP: </a:t>
            </a:r>
            <a:r>
              <a:rPr lang="en-US" dirty="0" smtClean="0"/>
              <a:t>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b="1" dirty="0" smtClean="0">
                <a:solidFill>
                  <a:srgbClr val="FF0000"/>
                </a:solidFill>
              </a:rPr>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solidFill>
                  <a:srgbClr val="FF0000"/>
                </a:solidFill>
              </a:rPr>
              <a:t>BASIS STEP: </a:t>
            </a:r>
            <a:r>
              <a:rPr lang="en-US" dirty="0" smtClean="0"/>
              <a:t>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solidFill>
                  <a:srgbClr val="FF0000"/>
                </a:solidFill>
              </a:rPr>
              <a:t>RECURSIVE STEP: </a:t>
            </a:r>
            <a:r>
              <a:rPr lang="en-US" dirty="0" smtClean="0"/>
              <a:t>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b="1" dirty="0" smtClean="0">
                <a:solidFill>
                  <a:srgbClr val="FF0000"/>
                </a:solidFill>
              </a:rPr>
              <a:t>BASIS  STEP: </a:t>
            </a:r>
            <a:r>
              <a:rPr lang="en-US" sz="2000" dirty="0" smtClean="0"/>
              <a:t>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b="1" dirty="0" smtClean="0">
                <a:solidFill>
                  <a:srgbClr val="FF0000"/>
                </a:solidFill>
              </a:rPr>
              <a:t>RECURSIVE STEP:  </a:t>
            </a:r>
            <a:r>
              <a:rPr lang="en-US" sz="2000" dirty="0" smtClean="0"/>
              <a:t>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219200" y="4343400"/>
            <a:ext cx="74676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6" name="Slide Number Placeholder 5"/>
          <p:cNvSpPr>
            <a:spLocks noGrp="1"/>
          </p:cNvSpPr>
          <p:nvPr>
            <p:ph type="sldNum" sz="quarter" idx="12"/>
          </p:nvPr>
        </p:nvSpPr>
        <p:spPr/>
        <p:txBody>
          <a:bodyPr/>
          <a:lstStyle/>
          <a:p>
            <a:fld id="{8CD41AC4-40F7-4FE0-8905-74C6698904F3}"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a:xfrm>
            <a:off x="1066800" y="2895600"/>
            <a:ext cx="6934200" cy="1950720"/>
          </a:xfrm>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Math induction vs. Structural induction</a:t>
            </a:r>
            <a:endParaRPr lang="en-US" sz="3600" dirty="0"/>
          </a:p>
        </p:txBody>
      </p:sp>
      <p:sp>
        <p:nvSpPr>
          <p:cNvPr id="3" name="Content Placeholder 2"/>
          <p:cNvSpPr>
            <a:spLocks noGrp="1"/>
          </p:cNvSpPr>
          <p:nvPr>
            <p:ph idx="1"/>
          </p:nvPr>
        </p:nvSpPr>
        <p:spPr>
          <a:xfrm>
            <a:off x="381000" y="2438400"/>
            <a:ext cx="8229600" cy="3855720"/>
          </a:xfrm>
        </p:spPr>
        <p:txBody>
          <a:bodyPr/>
          <a:lstStyle/>
          <a:p>
            <a:pPr>
              <a:buNone/>
            </a:pPr>
            <a:r>
              <a:rPr lang="en-US" dirty="0" smtClean="0"/>
              <a:t>	    Math </a:t>
            </a:r>
            <a:r>
              <a:rPr lang="en-US" dirty="0" err="1" smtClean="0"/>
              <a:t>ind</a:t>
            </a:r>
            <a:r>
              <a:rPr lang="en-US" dirty="0" smtClean="0"/>
              <a:t>.</a:t>
            </a:r>
          </a:p>
          <a:p>
            <a:pPr marL="1154430" lvl="2" indent="-514350">
              <a:buFont typeface="+mj-lt"/>
              <a:buAutoNum type="arabicPeriod"/>
            </a:pPr>
            <a:r>
              <a:rPr lang="en-US" dirty="0" smtClean="0">
                <a:sym typeface="Symbol"/>
              </a:rPr>
              <a:t> </a:t>
            </a:r>
            <a:r>
              <a:rPr lang="en-US" dirty="0" err="1" smtClean="0">
                <a:sym typeface="Symbol"/>
              </a:rPr>
              <a:t>nS</a:t>
            </a:r>
            <a:r>
              <a:rPr lang="en-US" dirty="0" smtClean="0">
                <a:sym typeface="Symbol"/>
              </a:rPr>
              <a:t>, P(n)</a:t>
            </a:r>
          </a:p>
          <a:p>
            <a:pPr marL="1154430" lvl="2" indent="-514350">
              <a:buFont typeface="+mj-lt"/>
              <a:buAutoNum type="arabicPeriod"/>
            </a:pPr>
            <a:r>
              <a:rPr lang="en-US" dirty="0" smtClean="0">
                <a:sym typeface="Symbol"/>
              </a:rPr>
              <a:t>|S| =|N|</a:t>
            </a:r>
          </a:p>
          <a:p>
            <a:pPr marL="1154430" lvl="2" indent="-514350">
              <a:buFont typeface="+mj-lt"/>
              <a:buAutoNum type="arabicPeriod"/>
            </a:pPr>
            <a:r>
              <a:rPr lang="en-US" dirty="0" smtClean="0">
                <a:sym typeface="Symbol"/>
              </a:rPr>
              <a:t>S is well-ordered</a:t>
            </a:r>
          </a:p>
          <a:p>
            <a:pPr marL="1154430" lvl="2" indent="-514350">
              <a:buNone/>
            </a:pPr>
            <a:endParaRPr lang="en-US" dirty="0" smtClean="0">
              <a:sym typeface="Symbol"/>
            </a:endParaRPr>
          </a:p>
          <a:p>
            <a:pPr marL="1154430" lvl="2" indent="-514350">
              <a:buNone/>
            </a:pPr>
            <a:r>
              <a:rPr lang="en-US" sz="2400" dirty="0" smtClean="0">
                <a:sym typeface="Symbol"/>
              </a:rPr>
              <a:t>Structural </a:t>
            </a:r>
            <a:r>
              <a:rPr lang="en-US" sz="2400" dirty="0" err="1" smtClean="0">
                <a:sym typeface="Symbol"/>
              </a:rPr>
              <a:t>ind</a:t>
            </a:r>
            <a:r>
              <a:rPr lang="en-US" sz="2400" dirty="0" smtClean="0">
                <a:sym typeface="Symbol"/>
              </a:rPr>
              <a:t>.</a:t>
            </a:r>
            <a:endParaRPr lang="en-US" dirty="0" smtClean="0">
              <a:sym typeface="Symbol"/>
            </a:endParaRPr>
          </a:p>
          <a:p>
            <a:pPr marL="1154430" lvl="2" indent="-514350">
              <a:buFont typeface="+mj-lt"/>
              <a:buAutoNum type="arabicPeriod"/>
            </a:pPr>
            <a:r>
              <a:rPr lang="en-US" dirty="0" smtClean="0">
                <a:sym typeface="Symbol"/>
              </a:rPr>
              <a:t> </a:t>
            </a:r>
            <a:r>
              <a:rPr lang="en-US" dirty="0" err="1" smtClean="0">
                <a:sym typeface="Symbol"/>
              </a:rPr>
              <a:t>nS</a:t>
            </a:r>
            <a:r>
              <a:rPr lang="en-US" dirty="0" smtClean="0">
                <a:sym typeface="Symbol"/>
              </a:rPr>
              <a:t>, P(n)</a:t>
            </a:r>
          </a:p>
          <a:p>
            <a:pPr marL="1154430" lvl="2" indent="-514350">
              <a:buFont typeface="+mj-lt"/>
              <a:buAutoNum type="arabicPeriod"/>
            </a:pPr>
            <a:r>
              <a:rPr lang="en-US" dirty="0" smtClean="0">
                <a:sym typeface="Symbol"/>
              </a:rPr>
              <a:t>|S| =|N|</a:t>
            </a:r>
          </a:p>
          <a:p>
            <a:pPr marL="1154430" lvl="2" indent="-514350">
              <a:buFont typeface="+mj-lt"/>
              <a:buAutoNum type="arabicPeriod"/>
            </a:pPr>
            <a:r>
              <a:rPr lang="en-US" dirty="0" smtClean="0">
                <a:sym typeface="Symbol"/>
              </a:rPr>
              <a:t>S is build recursively</a:t>
            </a:r>
          </a:p>
          <a:p>
            <a:pPr marL="1154430" lvl="2"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b="1" dirty="0" smtClean="0">
                <a:solidFill>
                  <a:srgbClr val="FF0000"/>
                </a:solidFill>
              </a:rPr>
              <a:t>BASIS STEP</a:t>
            </a:r>
            <a:r>
              <a:rPr lang="en-US" dirty="0" smtClean="0"/>
              <a:t>: Specify the value of the function at </a:t>
            </a:r>
            <a:r>
              <a:rPr lang="en-US" dirty="0" smtClean="0">
                <a:solidFill>
                  <a:schemeClr val="accent1"/>
                </a:solidFill>
              </a:rPr>
              <a:t>zero</a:t>
            </a:r>
            <a:r>
              <a:rPr lang="en-US" dirty="0" smtClean="0"/>
              <a:t>.</a:t>
            </a:r>
          </a:p>
          <a:p>
            <a:pPr lvl="1"/>
            <a:r>
              <a:rPr lang="en-US" b="1" dirty="0" smtClean="0">
                <a:solidFill>
                  <a:srgbClr val="FF0000"/>
                </a:solidFill>
              </a:rPr>
              <a:t>RECURSIVE STEP</a:t>
            </a:r>
            <a:r>
              <a:rPr lang="en-US" dirty="0" smtClean="0"/>
              <a:t>: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Solution</a:t>
            </a:r>
            <a:r>
              <a:rPr lang="en-US" dirty="0" smtClean="0"/>
              <a:t>:</a:t>
            </a:r>
          </a:p>
          <a:p>
            <a:pPr marL="971550" lvl="1" indent="-514350">
              <a:buNone/>
            </a:pP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dirty="0" smtClean="0">
                <a:latin typeface="Cambria Math"/>
                <a:ea typeface="Cambria Math"/>
              </a:rPr>
              <a:t>∙</a:t>
            </a:r>
            <a:r>
              <a:rPr lang="en-US" i="1" dirty="0" smtClean="0"/>
              <a:t> f</a:t>
            </a:r>
            <a:r>
              <a:rPr lang="en-US" dirty="0" smtClean="0"/>
              <a:t>(</a:t>
            </a:r>
            <a:r>
              <a:rPr lang="en-US" i="1" dirty="0" smtClean="0"/>
              <a:t>n</a:t>
            </a:r>
            <a:r>
              <a:rPr lang="en-US" dirty="0" smtClean="0"/>
              <a:t>)</a:t>
            </a:r>
          </a:p>
          <a:p>
            <a:pPr lvl="2">
              <a:buNone/>
            </a:pPr>
            <a:endParaRPr lang="en-US" dirty="0" smtClean="0">
              <a:latin typeface="Cambria Math"/>
              <a:ea typeface="Cambria Math"/>
            </a:endParaRP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8CD41AC4-40F7-4FE0-8905-74C6698904F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
        <p:nvSpPr>
          <p:cNvPr id="7" name="Slide Number Placeholder 6"/>
          <p:cNvSpPr>
            <a:spLocks noGrp="1"/>
          </p:cNvSpPr>
          <p:nvPr>
            <p:ph type="sldNum" sz="quarter" idx="12"/>
          </p:nvPr>
        </p:nvSpPr>
        <p:spPr/>
        <p:txBody>
          <a:bodyPr/>
          <a:lstStyle/>
          <a:p>
            <a:fld id="{8CD41AC4-40F7-4FE0-8905-74C6698904F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b="1" i="1" dirty="0" smtClean="0">
                <a:solidFill>
                  <a:srgbClr val="FF0000"/>
                </a:solidFill>
              </a:rPr>
              <a:t>f</a:t>
            </a:r>
            <a:r>
              <a:rPr lang="en-US" b="1" baseline="-25000" dirty="0" smtClean="0">
                <a:solidFill>
                  <a:srgbClr val="FF0000"/>
                </a:solidFill>
                <a:latin typeface="Cambria Math" pitchFamily="18" charset="0"/>
                <a:ea typeface="Cambria Math" pitchFamily="18" charset="0"/>
              </a:rPr>
              <a:t>0 </a:t>
            </a:r>
            <a:r>
              <a:rPr lang="en-US" b="1" i="1" dirty="0" smtClean="0">
                <a:solidFill>
                  <a:srgbClr val="FF0000"/>
                </a:solidFill>
              </a:rPr>
              <a:t> = </a:t>
            </a:r>
            <a:r>
              <a:rPr lang="en-US" b="1" dirty="0" smtClean="0">
                <a:solidFill>
                  <a:srgbClr val="FF0000"/>
                </a:solidFill>
                <a:latin typeface="Cambria Math" pitchFamily="18" charset="0"/>
                <a:ea typeface="Cambria Math" pitchFamily="18" charset="0"/>
              </a:rPr>
              <a:t>0</a:t>
            </a:r>
          </a:p>
          <a:p>
            <a:pPr marL="971550" lvl="1" indent="-514350">
              <a:buNone/>
            </a:pPr>
            <a:r>
              <a:rPr lang="en-US" b="1" i="1" dirty="0" smtClean="0">
                <a:solidFill>
                  <a:srgbClr val="FF0000"/>
                </a:solidFill>
              </a:rPr>
              <a:t>f</a:t>
            </a:r>
            <a:r>
              <a:rPr lang="en-US" b="1" baseline="-25000" dirty="0" smtClean="0">
                <a:solidFill>
                  <a:srgbClr val="FF0000"/>
                </a:solidFill>
                <a:latin typeface="Cambria Math" pitchFamily="18" charset="0"/>
                <a:ea typeface="Cambria Math" pitchFamily="18" charset="0"/>
              </a:rPr>
              <a:t>1</a:t>
            </a:r>
            <a:r>
              <a:rPr lang="en-US" b="1" i="1" dirty="0" smtClean="0">
                <a:solidFill>
                  <a:srgbClr val="FF0000"/>
                </a:solidFill>
              </a:rPr>
              <a:t> = </a:t>
            </a:r>
            <a:r>
              <a:rPr lang="en-US" b="1" dirty="0" smtClean="0">
                <a:solidFill>
                  <a:srgbClr val="FF0000"/>
                </a:solidFill>
                <a:latin typeface="Cambria Math" pitchFamily="18" charset="0"/>
                <a:ea typeface="Cambria Math" pitchFamily="18" charset="0"/>
              </a:rPr>
              <a:t>1</a:t>
            </a:r>
          </a:p>
          <a:p>
            <a:pPr marL="971550" lvl="1" indent="-514350">
              <a:buNone/>
            </a:pPr>
            <a:r>
              <a:rPr lang="en-US" b="1" i="1" dirty="0" smtClean="0">
                <a:solidFill>
                  <a:srgbClr val="FF0000"/>
                </a:solidFill>
              </a:rPr>
              <a:t>f</a:t>
            </a:r>
            <a:r>
              <a:rPr lang="en-US" b="1" i="1" baseline="-25000" dirty="0" smtClean="0">
                <a:solidFill>
                  <a:srgbClr val="FF0000"/>
                </a:solidFill>
                <a:ea typeface="Cambria Math" pitchFamily="18" charset="0"/>
              </a:rPr>
              <a:t>n</a:t>
            </a:r>
            <a:r>
              <a:rPr lang="en-US" b="1" i="1" dirty="0" smtClean="0">
                <a:solidFill>
                  <a:srgbClr val="FF0000"/>
                </a:solidFill>
              </a:rPr>
              <a:t> = f</a:t>
            </a:r>
            <a:r>
              <a:rPr lang="en-US" b="1" i="1" baseline="-25000" dirty="0" smtClean="0">
                <a:solidFill>
                  <a:srgbClr val="FF0000"/>
                </a:solidFill>
              </a:rPr>
              <a:t>n</a:t>
            </a:r>
            <a:r>
              <a:rPr lang="en-US" b="1" i="1" baseline="-25000" dirty="0" smtClean="0">
                <a:solidFill>
                  <a:srgbClr val="FF0000"/>
                </a:solidFill>
                <a:latin typeface="Cambria Math"/>
                <a:ea typeface="Cambria Math"/>
              </a:rPr>
              <a:t>−</a:t>
            </a:r>
            <a:r>
              <a:rPr lang="en-US" b="1" baseline="-25000" dirty="0" smtClean="0">
                <a:solidFill>
                  <a:srgbClr val="FF0000"/>
                </a:solidFill>
                <a:latin typeface="Cambria Math" pitchFamily="18" charset="0"/>
                <a:ea typeface="Cambria Math" pitchFamily="18" charset="0"/>
              </a:rPr>
              <a:t>1</a:t>
            </a:r>
            <a:r>
              <a:rPr lang="en-US" b="1" i="1" dirty="0" smtClean="0">
                <a:solidFill>
                  <a:srgbClr val="FF0000"/>
                </a:solidFill>
              </a:rPr>
              <a:t>  + f</a:t>
            </a:r>
            <a:r>
              <a:rPr lang="en-US" b="1" i="1" baseline="-25000" dirty="0" smtClean="0">
                <a:solidFill>
                  <a:srgbClr val="FF0000"/>
                </a:solidFill>
              </a:rPr>
              <a:t>n</a:t>
            </a:r>
            <a:r>
              <a:rPr lang="en-US" b="1" i="1" baseline="-25000" dirty="0" smtClean="0">
                <a:solidFill>
                  <a:srgbClr val="FF0000"/>
                </a:solidFill>
                <a:latin typeface="Cambria Math"/>
                <a:ea typeface="Cambria Math"/>
              </a:rPr>
              <a:t>−</a:t>
            </a:r>
            <a:r>
              <a:rPr lang="en-US" b="1" baseline="-25000" dirty="0" smtClean="0">
                <a:solidFill>
                  <a:srgbClr val="FF0000"/>
                </a:solidFill>
                <a:latin typeface="Cambria Math" pitchFamily="18" charset="0"/>
                <a:ea typeface="Cambria Math" pitchFamily="18" charset="0"/>
              </a:rPr>
              <a:t>2</a:t>
            </a:r>
            <a:endParaRPr lang="en-US" b="1" baseline="-25000" dirty="0" smtClean="0">
              <a:solidFill>
                <a:srgbClr val="FF0000"/>
              </a:solidFill>
            </a:endParaRPr>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8" name="Slide Number Placeholder 7"/>
          <p:cNvSpPr>
            <a:spLocks noGrp="1"/>
          </p:cNvSpPr>
          <p:nvPr>
            <p:ph type="sldNum" sz="quarter" idx="12"/>
          </p:nvPr>
        </p:nvSpPr>
        <p:spPr/>
        <p:txBody>
          <a:bodyPr/>
          <a:lstStyle/>
          <a:p>
            <a:fld id="{8CD41AC4-40F7-4FE0-8905-74C6698904F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17439</TotalTime>
  <Words>2019</Words>
  <Application>Microsoft Office PowerPoint</Application>
  <PresentationFormat>On-screen Show (4:3)</PresentationFormat>
  <Paragraphs>188</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Constantia</vt:lpstr>
      <vt:lpstr>Wingdings 2</vt:lpstr>
      <vt:lpstr>Symbol</vt:lpstr>
      <vt:lpstr>Cambria Math</vt:lpstr>
      <vt:lpstr>Flow</vt:lpstr>
      <vt:lpstr>Induction and recursion</vt:lpstr>
      <vt:lpstr>Chapter Summary</vt:lpstr>
      <vt:lpstr>Recursive Definitions and Structural Induction</vt:lpstr>
      <vt:lpstr>Section Summary</vt:lpstr>
      <vt:lpstr>Math induction vs. Structural induction</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Length of a String</vt:lpstr>
      <vt:lpstr>Balanced Parentheses</vt:lpstr>
      <vt:lpstr>Well-Formed Formulae in Propositional Logic</vt:lpstr>
      <vt:lpstr>Rooted Trees</vt:lpstr>
      <vt:lpstr>Building Up Rooted Trees</vt:lpstr>
      <vt:lpstr>Full Binary Trees</vt:lpstr>
      <vt:lpstr>Building Up Full Binary Trees</vt:lpstr>
      <vt:lpstr>Induction and Recursively Defined Sets</vt:lpstr>
      <vt:lpstr>Structural Induction</vt:lpstr>
      <vt:lpstr>Full Binary Trees</vt:lpstr>
      <vt:lpstr>Structural Induction and Binary Trees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Hiva</cp:lastModifiedBy>
  <cp:revision>1011</cp:revision>
  <dcterms:created xsi:type="dcterms:W3CDTF">2011-03-27T19:21:35Z</dcterms:created>
  <dcterms:modified xsi:type="dcterms:W3CDTF">2014-11-08T02:59:19Z</dcterms:modified>
</cp:coreProperties>
</file>