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90" r:id="rId4"/>
    <p:sldId id="291" r:id="rId5"/>
    <p:sldId id="295" r:id="rId6"/>
    <p:sldId id="296" r:id="rId7"/>
    <p:sldId id="293" r:id="rId8"/>
    <p:sldId id="297" r:id="rId9"/>
    <p:sldId id="286" r:id="rId10"/>
    <p:sldId id="298" r:id="rId11"/>
    <p:sldId id="300" r:id="rId12"/>
    <p:sldId id="301" r:id="rId13"/>
    <p:sldId id="289" r:id="rId14"/>
    <p:sldId id="280" r:id="rId15"/>
    <p:sldId id="302" r:id="rId16"/>
    <p:sldId id="281" r:id="rId17"/>
    <p:sldId id="282" r:id="rId18"/>
    <p:sldId id="303" r:id="rId19"/>
    <p:sldId id="304"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28280"/>
    <a:srgbClr val="38E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1F8CD-D246-4F59-8CA8-519AECB094D1}" type="datetimeFigureOut">
              <a:rPr lang="en-US" smtClean="0"/>
              <a:pPr/>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26055-FE3C-4FB7-AC05-AED8F0132160}" type="slidenum">
              <a:rPr lang="en-US" smtClean="0"/>
              <a:pPr/>
              <a:t>‹#›</a:t>
            </a:fld>
            <a:endParaRPr lang="en-US"/>
          </a:p>
        </p:txBody>
      </p:sp>
    </p:spTree>
    <p:extLst>
      <p:ext uri="{BB962C8B-B14F-4D97-AF65-F5344CB8AC3E}">
        <p14:creationId xmlns:p14="http://schemas.microsoft.com/office/powerpoint/2010/main" val="400932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yperphysics.phy-astr.gsu.edu/hbase/thermo/imgheat/pha1.gi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answers.yahoo.com/question/index?qid=20070625090803AAz5a8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26055-FE3C-4FB7-AC05-AED8F0132160}" type="slidenum">
              <a:rPr lang="en-US" smtClean="0"/>
              <a:pPr/>
              <a:t>1</a:t>
            </a:fld>
            <a:endParaRPr lang="en-US"/>
          </a:p>
        </p:txBody>
      </p:sp>
    </p:spTree>
    <p:extLst>
      <p:ext uri="{BB962C8B-B14F-4D97-AF65-F5344CB8AC3E}">
        <p14:creationId xmlns:p14="http://schemas.microsoft.com/office/powerpoint/2010/main" val="233798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10</a:t>
            </a:fld>
            <a:endParaRPr lang="en-US"/>
          </a:p>
        </p:txBody>
      </p:sp>
    </p:spTree>
    <p:extLst>
      <p:ext uri="{BB962C8B-B14F-4D97-AF65-F5344CB8AC3E}">
        <p14:creationId xmlns:p14="http://schemas.microsoft.com/office/powerpoint/2010/main" val="51321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11</a:t>
            </a:fld>
            <a:endParaRPr lang="en-US"/>
          </a:p>
        </p:txBody>
      </p:sp>
    </p:spTree>
    <p:extLst>
      <p:ext uri="{BB962C8B-B14F-4D97-AF65-F5344CB8AC3E}">
        <p14:creationId xmlns:p14="http://schemas.microsoft.com/office/powerpoint/2010/main" val="50081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12</a:t>
            </a:fld>
            <a:endParaRPr lang="en-US"/>
          </a:p>
        </p:txBody>
      </p:sp>
    </p:spTree>
    <p:extLst>
      <p:ext uri="{BB962C8B-B14F-4D97-AF65-F5344CB8AC3E}">
        <p14:creationId xmlns:p14="http://schemas.microsoft.com/office/powerpoint/2010/main" val="294845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13</a:t>
            </a:fld>
            <a:endParaRPr lang="en-US"/>
          </a:p>
        </p:txBody>
      </p:sp>
    </p:spTree>
    <p:extLst>
      <p:ext uri="{BB962C8B-B14F-4D97-AF65-F5344CB8AC3E}">
        <p14:creationId xmlns:p14="http://schemas.microsoft.com/office/powerpoint/2010/main" val="15411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a:t>
            </a:r>
            <a:r>
              <a:rPr lang="en-US" baseline="0" dirty="0"/>
              <a:t> https://youtu.be/870y6GUKbwc.  At 3:30: “Entropy is a measure of the total number of ways that energy can be distributed in a system”.  Screen shot from 10:51.</a:t>
            </a:r>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14</a:t>
            </a:fld>
            <a:endParaRPr lang="en-US"/>
          </a:p>
        </p:txBody>
      </p:sp>
    </p:spTree>
    <p:extLst>
      <p:ext uri="{BB962C8B-B14F-4D97-AF65-F5344CB8AC3E}">
        <p14:creationId xmlns:p14="http://schemas.microsoft.com/office/powerpoint/2010/main" val="119727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Sears, </a:t>
            </a:r>
            <a:r>
              <a:rPr lang="en-US" dirty="0" err="1"/>
              <a:t>Zemansky</a:t>
            </a:r>
            <a:r>
              <a:rPr lang="en-US" dirty="0"/>
              <a:t>,</a:t>
            </a:r>
            <a:r>
              <a:rPr lang="en-US" baseline="0" dirty="0"/>
              <a:t> and Young, 1987, p. 434.</a:t>
            </a:r>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15</a:t>
            </a:fld>
            <a:endParaRPr lang="en-US"/>
          </a:p>
        </p:txBody>
      </p:sp>
    </p:spTree>
    <p:extLst>
      <p:ext uri="{BB962C8B-B14F-4D97-AF65-F5344CB8AC3E}">
        <p14:creationId xmlns:p14="http://schemas.microsoft.com/office/powerpoint/2010/main" val="366347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http://hvacwebtech.com/images/3SAnim11.GIF</a:t>
            </a:r>
          </a:p>
        </p:txBody>
      </p:sp>
      <p:sp>
        <p:nvSpPr>
          <p:cNvPr id="4" name="Slide Number Placeholder 3"/>
          <p:cNvSpPr>
            <a:spLocks noGrp="1"/>
          </p:cNvSpPr>
          <p:nvPr>
            <p:ph type="sldNum" sz="quarter" idx="10"/>
          </p:nvPr>
        </p:nvSpPr>
        <p:spPr/>
        <p:txBody>
          <a:bodyPr/>
          <a:lstStyle/>
          <a:p>
            <a:fld id="{37626055-FE3C-4FB7-AC05-AED8F0132160}" type="slidenum">
              <a:rPr lang="en-US" smtClean="0"/>
              <a:pPr/>
              <a:t>16</a:t>
            </a:fld>
            <a:endParaRPr lang="en-US"/>
          </a:p>
        </p:txBody>
      </p:sp>
    </p:spTree>
    <p:extLst>
      <p:ext uri="{BB962C8B-B14F-4D97-AF65-F5344CB8AC3E}">
        <p14:creationId xmlns:p14="http://schemas.microsoft.com/office/powerpoint/2010/main" val="119727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http://hvacwebtech.com/images/3SAnim11.GIF</a:t>
            </a:r>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17</a:t>
            </a:fld>
            <a:endParaRPr lang="en-US"/>
          </a:p>
        </p:txBody>
      </p:sp>
    </p:spTree>
    <p:extLst>
      <p:ext uri="{BB962C8B-B14F-4D97-AF65-F5344CB8AC3E}">
        <p14:creationId xmlns:p14="http://schemas.microsoft.com/office/powerpoint/2010/main" val="1197278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http://hvacwebtech.com/images/3SAnim11.GIF</a:t>
            </a:r>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18</a:t>
            </a:fld>
            <a:endParaRPr lang="en-US"/>
          </a:p>
        </p:txBody>
      </p:sp>
    </p:spTree>
    <p:extLst>
      <p:ext uri="{BB962C8B-B14F-4D97-AF65-F5344CB8AC3E}">
        <p14:creationId xmlns:p14="http://schemas.microsoft.com/office/powerpoint/2010/main" val="79215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https://upload.wikimedia.org/wikipedia/commons/4/45/Clay_pot_cooler_-_Canari_Frigo_-_Tonkrugk%C3%BChler.PNG</a:t>
            </a:r>
          </a:p>
          <a:p>
            <a:r>
              <a:rPr lang="en-US" dirty="0"/>
              <a:t>https://en.wikipedia.org/wiki/Pot-in-pot_refrigerator</a:t>
            </a:r>
          </a:p>
        </p:txBody>
      </p:sp>
      <p:sp>
        <p:nvSpPr>
          <p:cNvPr id="4" name="Slide Number Placeholder 3"/>
          <p:cNvSpPr>
            <a:spLocks noGrp="1"/>
          </p:cNvSpPr>
          <p:nvPr>
            <p:ph type="sldNum" sz="quarter" idx="10"/>
          </p:nvPr>
        </p:nvSpPr>
        <p:spPr/>
        <p:txBody>
          <a:bodyPr/>
          <a:lstStyle/>
          <a:p>
            <a:fld id="{37626055-FE3C-4FB7-AC05-AED8F0132160}" type="slidenum">
              <a:rPr lang="en-US" smtClean="0"/>
              <a:pPr/>
              <a:t>19</a:t>
            </a:fld>
            <a:endParaRPr lang="en-US"/>
          </a:p>
        </p:txBody>
      </p:sp>
    </p:spTree>
    <p:extLst>
      <p:ext uri="{BB962C8B-B14F-4D97-AF65-F5344CB8AC3E}">
        <p14:creationId xmlns:p14="http://schemas.microsoft.com/office/powerpoint/2010/main" val="269641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2</a:t>
            </a:fld>
            <a:endParaRPr lang="en-US"/>
          </a:p>
        </p:txBody>
      </p:sp>
    </p:spTree>
    <p:extLst>
      <p:ext uri="{BB962C8B-B14F-4D97-AF65-F5344CB8AC3E}">
        <p14:creationId xmlns:p14="http://schemas.microsoft.com/office/powerpoint/2010/main" val="119727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http://www.wescorhvac.com/Evaporative%20cooling%20white%20paper.htm</a:t>
            </a:r>
          </a:p>
        </p:txBody>
      </p:sp>
      <p:sp>
        <p:nvSpPr>
          <p:cNvPr id="4" name="Slide Number Placeholder 3"/>
          <p:cNvSpPr>
            <a:spLocks noGrp="1"/>
          </p:cNvSpPr>
          <p:nvPr>
            <p:ph type="sldNum" sz="quarter" idx="10"/>
          </p:nvPr>
        </p:nvSpPr>
        <p:spPr/>
        <p:txBody>
          <a:bodyPr/>
          <a:lstStyle/>
          <a:p>
            <a:fld id="{37626055-FE3C-4FB7-AC05-AED8F0132160}" type="slidenum">
              <a:rPr lang="en-US" smtClean="0"/>
              <a:pPr/>
              <a:t>20</a:t>
            </a:fld>
            <a:endParaRPr lang="en-US"/>
          </a:p>
        </p:txBody>
      </p:sp>
    </p:spTree>
    <p:extLst>
      <p:ext uri="{BB962C8B-B14F-4D97-AF65-F5344CB8AC3E}">
        <p14:creationId xmlns:p14="http://schemas.microsoft.com/office/powerpoint/2010/main" val="332978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3</a:t>
            </a:fld>
            <a:endParaRPr lang="en-US"/>
          </a:p>
        </p:txBody>
      </p:sp>
    </p:spTree>
    <p:extLst>
      <p:ext uri="{BB962C8B-B14F-4D97-AF65-F5344CB8AC3E}">
        <p14:creationId xmlns:p14="http://schemas.microsoft.com/office/powerpoint/2010/main" val="403241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4</a:t>
            </a:fld>
            <a:endParaRPr lang="en-US"/>
          </a:p>
        </p:txBody>
      </p:sp>
    </p:spTree>
    <p:extLst>
      <p:ext uri="{BB962C8B-B14F-4D97-AF65-F5344CB8AC3E}">
        <p14:creationId xmlns:p14="http://schemas.microsoft.com/office/powerpoint/2010/main" val="416706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5</a:t>
            </a:fld>
            <a:endParaRPr lang="en-US"/>
          </a:p>
        </p:txBody>
      </p:sp>
    </p:spTree>
    <p:extLst>
      <p:ext uri="{BB962C8B-B14F-4D97-AF65-F5344CB8AC3E}">
        <p14:creationId xmlns:p14="http://schemas.microsoft.com/office/powerpoint/2010/main" val="33683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http://web.inc.bme.hu/csonka/csg/oktat/english/gaslaws_elemei/image001.gif</a:t>
            </a:r>
          </a:p>
        </p:txBody>
      </p:sp>
      <p:sp>
        <p:nvSpPr>
          <p:cNvPr id="4" name="Slide Number Placeholder 3"/>
          <p:cNvSpPr>
            <a:spLocks noGrp="1"/>
          </p:cNvSpPr>
          <p:nvPr>
            <p:ph type="sldNum" sz="quarter" idx="10"/>
          </p:nvPr>
        </p:nvSpPr>
        <p:spPr/>
        <p:txBody>
          <a:bodyPr/>
          <a:lstStyle/>
          <a:p>
            <a:fld id="{37626055-FE3C-4FB7-AC05-AED8F0132160}" type="slidenum">
              <a:rPr lang="en-US" smtClean="0"/>
              <a:pPr/>
              <a:t>6</a:t>
            </a:fld>
            <a:endParaRPr lang="en-US"/>
          </a:p>
        </p:txBody>
      </p:sp>
    </p:spTree>
    <p:extLst>
      <p:ext uri="{BB962C8B-B14F-4D97-AF65-F5344CB8AC3E}">
        <p14:creationId xmlns:p14="http://schemas.microsoft.com/office/powerpoint/2010/main" val="91808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7</a:t>
            </a:fld>
            <a:endParaRPr lang="en-US"/>
          </a:p>
        </p:txBody>
      </p:sp>
    </p:spTree>
    <p:extLst>
      <p:ext uri="{BB962C8B-B14F-4D97-AF65-F5344CB8AC3E}">
        <p14:creationId xmlns:p14="http://schemas.microsoft.com/office/powerpoint/2010/main" val="228998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8</a:t>
            </a:fld>
            <a:endParaRPr lang="en-US"/>
          </a:p>
        </p:txBody>
      </p:sp>
    </p:spTree>
    <p:extLst>
      <p:ext uri="{BB962C8B-B14F-4D97-AF65-F5344CB8AC3E}">
        <p14:creationId xmlns:p14="http://schemas.microsoft.com/office/powerpoint/2010/main" val="284705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http://hyperphysics.phy-astr.gsu.edu/hbase/thermo/imgheat/pha1.gif</a:t>
            </a:r>
            <a:endParaRPr lang="en-US" dirty="0"/>
          </a:p>
          <a:p>
            <a:r>
              <a:rPr lang="en-US" dirty="0">
                <a:hlinkClick r:id="rId4"/>
              </a:rPr>
              <a:t>http://answers.yahoo.com/question/index?qid=20070625090803AAz5a8u</a:t>
            </a:r>
            <a:endParaRPr lang="en-US" dirty="0"/>
          </a:p>
        </p:txBody>
      </p:sp>
      <p:sp>
        <p:nvSpPr>
          <p:cNvPr id="4" name="Slide Number Placeholder 3"/>
          <p:cNvSpPr>
            <a:spLocks noGrp="1"/>
          </p:cNvSpPr>
          <p:nvPr>
            <p:ph type="sldNum" sz="quarter" idx="10"/>
          </p:nvPr>
        </p:nvSpPr>
        <p:spPr/>
        <p:txBody>
          <a:bodyPr/>
          <a:lstStyle/>
          <a:p>
            <a:fld id="{37626055-FE3C-4FB7-AC05-AED8F0132160}" type="slidenum">
              <a:rPr lang="en-US" smtClean="0"/>
              <a:pPr/>
              <a:t>9</a:t>
            </a:fld>
            <a:endParaRPr lang="en-US"/>
          </a:p>
        </p:txBody>
      </p:sp>
    </p:spTree>
    <p:extLst>
      <p:ext uri="{BB962C8B-B14F-4D97-AF65-F5344CB8AC3E}">
        <p14:creationId xmlns:p14="http://schemas.microsoft.com/office/powerpoint/2010/main" val="119727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365454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230686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356663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144604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178799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405719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226448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406009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175953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374795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F5539-EFF7-452C-BA04-EA60236CC16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0830F-4158-4B75-B898-13FCFEC43B21}" type="slidenum">
              <a:rPr lang="en-US" smtClean="0"/>
              <a:pPr/>
              <a:t>‹#›</a:t>
            </a:fld>
            <a:endParaRPr lang="en-US"/>
          </a:p>
        </p:txBody>
      </p:sp>
    </p:spTree>
    <p:extLst>
      <p:ext uri="{BB962C8B-B14F-4D97-AF65-F5344CB8AC3E}">
        <p14:creationId xmlns:p14="http://schemas.microsoft.com/office/powerpoint/2010/main" val="317157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F5539-EFF7-452C-BA04-EA60236CC161}" type="datetimeFigureOut">
              <a:rPr lang="en-US" smtClean="0"/>
              <a:pPr/>
              <a:t>11/11/2016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0830F-4158-4B75-B898-13FCFEC43B21}" type="slidenum">
              <a:rPr lang="en-US" smtClean="0"/>
              <a:pPr/>
              <a:t>‹#›</a:t>
            </a:fld>
            <a:endParaRPr lang="en-US"/>
          </a:p>
        </p:txBody>
      </p:sp>
    </p:spTree>
    <p:extLst>
      <p:ext uri="{BB962C8B-B14F-4D97-AF65-F5344CB8AC3E}">
        <p14:creationId xmlns:p14="http://schemas.microsoft.com/office/powerpoint/2010/main" val="34785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Introduction to Thermodynamics</a:t>
            </a:r>
            <a:endParaRPr lang="en-US" sz="4800" dirty="0">
              <a:solidFill>
                <a:schemeClr val="bg1"/>
              </a:solidFill>
              <a:latin typeface="Agency FB" pitchFamily="34" charset="0"/>
            </a:endParaRPr>
          </a:p>
        </p:txBody>
      </p:sp>
      <p:pic>
        <p:nvPicPr>
          <p:cNvPr id="3083" name="Picture 11" descr="http://www.uprm.edu/aceer/images/logo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1544" y="4783098"/>
            <a:ext cx="1617701" cy="161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flipH="1">
            <a:off x="13648" y="1352490"/>
            <a:ext cx="9130352" cy="1569660"/>
          </a:xfrm>
          <a:prstGeom prst="rect">
            <a:avLst/>
          </a:prstGeom>
        </p:spPr>
        <p:txBody>
          <a:bodyPr wrap="square">
            <a:spAutoFit/>
          </a:bodyPr>
          <a:lstStyle/>
          <a:p>
            <a:pPr algn="ctr"/>
            <a:r>
              <a:rPr lang="en-US" sz="3200" b="1" dirty="0">
                <a:latin typeface="Agency FB" pitchFamily="34" charset="0"/>
              </a:rPr>
              <a:t>INTD 3990:  Alternative and Appropriate Technologies</a:t>
            </a:r>
          </a:p>
          <a:p>
            <a:pPr algn="ctr"/>
            <a:endParaRPr lang="en-US" sz="3200" b="1" dirty="0">
              <a:latin typeface="Agency FB" pitchFamily="34" charset="0"/>
            </a:endParaRPr>
          </a:p>
          <a:p>
            <a:pPr algn="ctr"/>
            <a:r>
              <a:rPr lang="en-US" sz="3200" b="1" dirty="0">
                <a:latin typeface="Agency FB" pitchFamily="34" charset="0"/>
              </a:rPr>
              <a:t>November 10, 2016</a:t>
            </a:r>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914400" y="5094586"/>
            <a:ext cx="3943350" cy="994727"/>
          </a:xfrm>
          <a:prstGeom prst="rect">
            <a:avLst/>
          </a:prstGeom>
          <a:ln>
            <a:noFill/>
          </a:ln>
        </p:spPr>
      </p:pic>
    </p:spTree>
    <p:extLst>
      <p:ext uri="{BB962C8B-B14F-4D97-AF65-F5344CB8AC3E}">
        <p14:creationId xmlns:p14="http://schemas.microsoft.com/office/powerpoint/2010/main" val="186732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Expansion of Volume </a:t>
            </a:r>
            <a:r>
              <a:rPr lang="en-US" sz="4800" b="1" dirty="0">
                <a:solidFill>
                  <a:schemeClr val="bg1"/>
                </a:solidFill>
                <a:latin typeface="Agency FB" pitchFamily="34" charset="0"/>
                <a:sym typeface="Wingdings" panose="05000000000000000000" pitchFamily="2" charset="2"/>
              </a:rPr>
              <a:t> Work</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03" t="77778" r="63019" b="11882"/>
          <a:stretch/>
        </p:blipFill>
        <p:spPr>
          <a:xfrm>
            <a:off x="1053820" y="990600"/>
            <a:ext cx="7050008" cy="3124200"/>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215900" y="4572000"/>
                <a:ext cx="8623300" cy="16607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𝑊</m:t>
                      </m:r>
                      <m:r>
                        <a:rPr lang="en-US" sz="4800" b="0" i="1" smtClean="0">
                          <a:latin typeface="Cambria Math" panose="02040503050406030204" pitchFamily="18" charset="0"/>
                        </a:rPr>
                        <m:t>=</m:t>
                      </m:r>
                      <m:nary>
                        <m:naryPr>
                          <m:ctrlPr>
                            <a:rPr lang="en-US" sz="4800" b="0" i="1" smtClean="0">
                              <a:latin typeface="Cambria Math" panose="02040503050406030204" pitchFamily="18" charset="0"/>
                            </a:rPr>
                          </m:ctrlPr>
                        </m:naryPr>
                        <m:sub>
                          <m:r>
                            <a:rPr lang="en-US" sz="4800" b="0" i="1" smtClean="0">
                              <a:latin typeface="Cambria Math" panose="02040503050406030204" pitchFamily="18" charset="0"/>
                            </a:rPr>
                            <m:t>𝑥</m:t>
                          </m:r>
                          <m:r>
                            <a:rPr lang="en-US" sz="4800" b="0" i="1" baseline="-25000" smtClean="0">
                              <a:latin typeface="Cambria Math" panose="02040503050406030204" pitchFamily="18" charset="0"/>
                            </a:rPr>
                            <m:t>1</m:t>
                          </m:r>
                        </m:sub>
                        <m:sup>
                          <m:r>
                            <a:rPr lang="en-US" sz="4800" b="0" i="1" smtClean="0">
                              <a:latin typeface="Cambria Math" panose="02040503050406030204" pitchFamily="18" charset="0"/>
                            </a:rPr>
                            <m:t>𝑥</m:t>
                          </m:r>
                          <m:r>
                            <a:rPr lang="en-US" sz="4800" b="0" i="1" baseline="-25000" smtClean="0">
                              <a:latin typeface="Cambria Math" panose="02040503050406030204" pitchFamily="18" charset="0"/>
                            </a:rPr>
                            <m:t>2</m:t>
                          </m:r>
                        </m:sup>
                        <m:e>
                          <m:r>
                            <a:rPr lang="en-US" sz="4800" b="0" i="1" smtClean="0">
                              <a:latin typeface="Cambria Math" panose="02040503050406030204" pitchFamily="18" charset="0"/>
                            </a:rPr>
                            <m:t>𝑝𝐴</m:t>
                          </m:r>
                          <m:r>
                            <a:rPr lang="en-US" sz="4800" b="0" i="1" smtClean="0">
                              <a:latin typeface="Cambria Math" panose="02040503050406030204" pitchFamily="18" charset="0"/>
                            </a:rPr>
                            <m:t> </m:t>
                          </m:r>
                          <m:r>
                            <a:rPr lang="en-US" sz="4800" b="0" i="1" smtClean="0">
                              <a:latin typeface="Cambria Math" panose="02040503050406030204" pitchFamily="18" charset="0"/>
                            </a:rPr>
                            <m:t>𝑑𝑥</m:t>
                          </m:r>
                        </m:e>
                      </m:nary>
                      <m:r>
                        <a:rPr lang="en-US" sz="4800" b="0" i="1" smtClean="0">
                          <a:latin typeface="Cambria Math" panose="02040503050406030204" pitchFamily="18" charset="0"/>
                        </a:rPr>
                        <m:t> =</m:t>
                      </m:r>
                      <m:nary>
                        <m:naryPr>
                          <m:ctrlPr>
                            <a:rPr lang="en-US" sz="4800" i="1">
                              <a:latin typeface="Cambria Math" panose="02040503050406030204" pitchFamily="18" charset="0"/>
                            </a:rPr>
                          </m:ctrlPr>
                        </m:naryPr>
                        <m:sub>
                          <m:r>
                            <m:rPr>
                              <m:brk m:alnAt="23"/>
                            </m:rPr>
                            <a:rPr lang="en-US" sz="4800" i="1">
                              <a:latin typeface="Cambria Math" panose="02040503050406030204" pitchFamily="18" charset="0"/>
                            </a:rPr>
                            <m:t>𝑉</m:t>
                          </m:r>
                          <m:r>
                            <a:rPr lang="en-US" sz="4800" i="1" baseline="-25000">
                              <a:latin typeface="Cambria Math" panose="02040503050406030204" pitchFamily="18" charset="0"/>
                            </a:rPr>
                            <m:t>1</m:t>
                          </m:r>
                        </m:sub>
                        <m:sup>
                          <m:r>
                            <a:rPr lang="en-US" sz="4800" i="1">
                              <a:latin typeface="Cambria Math" panose="02040503050406030204" pitchFamily="18" charset="0"/>
                            </a:rPr>
                            <m:t>𝑉</m:t>
                          </m:r>
                          <m:r>
                            <a:rPr lang="en-US" sz="4800" i="1" baseline="-25000">
                              <a:latin typeface="Cambria Math" panose="02040503050406030204" pitchFamily="18" charset="0"/>
                            </a:rPr>
                            <m:t>2</m:t>
                          </m:r>
                        </m:sup>
                        <m:e>
                          <m:r>
                            <a:rPr lang="en-US" sz="4800" i="1">
                              <a:latin typeface="Cambria Math" panose="02040503050406030204" pitchFamily="18" charset="0"/>
                            </a:rPr>
                            <m:t>𝑝</m:t>
                          </m:r>
                          <m:r>
                            <a:rPr lang="en-US" sz="4800" b="0" i="1" smtClean="0">
                              <a:latin typeface="Cambria Math" panose="02040503050406030204" pitchFamily="18" charset="0"/>
                            </a:rPr>
                            <m:t> </m:t>
                          </m:r>
                          <m:r>
                            <a:rPr lang="en-US" sz="4800" b="0" i="1" smtClean="0">
                              <a:latin typeface="Cambria Math" panose="02040503050406030204" pitchFamily="18" charset="0"/>
                            </a:rPr>
                            <m:t>𝑑𝑉</m:t>
                          </m:r>
                        </m:e>
                      </m:nary>
                    </m:oMath>
                  </m:oMathPara>
                </a14:m>
                <a:endParaRPr lang="en-US" sz="4800" dirty="0"/>
              </a:p>
            </p:txBody>
          </p:sp>
        </mc:Choice>
        <mc:Fallback>
          <p:sp>
            <p:nvSpPr>
              <p:cNvPr id="8" name="TextBox 7"/>
              <p:cNvSpPr txBox="1">
                <a:spLocks noRot="1" noChangeAspect="1" noMove="1" noResize="1" noEditPoints="1" noAdjustHandles="1" noChangeArrowheads="1" noChangeShapeType="1" noTextEdit="1"/>
              </p:cNvSpPr>
              <p:nvPr/>
            </p:nvSpPr>
            <p:spPr>
              <a:xfrm>
                <a:off x="215900" y="4572000"/>
                <a:ext cx="8623300" cy="1660776"/>
              </a:xfrm>
              <a:prstGeom prst="rect">
                <a:avLst/>
              </a:prstGeom>
              <a:blipFill>
                <a:blip r:embed="rId4"/>
                <a:stretch>
                  <a:fillRect b="-8088"/>
                </a:stretch>
              </a:blipFill>
            </p:spPr>
            <p:txBody>
              <a:bodyPr/>
              <a:lstStyle/>
              <a:p>
                <a:r>
                  <a:rPr lang="en-US">
                    <a:noFill/>
                  </a:rPr>
                  <a:t> </a:t>
                </a:r>
              </a:p>
            </p:txBody>
          </p:sp>
        </mc:Fallback>
      </mc:AlternateContent>
    </p:spTree>
    <p:extLst>
      <p:ext uri="{BB962C8B-B14F-4D97-AF65-F5344CB8AC3E}">
        <p14:creationId xmlns:p14="http://schemas.microsoft.com/office/powerpoint/2010/main" val="52192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1</a:t>
            </a:r>
            <a:r>
              <a:rPr lang="en-US" sz="4800" b="1" baseline="30000" dirty="0">
                <a:solidFill>
                  <a:schemeClr val="bg1"/>
                </a:solidFill>
                <a:latin typeface="Agency FB" pitchFamily="34" charset="0"/>
              </a:rPr>
              <a:t>st</a:t>
            </a:r>
            <a:r>
              <a:rPr lang="en-US" sz="4800" b="1" dirty="0">
                <a:solidFill>
                  <a:schemeClr val="bg1"/>
                </a:solidFill>
                <a:latin typeface="Agency FB" pitchFamily="34" charset="0"/>
              </a:rPr>
              <a:t> Law of Thermodynamics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03" t="77778" r="63019" b="11882"/>
          <a:stretch/>
        </p:blipFill>
        <p:spPr>
          <a:xfrm>
            <a:off x="1752600" y="830997"/>
            <a:ext cx="5465282" cy="242193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61" t="52715" r="77742" b="36585"/>
          <a:stretch/>
        </p:blipFill>
        <p:spPr>
          <a:xfrm>
            <a:off x="2590800" y="3048000"/>
            <a:ext cx="1544586" cy="1235669"/>
          </a:xfrm>
          <a:prstGeom prst="rect">
            <a:avLst/>
          </a:prstGeom>
        </p:spPr>
      </p:pic>
      <p:sp>
        <p:nvSpPr>
          <p:cNvPr id="10" name="TextBox 9"/>
          <p:cNvSpPr txBox="1"/>
          <p:nvPr/>
        </p:nvSpPr>
        <p:spPr>
          <a:xfrm>
            <a:off x="1059942" y="3166782"/>
            <a:ext cx="1704313" cy="830997"/>
          </a:xfrm>
          <a:prstGeom prst="rect">
            <a:avLst/>
          </a:prstGeom>
          <a:noFill/>
        </p:spPr>
        <p:txBody>
          <a:bodyPr wrap="none" rtlCol="0">
            <a:spAutoFit/>
          </a:bodyPr>
          <a:lstStyle/>
          <a:p>
            <a:r>
              <a:rPr lang="en-US" sz="4800" i="1" dirty="0">
                <a:latin typeface="Times New Roman" panose="02020603050405020304" pitchFamily="18" charset="0"/>
                <a:cs typeface="Times New Roman" panose="02020603050405020304" pitchFamily="18" charset="0"/>
              </a:rPr>
              <a:t>Q</a:t>
            </a:r>
            <a:r>
              <a:rPr lang="en-US" sz="4800" i="1" baseline="-25000" dirty="0">
                <a:latin typeface="Times New Roman" panose="02020603050405020304" pitchFamily="18" charset="0"/>
                <a:cs typeface="Times New Roman" panose="02020603050405020304" pitchFamily="18" charset="0"/>
              </a:rPr>
              <a:t>in</a:t>
            </a:r>
            <a:r>
              <a:rPr lang="en-US" sz="4800" i="1"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48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37038" y="1772255"/>
            <a:ext cx="1005403" cy="830997"/>
          </a:xfrm>
          <a:prstGeom prst="rect">
            <a:avLst/>
          </a:prstGeom>
          <a:noFill/>
        </p:spPr>
        <p:txBody>
          <a:bodyPr wrap="none" rtlCol="0">
            <a:spAutoFit/>
          </a:bodyPr>
          <a:lstStyle/>
          <a:p>
            <a:r>
              <a:rPr lang="en-US" sz="4800" i="1" dirty="0">
                <a:solidFill>
                  <a:schemeClr val="bg1"/>
                </a:solidFill>
                <a:latin typeface="Symbol" panose="05050102010706020507" pitchFamily="18" charset="2"/>
                <a:cs typeface="Times New Roman" panose="02020603050405020304" pitchFamily="18" charset="0"/>
              </a:rPr>
              <a:t>D</a:t>
            </a:r>
            <a:r>
              <a:rPr lang="en-US" sz="4800" i="1" dirty="0">
                <a:solidFill>
                  <a:schemeClr val="bg1"/>
                </a:solidFill>
                <a:latin typeface="Times New Roman" panose="02020603050405020304" pitchFamily="18" charset="0"/>
                <a:cs typeface="Times New Roman" panose="02020603050405020304" pitchFamily="18" charset="0"/>
              </a:rPr>
              <a:t>U</a:t>
            </a:r>
          </a:p>
        </p:txBody>
      </p:sp>
      <p:sp>
        <p:nvSpPr>
          <p:cNvPr id="13" name="TextBox 12"/>
          <p:cNvSpPr txBox="1"/>
          <p:nvPr/>
        </p:nvSpPr>
        <p:spPr>
          <a:xfrm>
            <a:off x="5400828" y="1737585"/>
            <a:ext cx="1608133" cy="830997"/>
          </a:xfrm>
          <a:prstGeom prst="rect">
            <a:avLst/>
          </a:prstGeom>
          <a:noFill/>
        </p:spPr>
        <p:txBody>
          <a:bodyPr wrap="none" rtlCol="0">
            <a:spAutoFit/>
          </a:bodyPr>
          <a:lstStyle/>
          <a:p>
            <a:r>
              <a:rPr lang="en-US" sz="4800" i="1" dirty="0">
                <a:latin typeface="Times New Roman" panose="02020603050405020304" pitchFamily="18" charset="0"/>
                <a:cs typeface="Times New Roman" panose="02020603050405020304" pitchFamily="18" charset="0"/>
                <a:sym typeface="Wingdings" panose="05000000000000000000" pitchFamily="2" charset="2"/>
              </a:rPr>
              <a:t>  W</a:t>
            </a:r>
            <a:endParaRPr lang="en-US" sz="48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481" y="4572000"/>
            <a:ext cx="9131519" cy="2123658"/>
          </a:xfrm>
          <a:prstGeom prst="rect">
            <a:avLst/>
          </a:prstGeom>
          <a:noFill/>
          <a:ln>
            <a:solidFill>
              <a:schemeClr val="tx1"/>
            </a:solidFill>
          </a:ln>
        </p:spPr>
        <p:txBody>
          <a:bodyPr wrap="square" rtlCol="0">
            <a:spAutoFit/>
          </a:bodyPr>
          <a:lstStyle/>
          <a:p>
            <a:r>
              <a:rPr lang="en-US" sz="4800" i="1" dirty="0">
                <a:latin typeface="Times New Roman" panose="02020603050405020304" pitchFamily="18" charset="0"/>
                <a:cs typeface="Times New Roman" panose="02020603050405020304" pitchFamily="18" charset="0"/>
              </a:rPr>
              <a:t>Q</a:t>
            </a:r>
            <a:r>
              <a:rPr lang="en-US" sz="4800" i="1" baseline="-25000" dirty="0">
                <a:latin typeface="Times New Roman" panose="02020603050405020304" pitchFamily="18" charset="0"/>
                <a:cs typeface="Times New Roman" panose="02020603050405020304" pitchFamily="18" charset="0"/>
              </a:rPr>
              <a:t>in</a:t>
            </a:r>
            <a:r>
              <a:rPr lang="en-US" sz="4800" i="1" dirty="0">
                <a:latin typeface="Times New Roman" panose="02020603050405020304" pitchFamily="18" charset="0"/>
                <a:cs typeface="Times New Roman" panose="02020603050405020304" pitchFamily="18" charset="0"/>
              </a:rPr>
              <a:t> + </a:t>
            </a:r>
            <a:r>
              <a:rPr lang="en-US" sz="4800" i="1" dirty="0" err="1">
                <a:latin typeface="Times New Roman" panose="02020603050405020304" pitchFamily="18" charset="0"/>
                <a:cs typeface="Times New Roman" panose="02020603050405020304" pitchFamily="18" charset="0"/>
              </a:rPr>
              <a:t>Q</a:t>
            </a:r>
            <a:r>
              <a:rPr lang="en-US" sz="4800" i="1" baseline="-25000" dirty="0" err="1">
                <a:latin typeface="Times New Roman" panose="02020603050405020304" pitchFamily="18" charset="0"/>
                <a:cs typeface="Times New Roman" panose="02020603050405020304" pitchFamily="18" charset="0"/>
              </a:rPr>
              <a:t>out</a:t>
            </a:r>
            <a:r>
              <a:rPr lang="en-US" sz="4800" i="1"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sym typeface="Wingdings" panose="05000000000000000000" pitchFamily="2" charset="2"/>
              </a:rPr>
              <a:t>=     </a:t>
            </a:r>
            <a:r>
              <a:rPr lang="en-US" sz="4800" i="1" dirty="0">
                <a:latin typeface="Symbol" panose="05050102010706020507" pitchFamily="18" charset="2"/>
                <a:cs typeface="Times New Roman" panose="02020603050405020304" pitchFamily="18" charset="0"/>
                <a:sym typeface="Wingdings" panose="05000000000000000000" pitchFamily="2" charset="2"/>
              </a:rPr>
              <a:t>D</a:t>
            </a:r>
            <a:r>
              <a:rPr lang="en-US" sz="4800" i="1" dirty="0">
                <a:latin typeface="Times New Roman" panose="02020603050405020304" pitchFamily="18" charset="0"/>
                <a:cs typeface="Times New Roman" panose="02020603050405020304" pitchFamily="18" charset="0"/>
                <a:sym typeface="Wingdings" panose="05000000000000000000" pitchFamily="2" charset="2"/>
              </a:rPr>
              <a:t>U       +      W</a:t>
            </a:r>
          </a:p>
          <a:p>
            <a:endParaRPr lang="en-US" sz="1200" i="1"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i="1" dirty="0">
                <a:latin typeface="Times New Roman" panose="02020603050405020304" pitchFamily="18" charset="0"/>
                <a:cs typeface="Times New Roman" panose="02020603050405020304" pitchFamily="18" charset="0"/>
                <a:sym typeface="Wingdings" panose="05000000000000000000" pitchFamily="2" charset="2"/>
              </a:rPr>
              <a:t>Net heat input		           =	change of	   +      work done by</a:t>
            </a:r>
          </a:p>
          <a:p>
            <a:r>
              <a:rPr lang="en-US" sz="2400" i="1" dirty="0">
                <a:latin typeface="Times New Roman" panose="02020603050405020304" pitchFamily="18" charset="0"/>
                <a:cs typeface="Times New Roman" panose="02020603050405020304" pitchFamily="18" charset="0"/>
                <a:sym typeface="Wingdings" panose="05000000000000000000" pitchFamily="2" charset="2"/>
              </a:rPr>
              <a:t>to system				internal energy           system on</a:t>
            </a:r>
          </a:p>
          <a:p>
            <a:r>
              <a:rPr lang="en-US" sz="2400" i="1" dirty="0">
                <a:latin typeface="Times New Roman" panose="02020603050405020304" pitchFamily="18" charset="0"/>
                <a:cs typeface="Times New Roman" panose="02020603050405020304" pitchFamily="18" charset="0"/>
                <a:sym typeface="Wingdings" panose="05000000000000000000" pitchFamily="2" charset="2"/>
              </a:rPr>
              <a:t>							           surroundings</a:t>
            </a:r>
            <a:endParaRPr lang="en-US" sz="2400" i="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35482" y="1618013"/>
            <a:ext cx="1960793" cy="830997"/>
          </a:xfrm>
          <a:prstGeom prst="rect">
            <a:avLst/>
          </a:prstGeom>
          <a:noFill/>
        </p:spPr>
        <p:txBody>
          <a:bodyPr wrap="none" rtlCol="0">
            <a:spAutoFit/>
          </a:bodyPr>
          <a:lstStyle/>
          <a:p>
            <a:r>
              <a:rPr lang="en-US" sz="4800" i="1" dirty="0">
                <a:latin typeface="Times New Roman" panose="02020603050405020304" pitchFamily="18" charset="0"/>
                <a:cs typeface="Times New Roman" panose="02020603050405020304" pitchFamily="18" charset="0"/>
              </a:rPr>
              <a:t>-</a:t>
            </a:r>
            <a:r>
              <a:rPr lang="en-US" sz="4800" i="1" dirty="0" err="1">
                <a:latin typeface="Times New Roman" panose="02020603050405020304" pitchFamily="18" charset="0"/>
                <a:cs typeface="Times New Roman" panose="02020603050405020304" pitchFamily="18" charset="0"/>
              </a:rPr>
              <a:t>Q</a:t>
            </a:r>
            <a:r>
              <a:rPr lang="en-US" sz="4800" i="1" baseline="-25000" dirty="0" err="1">
                <a:latin typeface="Times New Roman" panose="02020603050405020304" pitchFamily="18" charset="0"/>
                <a:cs typeface="Times New Roman" panose="02020603050405020304" pitchFamily="18" charset="0"/>
              </a:rPr>
              <a:t>out</a:t>
            </a:r>
            <a:r>
              <a:rPr lang="en-US" sz="48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1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Abstraction: Heat Engine</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03" t="77778" r="63019" b="11882"/>
          <a:stretch/>
        </p:blipFill>
        <p:spPr>
          <a:xfrm>
            <a:off x="768214" y="943164"/>
            <a:ext cx="4191000" cy="185723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61" t="52715" r="77742" b="36585"/>
          <a:stretch/>
        </p:blipFill>
        <p:spPr>
          <a:xfrm>
            <a:off x="1559394" y="2667000"/>
            <a:ext cx="857250" cy="685800"/>
          </a:xfrm>
          <a:prstGeom prst="rect">
            <a:avLst/>
          </a:prstGeom>
        </p:spPr>
      </p:pic>
      <p:sp>
        <p:nvSpPr>
          <p:cNvPr id="10" name="TextBox 9"/>
          <p:cNvSpPr txBox="1"/>
          <p:nvPr/>
        </p:nvSpPr>
        <p:spPr>
          <a:xfrm>
            <a:off x="670739" y="2688798"/>
            <a:ext cx="946093"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in</a:t>
            </a:r>
            <a:r>
              <a:rPr lang="en-US"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535836" y="1768114"/>
            <a:ext cx="595035" cy="461665"/>
          </a:xfrm>
          <a:prstGeom prst="rect">
            <a:avLst/>
          </a:prstGeom>
          <a:noFill/>
        </p:spPr>
        <p:txBody>
          <a:bodyPr wrap="none" rtlCol="0">
            <a:spAutoFit/>
          </a:bodyPr>
          <a:lstStyle/>
          <a:p>
            <a:r>
              <a:rPr lang="en-US" sz="2400" i="1" dirty="0">
                <a:solidFill>
                  <a:schemeClr val="bg1"/>
                </a:solidFill>
                <a:latin typeface="Symbol" panose="05050102010706020507" pitchFamily="18" charset="2"/>
                <a:cs typeface="Times New Roman" panose="02020603050405020304" pitchFamily="18" charset="0"/>
              </a:rPr>
              <a:t>D</a:t>
            </a:r>
            <a:r>
              <a:rPr lang="en-US" sz="2400" i="1" dirty="0">
                <a:solidFill>
                  <a:schemeClr val="bg1"/>
                </a:solidFill>
                <a:latin typeface="Times New Roman" panose="02020603050405020304" pitchFamily="18" charset="0"/>
                <a:cs typeface="Times New Roman" panose="02020603050405020304" pitchFamily="18" charset="0"/>
              </a:rPr>
              <a:t>U</a:t>
            </a:r>
          </a:p>
        </p:txBody>
      </p:sp>
      <p:sp>
        <p:nvSpPr>
          <p:cNvPr id="13" name="TextBox 12"/>
          <p:cNvSpPr txBox="1"/>
          <p:nvPr/>
        </p:nvSpPr>
        <p:spPr>
          <a:xfrm>
            <a:off x="3352800" y="1784374"/>
            <a:ext cx="896399"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sym typeface="Wingdings" panose="05000000000000000000" pitchFamily="2" charset="2"/>
              </a:rPr>
              <a:t>  W</a:t>
            </a:r>
            <a:endParaRPr lang="en-US" sz="24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0700" y="3699285"/>
            <a:ext cx="3797835" cy="584775"/>
          </a:xfrm>
          <a:prstGeom prst="rect">
            <a:avLst/>
          </a:prstGeom>
          <a:noFill/>
          <a:ln>
            <a:solidFill>
              <a:schemeClr val="tx1"/>
            </a:solidFill>
          </a:ln>
        </p:spPr>
        <p:txBody>
          <a:bodyPr wrap="none" rtlCol="0">
            <a:spAutoFit/>
          </a:bodyPr>
          <a:lstStyle/>
          <a:p>
            <a:r>
              <a:rPr lang="en-US" sz="3200" i="1" dirty="0" err="1">
                <a:latin typeface="Times New Roman" panose="02020603050405020304" pitchFamily="18" charset="0"/>
                <a:cs typeface="Times New Roman" panose="02020603050405020304" pitchFamily="18" charset="0"/>
              </a:rPr>
              <a:t>Q</a:t>
            </a:r>
            <a:r>
              <a:rPr lang="en-US" sz="3200" i="1" baseline="-25000" dirty="0" err="1">
                <a:latin typeface="Times New Roman" panose="02020603050405020304" pitchFamily="18" charset="0"/>
                <a:cs typeface="Times New Roman" panose="02020603050405020304" pitchFamily="18" charset="0"/>
              </a:rPr>
              <a:t>net</a:t>
            </a:r>
            <a:r>
              <a:rPr lang="en-US"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a:latin typeface="Symbol" panose="05050102010706020507" pitchFamily="18" charset="2"/>
                <a:cs typeface="Times New Roman" panose="02020603050405020304" pitchFamily="18" charset="0"/>
                <a:sym typeface="Wingdings" panose="05000000000000000000" pitchFamily="2" charset="2"/>
              </a:rPr>
              <a:t>D</a:t>
            </a:r>
            <a:r>
              <a:rPr lang="en-US" sz="3200" i="1" dirty="0">
                <a:latin typeface="Times New Roman" panose="02020603050405020304" pitchFamily="18" charset="0"/>
                <a:cs typeface="Times New Roman" panose="02020603050405020304" pitchFamily="18" charset="0"/>
                <a:sym typeface="Wingdings" panose="05000000000000000000" pitchFamily="2" charset="2"/>
              </a:rPr>
              <a:t>U    +   W</a:t>
            </a:r>
          </a:p>
        </p:txBody>
      </p:sp>
      <p:sp>
        <p:nvSpPr>
          <p:cNvPr id="16" name="TextBox 15"/>
          <p:cNvSpPr txBox="1"/>
          <p:nvPr/>
        </p:nvSpPr>
        <p:spPr>
          <a:xfrm>
            <a:off x="243872" y="1606220"/>
            <a:ext cx="1151277"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Q</a:t>
            </a:r>
            <a:r>
              <a:rPr lang="en-US" sz="2400" i="1" baseline="-25000" dirty="0" err="1">
                <a:latin typeface="Times New Roman" panose="02020603050405020304" pitchFamily="18" charset="0"/>
                <a:cs typeface="Times New Roman" panose="02020603050405020304" pitchFamily="18" charset="0"/>
              </a:rPr>
              <a:t>out</a:t>
            </a:r>
            <a:r>
              <a:rPr lang="en-US"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0554" t="14108" r="13837" b="59166"/>
          <a:stretch/>
        </p:blipFill>
        <p:spPr>
          <a:xfrm>
            <a:off x="5434834" y="967897"/>
            <a:ext cx="3381806" cy="4594703"/>
          </a:xfrm>
          <a:prstGeom prst="rect">
            <a:avLst/>
          </a:prstGeom>
        </p:spPr>
      </p:pic>
      <p:sp>
        <p:nvSpPr>
          <p:cNvPr id="11" name="TextBox 10"/>
          <p:cNvSpPr txBox="1"/>
          <p:nvPr/>
        </p:nvSpPr>
        <p:spPr>
          <a:xfrm>
            <a:off x="208184" y="5798403"/>
            <a:ext cx="8448339" cy="830997"/>
          </a:xfrm>
          <a:prstGeom prst="rect">
            <a:avLst/>
          </a:prstGeom>
          <a:noFill/>
        </p:spPr>
        <p:txBody>
          <a:bodyPr wrap="square" rtlCol="0">
            <a:spAutoFit/>
          </a:bodyPr>
          <a:lstStyle/>
          <a:p>
            <a:r>
              <a:rPr lang="en-US" sz="2400" dirty="0"/>
              <a:t>Heat “falls” from high temperature “reservoir” to low temperature “reservoir”, allowing </a:t>
            </a:r>
            <a:r>
              <a:rPr lang="en-US" sz="2400" i="1" dirty="0"/>
              <a:t>work</a:t>
            </a:r>
            <a:r>
              <a:rPr lang="en-US" sz="2400" dirty="0"/>
              <a:t> to be done in the process.</a:t>
            </a:r>
          </a:p>
        </p:txBody>
      </p:sp>
    </p:spTree>
    <p:extLst>
      <p:ext uri="{BB962C8B-B14F-4D97-AF65-F5344CB8AC3E}">
        <p14:creationId xmlns:p14="http://schemas.microsoft.com/office/powerpoint/2010/main" val="324194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2</a:t>
            </a:r>
            <a:r>
              <a:rPr lang="en-US" sz="4800" b="1" baseline="30000" dirty="0">
                <a:solidFill>
                  <a:schemeClr val="bg1"/>
                </a:solidFill>
                <a:latin typeface="Agency FB" pitchFamily="34" charset="0"/>
              </a:rPr>
              <a:t>nd</a:t>
            </a:r>
            <a:r>
              <a:rPr lang="en-US" sz="4800" b="1" dirty="0">
                <a:solidFill>
                  <a:schemeClr val="bg1"/>
                </a:solidFill>
                <a:latin typeface="Agency FB" pitchFamily="34" charset="0"/>
              </a:rPr>
              <a:t> Law of Thermodynamics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215900" y="999272"/>
            <a:ext cx="5422900" cy="3416320"/>
          </a:xfrm>
          <a:prstGeom prst="rect">
            <a:avLst/>
          </a:prstGeom>
          <a:noFill/>
        </p:spPr>
        <p:txBody>
          <a:bodyPr wrap="square" rtlCol="0">
            <a:spAutoFit/>
          </a:bodyPr>
          <a:lstStyle/>
          <a:p>
            <a:r>
              <a:rPr lang="en-US" sz="2400" dirty="0"/>
              <a:t>“It is impossible for any system to undergo a process in which it absorbs heat from a reservoir at a single temperature and converts it completely into mechanical work, while ending at the same state that it began” (SZY 1987, p. 433).</a:t>
            </a:r>
          </a:p>
          <a:p>
            <a:endParaRPr lang="en-US" sz="2400" dirty="0"/>
          </a:p>
          <a:p>
            <a:r>
              <a:rPr lang="en-US" sz="2400" dirty="0"/>
              <a:t>Maximum Theoretical Efficiency (Carnot):</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0554" t="14108" r="13837" b="59166"/>
          <a:stretch/>
        </p:blipFill>
        <p:spPr>
          <a:xfrm>
            <a:off x="5800726" y="838200"/>
            <a:ext cx="3309012" cy="4495800"/>
          </a:xfrm>
          <a:prstGeom prst="rect">
            <a:avLst/>
          </a:prstGeom>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16" t="25176" r="38117" b="40581"/>
          <a:stretch/>
        </p:blipFill>
        <p:spPr bwMode="auto">
          <a:xfrm>
            <a:off x="215899" y="4660900"/>
            <a:ext cx="3956187" cy="188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89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2</a:t>
            </a:r>
            <a:r>
              <a:rPr lang="en-US" sz="4800" b="1" baseline="30000" dirty="0">
                <a:solidFill>
                  <a:schemeClr val="bg1"/>
                </a:solidFill>
                <a:latin typeface="Agency FB" pitchFamily="34" charset="0"/>
              </a:rPr>
              <a:t>nd</a:t>
            </a:r>
            <a:r>
              <a:rPr lang="en-US" sz="4800" b="1" dirty="0">
                <a:solidFill>
                  <a:schemeClr val="bg1"/>
                </a:solidFill>
                <a:latin typeface="Agency FB" pitchFamily="34" charset="0"/>
              </a:rPr>
              <a:t> Law of Thermodynamics &amp; Entropy</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15900" y="863025"/>
            <a:ext cx="8775700" cy="584775"/>
          </a:xfrm>
          <a:prstGeom prst="rect">
            <a:avLst/>
          </a:prstGeom>
          <a:noFill/>
        </p:spPr>
        <p:txBody>
          <a:bodyPr wrap="square" rtlCol="0">
            <a:spAutoFit/>
          </a:bodyPr>
          <a:lstStyle/>
          <a:p>
            <a:r>
              <a:rPr lang="en-US" sz="3200" dirty="0"/>
              <a:t>Heat flows spontaneously from a hot to cold source</a:t>
            </a:r>
          </a:p>
        </p:txBody>
      </p:sp>
      <p:pic>
        <p:nvPicPr>
          <p:cNvPr id="11" name="Picture 10"/>
          <p:cNvPicPr>
            <a:picLocks noChangeAspect="1"/>
          </p:cNvPicPr>
          <p:nvPr/>
        </p:nvPicPr>
        <p:blipFill>
          <a:blip r:embed="rId3"/>
          <a:stretch>
            <a:fillRect/>
          </a:stretch>
        </p:blipFill>
        <p:spPr>
          <a:xfrm>
            <a:off x="304801" y="1447800"/>
            <a:ext cx="5105400" cy="3408394"/>
          </a:xfrm>
          <a:prstGeom prst="rect">
            <a:avLst/>
          </a:prstGeom>
        </p:spPr>
      </p:pic>
      <p:sp>
        <p:nvSpPr>
          <p:cNvPr id="13" name="TextBox 12"/>
          <p:cNvSpPr txBox="1"/>
          <p:nvPr/>
        </p:nvSpPr>
        <p:spPr>
          <a:xfrm>
            <a:off x="838200" y="2998349"/>
            <a:ext cx="1781257" cy="461665"/>
          </a:xfrm>
          <a:prstGeom prst="rect">
            <a:avLst/>
          </a:prstGeom>
          <a:noFill/>
        </p:spPr>
        <p:txBody>
          <a:bodyPr wrap="none" rtlCol="0">
            <a:spAutoFit/>
          </a:bodyPr>
          <a:lstStyle/>
          <a:p>
            <a:r>
              <a:rPr lang="en-US" sz="2400" dirty="0"/>
              <a:t>(4)(56) = 224</a:t>
            </a:r>
          </a:p>
        </p:txBody>
      </p:sp>
      <p:sp>
        <p:nvSpPr>
          <p:cNvPr id="16" name="TextBox 15"/>
          <p:cNvSpPr txBox="1"/>
          <p:nvPr/>
        </p:nvSpPr>
        <p:spPr>
          <a:xfrm>
            <a:off x="3152856" y="2998349"/>
            <a:ext cx="1936749" cy="461665"/>
          </a:xfrm>
          <a:prstGeom prst="rect">
            <a:avLst/>
          </a:prstGeom>
          <a:noFill/>
        </p:spPr>
        <p:txBody>
          <a:bodyPr wrap="none" rtlCol="0">
            <a:spAutoFit/>
          </a:bodyPr>
          <a:lstStyle/>
          <a:p>
            <a:r>
              <a:rPr lang="en-US" sz="2400" dirty="0"/>
              <a:t>(20)(20) = 400</a:t>
            </a:r>
          </a:p>
        </p:txBody>
      </p:sp>
      <p:sp>
        <p:nvSpPr>
          <p:cNvPr id="5" name="TextBox 4"/>
          <p:cNvSpPr txBox="1"/>
          <p:nvPr/>
        </p:nvSpPr>
        <p:spPr>
          <a:xfrm>
            <a:off x="5638800" y="1582578"/>
            <a:ext cx="3276600" cy="3293209"/>
          </a:xfrm>
          <a:prstGeom prst="rect">
            <a:avLst/>
          </a:prstGeom>
          <a:noFill/>
        </p:spPr>
        <p:txBody>
          <a:bodyPr wrap="square" rtlCol="0">
            <a:spAutoFit/>
          </a:bodyPr>
          <a:lstStyle/>
          <a:p>
            <a:r>
              <a:rPr lang="en-US" sz="1600" dirty="0"/>
              <a:t>Nature favors the state of greatest probability.  In the example given, but not shown in the video, the total number of possible microstates of 6 quanta of energy distributed over 8 particles is 1,716.  Here the INITIAL and FINAL states represent two possibilities of distribution.  There are 224 possible microstates in the INITIAL case and 400 possible microstates in the FINAL case.  Therefore, the FINAL case is more favorable.</a:t>
            </a:r>
          </a:p>
        </p:txBody>
      </p:sp>
      <p:sp>
        <p:nvSpPr>
          <p:cNvPr id="7" name="TextBox 6"/>
          <p:cNvSpPr txBox="1"/>
          <p:nvPr/>
        </p:nvSpPr>
        <p:spPr>
          <a:xfrm>
            <a:off x="158361" y="4953000"/>
            <a:ext cx="8833239" cy="1569660"/>
          </a:xfrm>
          <a:prstGeom prst="rect">
            <a:avLst/>
          </a:prstGeom>
          <a:noFill/>
        </p:spPr>
        <p:txBody>
          <a:bodyPr wrap="square" rtlCol="0">
            <a:spAutoFit/>
          </a:bodyPr>
          <a:lstStyle/>
          <a:p>
            <a:r>
              <a:rPr lang="en-US" sz="1600" dirty="0"/>
              <a:t>Entropy is a measure of the total number of ways that energy can be distributed in a system.  This example shows that there are more ways to distribute the energy when the system is at equilibrium than when it is divided into two different sub-states.  So, nature favors heat transfer from hot to cold because that leads to more microstates, and thus greater entropy.  Flow from cold to hot would reduce the number of microstates (try counting!).  Another way to say this is that we need to supply energy to maintain the distinct systems, whereas the equilibrium state is naturally favored.  Finally, </a:t>
            </a:r>
            <a:endParaRPr lang="en-US" dirty="0"/>
          </a:p>
        </p:txBody>
      </p:sp>
    </p:spTree>
    <p:extLst>
      <p:ext uri="{BB962C8B-B14F-4D97-AF65-F5344CB8AC3E}">
        <p14:creationId xmlns:p14="http://schemas.microsoft.com/office/powerpoint/2010/main" val="34060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2</a:t>
            </a:r>
            <a:r>
              <a:rPr lang="en-US" sz="4800" b="1" baseline="30000" dirty="0">
                <a:solidFill>
                  <a:schemeClr val="bg1"/>
                </a:solidFill>
                <a:latin typeface="Agency FB" pitchFamily="34" charset="0"/>
              </a:rPr>
              <a:t>nd</a:t>
            </a:r>
            <a:r>
              <a:rPr lang="en-US" sz="4800" b="1" dirty="0">
                <a:solidFill>
                  <a:schemeClr val="bg1"/>
                </a:solidFill>
                <a:latin typeface="Agency FB" pitchFamily="34" charset="0"/>
              </a:rPr>
              <a:t> Law of Thermodynamics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75467" y="914400"/>
            <a:ext cx="8435133" cy="830997"/>
          </a:xfrm>
          <a:prstGeom prst="rect">
            <a:avLst/>
          </a:prstGeom>
          <a:noFill/>
        </p:spPr>
        <p:txBody>
          <a:bodyPr wrap="square" rtlCol="0">
            <a:spAutoFit/>
          </a:bodyPr>
          <a:lstStyle/>
          <a:p>
            <a:r>
              <a:rPr lang="en-US" sz="2400" dirty="0"/>
              <a:t>Equivalence of the previous statements: flow from hot to cold is equivalent to not being able to transform all heat into work.</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50" t="4324" r="10944" b="70000"/>
          <a:stretch/>
        </p:blipFill>
        <p:spPr>
          <a:xfrm>
            <a:off x="128003" y="1752600"/>
            <a:ext cx="8863597" cy="3657599"/>
          </a:xfrm>
          <a:prstGeom prst="rect">
            <a:avLst/>
          </a:prstGeom>
        </p:spPr>
      </p:pic>
      <p:sp>
        <p:nvSpPr>
          <p:cNvPr id="10" name="TextBox 9"/>
          <p:cNvSpPr txBox="1"/>
          <p:nvPr/>
        </p:nvSpPr>
        <p:spPr>
          <a:xfrm>
            <a:off x="207219" y="5505271"/>
            <a:ext cx="8435133" cy="1200329"/>
          </a:xfrm>
          <a:prstGeom prst="rect">
            <a:avLst/>
          </a:prstGeom>
          <a:noFill/>
        </p:spPr>
        <p:txBody>
          <a:bodyPr wrap="square" rtlCol="0">
            <a:spAutoFit/>
          </a:bodyPr>
          <a:lstStyle/>
          <a:p>
            <a:r>
              <a:rPr lang="en-US" sz="2400" dirty="0"/>
              <a:t>Notice that there is still another way to say this: “you cannot cool a body (which means to transfer heat from cold to hot) without the input of mechanical work”.</a:t>
            </a:r>
          </a:p>
        </p:txBody>
      </p:sp>
    </p:spTree>
    <p:extLst>
      <p:ext uri="{BB962C8B-B14F-4D97-AF65-F5344CB8AC3E}">
        <p14:creationId xmlns:p14="http://schemas.microsoft.com/office/powerpoint/2010/main" val="31069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Refrigerators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http://hvacwebtech.com/images/3SAnim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 y="1143000"/>
            <a:ext cx="512064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4419600" y="4274403"/>
            <a:ext cx="609600" cy="762000"/>
          </a:xfrm>
          <a:prstGeom prst="downArrow">
            <a:avLst/>
          </a:prstGeom>
          <a:solidFill>
            <a:srgbClr val="D28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6866" y="921603"/>
            <a:ext cx="902811" cy="830997"/>
          </a:xfrm>
          <a:prstGeom prst="rect">
            <a:avLst/>
          </a:prstGeom>
          <a:noFill/>
        </p:spPr>
        <p:txBody>
          <a:bodyPr wrap="none" rtlCol="0">
            <a:spAutoFit/>
          </a:bodyPr>
          <a:lstStyle/>
          <a:p>
            <a:r>
              <a:rPr lang="en-US" sz="4800" i="1" dirty="0">
                <a:latin typeface="Times New Roman" panose="02020603050405020304" pitchFamily="18" charset="0"/>
                <a:cs typeface="Times New Roman" panose="02020603050405020304" pitchFamily="18" charset="0"/>
              </a:rPr>
              <a:t>Q</a:t>
            </a:r>
            <a:r>
              <a:rPr lang="en-US" sz="4800" i="1" baseline="-25000" dirty="0">
                <a:latin typeface="Times New Roman" panose="02020603050405020304" pitchFamily="18" charset="0"/>
                <a:cs typeface="Times New Roman" panose="02020603050405020304" pitchFamily="18" charset="0"/>
              </a:rPr>
              <a:t>C</a:t>
            </a:r>
          </a:p>
        </p:txBody>
      </p:sp>
      <p:sp>
        <p:nvSpPr>
          <p:cNvPr id="12" name="Down Arrow 11"/>
          <p:cNvSpPr/>
          <p:nvPr/>
        </p:nvSpPr>
        <p:spPr>
          <a:xfrm rot="16200000">
            <a:off x="1474605" y="1720537"/>
            <a:ext cx="609600" cy="742265"/>
          </a:xfrm>
          <a:prstGeom prst="downArrow">
            <a:avLst/>
          </a:prstGeom>
          <a:solidFill>
            <a:srgbClr val="D28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1572" t="63333" r="15283" b="11111"/>
          <a:stretch/>
        </p:blipFill>
        <p:spPr>
          <a:xfrm>
            <a:off x="6123736" y="914400"/>
            <a:ext cx="2789822" cy="4010369"/>
          </a:xfrm>
          <a:prstGeom prst="rect">
            <a:avLst/>
          </a:prstGeom>
        </p:spPr>
      </p:pic>
      <p:sp>
        <p:nvSpPr>
          <p:cNvPr id="10" name="Rectangle 9"/>
          <p:cNvSpPr/>
          <p:nvPr/>
        </p:nvSpPr>
        <p:spPr>
          <a:xfrm>
            <a:off x="164385" y="1786869"/>
            <a:ext cx="1384300" cy="2205551"/>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43400" y="5029200"/>
            <a:ext cx="925253" cy="830997"/>
          </a:xfrm>
          <a:prstGeom prst="rect">
            <a:avLst/>
          </a:prstGeom>
          <a:noFill/>
        </p:spPr>
        <p:txBody>
          <a:bodyPr wrap="none" rtlCol="0">
            <a:spAutoFit/>
          </a:bodyPr>
          <a:lstStyle/>
          <a:p>
            <a:r>
              <a:rPr lang="en-US" sz="4800" i="1" dirty="0">
                <a:latin typeface="Times New Roman" panose="02020603050405020304" pitchFamily="18" charset="0"/>
                <a:cs typeface="Times New Roman" panose="02020603050405020304" pitchFamily="18" charset="0"/>
              </a:rPr>
              <a:t>Q</a:t>
            </a:r>
            <a:r>
              <a:rPr lang="en-US" sz="4800" i="1" baseline="-25000"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7319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Application: </a:t>
            </a:r>
            <a:r>
              <a:rPr lang="en-US" sz="4800" b="1" dirty="0" err="1">
                <a:solidFill>
                  <a:schemeClr val="bg1"/>
                </a:solidFill>
                <a:latin typeface="Agency FB" pitchFamily="34" charset="0"/>
              </a:rPr>
              <a:t>Stirling</a:t>
            </a:r>
            <a:r>
              <a:rPr lang="en-US" sz="4800" b="1" dirty="0">
                <a:solidFill>
                  <a:schemeClr val="bg1"/>
                </a:solidFill>
                <a:latin typeface="Agency FB" pitchFamily="34" charset="0"/>
              </a:rPr>
              <a:t> Engine</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2183144" y="830997"/>
            <a:ext cx="4598656" cy="5493603"/>
            <a:chOff x="2971800" y="1524000"/>
            <a:chExt cx="3886200" cy="3802785"/>
          </a:xfrm>
        </p:grpSpPr>
        <p:pic>
          <p:nvPicPr>
            <p:cNvPr id="13330" name="Picture 18" descr="https://upload.wikimedia.org/wikipedia/commons/a/af/Stirling_Cycle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3886200" cy="380278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914900" y="2971800"/>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00800" y="3973970"/>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02981" y="4409399"/>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57600" y="2971801"/>
              <a:ext cx="20955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72506" y="3162301"/>
              <a:ext cx="20955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75414" y="4952999"/>
              <a:ext cx="470467" cy="2381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4"/>
          <a:stretch>
            <a:fillRect/>
          </a:stretch>
        </p:blipFill>
        <p:spPr>
          <a:xfrm>
            <a:off x="304800" y="1295400"/>
            <a:ext cx="1981200" cy="1413195"/>
          </a:xfrm>
          <a:prstGeom prst="rect">
            <a:avLst/>
          </a:prstGeom>
        </p:spPr>
      </p:pic>
      <p:pic>
        <p:nvPicPr>
          <p:cNvPr id="16" name="Picture 15"/>
          <p:cNvPicPr>
            <a:picLocks noChangeAspect="1"/>
          </p:cNvPicPr>
          <p:nvPr/>
        </p:nvPicPr>
        <p:blipFill>
          <a:blip r:embed="rId5"/>
          <a:stretch>
            <a:fillRect/>
          </a:stretch>
        </p:blipFill>
        <p:spPr>
          <a:xfrm>
            <a:off x="304800" y="3748133"/>
            <a:ext cx="1985462" cy="1357267"/>
          </a:xfrm>
          <a:prstGeom prst="rect">
            <a:avLst/>
          </a:prstGeom>
        </p:spPr>
      </p:pic>
      <p:pic>
        <p:nvPicPr>
          <p:cNvPr id="26" name="Picture 25"/>
          <p:cNvPicPr>
            <a:picLocks noChangeAspect="1"/>
          </p:cNvPicPr>
          <p:nvPr/>
        </p:nvPicPr>
        <p:blipFill>
          <a:blip r:embed="rId6"/>
          <a:stretch>
            <a:fillRect/>
          </a:stretch>
        </p:blipFill>
        <p:spPr>
          <a:xfrm>
            <a:off x="6858190" y="5012435"/>
            <a:ext cx="2057210" cy="1414331"/>
          </a:xfrm>
          <a:prstGeom prst="rect">
            <a:avLst/>
          </a:prstGeom>
        </p:spPr>
      </p:pic>
      <p:pic>
        <p:nvPicPr>
          <p:cNvPr id="27" name="Picture 26"/>
          <p:cNvPicPr>
            <a:picLocks noChangeAspect="1"/>
          </p:cNvPicPr>
          <p:nvPr/>
        </p:nvPicPr>
        <p:blipFill>
          <a:blip r:embed="rId7"/>
          <a:stretch>
            <a:fillRect/>
          </a:stretch>
        </p:blipFill>
        <p:spPr>
          <a:xfrm>
            <a:off x="6849350" y="1066800"/>
            <a:ext cx="2024742" cy="1398827"/>
          </a:xfrm>
          <a:prstGeom prst="rect">
            <a:avLst/>
          </a:prstGeom>
        </p:spPr>
      </p:pic>
      <p:pic>
        <p:nvPicPr>
          <p:cNvPr id="28" name="Picture 27"/>
          <p:cNvPicPr>
            <a:picLocks noChangeAspect="1"/>
          </p:cNvPicPr>
          <p:nvPr/>
        </p:nvPicPr>
        <p:blipFill>
          <a:blip r:embed="rId8"/>
          <a:stretch>
            <a:fillRect/>
          </a:stretch>
        </p:blipFill>
        <p:spPr>
          <a:xfrm>
            <a:off x="6855556" y="2450491"/>
            <a:ext cx="2018536" cy="1404603"/>
          </a:xfrm>
          <a:prstGeom prst="rect">
            <a:avLst/>
          </a:prstGeom>
        </p:spPr>
      </p:pic>
      <p:pic>
        <p:nvPicPr>
          <p:cNvPr id="29" name="Picture 28"/>
          <p:cNvPicPr>
            <a:picLocks noChangeAspect="1"/>
          </p:cNvPicPr>
          <p:nvPr/>
        </p:nvPicPr>
        <p:blipFill>
          <a:blip r:embed="rId9"/>
          <a:stretch>
            <a:fillRect/>
          </a:stretch>
        </p:blipFill>
        <p:spPr>
          <a:xfrm>
            <a:off x="304800" y="5105400"/>
            <a:ext cx="1981200" cy="1396584"/>
          </a:xfrm>
          <a:prstGeom prst="rect">
            <a:avLst/>
          </a:prstGeom>
        </p:spPr>
      </p:pic>
      <p:sp>
        <p:nvSpPr>
          <p:cNvPr id="30" name="TextBox 29"/>
          <p:cNvSpPr txBox="1"/>
          <p:nvPr/>
        </p:nvSpPr>
        <p:spPr>
          <a:xfrm>
            <a:off x="2375351" y="835967"/>
            <a:ext cx="33855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p</a:t>
            </a:r>
          </a:p>
        </p:txBody>
      </p:sp>
      <p:sp>
        <p:nvSpPr>
          <p:cNvPr id="34" name="TextBox 33"/>
          <p:cNvSpPr txBox="1"/>
          <p:nvPr/>
        </p:nvSpPr>
        <p:spPr>
          <a:xfrm>
            <a:off x="5925611" y="5770624"/>
            <a:ext cx="570990"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V</a:t>
            </a:r>
            <a:r>
              <a:rPr lang="en-US" sz="3200" baseline="-25000" dirty="0">
                <a:latin typeface="Times New Roman" panose="02020603050405020304" pitchFamily="18" charset="0"/>
                <a:cs typeface="Times New Roman" panose="02020603050405020304" pitchFamily="18" charset="0"/>
              </a:rPr>
              <a:t>2</a:t>
            </a:r>
          </a:p>
        </p:txBody>
      </p:sp>
      <p:sp>
        <p:nvSpPr>
          <p:cNvPr id="35" name="TextBox 34"/>
          <p:cNvSpPr txBox="1"/>
          <p:nvPr/>
        </p:nvSpPr>
        <p:spPr>
          <a:xfrm>
            <a:off x="3114018" y="5751414"/>
            <a:ext cx="570990"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V</a:t>
            </a:r>
            <a:r>
              <a:rPr lang="en-US" sz="3200" baseline="-25000" dirty="0">
                <a:latin typeface="Times New Roman" panose="02020603050405020304" pitchFamily="18" charset="0"/>
                <a:cs typeface="Times New Roman" panose="02020603050405020304" pitchFamily="18" charset="0"/>
              </a:rPr>
              <a:t>1</a:t>
            </a:r>
          </a:p>
        </p:txBody>
      </p:sp>
      <p:sp>
        <p:nvSpPr>
          <p:cNvPr id="36" name="TextBox 35"/>
          <p:cNvSpPr txBox="1"/>
          <p:nvPr/>
        </p:nvSpPr>
        <p:spPr>
          <a:xfrm>
            <a:off x="2735709" y="3841991"/>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1</a:t>
            </a:r>
          </a:p>
        </p:txBody>
      </p:sp>
      <p:sp>
        <p:nvSpPr>
          <p:cNvPr id="37" name="TextBox 36"/>
          <p:cNvSpPr txBox="1"/>
          <p:nvPr/>
        </p:nvSpPr>
        <p:spPr>
          <a:xfrm>
            <a:off x="2755690" y="1524000"/>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2</a:t>
            </a:r>
          </a:p>
        </p:txBody>
      </p:sp>
      <p:sp>
        <p:nvSpPr>
          <p:cNvPr id="38" name="TextBox 37"/>
          <p:cNvSpPr txBox="1"/>
          <p:nvPr/>
        </p:nvSpPr>
        <p:spPr>
          <a:xfrm>
            <a:off x="6180611" y="3800857"/>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3</a:t>
            </a:r>
          </a:p>
        </p:txBody>
      </p:sp>
      <p:sp>
        <p:nvSpPr>
          <p:cNvPr id="39" name="TextBox 38"/>
          <p:cNvSpPr txBox="1"/>
          <p:nvPr/>
        </p:nvSpPr>
        <p:spPr>
          <a:xfrm>
            <a:off x="6151290" y="4813012"/>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4</a:t>
            </a:r>
          </a:p>
        </p:txBody>
      </p:sp>
      <p:sp>
        <p:nvSpPr>
          <p:cNvPr id="40" name="TextBox 39"/>
          <p:cNvSpPr txBox="1"/>
          <p:nvPr/>
        </p:nvSpPr>
        <p:spPr>
          <a:xfrm>
            <a:off x="4578824" y="2850300"/>
            <a:ext cx="548548"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T</a:t>
            </a:r>
            <a:r>
              <a:rPr lang="en-US" sz="3200" baseline="-25000" dirty="0">
                <a:latin typeface="Times New Roman" panose="02020603050405020304" pitchFamily="18" charset="0"/>
                <a:cs typeface="Times New Roman" panose="02020603050405020304" pitchFamily="18" charset="0"/>
              </a:rPr>
              <a:t>2</a:t>
            </a:r>
          </a:p>
        </p:txBody>
      </p:sp>
      <p:sp>
        <p:nvSpPr>
          <p:cNvPr id="41" name="TextBox 40"/>
          <p:cNvSpPr txBox="1"/>
          <p:nvPr/>
        </p:nvSpPr>
        <p:spPr>
          <a:xfrm>
            <a:off x="4267239" y="4927093"/>
            <a:ext cx="548548"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T</a:t>
            </a:r>
            <a:r>
              <a:rPr lang="en-US" sz="3200" baseline="-250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411199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Application: </a:t>
            </a:r>
            <a:r>
              <a:rPr lang="en-US" sz="4800" b="1" dirty="0" err="1">
                <a:solidFill>
                  <a:schemeClr val="bg1"/>
                </a:solidFill>
                <a:latin typeface="Agency FB" pitchFamily="34" charset="0"/>
              </a:rPr>
              <a:t>Stirling</a:t>
            </a:r>
            <a:r>
              <a:rPr lang="en-US" sz="4800" b="1" dirty="0">
                <a:solidFill>
                  <a:schemeClr val="bg1"/>
                </a:solidFill>
                <a:latin typeface="Agency FB" pitchFamily="34" charset="0"/>
              </a:rPr>
              <a:t> Engine</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2183144" y="830997"/>
            <a:ext cx="4598656" cy="5493603"/>
            <a:chOff x="2971800" y="1524000"/>
            <a:chExt cx="3886200" cy="3802785"/>
          </a:xfrm>
        </p:grpSpPr>
        <p:pic>
          <p:nvPicPr>
            <p:cNvPr id="13330" name="Picture 18" descr="https://upload.wikimedia.org/wikipedia/commons/a/af/Stirling_Cycle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3886200" cy="380278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914900" y="2971800"/>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00800" y="3973970"/>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02981" y="4409399"/>
              <a:ext cx="3429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57600" y="2971801"/>
              <a:ext cx="20955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72506" y="3162301"/>
              <a:ext cx="20955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75414" y="4952999"/>
              <a:ext cx="470467" cy="268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4"/>
          <a:stretch>
            <a:fillRect/>
          </a:stretch>
        </p:blipFill>
        <p:spPr>
          <a:xfrm>
            <a:off x="304800" y="1143000"/>
            <a:ext cx="1295400" cy="924012"/>
          </a:xfrm>
          <a:prstGeom prst="rect">
            <a:avLst/>
          </a:prstGeom>
        </p:spPr>
      </p:pic>
      <p:pic>
        <p:nvPicPr>
          <p:cNvPr id="16" name="Picture 15"/>
          <p:cNvPicPr>
            <a:picLocks noChangeAspect="1"/>
          </p:cNvPicPr>
          <p:nvPr/>
        </p:nvPicPr>
        <p:blipFill>
          <a:blip r:embed="rId5"/>
          <a:stretch>
            <a:fillRect/>
          </a:stretch>
        </p:blipFill>
        <p:spPr>
          <a:xfrm>
            <a:off x="302838" y="4724400"/>
            <a:ext cx="1295400" cy="885539"/>
          </a:xfrm>
          <a:prstGeom prst="rect">
            <a:avLst/>
          </a:prstGeom>
        </p:spPr>
      </p:pic>
      <p:pic>
        <p:nvPicPr>
          <p:cNvPr id="26" name="Picture 25"/>
          <p:cNvPicPr>
            <a:picLocks noChangeAspect="1"/>
          </p:cNvPicPr>
          <p:nvPr/>
        </p:nvPicPr>
        <p:blipFill>
          <a:blip r:embed="rId6"/>
          <a:stretch>
            <a:fillRect/>
          </a:stretch>
        </p:blipFill>
        <p:spPr>
          <a:xfrm>
            <a:off x="7536532" y="5647790"/>
            <a:ext cx="1302668" cy="895583"/>
          </a:xfrm>
          <a:prstGeom prst="rect">
            <a:avLst/>
          </a:prstGeom>
        </p:spPr>
      </p:pic>
      <p:pic>
        <p:nvPicPr>
          <p:cNvPr id="27" name="Picture 26"/>
          <p:cNvPicPr>
            <a:picLocks noChangeAspect="1"/>
          </p:cNvPicPr>
          <p:nvPr/>
        </p:nvPicPr>
        <p:blipFill>
          <a:blip r:embed="rId7"/>
          <a:stretch>
            <a:fillRect/>
          </a:stretch>
        </p:blipFill>
        <p:spPr>
          <a:xfrm>
            <a:off x="7499178" y="1141235"/>
            <a:ext cx="1340022" cy="925777"/>
          </a:xfrm>
          <a:prstGeom prst="rect">
            <a:avLst/>
          </a:prstGeom>
        </p:spPr>
      </p:pic>
      <p:pic>
        <p:nvPicPr>
          <p:cNvPr id="28" name="Picture 27"/>
          <p:cNvPicPr>
            <a:picLocks noChangeAspect="1"/>
          </p:cNvPicPr>
          <p:nvPr/>
        </p:nvPicPr>
        <p:blipFill>
          <a:blip r:embed="rId8"/>
          <a:stretch>
            <a:fillRect/>
          </a:stretch>
        </p:blipFill>
        <p:spPr>
          <a:xfrm>
            <a:off x="7519399" y="2057400"/>
            <a:ext cx="1262429" cy="878464"/>
          </a:xfrm>
          <a:prstGeom prst="rect">
            <a:avLst/>
          </a:prstGeom>
        </p:spPr>
      </p:pic>
      <p:pic>
        <p:nvPicPr>
          <p:cNvPr id="29" name="Picture 28"/>
          <p:cNvPicPr>
            <a:picLocks noChangeAspect="1"/>
          </p:cNvPicPr>
          <p:nvPr/>
        </p:nvPicPr>
        <p:blipFill>
          <a:blip r:embed="rId9"/>
          <a:stretch>
            <a:fillRect/>
          </a:stretch>
        </p:blipFill>
        <p:spPr>
          <a:xfrm>
            <a:off x="301066" y="5499470"/>
            <a:ext cx="1297172" cy="914400"/>
          </a:xfrm>
          <a:prstGeom prst="rect">
            <a:avLst/>
          </a:prstGeom>
        </p:spPr>
      </p:pic>
      <p:sp>
        <p:nvSpPr>
          <p:cNvPr id="30" name="TextBox 29"/>
          <p:cNvSpPr txBox="1"/>
          <p:nvPr/>
        </p:nvSpPr>
        <p:spPr>
          <a:xfrm>
            <a:off x="2375351" y="835967"/>
            <a:ext cx="33855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p</a:t>
            </a:r>
          </a:p>
        </p:txBody>
      </p:sp>
      <p:sp>
        <p:nvSpPr>
          <p:cNvPr id="34" name="TextBox 33"/>
          <p:cNvSpPr txBox="1"/>
          <p:nvPr/>
        </p:nvSpPr>
        <p:spPr>
          <a:xfrm>
            <a:off x="5867400" y="918587"/>
            <a:ext cx="570990"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V</a:t>
            </a:r>
            <a:r>
              <a:rPr lang="en-US" sz="3200" baseline="-25000" dirty="0">
                <a:latin typeface="Times New Roman" panose="02020603050405020304" pitchFamily="18" charset="0"/>
                <a:cs typeface="Times New Roman" panose="02020603050405020304" pitchFamily="18" charset="0"/>
              </a:rPr>
              <a:t>2</a:t>
            </a:r>
          </a:p>
        </p:txBody>
      </p:sp>
      <p:sp>
        <p:nvSpPr>
          <p:cNvPr id="35" name="TextBox 34"/>
          <p:cNvSpPr txBox="1"/>
          <p:nvPr/>
        </p:nvSpPr>
        <p:spPr>
          <a:xfrm>
            <a:off x="3118655" y="924615"/>
            <a:ext cx="570990"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V</a:t>
            </a:r>
            <a:r>
              <a:rPr lang="en-US" sz="3200" baseline="-25000" dirty="0">
                <a:latin typeface="Times New Roman" panose="02020603050405020304" pitchFamily="18" charset="0"/>
                <a:cs typeface="Times New Roman" panose="02020603050405020304" pitchFamily="18" charset="0"/>
              </a:rPr>
              <a:t>1</a:t>
            </a:r>
          </a:p>
        </p:txBody>
      </p:sp>
      <p:sp>
        <p:nvSpPr>
          <p:cNvPr id="36" name="TextBox 35"/>
          <p:cNvSpPr txBox="1"/>
          <p:nvPr/>
        </p:nvSpPr>
        <p:spPr>
          <a:xfrm>
            <a:off x="2735709" y="3841991"/>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1</a:t>
            </a:r>
          </a:p>
        </p:txBody>
      </p:sp>
      <p:sp>
        <p:nvSpPr>
          <p:cNvPr id="37" name="TextBox 36"/>
          <p:cNvSpPr txBox="1"/>
          <p:nvPr/>
        </p:nvSpPr>
        <p:spPr>
          <a:xfrm>
            <a:off x="2755690" y="1524000"/>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2</a:t>
            </a:r>
          </a:p>
        </p:txBody>
      </p:sp>
      <p:sp>
        <p:nvSpPr>
          <p:cNvPr id="38" name="TextBox 37"/>
          <p:cNvSpPr txBox="1"/>
          <p:nvPr/>
        </p:nvSpPr>
        <p:spPr>
          <a:xfrm>
            <a:off x="6180611" y="3800857"/>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3</a:t>
            </a:r>
          </a:p>
        </p:txBody>
      </p:sp>
      <p:sp>
        <p:nvSpPr>
          <p:cNvPr id="39" name="TextBox 38"/>
          <p:cNvSpPr txBox="1"/>
          <p:nvPr/>
        </p:nvSpPr>
        <p:spPr>
          <a:xfrm>
            <a:off x="6151290" y="4813012"/>
            <a:ext cx="52610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4</a:t>
            </a:r>
          </a:p>
        </p:txBody>
      </p:sp>
      <p:sp>
        <p:nvSpPr>
          <p:cNvPr id="5" name="TextBox 4"/>
          <p:cNvSpPr txBox="1"/>
          <p:nvPr/>
        </p:nvSpPr>
        <p:spPr>
          <a:xfrm>
            <a:off x="378750" y="2978063"/>
            <a:ext cx="1784463" cy="461665"/>
          </a:xfrm>
          <a:prstGeom prst="rect">
            <a:avLst/>
          </a:prstGeom>
          <a:noFill/>
          <a:ln>
            <a:solidFill>
              <a:schemeClr val="tx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12</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nC</a:t>
            </a:r>
            <a:r>
              <a:rPr lang="en-US" sz="2400" i="1" baseline="-25000" dirty="0" err="1">
                <a:latin typeface="Times New Roman" panose="02020603050405020304" pitchFamily="18" charset="0"/>
                <a:cs typeface="Times New Roman" panose="02020603050405020304" pitchFamily="18" charset="0"/>
              </a:rPr>
              <a:t>v</a:t>
            </a:r>
            <a:r>
              <a:rPr lang="en-US" sz="2400" i="1" dirty="0" err="1">
                <a:latin typeface="Symbol" panose="05050102010706020507" pitchFamily="18" charset="2"/>
                <a:cs typeface="Times New Roman" panose="02020603050405020304" pitchFamily="18" charset="0"/>
              </a:rPr>
              <a:t>D</a:t>
            </a:r>
            <a:r>
              <a:rPr lang="en-US" sz="2400" i="1" dirty="0" err="1">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sp>
        <p:nvSpPr>
          <p:cNvPr id="7" name="Right Arrow 6"/>
          <p:cNvSpPr/>
          <p:nvPr/>
        </p:nvSpPr>
        <p:spPr>
          <a:xfrm>
            <a:off x="2555709" y="3061405"/>
            <a:ext cx="668216" cy="3650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14457" y="4351614"/>
            <a:ext cx="1784463" cy="461665"/>
          </a:xfrm>
          <a:prstGeom prst="rect">
            <a:avLst/>
          </a:prstGeom>
          <a:noFill/>
          <a:ln>
            <a:solidFill>
              <a:schemeClr val="tx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34</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nC</a:t>
            </a:r>
            <a:r>
              <a:rPr lang="en-US" sz="2400" i="1" baseline="-25000" dirty="0" err="1">
                <a:latin typeface="Times New Roman" panose="02020603050405020304" pitchFamily="18" charset="0"/>
                <a:cs typeface="Times New Roman" panose="02020603050405020304" pitchFamily="18" charset="0"/>
              </a:rPr>
              <a:t>v</a:t>
            </a:r>
            <a:r>
              <a:rPr lang="en-US" sz="2400" i="1" dirty="0" err="1">
                <a:latin typeface="Symbol" panose="05050102010706020507" pitchFamily="18" charset="2"/>
                <a:cs typeface="Times New Roman" panose="02020603050405020304" pitchFamily="18" charset="0"/>
              </a:rPr>
              <a:t>D</a:t>
            </a:r>
            <a:r>
              <a:rPr lang="en-US" sz="2400" i="1" dirty="0" err="1">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sp>
        <p:nvSpPr>
          <p:cNvPr id="32" name="Right Arrow 31"/>
          <p:cNvSpPr/>
          <p:nvPr/>
        </p:nvSpPr>
        <p:spPr>
          <a:xfrm>
            <a:off x="5925611" y="4406567"/>
            <a:ext cx="668216" cy="365088"/>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5400000">
            <a:off x="4584385" y="3145296"/>
            <a:ext cx="416039" cy="2315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5400000">
            <a:off x="4584385" y="5187107"/>
            <a:ext cx="416039" cy="23152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304709" y="5825167"/>
            <a:ext cx="2751074" cy="461665"/>
          </a:xfrm>
          <a:prstGeom prst="rect">
            <a:avLst/>
          </a:prstGeom>
          <a:noFill/>
          <a:ln>
            <a:solidFill>
              <a:schemeClr val="tx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41</a:t>
            </a:r>
            <a:r>
              <a:rPr lang="en-US" sz="2400" i="1" dirty="0">
                <a:latin typeface="Times New Roman" panose="02020603050405020304" pitchFamily="18" charset="0"/>
                <a:cs typeface="Times New Roman" panose="02020603050405020304" pitchFamily="18" charset="0"/>
              </a:rPr>
              <a:t> = nRT</a:t>
            </a:r>
            <a:r>
              <a:rPr lang="en-US" sz="2400" baseline="-25000" dirty="0">
                <a:latin typeface="Times New Roman" panose="02020603050405020304" pitchFamily="18" charset="0"/>
                <a:cs typeface="Times New Roman" panose="02020603050405020304" pitchFamily="18" charset="0"/>
              </a:rPr>
              <a:t>1 </a:t>
            </a:r>
            <a:r>
              <a:rPr lang="en-US" sz="2400" i="1" dirty="0">
                <a:latin typeface="Times New Roman" panose="02020603050405020304" pitchFamily="18" charset="0"/>
                <a:cs typeface="Times New Roman" panose="02020603050405020304" pitchFamily="18" charset="0"/>
              </a:rPr>
              <a:t>ln(V</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a:t>
            </a:r>
          </a:p>
        </p:txBody>
      </p:sp>
      <p:cxnSp>
        <p:nvCxnSpPr>
          <p:cNvPr id="9" name="Straight Connector 8"/>
          <p:cNvCxnSpPr/>
          <p:nvPr/>
        </p:nvCxnSpPr>
        <p:spPr>
          <a:xfrm>
            <a:off x="3281796" y="1604123"/>
            <a:ext cx="45826" cy="41804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96000" y="1534504"/>
            <a:ext cx="45826" cy="41804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99081" y="2357735"/>
            <a:ext cx="2751074" cy="461665"/>
          </a:xfrm>
          <a:prstGeom prst="rect">
            <a:avLst/>
          </a:prstGeom>
          <a:solidFill>
            <a:schemeClr val="bg1"/>
          </a:solidFill>
          <a:ln>
            <a:solidFill>
              <a:schemeClr val="tx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23</a:t>
            </a:r>
            <a:r>
              <a:rPr lang="en-US" sz="2400" i="1" dirty="0">
                <a:latin typeface="Times New Roman" panose="02020603050405020304" pitchFamily="18" charset="0"/>
                <a:cs typeface="Times New Roman" panose="02020603050405020304" pitchFamily="18" charset="0"/>
              </a:rPr>
              <a:t> = nRT</a:t>
            </a:r>
            <a:r>
              <a:rPr lang="en-US" sz="2400" baseline="-25000" dirty="0">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cs typeface="Times New Roman" panose="02020603050405020304" pitchFamily="18" charset="0"/>
              </a:rPr>
              <a:t>ln(V</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708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Application: </a:t>
            </a:r>
            <a:r>
              <a:rPr lang="en-US" sz="4800" b="1" dirty="0" err="1">
                <a:solidFill>
                  <a:schemeClr val="bg1"/>
                </a:solidFill>
                <a:latin typeface="Agency FB" pitchFamily="34" charset="0"/>
              </a:rPr>
              <a:t>Zeer</a:t>
            </a:r>
            <a:r>
              <a:rPr lang="en-US" sz="4800" b="1" dirty="0">
                <a:solidFill>
                  <a:schemeClr val="bg1"/>
                </a:solidFill>
                <a:latin typeface="Agency FB" pitchFamily="34" charset="0"/>
              </a:rPr>
              <a:t> Pot</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8" name="Picture 2" descr="https://upload.wikimedia.org/wikipedia/commons/4/45/Clay_pot_cooler_-_Canari_Frigo_-_Tonkrugk%C3%BCh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495425"/>
            <a:ext cx="7181850" cy="5286375"/>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92100" y="3804503"/>
            <a:ext cx="2070100" cy="1600200"/>
          </a:xfrm>
          <a:prstGeom prst="rightArrow">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convection</a:t>
            </a:r>
          </a:p>
        </p:txBody>
      </p:sp>
      <p:sp>
        <p:nvSpPr>
          <p:cNvPr id="40" name="Right Arrow 39"/>
          <p:cNvSpPr/>
          <p:nvPr/>
        </p:nvSpPr>
        <p:spPr>
          <a:xfrm>
            <a:off x="5943600" y="4033103"/>
            <a:ext cx="1632403" cy="9393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Conduction</a:t>
            </a:r>
          </a:p>
          <a:p>
            <a:pPr algn="ctr"/>
            <a:r>
              <a:rPr lang="en-US" b="1" dirty="0">
                <a:solidFill>
                  <a:schemeClr val="bg1"/>
                </a:solidFill>
              </a:rPr>
              <a:t>&amp; porosity</a:t>
            </a:r>
          </a:p>
        </p:txBody>
      </p:sp>
      <p:sp>
        <p:nvSpPr>
          <p:cNvPr id="7" name="TextBox 6"/>
          <p:cNvSpPr txBox="1"/>
          <p:nvPr/>
        </p:nvSpPr>
        <p:spPr>
          <a:xfrm>
            <a:off x="0" y="914400"/>
            <a:ext cx="4279899" cy="1815882"/>
          </a:xfrm>
          <a:prstGeom prst="rect">
            <a:avLst/>
          </a:prstGeom>
          <a:noFill/>
        </p:spPr>
        <p:txBody>
          <a:bodyPr wrap="square" rtlCol="0">
            <a:spAutoFit/>
          </a:bodyPr>
          <a:lstStyle/>
          <a:p>
            <a:r>
              <a:rPr lang="en-US" sz="1600" b="1" dirty="0"/>
              <a:t>Why does evaporation cool?  </a:t>
            </a:r>
            <a:r>
              <a:rPr lang="en-US" sz="1600" dirty="0"/>
              <a:t>The molecules of water have a distribution of warmer and colder.  The warmer molecules near the surface are able to change phase and become vapor, escaping into the atmosphere.  This leaves behind the lower-temperature molecules, leading to lower overall temperature.</a:t>
            </a:r>
          </a:p>
        </p:txBody>
      </p:sp>
    </p:spTree>
    <p:extLst>
      <p:ext uri="{BB962C8B-B14F-4D97-AF65-F5344CB8AC3E}">
        <p14:creationId xmlns:p14="http://schemas.microsoft.com/office/powerpoint/2010/main" val="30426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A thought</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 y="838200"/>
            <a:ext cx="916109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2400" y="4724400"/>
            <a:ext cx="8686800" cy="1077218"/>
          </a:xfrm>
          <a:prstGeom prst="rect">
            <a:avLst/>
          </a:prstGeom>
          <a:noFill/>
        </p:spPr>
        <p:txBody>
          <a:bodyPr wrap="square" rtlCol="0">
            <a:spAutoFit/>
          </a:bodyPr>
          <a:lstStyle/>
          <a:p>
            <a:r>
              <a:rPr lang="en-US" sz="3200" dirty="0"/>
              <a:t>“The essence of a technological society is its ability to use sources of energy other than muscle power.”</a:t>
            </a:r>
          </a:p>
        </p:txBody>
      </p:sp>
    </p:spTree>
    <p:extLst>
      <p:ext uri="{BB962C8B-B14F-4D97-AF65-F5344CB8AC3E}">
        <p14:creationId xmlns:p14="http://schemas.microsoft.com/office/powerpoint/2010/main" val="21334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Theoretical Limit of Evaporative Cooler</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descr="http://www.wescorhvac.com/Fig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23" y="1371600"/>
            <a:ext cx="8762997"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5587425"/>
            <a:ext cx="965329" cy="584775"/>
          </a:xfrm>
          <a:prstGeom prst="rect">
            <a:avLst/>
          </a:prstGeom>
          <a:noFill/>
        </p:spPr>
        <p:txBody>
          <a:bodyPr wrap="none" rtlCol="0">
            <a:spAutoFit/>
          </a:bodyPr>
          <a:lstStyle/>
          <a:p>
            <a:r>
              <a:rPr lang="en-US" sz="3200" b="1" dirty="0"/>
              <a:t>30</a:t>
            </a:r>
            <a:r>
              <a:rPr lang="en-US" sz="3200" b="1" baseline="30000" dirty="0"/>
              <a:t>o</a:t>
            </a:r>
            <a:r>
              <a:rPr lang="en-US" sz="3200" b="1" dirty="0"/>
              <a:t>C</a:t>
            </a:r>
          </a:p>
        </p:txBody>
      </p:sp>
      <p:sp>
        <p:nvSpPr>
          <p:cNvPr id="10" name="TextBox 9"/>
          <p:cNvSpPr txBox="1"/>
          <p:nvPr/>
        </p:nvSpPr>
        <p:spPr>
          <a:xfrm>
            <a:off x="2006471" y="2768025"/>
            <a:ext cx="965329" cy="584775"/>
          </a:xfrm>
          <a:prstGeom prst="rect">
            <a:avLst/>
          </a:prstGeom>
          <a:noFill/>
        </p:spPr>
        <p:txBody>
          <a:bodyPr wrap="none" rtlCol="0">
            <a:spAutoFit/>
          </a:bodyPr>
          <a:lstStyle/>
          <a:p>
            <a:r>
              <a:rPr lang="en-US" sz="3200" b="1" dirty="0"/>
              <a:t>19</a:t>
            </a:r>
            <a:r>
              <a:rPr lang="en-US" sz="3200" b="1" baseline="30000" dirty="0"/>
              <a:t>o</a:t>
            </a:r>
            <a:r>
              <a:rPr lang="en-US" sz="3200" b="1" dirty="0"/>
              <a:t>C</a:t>
            </a:r>
          </a:p>
        </p:txBody>
      </p:sp>
    </p:spTree>
    <p:extLst>
      <p:ext uri="{BB962C8B-B14F-4D97-AF65-F5344CB8AC3E}">
        <p14:creationId xmlns:p14="http://schemas.microsoft.com/office/powerpoint/2010/main" val="28268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Thermodynamics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92573" y="1066800"/>
            <a:ext cx="8686800" cy="4524315"/>
          </a:xfrm>
          <a:prstGeom prst="rect">
            <a:avLst/>
          </a:prstGeom>
          <a:noFill/>
        </p:spPr>
        <p:txBody>
          <a:bodyPr wrap="square" rtlCol="0">
            <a:spAutoFit/>
          </a:bodyPr>
          <a:lstStyle/>
          <a:p>
            <a:r>
              <a:rPr lang="en-US" sz="3200" dirty="0"/>
              <a:t>Thermodynamics is the study of </a:t>
            </a:r>
            <a:r>
              <a:rPr lang="en-US" sz="3200" b="1" dirty="0"/>
              <a:t>conversion between heat and work</a:t>
            </a:r>
            <a:r>
              <a:rPr lang="en-US" sz="3200" dirty="0"/>
              <a:t>.</a:t>
            </a:r>
          </a:p>
          <a:p>
            <a:endParaRPr lang="en-US" sz="3200" dirty="0"/>
          </a:p>
          <a:p>
            <a:r>
              <a:rPr lang="en-US" sz="3200" b="1" dirty="0"/>
              <a:t>Heat</a:t>
            </a:r>
            <a:r>
              <a:rPr lang="en-US" sz="3200" dirty="0"/>
              <a:t> is understood as the flow of </a:t>
            </a:r>
            <a:r>
              <a:rPr lang="en-US" sz="3200" i="1" dirty="0"/>
              <a:t>thermal</a:t>
            </a:r>
            <a:r>
              <a:rPr lang="en-US" sz="3200" dirty="0"/>
              <a:t> energy from one body to another </a:t>
            </a:r>
          </a:p>
          <a:p>
            <a:endParaRPr lang="en-US" sz="3200" dirty="0"/>
          </a:p>
          <a:p>
            <a:r>
              <a:rPr lang="en-US" sz="3200" b="1" dirty="0"/>
              <a:t>Work</a:t>
            </a:r>
            <a:r>
              <a:rPr lang="en-US" sz="3200" dirty="0"/>
              <a:t> is understood </a:t>
            </a:r>
            <a:r>
              <a:rPr lang="en-US" sz="3200" i="1" dirty="0"/>
              <a:t>mechanically</a:t>
            </a:r>
            <a:r>
              <a:rPr lang="en-US" sz="3200" dirty="0"/>
              <a:t> as the change of energy of a system caused by moving a force through a distance (</a:t>
            </a:r>
            <a:r>
              <a:rPr lang="en-US" sz="3200" i="1" dirty="0">
                <a:latin typeface="Times New Roman" panose="02020603050405020304" pitchFamily="18" charset="0"/>
                <a:cs typeface="Times New Roman" panose="02020603050405020304" pitchFamily="18" charset="0"/>
              </a:rPr>
              <a:t>W = </a:t>
            </a:r>
            <a:r>
              <a:rPr lang="en-US" sz="3200" i="1" dirty="0" err="1">
                <a:latin typeface="Times New Roman" panose="02020603050405020304" pitchFamily="18" charset="0"/>
                <a:cs typeface="Times New Roman" panose="02020603050405020304" pitchFamily="18" charset="0"/>
              </a:rPr>
              <a:t>Fd</a:t>
            </a:r>
            <a:r>
              <a:rPr lang="en-US" sz="3200" dirty="0"/>
              <a:t>)</a:t>
            </a:r>
          </a:p>
        </p:txBody>
      </p:sp>
    </p:spTree>
    <p:extLst>
      <p:ext uri="{BB962C8B-B14F-4D97-AF65-F5344CB8AC3E}">
        <p14:creationId xmlns:p14="http://schemas.microsoft.com/office/powerpoint/2010/main" val="104627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Equivalence of Heat and Work</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61" t="42222" r="73241" b="34445"/>
          <a:stretch/>
        </p:blipFill>
        <p:spPr>
          <a:xfrm>
            <a:off x="455386" y="1524000"/>
            <a:ext cx="3507014" cy="457505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070" t="65872" r="67442" b="15556"/>
          <a:stretch/>
        </p:blipFill>
        <p:spPr>
          <a:xfrm>
            <a:off x="4419600" y="1600200"/>
            <a:ext cx="4378250" cy="3733800"/>
          </a:xfrm>
          <a:prstGeom prst="rect">
            <a:avLst/>
          </a:prstGeom>
        </p:spPr>
      </p:pic>
      <p:sp>
        <p:nvSpPr>
          <p:cNvPr id="7" name="TextBox 6"/>
          <p:cNvSpPr txBox="1"/>
          <p:nvPr/>
        </p:nvSpPr>
        <p:spPr>
          <a:xfrm>
            <a:off x="7467600" y="5181600"/>
            <a:ext cx="1463862"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W = </a:t>
            </a:r>
            <a:r>
              <a:rPr lang="en-US" sz="3200" i="1" dirty="0" err="1">
                <a:latin typeface="Times New Roman" panose="02020603050405020304" pitchFamily="18" charset="0"/>
                <a:cs typeface="Times New Roman" panose="02020603050405020304" pitchFamily="18" charset="0"/>
              </a:rPr>
              <a:t>Fd</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42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Working Substances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92573" y="1066800"/>
            <a:ext cx="8686800" cy="5016758"/>
          </a:xfrm>
          <a:prstGeom prst="rect">
            <a:avLst/>
          </a:prstGeom>
          <a:noFill/>
        </p:spPr>
        <p:txBody>
          <a:bodyPr wrap="square" rtlCol="0">
            <a:spAutoFit/>
          </a:bodyPr>
          <a:lstStyle/>
          <a:p>
            <a:r>
              <a:rPr lang="en-US" sz="3200" dirty="0"/>
              <a:t>Thermodynamic processes liberate or extract energy by exploiting properties of substances, including phase changes.  This includes many processes that are based on </a:t>
            </a:r>
            <a:r>
              <a:rPr lang="en-US" sz="3200" b="1" dirty="0"/>
              <a:t>ideal gasses</a:t>
            </a:r>
            <a:r>
              <a:rPr lang="en-US" sz="3200" dirty="0"/>
              <a:t>.</a:t>
            </a:r>
          </a:p>
          <a:p>
            <a:endParaRPr lang="en-US" sz="3200" dirty="0"/>
          </a:p>
          <a:p>
            <a:r>
              <a:rPr lang="en-US" sz="3200" dirty="0"/>
              <a:t>Ideal Gas Law:  </a:t>
            </a:r>
            <a:r>
              <a:rPr lang="en-US" sz="4800" i="1" dirty="0" err="1">
                <a:latin typeface="Times New Roman" panose="02020603050405020304" pitchFamily="18" charset="0"/>
                <a:cs typeface="Times New Roman" panose="02020603050405020304" pitchFamily="18" charset="0"/>
              </a:rPr>
              <a:t>pV</a:t>
            </a:r>
            <a:r>
              <a:rPr lang="en-US" sz="4800" i="1" dirty="0">
                <a:latin typeface="Times New Roman" panose="02020603050405020304" pitchFamily="18" charset="0"/>
                <a:cs typeface="Times New Roman" panose="02020603050405020304" pitchFamily="18" charset="0"/>
              </a:rPr>
              <a:t> = </a:t>
            </a:r>
            <a:r>
              <a:rPr lang="en-US" sz="4800" i="1" dirty="0" err="1">
                <a:latin typeface="Times New Roman" panose="02020603050405020304" pitchFamily="18" charset="0"/>
                <a:cs typeface="Times New Roman" panose="02020603050405020304" pitchFamily="18" charset="0"/>
              </a:rPr>
              <a:t>nRT</a:t>
            </a:r>
            <a:endParaRPr lang="en-US" sz="4800" i="1" dirty="0">
              <a:latin typeface="Times New Roman" panose="02020603050405020304" pitchFamily="18" charset="0"/>
              <a:cs typeface="Times New Roman" panose="02020603050405020304" pitchFamily="18" charset="0"/>
            </a:endParaRPr>
          </a:p>
          <a:p>
            <a:endParaRPr lang="en-US" sz="3200" i="1" dirty="0">
              <a:latin typeface="Times New Roman" panose="02020603050405020304" pitchFamily="18" charset="0"/>
              <a:cs typeface="Times New Roman" panose="02020603050405020304" pitchFamily="18" charset="0"/>
            </a:endParaRPr>
          </a:p>
          <a:p>
            <a:endParaRPr lang="en-US" sz="3200" i="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Note: mathematically similar to  </a:t>
            </a:r>
            <a:r>
              <a:rPr lang="en-US" sz="4800" i="1" dirty="0" err="1">
                <a:latin typeface="Times New Roman" panose="02020603050405020304" pitchFamily="18" charset="0"/>
                <a:cs typeface="Times New Roman" panose="02020603050405020304" pitchFamily="18" charset="0"/>
              </a:rPr>
              <a:t>zx</a:t>
            </a:r>
            <a:r>
              <a:rPr lang="en-US" sz="4800" i="1" dirty="0">
                <a:latin typeface="Times New Roman" panose="02020603050405020304" pitchFamily="18" charset="0"/>
                <a:cs typeface="Times New Roman" panose="02020603050405020304" pitchFamily="18" charset="0"/>
              </a:rPr>
              <a:t> = </a:t>
            </a:r>
            <a:r>
              <a:rPr lang="en-US" sz="4800" i="1" dirty="0" err="1">
                <a:latin typeface="Times New Roman" panose="02020603050405020304" pitchFamily="18" charset="0"/>
                <a:cs typeface="Times New Roman" panose="02020603050405020304" pitchFamily="18" charset="0"/>
              </a:rPr>
              <a:t>ky</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6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Ideal Gas Law: Surfaces and Curves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descr="Image result for pvT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90600"/>
            <a:ext cx="5562600" cy="57511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106836"/>
            <a:ext cx="2608535" cy="830997"/>
          </a:xfrm>
          <a:prstGeom prst="rect">
            <a:avLst/>
          </a:prstGeom>
        </p:spPr>
        <p:txBody>
          <a:bodyPr wrap="none">
            <a:spAutoFit/>
          </a:bodyPr>
          <a:lstStyle/>
          <a:p>
            <a:r>
              <a:rPr lang="en-US" sz="4800" i="1" dirty="0" err="1">
                <a:latin typeface="Times New Roman" panose="02020603050405020304" pitchFamily="18" charset="0"/>
                <a:cs typeface="Times New Roman" panose="02020603050405020304" pitchFamily="18" charset="0"/>
              </a:rPr>
              <a:t>pV</a:t>
            </a:r>
            <a:r>
              <a:rPr lang="en-US" sz="4800" i="1" dirty="0">
                <a:latin typeface="Times New Roman" panose="02020603050405020304" pitchFamily="18" charset="0"/>
                <a:cs typeface="Times New Roman" panose="02020603050405020304" pitchFamily="18" charset="0"/>
              </a:rPr>
              <a:t> = </a:t>
            </a:r>
            <a:r>
              <a:rPr lang="en-US" sz="4800" i="1" dirty="0" err="1">
                <a:latin typeface="Times New Roman" panose="02020603050405020304" pitchFamily="18" charset="0"/>
                <a:cs typeface="Times New Roman" panose="02020603050405020304" pitchFamily="18" charset="0"/>
              </a:rPr>
              <a:t>nRT</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73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Phase Diagrams for Real Substances</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73" t="6898" r="35605" b="58889"/>
          <a:stretch/>
        </p:blipFill>
        <p:spPr>
          <a:xfrm>
            <a:off x="974745" y="1110341"/>
            <a:ext cx="7208157" cy="5413441"/>
          </a:xfrm>
          <a:prstGeom prst="rect">
            <a:avLst/>
          </a:prstGeom>
        </p:spPr>
      </p:pic>
      <p:sp>
        <p:nvSpPr>
          <p:cNvPr id="7" name="Oval 6"/>
          <p:cNvSpPr/>
          <p:nvPr/>
        </p:nvSpPr>
        <p:spPr>
          <a:xfrm>
            <a:off x="1828800" y="1110342"/>
            <a:ext cx="393700" cy="642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6506" y="1828800"/>
            <a:ext cx="306494"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5580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Ideal vs. Real</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Image result for pvT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846872"/>
            <a:ext cx="4249023" cy="43930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373" t="6898" r="35605" b="58889"/>
          <a:stretch/>
        </p:blipFill>
        <p:spPr>
          <a:xfrm>
            <a:off x="4246528" y="3124200"/>
            <a:ext cx="4870203" cy="3657600"/>
          </a:xfrm>
          <a:prstGeom prst="rect">
            <a:avLst/>
          </a:prstGeom>
        </p:spPr>
      </p:pic>
      <p:sp>
        <p:nvSpPr>
          <p:cNvPr id="9" name="TextBox 8"/>
          <p:cNvSpPr txBox="1"/>
          <p:nvPr/>
        </p:nvSpPr>
        <p:spPr>
          <a:xfrm>
            <a:off x="4145166" y="3581400"/>
            <a:ext cx="27443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154749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7648" cy="830997"/>
          </a:xfrm>
          <a:prstGeom prst="rect">
            <a:avLst/>
          </a:prstGeom>
          <a:solidFill>
            <a:schemeClr val="accent1"/>
          </a:solidFill>
        </p:spPr>
        <p:txBody>
          <a:bodyPr wrap="square" rtlCol="0">
            <a:spAutoFit/>
          </a:bodyPr>
          <a:lstStyle/>
          <a:p>
            <a:pPr algn="ctr"/>
            <a:r>
              <a:rPr lang="en-US" sz="4800" b="1" dirty="0">
                <a:solidFill>
                  <a:schemeClr val="bg1"/>
                </a:solidFill>
                <a:latin typeface="Agency FB" pitchFamily="34" charset="0"/>
              </a:rPr>
              <a:t>Ex: Phase Changes in Water</a:t>
            </a:r>
            <a:endParaRPr lang="en-US" sz="4800" dirty="0">
              <a:solidFill>
                <a:schemeClr val="bg1"/>
              </a:solidFill>
              <a:latin typeface="Agency FB" pitchFamily="34" charset="0"/>
            </a:endParaRPr>
          </a:p>
        </p:txBody>
      </p:sp>
      <p:sp>
        <p:nvSpPr>
          <p:cNvPr id="2" name="AutoShape 2" descr="http://hyperphysics.phy-astr.gsu.edu/hbase/thermo/imgheat/pha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http://hyperphysics.phy-astr.gsu.edu/hbase/thermo/imgheat/pha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hyperphysics.phy-astr.gsu.edu/hbase/thermo/imgheat/pha1.gif"/>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2501"/>
            <a:ext cx="8610600" cy="432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2094664"/>
            <a:ext cx="1371600" cy="1200329"/>
          </a:xfrm>
          <a:prstGeom prst="rect">
            <a:avLst/>
          </a:prstGeom>
          <a:solidFill>
            <a:schemeClr val="bg1"/>
          </a:solidFill>
        </p:spPr>
        <p:txBody>
          <a:bodyPr wrap="square" rtlCol="0">
            <a:spAutoFit/>
          </a:bodyPr>
          <a:lstStyle/>
          <a:p>
            <a:endParaRPr lang="en-US" dirty="0"/>
          </a:p>
          <a:p>
            <a:r>
              <a:rPr lang="en-US" dirty="0"/>
              <a:t>1 </a:t>
            </a:r>
            <a:r>
              <a:rPr lang="en-US" dirty="0" err="1"/>
              <a:t>cal</a:t>
            </a:r>
            <a:r>
              <a:rPr lang="en-US" dirty="0"/>
              <a:t>/g</a:t>
            </a:r>
          </a:p>
          <a:p>
            <a:r>
              <a:rPr lang="en-US" dirty="0"/>
              <a:t>4.184 kJ/kg</a:t>
            </a:r>
          </a:p>
          <a:p>
            <a:endParaRPr lang="en-US" dirty="0"/>
          </a:p>
        </p:txBody>
      </p:sp>
      <p:sp>
        <p:nvSpPr>
          <p:cNvPr id="14" name="TextBox 13"/>
          <p:cNvSpPr txBox="1"/>
          <p:nvPr/>
        </p:nvSpPr>
        <p:spPr>
          <a:xfrm>
            <a:off x="7086600" y="877669"/>
            <a:ext cx="1371600" cy="646331"/>
          </a:xfrm>
          <a:prstGeom prst="rect">
            <a:avLst/>
          </a:prstGeom>
          <a:solidFill>
            <a:schemeClr val="bg1"/>
          </a:solidFill>
        </p:spPr>
        <p:txBody>
          <a:bodyPr wrap="square" rtlCol="0">
            <a:spAutoFit/>
          </a:bodyPr>
          <a:lstStyle/>
          <a:p>
            <a:r>
              <a:rPr lang="en-US" dirty="0"/>
              <a:t>0.477 </a:t>
            </a:r>
            <a:r>
              <a:rPr lang="en-US" dirty="0" err="1"/>
              <a:t>cal</a:t>
            </a:r>
            <a:r>
              <a:rPr lang="en-US" dirty="0"/>
              <a:t>/g</a:t>
            </a:r>
          </a:p>
          <a:p>
            <a:r>
              <a:rPr lang="en-US" dirty="0"/>
              <a:t>1.996 kJ/kg</a:t>
            </a:r>
          </a:p>
        </p:txBody>
      </p:sp>
      <p:sp>
        <p:nvSpPr>
          <p:cNvPr id="15" name="TextBox 14"/>
          <p:cNvSpPr txBox="1"/>
          <p:nvPr/>
        </p:nvSpPr>
        <p:spPr>
          <a:xfrm>
            <a:off x="-1" y="4038600"/>
            <a:ext cx="1340069" cy="646331"/>
          </a:xfrm>
          <a:prstGeom prst="rect">
            <a:avLst/>
          </a:prstGeom>
          <a:solidFill>
            <a:schemeClr val="bg1"/>
          </a:solidFill>
        </p:spPr>
        <p:txBody>
          <a:bodyPr wrap="square" rtlCol="0">
            <a:spAutoFit/>
          </a:bodyPr>
          <a:lstStyle/>
          <a:p>
            <a:r>
              <a:rPr lang="en-US" dirty="0"/>
              <a:t>0.504 </a:t>
            </a:r>
            <a:r>
              <a:rPr lang="en-US" dirty="0" err="1"/>
              <a:t>cal</a:t>
            </a:r>
            <a:r>
              <a:rPr lang="en-US" dirty="0"/>
              <a:t>/g</a:t>
            </a:r>
          </a:p>
          <a:p>
            <a:r>
              <a:rPr lang="en-US" dirty="0"/>
              <a:t>2.108 kJ/kg</a:t>
            </a:r>
          </a:p>
        </p:txBody>
      </p:sp>
    </p:spTree>
    <p:extLst>
      <p:ext uri="{BB962C8B-B14F-4D97-AF65-F5344CB8AC3E}">
        <p14:creationId xmlns:p14="http://schemas.microsoft.com/office/powerpoint/2010/main" val="1108264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7354</TotalTime>
  <Words>802</Words>
  <Application>Microsoft Office PowerPoint</Application>
  <PresentationFormat>On-screen Show (4:3)</PresentationFormat>
  <Paragraphs>131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Agency FB</vt:lpstr>
      <vt:lpstr>Arial</vt:lpstr>
      <vt:lpstr>Calibri</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Philosophy for Integrating FEA throughout the ME &amp; CE Curricula</dc:title>
  <dc:creator>Owner</dc:creator>
  <cp:lastModifiedBy>User</cp:lastModifiedBy>
  <cp:revision>190</cp:revision>
  <dcterms:created xsi:type="dcterms:W3CDTF">2011-06-12T14:20:09Z</dcterms:created>
  <dcterms:modified xsi:type="dcterms:W3CDTF">2016-11-12T15:46:11Z</dcterms:modified>
</cp:coreProperties>
</file>