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348" r:id="rId3"/>
    <p:sldId id="349" r:id="rId4"/>
    <p:sldId id="350" r:id="rId5"/>
    <p:sldId id="359" r:id="rId6"/>
    <p:sldId id="368" r:id="rId7"/>
    <p:sldId id="366" r:id="rId8"/>
    <p:sldId id="373" r:id="rId9"/>
    <p:sldId id="468" r:id="rId10"/>
    <p:sldId id="464" r:id="rId11"/>
    <p:sldId id="352" r:id="rId12"/>
    <p:sldId id="389" r:id="rId13"/>
    <p:sldId id="390" r:id="rId14"/>
    <p:sldId id="402" r:id="rId15"/>
    <p:sldId id="404" r:id="rId16"/>
    <p:sldId id="302" r:id="rId17"/>
    <p:sldId id="304" r:id="rId18"/>
    <p:sldId id="296" r:id="rId19"/>
    <p:sldId id="306" r:id="rId20"/>
    <p:sldId id="308" r:id="rId21"/>
    <p:sldId id="405" r:id="rId22"/>
    <p:sldId id="40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4" autoAdjust="0"/>
    <p:restoredTop sz="94660"/>
  </p:normalViewPr>
  <p:slideViewPr>
    <p:cSldViewPr>
      <p:cViewPr varScale="1">
        <p:scale>
          <a:sx n="72" d="100"/>
          <a:sy n="72" d="100"/>
        </p:scale>
        <p:origin x="-109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EE97F-2327-4FE9-8874-2C0F3581839A}" type="datetimeFigureOut">
              <a:rPr lang="en-US" smtClean="0"/>
              <a:pPr/>
              <a:t>11/17/2014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6B134D-0EB3-42CB-9322-AA369738187D}" type="slidenum">
              <a:rPr lang="en-US" smtClean="0"/>
              <a:pPr/>
              <a:t>‹#›</a:t>
            </a:fld>
            <a:endParaRPr lang="en-US"/>
          </a:p>
        </p:txBody>
      </p:sp>
    </p:spTree>
    <p:extLst>
      <p:ext uri="{BB962C8B-B14F-4D97-AF65-F5344CB8AC3E}">
        <p14:creationId xmlns="" xmlns:p14="http://schemas.microsoft.com/office/powerpoint/2010/main" val="4124176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0EB19C4-C7B8-42C1-98EF-0647C0B934F1}" type="datetime1">
              <a:rPr lang="en-US" smtClean="0"/>
              <a:pPr/>
              <a:t>11/17/2014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B2B748-94B7-4EF8-AB39-B1126360643F}" type="datetime1">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9E5CA5F-987F-44B1-8F58-95AA92936435}" type="datetime1">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2E5A96-5227-4BBC-BE65-788271DEAF26}" type="datetime1">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B80895-0D89-472C-8A64-6ACDC10C11F7}" type="datetime1">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3B17E5-86A5-4924-BC12-E6AE08EFC978}" type="datetime1">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C66E970-1C83-4476-BB20-DEFB4DF28336}" type="datetime1">
              <a:rPr lang="en-US" smtClean="0"/>
              <a:pPr/>
              <a:t>11/17/2014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B16979-9EB1-47BF-8F73-24A8955E0FD3}" type="datetime1">
              <a:rPr lang="en-US" smtClean="0"/>
              <a:pPr/>
              <a:t>11/17/2014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500B6A-F42F-4452-9898-44CEE992DBED}" type="datetime1">
              <a:rPr lang="en-US" smtClean="0"/>
              <a:pPr/>
              <a:t>11/17/2014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C6F506-1A86-49AF-B8DD-6F74300FD666}" type="datetime1">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92DC7E2-1659-41E2-ADB4-1661C12FA375}" type="datetime1">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CD41AC4-40F7-4FE0-8905-74C6698904F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B90B6C-252E-486B-A749-CF9970355EF6}" type="datetime1">
              <a:rPr lang="en-US" smtClean="0"/>
              <a:pPr/>
              <a:t>11/17/2014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package" Target="../embeddings/Microsoft_Office_Word_Document1.docx"/><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Graphs</a:t>
            </a:r>
            <a:endParaRPr lang="en-US" dirty="0"/>
          </a:p>
        </p:txBody>
      </p:sp>
      <p:sp>
        <p:nvSpPr>
          <p:cNvPr id="3" name="Subtitle 2"/>
          <p:cNvSpPr>
            <a:spLocks noGrp="1"/>
          </p:cNvSpPr>
          <p:nvPr>
            <p:ph type="subTitle" idx="1"/>
          </p:nvPr>
        </p:nvSpPr>
        <p:spPr/>
        <p:txBody>
          <a:bodyPr/>
          <a:lstStyle/>
          <a:p>
            <a:r>
              <a:rPr lang="en-US" dirty="0" smtClean="0"/>
              <a:t>Chapter 10</a:t>
            </a:r>
          </a:p>
        </p:txBody>
      </p:sp>
      <p:sp>
        <p:nvSpPr>
          <p:cNvPr id="4" name="Slide Number Placeholder 3"/>
          <p:cNvSpPr>
            <a:spLocks noGrp="1"/>
          </p:cNvSpPr>
          <p:nvPr>
            <p:ph type="sldNum" sz="quarter" idx="12"/>
          </p:nvPr>
        </p:nvSpPr>
        <p:spPr/>
        <p:txBody>
          <a:bodyPr/>
          <a:lstStyle/>
          <a:p>
            <a:fld id="{8CD41AC4-40F7-4FE0-8905-74C6698904F3}"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Graph Terminology: </a:t>
            </a:r>
            <a:r>
              <a:rPr lang="en-US" b="1" dirty="0">
                <a:solidFill>
                  <a:srgbClr val="FF0000"/>
                </a:solidFill>
              </a:rPr>
              <a:t>Summary</a:t>
            </a:r>
          </a:p>
        </p:txBody>
      </p:sp>
      <p:sp>
        <p:nvSpPr>
          <p:cNvPr id="3" name="Content Placeholder 2"/>
          <p:cNvSpPr>
            <a:spLocks noGrp="1"/>
          </p:cNvSpPr>
          <p:nvPr>
            <p:ph idx="1"/>
          </p:nvPr>
        </p:nvSpPr>
        <p:spPr/>
        <p:txBody>
          <a:bodyPr>
            <a:normAutofit fontScale="92500" lnSpcReduction="10000"/>
          </a:bodyPr>
          <a:lstStyle/>
          <a:p>
            <a:r>
              <a:rPr lang="en-US" dirty="0"/>
              <a:t>To understand the structure of a graph and to build a graph model, we ask these questions:</a:t>
            </a:r>
          </a:p>
          <a:p>
            <a:pPr lvl="1">
              <a:buFont typeface="Arial" pitchFamily="34" charset="0"/>
              <a:buChar char="•"/>
            </a:pPr>
            <a:r>
              <a:rPr lang="en-US" dirty="0"/>
              <a:t> Are the edges of the graph undirected or directed </a:t>
            </a:r>
            <a:r>
              <a:rPr lang="en-US" dirty="0" smtClean="0"/>
              <a:t> (</a:t>
            </a:r>
            <a:r>
              <a:rPr lang="en-US" dirty="0"/>
              <a:t>or both)?</a:t>
            </a:r>
          </a:p>
          <a:p>
            <a:pPr lvl="1">
              <a:buFont typeface="Arial" pitchFamily="34" charset="0"/>
              <a:buChar char="•"/>
            </a:pPr>
            <a:r>
              <a:rPr lang="en-US" dirty="0"/>
              <a:t> If the </a:t>
            </a:r>
            <a:r>
              <a:rPr lang="en-US" dirty="0" smtClean="0"/>
              <a:t>edges are </a:t>
            </a:r>
            <a:r>
              <a:rPr lang="en-US" dirty="0"/>
              <a:t>undirected, are multiple edges present that connect the same pair of vertices? If the </a:t>
            </a:r>
            <a:r>
              <a:rPr lang="en-US" dirty="0" smtClean="0"/>
              <a:t>edges are </a:t>
            </a:r>
            <a:r>
              <a:rPr lang="en-US" dirty="0"/>
              <a:t>directed, are multiple directed edges present?</a:t>
            </a:r>
          </a:p>
          <a:p>
            <a:pPr lvl="1">
              <a:buFont typeface="Arial" pitchFamily="34" charset="0"/>
              <a:buChar char="•"/>
            </a:pPr>
            <a:r>
              <a:rPr lang="en-US" dirty="0"/>
              <a:t> Are loops present</a:t>
            </a:r>
            <a:r>
              <a:rPr lang="en-US" dirty="0" smtClean="0"/>
              <a:t>?</a:t>
            </a:r>
          </a:p>
          <a:p>
            <a:pPr lvl="1">
              <a:buFont typeface="Arial" pitchFamily="34" charset="0"/>
              <a:buChar char="•"/>
            </a:pPr>
            <a:endParaRPr lang="en-US" dirty="0"/>
          </a:p>
          <a:p>
            <a:pPr marL="393192" lvl="1" indent="0">
              <a:buNone/>
            </a:pPr>
            <a:r>
              <a:rPr lang="en-US" dirty="0" smtClean="0"/>
              <a:t> </a:t>
            </a:r>
          </a:p>
          <a:p>
            <a:pPr lvl="1">
              <a:buFont typeface="Arial" pitchFamily="34" charset="0"/>
              <a:buChar char="•"/>
            </a:pPr>
            <a:endParaRPr lang="en-US" dirty="0"/>
          </a:p>
          <a:p>
            <a:pPr lvl="1">
              <a:buFont typeface="Arial" pitchFamily="34" charset="0"/>
              <a:buChar char="•"/>
            </a:pPr>
            <a:endParaRPr lang="en-US" dirty="0" smtClean="0"/>
          </a:p>
          <a:p>
            <a:pPr marL="393192" lvl="1" indent="0">
              <a:buNone/>
            </a:pPr>
            <a:r>
              <a:rPr lang="en-US" dirty="0"/>
              <a:t> </a:t>
            </a:r>
            <a:r>
              <a:rPr lang="en-US" dirty="0" smtClean="0"/>
              <a:t> </a:t>
            </a:r>
            <a:endParaRPr lang="en-US" dirty="0"/>
          </a:p>
          <a:p>
            <a:endParaRPr lang="en-US" dirty="0"/>
          </a:p>
        </p:txBody>
      </p:sp>
      <p:pic>
        <p:nvPicPr>
          <p:cNvPr id="4" name="Content Placeholder 4" descr="table47.jpg"/>
          <p:cNvPicPr>
            <a:picLocks noChangeAspect="1"/>
          </p:cNvPicPr>
          <p:nvPr/>
        </p:nvPicPr>
        <p:blipFill>
          <a:blip r:embed="rId2" cstate="print"/>
          <a:stretch>
            <a:fillRect/>
          </a:stretch>
        </p:blipFill>
        <p:spPr>
          <a:xfrm>
            <a:off x="2209800" y="4648200"/>
            <a:ext cx="5196840" cy="1586484"/>
          </a:xfrm>
          <a:prstGeom prst="rect">
            <a:avLst/>
          </a:prstGeom>
        </p:spPr>
      </p:pic>
      <p:sp>
        <p:nvSpPr>
          <p:cNvPr id="5" name="Slide Number Placeholder 4"/>
          <p:cNvSpPr>
            <a:spLocks noGrp="1"/>
          </p:cNvSpPr>
          <p:nvPr>
            <p:ph type="sldNum" sz="quarter" idx="12"/>
          </p:nvPr>
        </p:nvSpPr>
        <p:spPr/>
        <p:txBody>
          <a:bodyPr/>
          <a:lstStyle/>
          <a:p>
            <a:fld id="{8CD41AC4-40F7-4FE0-8905-74C6698904F3}" type="slidenum">
              <a:rPr lang="en-US" smtClean="0"/>
              <a:pPr/>
              <a:t>10</a:t>
            </a:fld>
            <a:endParaRPr lang="en-US"/>
          </a:p>
        </p:txBody>
      </p:sp>
    </p:spTree>
    <p:extLst>
      <p:ext uri="{BB962C8B-B14F-4D97-AF65-F5344CB8AC3E}">
        <p14:creationId xmlns="" xmlns:p14="http://schemas.microsoft.com/office/powerpoint/2010/main" val="2491988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Graph Terminology and Special Types of Graphs</a:t>
            </a:r>
            <a:endParaRPr lang="en-US" dirty="0"/>
          </a:p>
        </p:txBody>
      </p:sp>
      <p:sp>
        <p:nvSpPr>
          <p:cNvPr id="3" name="Subtitle 2"/>
          <p:cNvSpPr>
            <a:spLocks noGrp="1"/>
          </p:cNvSpPr>
          <p:nvPr>
            <p:ph type="subTitle" idx="1"/>
          </p:nvPr>
        </p:nvSpPr>
        <p:spPr/>
        <p:txBody>
          <a:bodyPr/>
          <a:lstStyle/>
          <a:p>
            <a:r>
              <a:rPr lang="en-US" dirty="0" smtClean="0"/>
              <a:t>Section </a:t>
            </a:r>
            <a:r>
              <a:rPr lang="en-US" dirty="0" smtClean="0">
                <a:latin typeface="Cambria Math" pitchFamily="18" charset="0"/>
                <a:ea typeface="Cambria Math" pitchFamily="18" charset="0"/>
              </a:rPr>
              <a:t>10.2</a:t>
            </a:r>
            <a:endParaRPr lang="en-US" dirty="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fld id="{8CD41AC4-40F7-4FE0-8905-74C6698904F3}"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a:xfrm>
            <a:off x="533400" y="3200400"/>
            <a:ext cx="8229600" cy="1493520"/>
          </a:xfrm>
        </p:spPr>
        <p:txBody>
          <a:bodyPr/>
          <a:lstStyle/>
          <a:p>
            <a:r>
              <a:rPr lang="en-US" dirty="0" smtClean="0"/>
              <a:t>Basic Terminology</a:t>
            </a:r>
          </a:p>
          <a:p>
            <a:r>
              <a:rPr lang="en-US" dirty="0" smtClean="0"/>
              <a:t>Some Special Types of Graphs</a:t>
            </a:r>
          </a:p>
          <a:p>
            <a:endParaRPr lang="en-US" dirty="0" smtClean="0"/>
          </a:p>
        </p:txBody>
      </p:sp>
      <p:sp>
        <p:nvSpPr>
          <p:cNvPr id="4" name="Slide Number Placeholder 3"/>
          <p:cNvSpPr>
            <a:spLocks noGrp="1"/>
          </p:cNvSpPr>
          <p:nvPr>
            <p:ph type="sldNum" sz="quarter" idx="12"/>
          </p:nvPr>
        </p:nvSpPr>
        <p:spPr/>
        <p:txBody>
          <a:bodyPr/>
          <a:lstStyle/>
          <a:p>
            <a:fld id="{8CD41AC4-40F7-4FE0-8905-74C6698904F3}"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Terminology</a:t>
            </a:r>
            <a:endParaRPr lang="en-US" dirty="0"/>
          </a:p>
        </p:txBody>
      </p:sp>
      <p:sp>
        <p:nvSpPr>
          <p:cNvPr id="3" name="Content Placeholder 2"/>
          <p:cNvSpPr>
            <a:spLocks noGrp="1"/>
          </p:cNvSpPr>
          <p:nvPr>
            <p:ph idx="1"/>
          </p:nvPr>
        </p:nvSpPr>
        <p:spPr/>
        <p:txBody>
          <a:bodyPr>
            <a:normAutofit fontScale="85000" lnSpcReduction="20000"/>
          </a:bodyPr>
          <a:lstStyle/>
          <a:p>
            <a:pPr indent="0">
              <a:buNone/>
            </a:pPr>
            <a:r>
              <a:rPr lang="en-US" b="1" dirty="0" smtClean="0"/>
              <a:t>Definition </a:t>
            </a:r>
            <a:r>
              <a:rPr lang="en-US" b="1" dirty="0" smtClean="0">
                <a:latin typeface="Cambria" pitchFamily="18" charset="0"/>
              </a:rPr>
              <a:t>1</a:t>
            </a:r>
            <a:r>
              <a:rPr lang="en-US" dirty="0"/>
              <a:t>.</a:t>
            </a:r>
            <a:r>
              <a:rPr lang="en-US" dirty="0" smtClean="0"/>
              <a:t> Two vertices </a:t>
            </a:r>
            <a:r>
              <a:rPr lang="en-US" i="1" dirty="0" smtClean="0"/>
              <a:t>u</a:t>
            </a:r>
            <a:r>
              <a:rPr lang="en-US" dirty="0" smtClean="0"/>
              <a:t>, </a:t>
            </a:r>
            <a:r>
              <a:rPr lang="en-US" i="1" dirty="0" smtClean="0"/>
              <a:t>v</a:t>
            </a:r>
            <a:r>
              <a:rPr lang="en-US" dirty="0" smtClean="0"/>
              <a:t> in  an undirected graph </a:t>
            </a:r>
            <a:r>
              <a:rPr lang="en-US" i="1" dirty="0" smtClean="0"/>
              <a:t>G</a:t>
            </a:r>
            <a:r>
              <a:rPr lang="en-US" dirty="0" smtClean="0"/>
              <a:t> are called </a:t>
            </a:r>
            <a:r>
              <a:rPr lang="en-US" b="1" i="1" dirty="0" smtClean="0">
                <a:solidFill>
                  <a:srgbClr val="FF0000"/>
                </a:solidFill>
              </a:rPr>
              <a:t>adjacent</a:t>
            </a:r>
            <a:r>
              <a:rPr lang="en-US" dirty="0" smtClean="0"/>
              <a:t> (or </a:t>
            </a:r>
            <a:r>
              <a:rPr lang="en-US" b="1" i="1" dirty="0" smtClean="0">
                <a:solidFill>
                  <a:srgbClr val="FF0000"/>
                </a:solidFill>
              </a:rPr>
              <a:t>neighbors</a:t>
            </a:r>
            <a:r>
              <a:rPr lang="en-US" dirty="0" smtClean="0"/>
              <a:t>)  in </a:t>
            </a:r>
            <a:r>
              <a:rPr lang="en-US" i="1" dirty="0" smtClean="0"/>
              <a:t>G</a:t>
            </a:r>
            <a:r>
              <a:rPr lang="en-US" dirty="0" smtClean="0"/>
              <a:t> if there is an edge </a:t>
            </a:r>
            <a:r>
              <a:rPr lang="en-US" i="1" dirty="0" smtClean="0"/>
              <a:t>e</a:t>
            </a:r>
            <a:r>
              <a:rPr lang="en-US" dirty="0" smtClean="0"/>
              <a:t> between </a:t>
            </a:r>
            <a:r>
              <a:rPr lang="en-US" i="1" dirty="0" smtClean="0"/>
              <a:t>u</a:t>
            </a:r>
            <a:r>
              <a:rPr lang="en-US" dirty="0" smtClean="0"/>
              <a:t> and </a:t>
            </a:r>
            <a:r>
              <a:rPr lang="en-US" i="1" dirty="0" smtClean="0"/>
              <a:t>v</a:t>
            </a:r>
            <a:r>
              <a:rPr lang="en-US" dirty="0" smtClean="0"/>
              <a:t>. Such an edge </a:t>
            </a:r>
            <a:r>
              <a:rPr lang="en-US" i="1" dirty="0" smtClean="0"/>
              <a:t>e</a:t>
            </a:r>
            <a:r>
              <a:rPr lang="en-US" dirty="0" smtClean="0"/>
              <a:t> is called </a:t>
            </a:r>
            <a:r>
              <a:rPr lang="en-US" i="1" dirty="0" smtClean="0"/>
              <a:t>incident with </a:t>
            </a:r>
            <a:r>
              <a:rPr lang="en-US" dirty="0" smtClean="0"/>
              <a:t>the vertices </a:t>
            </a:r>
            <a:r>
              <a:rPr lang="en-US" i="1" dirty="0" smtClean="0"/>
              <a:t>u</a:t>
            </a:r>
            <a:r>
              <a:rPr lang="en-US" dirty="0" smtClean="0"/>
              <a:t> and </a:t>
            </a:r>
            <a:r>
              <a:rPr lang="en-US" i="1" dirty="0" smtClean="0"/>
              <a:t>v</a:t>
            </a:r>
            <a:r>
              <a:rPr lang="en-US" dirty="0" smtClean="0"/>
              <a:t> and </a:t>
            </a:r>
            <a:r>
              <a:rPr lang="en-US" i="1" dirty="0" smtClean="0"/>
              <a:t>e</a:t>
            </a:r>
            <a:r>
              <a:rPr lang="en-US" dirty="0" smtClean="0"/>
              <a:t> is said to </a:t>
            </a:r>
            <a:r>
              <a:rPr lang="en-US" i="1" dirty="0" smtClean="0"/>
              <a:t>connect u</a:t>
            </a:r>
            <a:r>
              <a:rPr lang="en-US" dirty="0" smtClean="0"/>
              <a:t> and </a:t>
            </a:r>
            <a:r>
              <a:rPr lang="en-US" i="1" dirty="0" smtClean="0"/>
              <a:t>v</a:t>
            </a:r>
            <a:r>
              <a:rPr lang="en-US" dirty="0" smtClean="0"/>
              <a:t>. </a:t>
            </a:r>
          </a:p>
          <a:p>
            <a:pPr indent="0">
              <a:buNone/>
            </a:pPr>
            <a:endParaRPr lang="en-US" dirty="0" smtClean="0"/>
          </a:p>
          <a:p>
            <a:pPr indent="0">
              <a:buNone/>
            </a:pPr>
            <a:r>
              <a:rPr lang="en-US" b="1" dirty="0" smtClean="0"/>
              <a:t>Definition </a:t>
            </a:r>
            <a:r>
              <a:rPr lang="en-US" b="1" dirty="0" smtClean="0">
                <a:latin typeface="Cambria" pitchFamily="18" charset="0"/>
              </a:rPr>
              <a:t>2</a:t>
            </a:r>
            <a:r>
              <a:rPr lang="en-US" dirty="0"/>
              <a:t>.</a:t>
            </a:r>
            <a:r>
              <a:rPr lang="en-US" dirty="0" smtClean="0"/>
              <a:t> The set of all neighbors of a vertex </a:t>
            </a:r>
            <a:r>
              <a:rPr lang="en-US" i="1" dirty="0" smtClean="0"/>
              <a:t>v</a:t>
            </a:r>
            <a:r>
              <a:rPr lang="en-US" dirty="0" smtClean="0"/>
              <a:t> of </a:t>
            </a:r>
            <a:r>
              <a:rPr lang="en-US" i="1" dirty="0" smtClean="0"/>
              <a:t>G</a:t>
            </a:r>
            <a:r>
              <a:rPr lang="en-US" dirty="0" smtClean="0"/>
              <a:t> = (</a:t>
            </a:r>
            <a:r>
              <a:rPr lang="en-US" i="1" dirty="0" smtClean="0"/>
              <a:t>V</a:t>
            </a:r>
            <a:r>
              <a:rPr lang="en-US" dirty="0" smtClean="0"/>
              <a:t>, </a:t>
            </a:r>
            <a:r>
              <a:rPr lang="en-US" i="1" dirty="0" smtClean="0"/>
              <a:t>E</a:t>
            </a:r>
            <a:r>
              <a:rPr lang="en-US" dirty="0" smtClean="0"/>
              <a:t>), denoted by </a:t>
            </a:r>
            <a:r>
              <a:rPr lang="en-US" i="1" dirty="0" smtClean="0"/>
              <a:t>N</a:t>
            </a:r>
            <a:r>
              <a:rPr lang="en-US" dirty="0" smtClean="0"/>
              <a:t>(</a:t>
            </a:r>
            <a:r>
              <a:rPr lang="en-US" i="1" dirty="0" smtClean="0"/>
              <a:t>v</a:t>
            </a:r>
            <a:r>
              <a:rPr lang="en-US" dirty="0" smtClean="0"/>
              <a:t>), is called the </a:t>
            </a:r>
            <a:r>
              <a:rPr lang="en-US" b="1" i="1" dirty="0" smtClean="0">
                <a:solidFill>
                  <a:srgbClr val="FF0000"/>
                </a:solidFill>
              </a:rPr>
              <a:t>neighborhood</a:t>
            </a:r>
            <a:r>
              <a:rPr lang="en-US" dirty="0" smtClean="0"/>
              <a:t> of </a:t>
            </a:r>
            <a:r>
              <a:rPr lang="en-US" i="1" dirty="0" smtClean="0"/>
              <a:t>v</a:t>
            </a:r>
            <a:r>
              <a:rPr lang="en-US" dirty="0" smtClean="0"/>
              <a:t>. If </a:t>
            </a:r>
            <a:r>
              <a:rPr lang="en-US" i="1" dirty="0" smtClean="0"/>
              <a:t>A</a:t>
            </a:r>
            <a:r>
              <a:rPr lang="en-US" dirty="0" smtClean="0"/>
              <a:t> is a subset of </a:t>
            </a:r>
            <a:r>
              <a:rPr lang="en-US" i="1" dirty="0" smtClean="0"/>
              <a:t>V</a:t>
            </a:r>
            <a:r>
              <a:rPr lang="en-US" dirty="0" smtClean="0"/>
              <a:t>, we denote by </a:t>
            </a:r>
            <a:r>
              <a:rPr lang="en-US" i="1" dirty="0" smtClean="0"/>
              <a:t>N</a:t>
            </a:r>
            <a:r>
              <a:rPr lang="en-US" dirty="0" smtClean="0"/>
              <a:t>(</a:t>
            </a:r>
            <a:r>
              <a:rPr lang="en-US" i="1" dirty="0" smtClean="0"/>
              <a:t>A</a:t>
            </a:r>
            <a:r>
              <a:rPr lang="en-US" dirty="0" smtClean="0"/>
              <a:t>) the set of all vertices in </a:t>
            </a:r>
            <a:r>
              <a:rPr lang="en-US" i="1" dirty="0" smtClean="0"/>
              <a:t>G</a:t>
            </a:r>
            <a:r>
              <a:rPr lang="en-US" dirty="0" smtClean="0"/>
              <a:t> that are adjacent to at least one vertex in </a:t>
            </a:r>
            <a:r>
              <a:rPr lang="en-US" i="1" dirty="0" smtClean="0"/>
              <a:t>A</a:t>
            </a:r>
            <a:r>
              <a:rPr lang="en-US" dirty="0" smtClean="0"/>
              <a:t>. So,</a:t>
            </a:r>
          </a:p>
          <a:p>
            <a:pPr indent="0">
              <a:buNone/>
            </a:pPr>
            <a:r>
              <a:rPr lang="en-US" dirty="0" smtClean="0"/>
              <a:t> </a:t>
            </a:r>
          </a:p>
          <a:p>
            <a:pPr indent="0">
              <a:buNone/>
            </a:pPr>
            <a:r>
              <a:rPr lang="en-US" b="1" dirty="0" smtClean="0"/>
              <a:t>Definition </a:t>
            </a:r>
            <a:r>
              <a:rPr lang="en-US" b="1" dirty="0" smtClean="0">
                <a:latin typeface="Cambria" pitchFamily="18" charset="0"/>
              </a:rPr>
              <a:t>3</a:t>
            </a:r>
            <a:r>
              <a:rPr lang="en-US" dirty="0"/>
              <a:t>.</a:t>
            </a:r>
            <a:r>
              <a:rPr lang="en-US" dirty="0" smtClean="0"/>
              <a:t> The </a:t>
            </a:r>
            <a:r>
              <a:rPr lang="en-US" b="1" i="1" dirty="0" smtClean="0">
                <a:solidFill>
                  <a:srgbClr val="FF0000"/>
                </a:solidFill>
              </a:rPr>
              <a:t>degree of a vertex in an undirected graph </a:t>
            </a:r>
            <a:r>
              <a:rPr lang="en-US" dirty="0" smtClean="0"/>
              <a:t>is the number of edges incident with it, except that a loop at a vertex contributes two to the degree of that vertex. The degree of the vertex </a:t>
            </a:r>
            <a:r>
              <a:rPr lang="en-US" i="1" dirty="0" smtClean="0"/>
              <a:t>v</a:t>
            </a:r>
            <a:r>
              <a:rPr lang="en-US" dirty="0" smtClean="0"/>
              <a:t> is denoted by </a:t>
            </a:r>
            <a:r>
              <a:rPr lang="en-US" dirty="0" err="1" smtClean="0"/>
              <a:t>deg</a:t>
            </a:r>
            <a:r>
              <a:rPr lang="en-US" dirty="0" smtClean="0"/>
              <a:t>(</a:t>
            </a:r>
            <a:r>
              <a:rPr lang="en-US" i="1" dirty="0" smtClean="0"/>
              <a:t>v</a:t>
            </a:r>
            <a:r>
              <a:rPr lang="en-US" dirty="0" smtClean="0"/>
              <a:t>).</a:t>
            </a:r>
            <a:endParaRPr lang="en-US" dirty="0"/>
          </a:p>
        </p:txBody>
      </p:sp>
      <p:pic>
        <p:nvPicPr>
          <p:cNvPr id="5" name="Picture 4"/>
          <p:cNvPicPr>
            <a:picLocks noChangeAspect="1"/>
          </p:cNvPicPr>
          <p:nvPr>
            <p:custDataLst>
              <p:tags r:id="rId1"/>
            </p:custDataLst>
          </p:nvPr>
        </p:nvPicPr>
        <p:blipFill>
          <a:blip r:embed="rId3" cstate="print">
            <a:extLst>
              <a:ext uri="{28A0092B-C50C-407E-A947-70E740481C1C}">
                <a14:useLocalDpi xmlns="" xmlns:a14="http://schemas.microsoft.com/office/drawing/2010/main" val="0"/>
              </a:ext>
            </a:extLst>
          </a:blip>
          <a:stretch>
            <a:fillRect/>
          </a:stretch>
        </p:blipFill>
        <p:spPr>
          <a:xfrm>
            <a:off x="5486400" y="4285456"/>
            <a:ext cx="2217420" cy="283845"/>
          </a:xfrm>
          <a:prstGeom prst="rect">
            <a:avLst/>
          </a:prstGeom>
        </p:spPr>
      </p:pic>
      <p:sp>
        <p:nvSpPr>
          <p:cNvPr id="6" name="Slide Number Placeholder 5"/>
          <p:cNvSpPr>
            <a:spLocks noGrp="1"/>
          </p:cNvSpPr>
          <p:nvPr>
            <p:ph type="sldNum" sz="quarter" idx="12"/>
          </p:nvPr>
        </p:nvSpPr>
        <p:spPr/>
        <p:txBody>
          <a:bodyPr/>
          <a:lstStyle/>
          <a:p>
            <a:fld id="{8CD41AC4-40F7-4FE0-8905-74C6698904F3}"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Degrees &amp; Neighborhoods of Vertices</a:t>
            </a:r>
            <a:br>
              <a:rPr lang="en-US" sz="4000" dirty="0" smtClean="0"/>
            </a:br>
            <a:endParaRPr lang="en-US" sz="4000" dirty="0"/>
          </a:p>
        </p:txBody>
      </p:sp>
      <p:sp>
        <p:nvSpPr>
          <p:cNvPr id="3" name="Content Placeholder 2"/>
          <p:cNvSpPr>
            <a:spLocks noGrp="1"/>
          </p:cNvSpPr>
          <p:nvPr>
            <p:ph idx="1"/>
          </p:nvPr>
        </p:nvSpPr>
        <p:spPr>
          <a:xfrm>
            <a:off x="457200" y="1295400"/>
            <a:ext cx="8229600" cy="5181600"/>
          </a:xfrm>
        </p:spPr>
        <p:txBody>
          <a:bodyPr>
            <a:normAutofit fontScale="85000" lnSpcReduction="20000"/>
          </a:bodyPr>
          <a:lstStyle/>
          <a:p>
            <a:pPr indent="0">
              <a:buNone/>
            </a:pPr>
            <a:r>
              <a:rPr lang="en-US" b="1" dirty="0" smtClean="0"/>
              <a:t>Example</a:t>
            </a:r>
            <a:r>
              <a:rPr lang="en-US" dirty="0" smtClean="0"/>
              <a:t>:  What are the  degrees  and neighborhoods of the vertices in the graphs </a:t>
            </a:r>
            <a:r>
              <a:rPr lang="en-US" i="1" dirty="0" smtClean="0"/>
              <a:t>G</a:t>
            </a:r>
            <a:r>
              <a:rPr lang="en-US" dirty="0" smtClean="0"/>
              <a:t> and </a:t>
            </a:r>
            <a:r>
              <a:rPr lang="en-US" i="1" dirty="0" smtClean="0"/>
              <a:t>H</a:t>
            </a:r>
            <a:r>
              <a:rPr lang="en-US" dirty="0" smtClean="0"/>
              <a:t>?</a:t>
            </a:r>
          </a:p>
          <a:p>
            <a:pPr indent="0">
              <a:buNone/>
            </a:pPr>
            <a:endParaRPr lang="en-US" dirty="0" smtClean="0"/>
          </a:p>
          <a:p>
            <a:pPr indent="0">
              <a:buNone/>
            </a:pPr>
            <a:endParaRPr lang="en-US" dirty="0" smtClean="0"/>
          </a:p>
          <a:p>
            <a:pPr indent="0">
              <a:buNone/>
            </a:pPr>
            <a:endParaRPr lang="en-US" dirty="0" smtClean="0"/>
          </a:p>
          <a:p>
            <a:pPr indent="0">
              <a:buNone/>
            </a:pPr>
            <a:endParaRPr lang="en-US" dirty="0"/>
          </a:p>
          <a:p>
            <a:pPr indent="0">
              <a:buNone/>
            </a:pPr>
            <a:endParaRPr lang="en-US" dirty="0" smtClean="0"/>
          </a:p>
          <a:p>
            <a:pPr indent="0">
              <a:buNone/>
            </a:pPr>
            <a:r>
              <a:rPr lang="en-US" b="1" dirty="0" smtClean="0"/>
              <a:t>Solution</a:t>
            </a:r>
            <a:r>
              <a:rPr lang="en-US" dirty="0" smtClean="0"/>
              <a:t>: </a:t>
            </a:r>
          </a:p>
          <a:p>
            <a:pPr indent="0">
              <a:buNone/>
            </a:pPr>
            <a:r>
              <a:rPr lang="en-US" i="1" dirty="0" smtClean="0"/>
              <a:t>G</a:t>
            </a:r>
            <a:r>
              <a:rPr lang="en-US" dirty="0" smtClean="0"/>
              <a:t>:    </a:t>
            </a:r>
            <a:r>
              <a:rPr lang="en-US" dirty="0" err="1" smtClean="0"/>
              <a:t>deg</a:t>
            </a:r>
            <a:r>
              <a:rPr lang="en-US" dirty="0" smtClean="0"/>
              <a:t>(</a:t>
            </a:r>
            <a:r>
              <a:rPr lang="en-US" i="1" dirty="0" smtClean="0"/>
              <a:t>a</a:t>
            </a:r>
            <a:r>
              <a:rPr lang="en-US" dirty="0" smtClean="0"/>
              <a:t>) = </a:t>
            </a:r>
            <a:r>
              <a:rPr lang="en-US" dirty="0" smtClean="0">
                <a:latin typeface="Cambria" pitchFamily="18" charset="0"/>
              </a:rPr>
              <a:t>2</a:t>
            </a:r>
            <a:r>
              <a:rPr lang="en-US" dirty="0" smtClean="0"/>
              <a:t>, </a:t>
            </a:r>
            <a:r>
              <a:rPr lang="en-US" dirty="0" err="1" smtClean="0"/>
              <a:t>deg</a:t>
            </a:r>
            <a:r>
              <a:rPr lang="en-US" dirty="0" smtClean="0"/>
              <a:t>(</a:t>
            </a:r>
            <a:r>
              <a:rPr lang="en-US" i="1" dirty="0" smtClean="0"/>
              <a:t>b</a:t>
            </a:r>
            <a:r>
              <a:rPr lang="en-US" dirty="0" smtClean="0"/>
              <a:t>) </a:t>
            </a:r>
            <a:r>
              <a:rPr lang="en-US" dirty="0"/>
              <a:t>= </a:t>
            </a:r>
            <a:r>
              <a:rPr lang="en-US" dirty="0" err="1" smtClean="0"/>
              <a:t>deg</a:t>
            </a:r>
            <a:r>
              <a:rPr lang="en-US" dirty="0" smtClean="0"/>
              <a:t>(</a:t>
            </a:r>
            <a:r>
              <a:rPr lang="en-US" i="1" dirty="0"/>
              <a:t>c</a:t>
            </a:r>
            <a:r>
              <a:rPr lang="en-US" dirty="0" smtClean="0"/>
              <a:t>)</a:t>
            </a:r>
            <a:r>
              <a:rPr lang="en-US" dirty="0"/>
              <a:t> = </a:t>
            </a:r>
            <a:r>
              <a:rPr lang="en-US" dirty="0" err="1" smtClean="0"/>
              <a:t>deg</a:t>
            </a:r>
            <a:r>
              <a:rPr lang="en-US" dirty="0" smtClean="0"/>
              <a:t>(</a:t>
            </a:r>
            <a:r>
              <a:rPr lang="en-US" i="1" dirty="0" smtClean="0"/>
              <a:t>f </a:t>
            </a:r>
            <a:r>
              <a:rPr lang="en-US" dirty="0" smtClean="0"/>
              <a:t>) </a:t>
            </a:r>
            <a:r>
              <a:rPr lang="en-US" dirty="0"/>
              <a:t>= </a:t>
            </a:r>
            <a:r>
              <a:rPr lang="en-US" dirty="0" smtClean="0">
                <a:latin typeface="Cambria" pitchFamily="18" charset="0"/>
              </a:rPr>
              <a:t>4</a:t>
            </a:r>
            <a:r>
              <a:rPr lang="en-US" dirty="0" smtClean="0"/>
              <a:t>, </a:t>
            </a:r>
            <a:r>
              <a:rPr lang="en-US" dirty="0" err="1" smtClean="0"/>
              <a:t>deg</a:t>
            </a:r>
            <a:r>
              <a:rPr lang="en-US" dirty="0" smtClean="0"/>
              <a:t>(</a:t>
            </a:r>
            <a:r>
              <a:rPr lang="en-US" i="1" dirty="0" smtClean="0"/>
              <a:t>d </a:t>
            </a:r>
            <a:r>
              <a:rPr lang="en-US" dirty="0"/>
              <a:t>) = </a:t>
            </a:r>
            <a:r>
              <a:rPr lang="en-US" dirty="0" smtClean="0">
                <a:latin typeface="Cambria" pitchFamily="18" charset="0"/>
              </a:rPr>
              <a:t>1,</a:t>
            </a:r>
            <a:r>
              <a:rPr lang="en-US" dirty="0"/>
              <a:t>  </a:t>
            </a:r>
            <a:endParaRPr lang="en-US" dirty="0" smtClean="0"/>
          </a:p>
          <a:p>
            <a:pPr indent="0">
              <a:buNone/>
            </a:pPr>
            <a:r>
              <a:rPr lang="en-US" dirty="0" smtClean="0"/>
              <a:t>        </a:t>
            </a:r>
            <a:r>
              <a:rPr lang="en-US" dirty="0" err="1" smtClean="0"/>
              <a:t>deg</a:t>
            </a:r>
            <a:r>
              <a:rPr lang="en-US" dirty="0" smtClean="0"/>
              <a:t>(</a:t>
            </a:r>
            <a:r>
              <a:rPr lang="en-US" i="1" dirty="0" smtClean="0"/>
              <a:t>e</a:t>
            </a:r>
            <a:r>
              <a:rPr lang="en-US" dirty="0" smtClean="0"/>
              <a:t>) </a:t>
            </a:r>
            <a:r>
              <a:rPr lang="en-US" dirty="0"/>
              <a:t>= </a:t>
            </a:r>
            <a:r>
              <a:rPr lang="en-US" dirty="0" smtClean="0">
                <a:latin typeface="Cambria" pitchFamily="18" charset="0"/>
              </a:rPr>
              <a:t>3,</a:t>
            </a:r>
            <a:r>
              <a:rPr lang="en-US" dirty="0" smtClean="0"/>
              <a:t> </a:t>
            </a:r>
            <a:r>
              <a:rPr lang="en-US" dirty="0" err="1" smtClean="0"/>
              <a:t>deg</a:t>
            </a:r>
            <a:r>
              <a:rPr lang="en-US" dirty="0" smtClean="0"/>
              <a:t>(</a:t>
            </a:r>
            <a:r>
              <a:rPr lang="en-US" i="1" dirty="0" smtClean="0"/>
              <a:t>g</a:t>
            </a:r>
            <a:r>
              <a:rPr lang="en-US" dirty="0" smtClean="0"/>
              <a:t>) </a:t>
            </a:r>
            <a:r>
              <a:rPr lang="en-US" dirty="0"/>
              <a:t>= </a:t>
            </a:r>
            <a:r>
              <a:rPr lang="en-US" dirty="0" smtClean="0">
                <a:latin typeface="Cambria" pitchFamily="18" charset="0"/>
              </a:rPr>
              <a:t>0. </a:t>
            </a:r>
          </a:p>
          <a:p>
            <a:pPr indent="0">
              <a:buNone/>
            </a:pPr>
            <a:r>
              <a:rPr lang="en-US" i="1" dirty="0">
                <a:latin typeface="Cambria" pitchFamily="18" charset="0"/>
              </a:rPr>
              <a:t> </a:t>
            </a:r>
            <a:r>
              <a:rPr lang="en-US" i="1" dirty="0" smtClean="0">
                <a:latin typeface="Cambria" pitchFamily="18" charset="0"/>
              </a:rPr>
              <a:t>        </a:t>
            </a:r>
            <a:r>
              <a:rPr lang="en-US" i="1" dirty="0" smtClean="0"/>
              <a:t>N</a:t>
            </a:r>
            <a:r>
              <a:rPr lang="en-US" dirty="0" smtClean="0"/>
              <a:t>(</a:t>
            </a:r>
            <a:r>
              <a:rPr lang="en-US" i="1" dirty="0" smtClean="0"/>
              <a:t>a</a:t>
            </a:r>
            <a:r>
              <a:rPr lang="en-US" dirty="0" smtClean="0"/>
              <a:t>) = {</a:t>
            </a:r>
            <a:r>
              <a:rPr lang="en-US" i="1" dirty="0" smtClean="0"/>
              <a:t>b, f </a:t>
            </a:r>
            <a:r>
              <a:rPr lang="en-US" dirty="0" smtClean="0"/>
              <a:t>}, </a:t>
            </a:r>
            <a:r>
              <a:rPr lang="en-US" i="1" dirty="0" smtClean="0"/>
              <a:t>N</a:t>
            </a:r>
            <a:r>
              <a:rPr lang="en-US" dirty="0" smtClean="0"/>
              <a:t>(</a:t>
            </a:r>
            <a:r>
              <a:rPr lang="en-US" i="1" dirty="0" smtClean="0"/>
              <a:t>b</a:t>
            </a:r>
            <a:r>
              <a:rPr lang="en-US" dirty="0" smtClean="0"/>
              <a:t>) = {</a:t>
            </a:r>
            <a:r>
              <a:rPr lang="en-US" i="1" dirty="0" smtClean="0"/>
              <a:t>a, c, e, f </a:t>
            </a:r>
            <a:r>
              <a:rPr lang="en-US" dirty="0" smtClean="0"/>
              <a:t>},</a:t>
            </a:r>
            <a:r>
              <a:rPr lang="en-US" i="1" dirty="0" smtClean="0"/>
              <a:t> N</a:t>
            </a:r>
            <a:r>
              <a:rPr lang="en-US" dirty="0" smtClean="0"/>
              <a:t>(</a:t>
            </a:r>
            <a:r>
              <a:rPr lang="en-US" i="1" dirty="0" smtClean="0"/>
              <a:t>c</a:t>
            </a:r>
            <a:r>
              <a:rPr lang="en-US" dirty="0" smtClean="0"/>
              <a:t>) </a:t>
            </a:r>
            <a:r>
              <a:rPr lang="en-US" dirty="0"/>
              <a:t>= </a:t>
            </a:r>
            <a:r>
              <a:rPr lang="en-US" dirty="0" smtClean="0"/>
              <a:t>{</a:t>
            </a:r>
            <a:r>
              <a:rPr lang="en-US" i="1" dirty="0" smtClean="0"/>
              <a:t>b, d, e, f </a:t>
            </a:r>
            <a:r>
              <a:rPr lang="en-US" dirty="0" smtClean="0"/>
              <a:t>},</a:t>
            </a:r>
            <a:r>
              <a:rPr lang="en-US" i="1" dirty="0" smtClean="0"/>
              <a:t> N</a:t>
            </a:r>
            <a:r>
              <a:rPr lang="en-US" dirty="0" smtClean="0"/>
              <a:t>(</a:t>
            </a:r>
            <a:r>
              <a:rPr lang="en-US" i="1" dirty="0" smtClean="0"/>
              <a:t>d</a:t>
            </a:r>
            <a:r>
              <a:rPr lang="en-US" dirty="0" smtClean="0"/>
              <a:t>) </a:t>
            </a:r>
            <a:r>
              <a:rPr lang="en-US" dirty="0"/>
              <a:t>= </a:t>
            </a:r>
            <a:r>
              <a:rPr lang="en-US" dirty="0" smtClean="0"/>
              <a:t>{</a:t>
            </a:r>
            <a:r>
              <a:rPr lang="en-US" i="1" dirty="0" smtClean="0"/>
              <a:t>c</a:t>
            </a:r>
            <a:r>
              <a:rPr lang="en-US" dirty="0" smtClean="0"/>
              <a:t>},  </a:t>
            </a:r>
          </a:p>
          <a:p>
            <a:pPr indent="0">
              <a:buNone/>
            </a:pPr>
            <a:r>
              <a:rPr lang="en-US" i="1" dirty="0"/>
              <a:t> </a:t>
            </a:r>
            <a:r>
              <a:rPr lang="en-US" i="1" dirty="0" smtClean="0"/>
              <a:t>        N</a:t>
            </a:r>
            <a:r>
              <a:rPr lang="en-US" dirty="0" smtClean="0"/>
              <a:t>(</a:t>
            </a:r>
            <a:r>
              <a:rPr lang="en-US" i="1" dirty="0" smtClean="0"/>
              <a:t>e</a:t>
            </a:r>
            <a:r>
              <a:rPr lang="en-US" dirty="0" smtClean="0"/>
              <a:t>) </a:t>
            </a:r>
            <a:r>
              <a:rPr lang="en-US" dirty="0"/>
              <a:t>= {</a:t>
            </a:r>
            <a:r>
              <a:rPr lang="en-US" i="1" dirty="0" smtClean="0"/>
              <a:t>b, c , f </a:t>
            </a:r>
            <a:r>
              <a:rPr lang="en-US" dirty="0" smtClean="0"/>
              <a:t>}, </a:t>
            </a:r>
            <a:r>
              <a:rPr lang="en-US" i="1" dirty="0" smtClean="0"/>
              <a:t>N</a:t>
            </a:r>
            <a:r>
              <a:rPr lang="en-US" dirty="0" smtClean="0"/>
              <a:t>(</a:t>
            </a:r>
            <a:r>
              <a:rPr lang="en-US" i="1" dirty="0" smtClean="0"/>
              <a:t>f</a:t>
            </a:r>
            <a:r>
              <a:rPr lang="en-US" dirty="0" smtClean="0"/>
              <a:t>) </a:t>
            </a:r>
            <a:r>
              <a:rPr lang="en-US" dirty="0"/>
              <a:t>= </a:t>
            </a:r>
            <a:r>
              <a:rPr lang="en-US" dirty="0" smtClean="0"/>
              <a:t>{</a:t>
            </a:r>
            <a:r>
              <a:rPr lang="en-US" i="1" dirty="0" smtClean="0"/>
              <a:t>a</a:t>
            </a:r>
            <a:r>
              <a:rPr lang="en-US" dirty="0" smtClean="0"/>
              <a:t>, </a:t>
            </a:r>
            <a:r>
              <a:rPr lang="en-US" i="1" dirty="0" smtClean="0"/>
              <a:t>b, c, e</a:t>
            </a:r>
            <a:r>
              <a:rPr lang="en-US" dirty="0" smtClean="0"/>
              <a:t>},</a:t>
            </a:r>
            <a:r>
              <a:rPr lang="en-US" i="1" dirty="0"/>
              <a:t> </a:t>
            </a:r>
            <a:r>
              <a:rPr lang="en-US" i="1" dirty="0" smtClean="0"/>
              <a:t>N</a:t>
            </a:r>
            <a:r>
              <a:rPr lang="en-US" dirty="0" smtClean="0"/>
              <a:t>(</a:t>
            </a:r>
            <a:r>
              <a:rPr lang="en-US" i="1" dirty="0" smtClean="0"/>
              <a:t>g</a:t>
            </a:r>
            <a:r>
              <a:rPr lang="en-US" dirty="0" smtClean="0"/>
              <a:t>) = </a:t>
            </a:r>
            <a:r>
              <a:rPr lang="en-US" dirty="0" smtClean="0">
                <a:sym typeface="Symbol"/>
              </a:rPr>
              <a:t></a:t>
            </a:r>
            <a:r>
              <a:rPr lang="en-US" dirty="0" smtClean="0"/>
              <a:t> . </a:t>
            </a:r>
          </a:p>
          <a:p>
            <a:pPr indent="0">
              <a:buNone/>
            </a:pPr>
            <a:r>
              <a:rPr lang="en-US" i="1" dirty="0" smtClean="0"/>
              <a:t>H</a:t>
            </a:r>
            <a:r>
              <a:rPr lang="en-US" dirty="0" smtClean="0"/>
              <a:t>:    </a:t>
            </a:r>
            <a:r>
              <a:rPr lang="en-US" dirty="0" err="1" smtClean="0"/>
              <a:t>deg</a:t>
            </a:r>
            <a:r>
              <a:rPr lang="en-US" dirty="0" smtClean="0"/>
              <a:t>(</a:t>
            </a:r>
            <a:r>
              <a:rPr lang="en-US" i="1" dirty="0" smtClean="0"/>
              <a:t>a</a:t>
            </a:r>
            <a:r>
              <a:rPr lang="en-US" dirty="0"/>
              <a:t>) = </a:t>
            </a:r>
            <a:r>
              <a:rPr lang="en-US" dirty="0" smtClean="0">
                <a:latin typeface="Cambria" pitchFamily="18" charset="0"/>
              </a:rPr>
              <a:t>4</a:t>
            </a:r>
            <a:r>
              <a:rPr lang="en-US" dirty="0" smtClean="0"/>
              <a:t>, </a:t>
            </a:r>
            <a:r>
              <a:rPr lang="en-US" dirty="0" err="1"/>
              <a:t>deg</a:t>
            </a:r>
            <a:r>
              <a:rPr lang="en-US" dirty="0"/>
              <a:t>(</a:t>
            </a:r>
            <a:r>
              <a:rPr lang="en-US" i="1" dirty="0"/>
              <a:t>b</a:t>
            </a:r>
            <a:r>
              <a:rPr lang="en-US" dirty="0"/>
              <a:t>) = </a:t>
            </a:r>
            <a:r>
              <a:rPr lang="en-US" dirty="0" err="1" smtClean="0"/>
              <a:t>deg</a:t>
            </a:r>
            <a:r>
              <a:rPr lang="en-US" dirty="0" smtClean="0"/>
              <a:t>(</a:t>
            </a:r>
            <a:r>
              <a:rPr lang="en-US" i="1" dirty="0" smtClean="0"/>
              <a:t>e</a:t>
            </a:r>
            <a:r>
              <a:rPr lang="en-US" dirty="0" smtClean="0"/>
              <a:t>) = </a:t>
            </a:r>
            <a:r>
              <a:rPr lang="en-US" dirty="0" smtClean="0">
                <a:latin typeface="Cambria" pitchFamily="18" charset="0"/>
              </a:rPr>
              <a:t>6</a:t>
            </a:r>
            <a:r>
              <a:rPr lang="en-US" dirty="0" smtClean="0"/>
              <a:t>,  </a:t>
            </a:r>
            <a:r>
              <a:rPr lang="en-US" dirty="0" err="1" smtClean="0"/>
              <a:t>deg</a:t>
            </a:r>
            <a:r>
              <a:rPr lang="en-US" dirty="0" smtClean="0"/>
              <a:t>(</a:t>
            </a:r>
            <a:r>
              <a:rPr lang="en-US" i="1" dirty="0" smtClean="0"/>
              <a:t>c</a:t>
            </a:r>
            <a:r>
              <a:rPr lang="en-US" dirty="0" smtClean="0"/>
              <a:t>) </a:t>
            </a:r>
            <a:r>
              <a:rPr lang="en-US" dirty="0"/>
              <a:t>= </a:t>
            </a:r>
            <a:r>
              <a:rPr lang="en-US" dirty="0">
                <a:latin typeface="Cambria" pitchFamily="18" charset="0"/>
              </a:rPr>
              <a:t>1,</a:t>
            </a:r>
            <a:r>
              <a:rPr lang="en-US" dirty="0"/>
              <a:t> </a:t>
            </a:r>
            <a:r>
              <a:rPr lang="en-US" dirty="0" err="1" smtClean="0"/>
              <a:t>deg</a:t>
            </a:r>
            <a:r>
              <a:rPr lang="en-US" dirty="0" smtClean="0"/>
              <a:t>(</a:t>
            </a:r>
            <a:r>
              <a:rPr lang="en-US" i="1" dirty="0" smtClean="0"/>
              <a:t>d</a:t>
            </a:r>
            <a:r>
              <a:rPr lang="en-US" dirty="0" smtClean="0"/>
              <a:t>) </a:t>
            </a:r>
            <a:r>
              <a:rPr lang="en-US" dirty="0"/>
              <a:t>= </a:t>
            </a:r>
            <a:r>
              <a:rPr lang="en-US" dirty="0" smtClean="0">
                <a:latin typeface="Cambria" pitchFamily="18" charset="0"/>
              </a:rPr>
              <a:t>5.  </a:t>
            </a:r>
          </a:p>
          <a:p>
            <a:pPr indent="0">
              <a:buNone/>
            </a:pPr>
            <a:r>
              <a:rPr lang="en-US" i="1" dirty="0">
                <a:latin typeface="Cambria" pitchFamily="18" charset="0"/>
              </a:rPr>
              <a:t> </a:t>
            </a:r>
            <a:r>
              <a:rPr lang="en-US" i="1" dirty="0" smtClean="0">
                <a:latin typeface="Cambria" pitchFamily="18" charset="0"/>
              </a:rPr>
              <a:t>         </a:t>
            </a:r>
            <a:r>
              <a:rPr lang="en-US" i="1" dirty="0" smtClean="0"/>
              <a:t>N</a:t>
            </a:r>
            <a:r>
              <a:rPr lang="en-US" dirty="0" smtClean="0"/>
              <a:t>(</a:t>
            </a:r>
            <a:r>
              <a:rPr lang="en-US" i="1" dirty="0" smtClean="0"/>
              <a:t>a</a:t>
            </a:r>
            <a:r>
              <a:rPr lang="en-US" dirty="0"/>
              <a:t>) = {</a:t>
            </a:r>
            <a:r>
              <a:rPr lang="en-US" i="1" dirty="0"/>
              <a:t>b, </a:t>
            </a:r>
            <a:r>
              <a:rPr lang="en-US" i="1" dirty="0" smtClean="0"/>
              <a:t>d, e</a:t>
            </a:r>
            <a:r>
              <a:rPr lang="en-US" dirty="0" smtClean="0"/>
              <a:t>},  </a:t>
            </a:r>
            <a:r>
              <a:rPr lang="en-US" i="1" dirty="0" smtClean="0"/>
              <a:t>N</a:t>
            </a:r>
            <a:r>
              <a:rPr lang="en-US" dirty="0" smtClean="0"/>
              <a:t>(</a:t>
            </a:r>
            <a:r>
              <a:rPr lang="en-US" i="1" dirty="0" smtClean="0"/>
              <a:t>b</a:t>
            </a:r>
            <a:r>
              <a:rPr lang="en-US" dirty="0"/>
              <a:t>) = {</a:t>
            </a:r>
            <a:r>
              <a:rPr lang="en-US" i="1" dirty="0"/>
              <a:t>a, </a:t>
            </a:r>
            <a:r>
              <a:rPr lang="en-US" i="1" dirty="0" smtClean="0"/>
              <a:t>b, c</a:t>
            </a:r>
            <a:r>
              <a:rPr lang="en-US" i="1" dirty="0"/>
              <a:t>, </a:t>
            </a:r>
            <a:r>
              <a:rPr lang="en-US" i="1" dirty="0" smtClean="0"/>
              <a:t>d, e</a:t>
            </a:r>
            <a:r>
              <a:rPr lang="en-US" dirty="0" smtClean="0"/>
              <a:t>},</a:t>
            </a:r>
            <a:r>
              <a:rPr lang="en-US" i="1" dirty="0" smtClean="0"/>
              <a:t> </a:t>
            </a:r>
            <a:r>
              <a:rPr lang="en-US" i="1" dirty="0"/>
              <a:t>N</a:t>
            </a:r>
            <a:r>
              <a:rPr lang="en-US" dirty="0"/>
              <a:t>(</a:t>
            </a:r>
            <a:r>
              <a:rPr lang="en-US" i="1" dirty="0"/>
              <a:t>c</a:t>
            </a:r>
            <a:r>
              <a:rPr lang="en-US" dirty="0"/>
              <a:t>) = {</a:t>
            </a:r>
            <a:r>
              <a:rPr lang="en-US" i="1" dirty="0" smtClean="0"/>
              <a:t>b</a:t>
            </a:r>
            <a:r>
              <a:rPr lang="en-US" dirty="0" smtClean="0"/>
              <a:t>},</a:t>
            </a:r>
            <a:r>
              <a:rPr lang="en-US" i="1" dirty="0" smtClean="0"/>
              <a:t> </a:t>
            </a:r>
          </a:p>
          <a:p>
            <a:pPr indent="0">
              <a:buNone/>
            </a:pPr>
            <a:r>
              <a:rPr lang="en-US" i="1" dirty="0"/>
              <a:t> </a:t>
            </a:r>
            <a:r>
              <a:rPr lang="en-US" i="1" dirty="0" smtClean="0"/>
              <a:t>        N</a:t>
            </a:r>
            <a:r>
              <a:rPr lang="en-US" dirty="0" smtClean="0"/>
              <a:t>(</a:t>
            </a:r>
            <a:r>
              <a:rPr lang="en-US" i="1" dirty="0" smtClean="0"/>
              <a:t>d</a:t>
            </a:r>
            <a:r>
              <a:rPr lang="en-US" dirty="0"/>
              <a:t>) = </a:t>
            </a:r>
            <a:r>
              <a:rPr lang="en-US" dirty="0" smtClean="0"/>
              <a:t>{</a:t>
            </a:r>
            <a:r>
              <a:rPr lang="en-US" i="1" dirty="0" smtClean="0"/>
              <a:t>a, b, </a:t>
            </a:r>
            <a:r>
              <a:rPr lang="en-US" i="1" dirty="0"/>
              <a:t>e</a:t>
            </a:r>
            <a:r>
              <a:rPr lang="en-US" dirty="0" smtClean="0"/>
              <a:t>},  </a:t>
            </a:r>
            <a:r>
              <a:rPr lang="en-US" i="1" dirty="0" smtClean="0"/>
              <a:t>N</a:t>
            </a:r>
            <a:r>
              <a:rPr lang="en-US" dirty="0" smtClean="0"/>
              <a:t>(</a:t>
            </a:r>
            <a:r>
              <a:rPr lang="en-US" i="1" dirty="0" smtClean="0"/>
              <a:t>e</a:t>
            </a:r>
            <a:r>
              <a:rPr lang="en-US" dirty="0"/>
              <a:t>) = </a:t>
            </a:r>
            <a:r>
              <a:rPr lang="en-US" dirty="0" smtClean="0"/>
              <a:t>{</a:t>
            </a:r>
            <a:r>
              <a:rPr lang="en-US" i="1" dirty="0" smtClean="0"/>
              <a:t>a, b ,d</a:t>
            </a:r>
            <a:r>
              <a:rPr lang="en-US" dirty="0" smtClean="0"/>
              <a:t>}. </a:t>
            </a:r>
            <a:endParaRPr lang="en-US" dirty="0"/>
          </a:p>
          <a:p>
            <a:pPr marL="731520" indent="-457200"/>
            <a:endParaRPr lang="en-US" dirty="0"/>
          </a:p>
        </p:txBody>
      </p:sp>
      <p:pic>
        <p:nvPicPr>
          <p:cNvPr id="5" name="Content Placeholder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494787" y="1905000"/>
            <a:ext cx="5802509" cy="1811274"/>
          </a:xfrm>
          <a:prstGeom prst="rect">
            <a:avLst/>
          </a:prstGeom>
        </p:spPr>
      </p:pic>
      <p:sp>
        <p:nvSpPr>
          <p:cNvPr id="6" name="Slide Number Placeholder 5"/>
          <p:cNvSpPr>
            <a:spLocks noGrp="1"/>
          </p:cNvSpPr>
          <p:nvPr>
            <p:ph type="sldNum" sz="quarter" idx="12"/>
          </p:nvPr>
        </p:nvSpPr>
        <p:spPr/>
        <p:txBody>
          <a:bodyPr/>
          <a:lstStyle/>
          <a:p>
            <a:fld id="{8CD41AC4-40F7-4FE0-8905-74C6698904F3}" type="slidenum">
              <a:rPr lang="en-US" smtClean="0"/>
              <a:pPr/>
              <a:t>14</a:t>
            </a:fld>
            <a:endParaRPr lang="en-US"/>
          </a:p>
        </p:txBody>
      </p:sp>
    </p:spTree>
    <p:extLst>
      <p:ext uri="{BB962C8B-B14F-4D97-AF65-F5344CB8AC3E}">
        <p14:creationId xmlns="" xmlns:p14="http://schemas.microsoft.com/office/powerpoint/2010/main" val="2319220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sp>
            <p:nvSpPr>
              <p:cNvPr id="3" name="Content Placeholder 2"/>
              <p:cNvSpPr>
                <a:spLocks noGrp="1"/>
              </p:cNvSpPr>
              <p:nvPr>
                <p:ph idx="1"/>
              </p:nvPr>
            </p:nvSpPr>
            <p:spPr>
              <a:xfrm>
                <a:off x="533400" y="2057400"/>
                <a:ext cx="8229600" cy="4389120"/>
              </a:xfrm>
            </p:spPr>
            <p:txBody>
              <a:bodyPr>
                <a:noAutofit/>
              </a:bodyPr>
              <a:lstStyle/>
              <a:p>
                <a:pPr indent="0">
                  <a:buNone/>
                </a:pPr>
                <a:endParaRPr lang="en-US" sz="1200" dirty="0"/>
              </a:p>
              <a:p>
                <a:pPr indent="0">
                  <a:buNone/>
                </a:pPr>
                <a:r>
                  <a:rPr lang="en-US" sz="2000" b="1" dirty="0" smtClean="0"/>
                  <a:t>Theorem </a:t>
                </a:r>
                <a:r>
                  <a:rPr lang="en-US" sz="2000" b="1" dirty="0">
                    <a:latin typeface="Cambria" pitchFamily="18" charset="0"/>
                  </a:rPr>
                  <a:t>1 </a:t>
                </a:r>
                <a:r>
                  <a:rPr lang="en-US" sz="2000" b="1" dirty="0"/>
                  <a:t>(</a:t>
                </a:r>
                <a:r>
                  <a:rPr lang="en-US" sz="2000" b="1" i="1" dirty="0"/>
                  <a:t>Handshaking Theorem</a:t>
                </a:r>
                <a:r>
                  <a:rPr lang="en-US" sz="2000" b="1" dirty="0"/>
                  <a:t>)</a:t>
                </a:r>
                <a:r>
                  <a:rPr lang="en-US" sz="2000" dirty="0"/>
                  <a:t>: </a:t>
                </a:r>
                <a:r>
                  <a:rPr lang="en-US" sz="2000" dirty="0" smtClean="0"/>
                  <a:t> If  </a:t>
                </a:r>
                <a:r>
                  <a:rPr lang="en-US" sz="2000" i="1" dirty="0" smtClean="0"/>
                  <a:t>G</a:t>
                </a:r>
                <a:r>
                  <a:rPr lang="en-US" sz="2000" dirty="0" smtClean="0"/>
                  <a:t> </a:t>
                </a:r>
                <a:r>
                  <a:rPr lang="en-US" sz="2000" dirty="0"/>
                  <a:t>= (</a:t>
                </a:r>
                <a:r>
                  <a:rPr lang="en-US" sz="2000" i="1" dirty="0"/>
                  <a:t>V</a:t>
                </a:r>
                <a:r>
                  <a:rPr lang="en-US" sz="2000" dirty="0"/>
                  <a:t>,</a:t>
                </a:r>
                <a:r>
                  <a:rPr lang="en-US" sz="2000" i="1" dirty="0"/>
                  <a:t>E</a:t>
                </a:r>
                <a:r>
                  <a:rPr lang="en-US" sz="2000" dirty="0"/>
                  <a:t>) </a:t>
                </a:r>
                <a:r>
                  <a:rPr lang="en-US" sz="2000" dirty="0" smtClean="0"/>
                  <a:t>is  an </a:t>
                </a:r>
                <a:r>
                  <a:rPr lang="en-US" sz="2000" dirty="0"/>
                  <a:t>undirected graph with </a:t>
                </a:r>
                <a:r>
                  <a:rPr lang="en-US" sz="2000" i="1" dirty="0"/>
                  <a:t>m</a:t>
                </a:r>
                <a:r>
                  <a:rPr lang="en-US" sz="2000" dirty="0"/>
                  <a:t> </a:t>
                </a:r>
                <a:r>
                  <a:rPr lang="en-US" sz="2000" dirty="0" smtClean="0"/>
                  <a:t>edges, then</a:t>
                </a:r>
                <a:endParaRPr lang="en-US" sz="2000" dirty="0"/>
              </a:p>
              <a:p>
                <a:pPr>
                  <a:buNone/>
                </a:pPr>
                <a:endParaRPr lang="en-US" sz="2000" dirty="0"/>
              </a:p>
              <a:p>
                <a:pPr>
                  <a:buNone/>
                </a:pPr>
                <a14:m>
                  <m:oMathPara xmlns:m="http://schemas.openxmlformats.org/officeDocument/2006/math" xmlns="">
                    <m:oMathParaPr>
                      <m:jc m:val="centerGroup"/>
                    </m:oMathParaPr>
                    <m:oMath xmlns:m="http://schemas.openxmlformats.org/officeDocument/2006/math">
                      <m:r>
                        <a:rPr lang="en-US" sz="2000" i="1">
                          <a:latin typeface="Cambria Math"/>
                        </a:rPr>
                        <m:t>2</m:t>
                      </m:r>
                      <m:r>
                        <a:rPr lang="en-US" sz="2000" i="1">
                          <a:latin typeface="Cambria Math"/>
                        </a:rPr>
                        <m:t>𝑚</m:t>
                      </m:r>
                      <m:r>
                        <a:rPr lang="en-US" sz="2000" i="1">
                          <a:latin typeface="Cambria Math"/>
                        </a:rPr>
                        <m:t>=</m:t>
                      </m:r>
                      <m:nary>
                        <m:naryPr>
                          <m:chr m:val="∑"/>
                          <m:limLoc m:val="subSup"/>
                          <m:supHide m:val="on"/>
                          <m:ctrlPr>
                            <a:rPr lang="en-US" sz="2000" i="1">
                              <a:latin typeface="Cambria Math"/>
                            </a:rPr>
                          </m:ctrlPr>
                        </m:naryPr>
                        <m:sub>
                          <m:r>
                            <m:rPr>
                              <m:brk m:alnAt="9"/>
                            </m:rPr>
                            <a:rPr lang="en-US" sz="2000" i="1">
                              <a:latin typeface="Cambria Math"/>
                            </a:rPr>
                            <m:t>𝑣</m:t>
                          </m:r>
                          <m:r>
                            <a:rPr lang="en-US" sz="2000" i="1">
                              <a:latin typeface="Cambria Math"/>
                              <a:ea typeface="Cambria Math"/>
                            </a:rPr>
                            <m:t>∈</m:t>
                          </m:r>
                          <m:r>
                            <a:rPr lang="en-US" sz="2000" i="1">
                              <a:latin typeface="Cambria Math"/>
                              <a:ea typeface="Cambria Math"/>
                            </a:rPr>
                            <m:t>𝑉</m:t>
                          </m:r>
                        </m:sub>
                        <m:sup/>
                        <m:e>
                          <m:r>
                            <m:rPr>
                              <m:sty m:val="p"/>
                            </m:rPr>
                            <a:rPr lang="en-US" sz="2000">
                              <a:latin typeface="Cambria Math"/>
                            </a:rPr>
                            <m:t>deg</m:t>
                          </m:r>
                          <m:r>
                            <a:rPr lang="en-US" sz="2000" i="1">
                              <a:latin typeface="Cambria Math"/>
                            </a:rPr>
                            <m:t>⁡(</m:t>
                          </m:r>
                          <m:r>
                            <a:rPr lang="en-US" sz="2000" i="1">
                              <a:latin typeface="Cambria Math"/>
                            </a:rPr>
                            <m:t>𝑣</m:t>
                          </m:r>
                          <m:r>
                            <a:rPr lang="en-US" sz="2000" i="1">
                              <a:latin typeface="Cambria Math"/>
                            </a:rPr>
                            <m:t>)</m:t>
                          </m:r>
                        </m:e>
                      </m:nary>
                    </m:oMath>
                  </m:oMathPara>
                </a14:m>
                <a:endParaRPr lang="en-US" sz="2000" dirty="0"/>
              </a:p>
              <a:p>
                <a:pPr marL="0" indent="0">
                  <a:buNone/>
                </a:pPr>
                <a:r>
                  <a:rPr lang="en-US" sz="2000" dirty="0"/>
                  <a:t>   </a:t>
                </a:r>
                <a:r>
                  <a:rPr lang="en-US" sz="2000" dirty="0" smtClean="0"/>
                  <a:t> </a:t>
                </a:r>
                <a:r>
                  <a:rPr lang="en-US" sz="2000" b="1" i="1" dirty="0" smtClean="0"/>
                  <a:t>Proof</a:t>
                </a:r>
                <a:r>
                  <a:rPr lang="en-US" sz="2000" dirty="0"/>
                  <a:t>:</a:t>
                </a:r>
              </a:p>
              <a:p>
                <a:pPr>
                  <a:buNone/>
                </a:pPr>
                <a:r>
                  <a:rPr lang="en-US" sz="2000" dirty="0"/>
                  <a:t>   </a:t>
                </a:r>
                <a:r>
                  <a:rPr lang="en-US" sz="2000" dirty="0" smtClean="0"/>
                  <a:t> Each </a:t>
                </a:r>
                <a:r>
                  <a:rPr lang="en-US" sz="2000" dirty="0"/>
                  <a:t>edge contributes twice to the degree count of all vertices. </a:t>
                </a:r>
                <a:r>
                  <a:rPr lang="en-US" sz="2000" dirty="0" smtClean="0"/>
                  <a:t>Hence</a:t>
                </a:r>
                <a:r>
                  <a:rPr lang="en-US" sz="2000" dirty="0"/>
                  <a:t>, both the left-hand and right-hand sides of this equation equal twice the number of edges</a:t>
                </a:r>
                <a:r>
                  <a:rPr lang="en-US" sz="2000" dirty="0" smtClean="0"/>
                  <a:t>.</a:t>
                </a:r>
              </a:p>
              <a:p>
                <a:pPr>
                  <a:buNone/>
                </a:pPr>
                <a:endParaRPr lang="en-US" sz="1200" dirty="0"/>
              </a:p>
              <a:p>
                <a:pPr>
                  <a:buNone/>
                </a:pPr>
                <a:endParaRPr lang="en-US" sz="1200" dirty="0"/>
              </a:p>
              <a:p>
                <a:pPr>
                  <a:buNone/>
                </a:pPr>
                <a:r>
                  <a:rPr lang="en-US" sz="1200" i="1" dirty="0"/>
                  <a:t> </a:t>
                </a:r>
                <a:r>
                  <a:rPr lang="en-US" sz="1200" i="1" dirty="0" smtClean="0"/>
                  <a:t>     </a:t>
                </a:r>
                <a:r>
                  <a:rPr lang="en-US" sz="2000" i="1" dirty="0" smtClean="0"/>
                  <a:t>Think </a:t>
                </a:r>
                <a:r>
                  <a:rPr lang="en-US" sz="2000" i="1" dirty="0"/>
                  <a:t>about the graph where vertices represent the people at a party and an edge connects two people who have shaken hands</a:t>
                </a:r>
                <a:r>
                  <a:rPr lang="en-US" sz="2000" i="1" dirty="0" smtClean="0"/>
                  <a:t>.</a:t>
                </a:r>
                <a:endParaRPr lang="en-US" sz="2000" i="1" dirty="0"/>
              </a:p>
              <a:p>
                <a:pPr indent="0">
                  <a:buNone/>
                </a:pPr>
                <a:endParaRPr lang="en-US" sz="12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533400" y="2057400"/>
                <a:ext cx="8229600" cy="4389120"/>
              </a:xfrm>
              <a:blipFill rotWithShape="1">
                <a:blip r:embed="rId3" cstate="print"/>
                <a:stretch>
                  <a:fillRect b="-832"/>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smtClean="0"/>
              <a:t>Degrees of Vertices</a:t>
            </a:r>
            <a:endParaRPr lang="en-US" dirty="0"/>
          </a:p>
        </p:txBody>
      </p:sp>
      <p:sp>
        <p:nvSpPr>
          <p:cNvPr id="5" name="Isosceles Triangle 4"/>
          <p:cNvSpPr/>
          <p:nvPr/>
        </p:nvSpPr>
        <p:spPr>
          <a:xfrm rot="5400000" flipV="1">
            <a:off x="8279296" y="48768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15</a:t>
            </a:fld>
            <a:endParaRPr lang="en-US"/>
          </a:p>
        </p:txBody>
      </p:sp>
      <p:graphicFrame>
        <p:nvGraphicFramePr>
          <p:cNvPr id="4" name="Object 3"/>
          <p:cNvGraphicFramePr>
            <a:graphicFrameLocks noChangeAspect="1"/>
          </p:cNvGraphicFramePr>
          <p:nvPr>
            <p:extLst>
              <p:ext uri="{D42A27DB-BD31-4B8C-83A1-F6EECF244321}">
                <p14:modId xmlns="" xmlns:p14="http://schemas.microsoft.com/office/powerpoint/2010/main" val="2233908375"/>
              </p:ext>
            </p:extLst>
          </p:nvPr>
        </p:nvGraphicFramePr>
        <p:xfrm>
          <a:off x="4394200" y="3346450"/>
          <a:ext cx="355600" cy="165100"/>
        </p:xfrm>
        <a:graphic>
          <a:graphicData uri="http://schemas.openxmlformats.org/presentationml/2006/ole">
            <p:oleObj spid="_x0000_s1027" name="Equation" r:id="rId4" imgW="347400" imgH="155160" progId="Equation.3">
              <p:embed/>
            </p:oleObj>
          </a:graphicData>
        </a:graphic>
      </p:graphicFrame>
      <p:graphicFrame>
        <p:nvGraphicFramePr>
          <p:cNvPr id="7" name="Object 6"/>
          <p:cNvGraphicFramePr>
            <a:graphicFrameLocks noChangeAspect="1"/>
          </p:cNvGraphicFramePr>
          <p:nvPr>
            <p:extLst>
              <p:ext uri="{D42A27DB-BD31-4B8C-83A1-F6EECF244321}">
                <p14:modId xmlns="" xmlns:p14="http://schemas.microsoft.com/office/powerpoint/2010/main" val="1254668821"/>
              </p:ext>
            </p:extLst>
          </p:nvPr>
        </p:nvGraphicFramePr>
        <p:xfrm>
          <a:off x="609600" y="3124200"/>
          <a:ext cx="7053943" cy="685800"/>
        </p:xfrm>
        <a:graphic>
          <a:graphicData uri="http://schemas.openxmlformats.org/presentationml/2006/ole">
            <p:oleObj spid="_x0000_s1028" name="Document" r:id="rId5" imgW="5486198" imgH="533380" progId="Word.Document.12">
              <p:embed/>
            </p:oleObj>
          </a:graphicData>
        </a:graphic>
      </p:graphicFrame>
    </p:spTree>
    <p:extLst>
      <p:ext uri="{BB962C8B-B14F-4D97-AF65-F5344CB8AC3E}">
        <p14:creationId xmlns="" xmlns:p14="http://schemas.microsoft.com/office/powerpoint/2010/main" val="33344322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Handshaking Theorem</a:t>
            </a:r>
            <a:endParaRPr lang="en-US" dirty="0"/>
          </a:p>
        </p:txBody>
      </p:sp>
      <p:sp>
        <p:nvSpPr>
          <p:cNvPr id="3" name="Content Placeholder 2"/>
          <p:cNvSpPr>
            <a:spLocks noGrp="1"/>
          </p:cNvSpPr>
          <p:nvPr>
            <p:ph idx="1"/>
          </p:nvPr>
        </p:nvSpPr>
        <p:spPr/>
        <p:txBody>
          <a:bodyPr>
            <a:normAutofit fontScale="85000" lnSpcReduction="20000"/>
          </a:bodyPr>
          <a:lstStyle/>
          <a:p>
            <a:pPr indent="0">
              <a:buNone/>
            </a:pPr>
            <a:r>
              <a:rPr lang="en-US" dirty="0"/>
              <a:t>We now give two examples illustrating the usefulness of the handshaking theorem</a:t>
            </a:r>
            <a:r>
              <a:rPr lang="en-US" dirty="0" smtClean="0"/>
              <a:t>.</a:t>
            </a:r>
          </a:p>
          <a:p>
            <a:pPr indent="0">
              <a:buNone/>
            </a:pPr>
            <a:endParaRPr lang="en-US" b="1" dirty="0"/>
          </a:p>
          <a:p>
            <a:pPr indent="0">
              <a:buNone/>
            </a:pPr>
            <a:r>
              <a:rPr lang="en-US" b="1" dirty="0" smtClean="0"/>
              <a:t>Example</a:t>
            </a:r>
            <a:r>
              <a:rPr lang="en-US" dirty="0" smtClean="0"/>
              <a:t>: How many edges are there in a graph with </a:t>
            </a:r>
            <a:r>
              <a:rPr lang="en-US" dirty="0" smtClean="0">
                <a:latin typeface="Cambria" pitchFamily="18" charset="0"/>
              </a:rPr>
              <a:t>10</a:t>
            </a:r>
            <a:r>
              <a:rPr lang="en-US" dirty="0" smtClean="0"/>
              <a:t> vertices of degree six?</a:t>
            </a:r>
          </a:p>
          <a:p>
            <a:pPr indent="0">
              <a:buNone/>
            </a:pPr>
            <a:r>
              <a:rPr lang="en-US" b="1" dirty="0" smtClean="0"/>
              <a:t>Solution</a:t>
            </a:r>
            <a:r>
              <a:rPr lang="en-US" dirty="0" smtClean="0"/>
              <a:t>: Because the sum of the degrees of the vertices is                </a:t>
            </a:r>
            <a:r>
              <a:rPr lang="en-US" dirty="0" smtClean="0">
                <a:latin typeface="Cambria" pitchFamily="18" charset="0"/>
              </a:rPr>
              <a:t>6 </a:t>
            </a:r>
            <a:r>
              <a:rPr lang="en-US" dirty="0" smtClean="0">
                <a:latin typeface="Cambria" pitchFamily="18" charset="0"/>
                <a:ea typeface="Cambria Math"/>
                <a:sym typeface="Symbol"/>
              </a:rPr>
              <a:t> </a:t>
            </a:r>
            <a:r>
              <a:rPr lang="en-US" dirty="0" smtClean="0">
                <a:latin typeface="Cambria" pitchFamily="18" charset="0"/>
              </a:rPr>
              <a:t>10 </a:t>
            </a:r>
            <a:r>
              <a:rPr lang="en-US" dirty="0" smtClean="0"/>
              <a:t>= </a:t>
            </a:r>
            <a:r>
              <a:rPr lang="en-US" dirty="0" smtClean="0">
                <a:latin typeface="Cambria" pitchFamily="18" charset="0"/>
              </a:rPr>
              <a:t>60</a:t>
            </a:r>
            <a:r>
              <a:rPr lang="en-US" dirty="0" smtClean="0"/>
              <a:t>, the handshaking theorem tells us that </a:t>
            </a:r>
            <a:r>
              <a:rPr lang="en-US" dirty="0" smtClean="0">
                <a:latin typeface="Cambria" pitchFamily="18" charset="0"/>
              </a:rPr>
              <a:t>2</a:t>
            </a:r>
            <a:r>
              <a:rPr lang="en-US" i="1" dirty="0" smtClean="0"/>
              <a:t>m</a:t>
            </a:r>
            <a:r>
              <a:rPr lang="en-US" dirty="0" smtClean="0"/>
              <a:t> = </a:t>
            </a:r>
            <a:r>
              <a:rPr lang="en-US" dirty="0" smtClean="0">
                <a:latin typeface="Cambria" pitchFamily="18" charset="0"/>
              </a:rPr>
              <a:t>60.             So the number of edges </a:t>
            </a:r>
            <a:r>
              <a:rPr lang="en-US" i="1" dirty="0" smtClean="0"/>
              <a:t>m</a:t>
            </a:r>
            <a:r>
              <a:rPr lang="en-US" dirty="0" smtClean="0">
                <a:latin typeface="Cambria" pitchFamily="18" charset="0"/>
              </a:rPr>
              <a:t> = 30.</a:t>
            </a:r>
          </a:p>
          <a:p>
            <a:pPr indent="0">
              <a:buNone/>
            </a:pPr>
            <a:endParaRPr lang="en-US" dirty="0" smtClean="0"/>
          </a:p>
          <a:p>
            <a:pPr indent="0">
              <a:buNone/>
            </a:pPr>
            <a:r>
              <a:rPr lang="en-US" b="1" dirty="0" smtClean="0"/>
              <a:t>Example</a:t>
            </a:r>
            <a:r>
              <a:rPr lang="en-US" dirty="0" smtClean="0"/>
              <a:t>: If a graph has </a:t>
            </a:r>
            <a:r>
              <a:rPr lang="en-US" dirty="0" smtClean="0">
                <a:latin typeface="Cambria" pitchFamily="18" charset="0"/>
              </a:rPr>
              <a:t>5</a:t>
            </a:r>
            <a:r>
              <a:rPr lang="en-US" dirty="0" smtClean="0"/>
              <a:t> vertices, can each vertex have degree </a:t>
            </a:r>
            <a:r>
              <a:rPr lang="en-US" dirty="0" smtClean="0">
                <a:latin typeface="Cambria" pitchFamily="18" charset="0"/>
              </a:rPr>
              <a:t>3</a:t>
            </a:r>
            <a:r>
              <a:rPr lang="en-US" dirty="0" smtClean="0"/>
              <a:t>?</a:t>
            </a:r>
          </a:p>
          <a:p>
            <a:pPr indent="0">
              <a:buNone/>
            </a:pPr>
            <a:r>
              <a:rPr lang="en-US" b="1" dirty="0" smtClean="0"/>
              <a:t>Solution</a:t>
            </a:r>
            <a:r>
              <a:rPr lang="en-US" dirty="0" smtClean="0"/>
              <a:t>: This is not possible by the handshaking theorem, because the sum of the degrees of the vertices </a:t>
            </a:r>
            <a:r>
              <a:rPr lang="en-US" dirty="0" smtClean="0">
                <a:latin typeface="Cambria" pitchFamily="18" charset="0"/>
              </a:rPr>
              <a:t>3</a:t>
            </a:r>
            <a:r>
              <a:rPr lang="en-US" dirty="0" smtClean="0">
                <a:latin typeface="Cambria" pitchFamily="18" charset="0"/>
                <a:ea typeface="Cambria Math"/>
                <a:sym typeface="Symbol"/>
              </a:rPr>
              <a:t> </a:t>
            </a:r>
            <a:r>
              <a:rPr lang="en-US" dirty="0">
                <a:latin typeface="Cambria" pitchFamily="18" charset="0"/>
                <a:ea typeface="Cambria Math"/>
                <a:sym typeface="Symbol"/>
              </a:rPr>
              <a:t></a:t>
            </a:r>
            <a:r>
              <a:rPr lang="en-US" dirty="0" smtClean="0">
                <a:latin typeface="Cambria" pitchFamily="18" charset="0"/>
              </a:rPr>
              <a:t>  5 = 15 </a:t>
            </a:r>
            <a:r>
              <a:rPr lang="en-US" dirty="0" smtClean="0"/>
              <a:t>is odd.</a:t>
            </a:r>
          </a:p>
          <a:p>
            <a:endParaRPr lang="en-US" dirty="0" smtClean="0"/>
          </a:p>
        </p:txBody>
      </p:sp>
      <p:sp>
        <p:nvSpPr>
          <p:cNvPr id="4" name="Slide Number Placeholder 3"/>
          <p:cNvSpPr>
            <a:spLocks noGrp="1"/>
          </p:cNvSpPr>
          <p:nvPr>
            <p:ph type="sldNum" sz="quarter" idx="12"/>
          </p:nvPr>
        </p:nvSpPr>
        <p:spPr/>
        <p:txBody>
          <a:bodyPr/>
          <a:lstStyle/>
          <a:p>
            <a:fld id="{8CD41AC4-40F7-4FE0-8905-74C6698904F3}"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 of Vertices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pPr indent="0">
              <a:buNone/>
            </a:pPr>
            <a:r>
              <a:rPr lang="en-US" b="1" dirty="0" smtClean="0"/>
              <a:t>Theorem </a:t>
            </a:r>
            <a:r>
              <a:rPr lang="en-US" b="1" dirty="0" smtClean="0">
                <a:latin typeface="Cambria" pitchFamily="18" charset="0"/>
              </a:rPr>
              <a:t>2</a:t>
            </a:r>
            <a:r>
              <a:rPr lang="en-US" b="1" dirty="0" smtClean="0"/>
              <a:t>:</a:t>
            </a:r>
            <a:r>
              <a:rPr lang="en-US" dirty="0" smtClean="0"/>
              <a:t> An undirected graph has an even number of vertices of odd degree.</a:t>
            </a:r>
          </a:p>
          <a:p>
            <a:pPr indent="0">
              <a:buNone/>
            </a:pPr>
            <a:r>
              <a:rPr lang="en-US" b="1" i="1" dirty="0" smtClean="0"/>
              <a:t>Proof</a:t>
            </a:r>
            <a:r>
              <a:rPr lang="en-US" b="1" dirty="0" smtClean="0"/>
              <a:t>: </a:t>
            </a:r>
            <a:r>
              <a:rPr lang="en-US" dirty="0" smtClean="0"/>
              <a:t>Let </a:t>
            </a:r>
            <a:r>
              <a:rPr lang="en-US" i="1" dirty="0" smtClean="0"/>
              <a:t>V</a:t>
            </a:r>
            <a:r>
              <a:rPr lang="en-US" baseline="-25000" dirty="0" smtClean="0">
                <a:latin typeface="Cambria" pitchFamily="18" charset="0"/>
              </a:rPr>
              <a:t>1</a:t>
            </a:r>
            <a:r>
              <a:rPr lang="en-US" dirty="0" smtClean="0"/>
              <a:t> be the vertices of even degree and </a:t>
            </a:r>
            <a:r>
              <a:rPr lang="en-US" i="1" dirty="0" smtClean="0"/>
              <a:t>V</a:t>
            </a:r>
            <a:r>
              <a:rPr lang="en-US" baseline="-25000" dirty="0" smtClean="0">
                <a:latin typeface="Cambria" pitchFamily="18" charset="0"/>
              </a:rPr>
              <a:t>2</a:t>
            </a:r>
            <a:r>
              <a:rPr lang="en-US" dirty="0" smtClean="0"/>
              <a:t> be the vertices of odd degree in an undirected graph </a:t>
            </a:r>
            <a:r>
              <a:rPr lang="en-US" i="1" dirty="0" smtClean="0"/>
              <a:t>G</a:t>
            </a:r>
            <a:r>
              <a:rPr lang="en-US" dirty="0" smtClean="0"/>
              <a:t> = (</a:t>
            </a:r>
            <a:r>
              <a:rPr lang="en-US" i="1" dirty="0" smtClean="0"/>
              <a:t>V</a:t>
            </a:r>
            <a:r>
              <a:rPr lang="en-US" dirty="0" smtClean="0"/>
              <a:t>, </a:t>
            </a:r>
            <a:r>
              <a:rPr lang="en-US" i="1" dirty="0" smtClean="0"/>
              <a:t>E</a:t>
            </a:r>
            <a:r>
              <a:rPr lang="en-US" dirty="0" smtClean="0"/>
              <a:t>) with </a:t>
            </a:r>
            <a:r>
              <a:rPr lang="en-US" i="1" dirty="0" smtClean="0"/>
              <a:t>m</a:t>
            </a:r>
            <a:r>
              <a:rPr lang="en-US" dirty="0" smtClean="0"/>
              <a:t> edges. Then </a:t>
            </a:r>
          </a:p>
          <a:p>
            <a:pPr indent="0">
              <a:buNone/>
            </a:pPr>
            <a:r>
              <a:rPr lang="en-US" b="1" dirty="0" smtClean="0"/>
              <a:t>       </a:t>
            </a:r>
          </a:p>
          <a:p>
            <a:pPr indent="0">
              <a:buNone/>
            </a:pPr>
            <a:endParaRPr lang="en-US" dirty="0" smtClean="0"/>
          </a:p>
          <a:p>
            <a:pPr indent="0">
              <a:buNone/>
            </a:pPr>
            <a:endParaRPr lang="en-US" dirty="0" smtClean="0"/>
          </a:p>
          <a:p>
            <a:pPr indent="0">
              <a:buNone/>
            </a:pPr>
            <a:endParaRPr lang="en-US" dirty="0" smtClean="0"/>
          </a:p>
          <a:p>
            <a:pPr>
              <a:buNone/>
            </a:pPr>
            <a:r>
              <a:rPr lang="en-US" dirty="0" smtClean="0"/>
              <a:t>    </a:t>
            </a:r>
            <a:r>
              <a:rPr lang="en-US" b="1" dirty="0" smtClean="0"/>
              <a:t>  </a:t>
            </a:r>
          </a:p>
          <a:p>
            <a:pPr>
              <a:buNone/>
            </a:pPr>
            <a:r>
              <a:rPr lang="en-US" b="1" dirty="0" smtClean="0"/>
              <a:t>   </a:t>
            </a:r>
            <a:endParaRPr lang="en-US" b="1" dirty="0"/>
          </a:p>
        </p:txBody>
      </p:sp>
      <p:pic>
        <p:nvPicPr>
          <p:cNvPr id="5" name="Picture 4"/>
          <p:cNvPicPr>
            <a:picLocks noChangeAspect="1"/>
          </p:cNvPicPr>
          <p:nvPr>
            <p:custDataLst>
              <p:tags r:id="rId1"/>
            </p:custDataLst>
          </p:nvPr>
        </p:nvPicPr>
        <p:blipFill>
          <a:blip r:embed="rId3" cstate="print">
            <a:extLst>
              <a:ext uri="{28A0092B-C50C-407E-A947-70E740481C1C}">
                <a14:useLocalDpi xmlns="" xmlns:a14="http://schemas.microsoft.com/office/drawing/2010/main" val="0"/>
              </a:ext>
            </a:extLst>
          </a:blip>
          <a:stretch>
            <a:fillRect/>
          </a:stretch>
        </p:blipFill>
        <p:spPr>
          <a:xfrm>
            <a:off x="1524000" y="3886200"/>
            <a:ext cx="4954905" cy="571500"/>
          </a:xfrm>
          <a:prstGeom prst="rect">
            <a:avLst/>
          </a:prstGeom>
        </p:spPr>
      </p:pic>
      <p:sp>
        <p:nvSpPr>
          <p:cNvPr id="8" name="TextBox 7"/>
          <p:cNvSpPr txBox="1"/>
          <p:nvPr/>
        </p:nvSpPr>
        <p:spPr>
          <a:xfrm>
            <a:off x="3619500" y="4800599"/>
            <a:ext cx="1447800" cy="1477328"/>
          </a:xfrm>
          <a:prstGeom prst="rect">
            <a:avLst/>
          </a:prstGeom>
          <a:noFill/>
          <a:ln>
            <a:solidFill>
              <a:schemeClr val="accent1"/>
            </a:solidFill>
          </a:ln>
        </p:spPr>
        <p:txBody>
          <a:bodyPr wrap="square" rtlCol="0">
            <a:spAutoFit/>
          </a:bodyPr>
          <a:lstStyle/>
          <a:p>
            <a:r>
              <a:rPr lang="en-US" dirty="0"/>
              <a:t>m</a:t>
            </a:r>
            <a:r>
              <a:rPr lang="en-US" dirty="0" smtClean="0"/>
              <a:t>ust be even since </a:t>
            </a:r>
            <a:r>
              <a:rPr lang="en-US" dirty="0" err="1" smtClean="0"/>
              <a:t>deg</a:t>
            </a:r>
            <a:r>
              <a:rPr lang="en-US" dirty="0" smtClean="0"/>
              <a:t>(</a:t>
            </a:r>
            <a:r>
              <a:rPr lang="en-US" i="1" dirty="0" smtClean="0"/>
              <a:t>v</a:t>
            </a:r>
            <a:r>
              <a:rPr lang="en-US" dirty="0" smtClean="0"/>
              <a:t>) is even for each </a:t>
            </a:r>
            <a:r>
              <a:rPr lang="en-US" i="1" dirty="0" smtClean="0"/>
              <a:t>v</a:t>
            </a:r>
            <a:r>
              <a:rPr lang="en-US" dirty="0" smtClean="0"/>
              <a:t> </a:t>
            </a:r>
            <a:r>
              <a:rPr lang="en-US" dirty="0" smtClean="0">
                <a:latin typeface="Cambria Math"/>
                <a:ea typeface="Cambria Math"/>
              </a:rPr>
              <a:t>∈ </a:t>
            </a:r>
            <a:r>
              <a:rPr lang="en-US" i="1" dirty="0" smtClean="0">
                <a:latin typeface="Cambria" pitchFamily="18" charset="0"/>
                <a:ea typeface="Cambria Math"/>
              </a:rPr>
              <a:t>V</a:t>
            </a:r>
            <a:r>
              <a:rPr lang="en-US" baseline="-25000" dirty="0" smtClean="0">
                <a:latin typeface="Cambria Math"/>
                <a:ea typeface="Cambria Math"/>
              </a:rPr>
              <a:t>1</a:t>
            </a:r>
            <a:endParaRPr lang="en-US" baseline="-25000" dirty="0"/>
          </a:p>
        </p:txBody>
      </p:sp>
      <p:cxnSp>
        <p:nvCxnSpPr>
          <p:cNvPr id="11" name="Straight Arrow Connector 10"/>
          <p:cNvCxnSpPr/>
          <p:nvPr/>
        </p:nvCxnSpPr>
        <p:spPr>
          <a:xfrm flipV="1">
            <a:off x="4343400" y="4267200"/>
            <a:ext cx="0" cy="5333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0" y="3802618"/>
            <a:ext cx="838200" cy="369332"/>
          </a:xfrm>
          <a:prstGeom prst="rect">
            <a:avLst/>
          </a:prstGeom>
          <a:noFill/>
        </p:spPr>
        <p:txBody>
          <a:bodyPr wrap="square" rtlCol="0">
            <a:spAutoFit/>
          </a:bodyPr>
          <a:lstStyle/>
          <a:p>
            <a:r>
              <a:rPr lang="en-US" dirty="0" smtClean="0"/>
              <a:t>even</a:t>
            </a:r>
            <a:endParaRPr lang="en-US" dirty="0"/>
          </a:p>
        </p:txBody>
      </p:sp>
      <p:cxnSp>
        <p:nvCxnSpPr>
          <p:cNvPr id="14" name="Straight Arrow Connector 13"/>
          <p:cNvCxnSpPr/>
          <p:nvPr/>
        </p:nvCxnSpPr>
        <p:spPr>
          <a:xfrm>
            <a:off x="914400" y="3987284"/>
            <a:ext cx="3487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257800" y="4549676"/>
            <a:ext cx="3733800" cy="2031325"/>
          </a:xfrm>
          <a:prstGeom prst="rect">
            <a:avLst/>
          </a:prstGeom>
          <a:noFill/>
          <a:ln>
            <a:solidFill>
              <a:schemeClr val="accent1"/>
            </a:solidFill>
          </a:ln>
        </p:spPr>
        <p:txBody>
          <a:bodyPr wrap="square" rtlCol="0">
            <a:spAutoFit/>
          </a:bodyPr>
          <a:lstStyle/>
          <a:p>
            <a:r>
              <a:rPr lang="en-US" dirty="0"/>
              <a:t>T</a:t>
            </a:r>
            <a:r>
              <a:rPr lang="en-US" dirty="0" smtClean="0"/>
              <a:t>his sum must be even because </a:t>
            </a:r>
            <a:r>
              <a:rPr lang="en-US" dirty="0" smtClean="0">
                <a:latin typeface="Cambria Math" pitchFamily="18" charset="0"/>
                <a:ea typeface="Cambria Math" pitchFamily="18" charset="0"/>
              </a:rPr>
              <a:t>2</a:t>
            </a:r>
            <a:r>
              <a:rPr lang="en-US" i="1" dirty="0" smtClean="0"/>
              <a:t>m</a:t>
            </a:r>
            <a:r>
              <a:rPr lang="en-US" dirty="0" smtClean="0"/>
              <a:t> is even and the sum of the degrees of the vertices of even degrees is also even. </a:t>
            </a:r>
            <a:r>
              <a:rPr lang="en-US" dirty="0"/>
              <a:t>Because this is the sum of the degrees of all vertices of odd degree in the </a:t>
            </a:r>
            <a:r>
              <a:rPr lang="en-US" dirty="0" smtClean="0"/>
              <a:t>graph, there must be an even number of such vertices.</a:t>
            </a:r>
            <a:endParaRPr lang="en-US" dirty="0"/>
          </a:p>
        </p:txBody>
      </p:sp>
      <p:cxnSp>
        <p:nvCxnSpPr>
          <p:cNvPr id="17" name="Straight Arrow Connector 16"/>
          <p:cNvCxnSpPr/>
          <p:nvPr/>
        </p:nvCxnSpPr>
        <p:spPr>
          <a:xfrm flipH="1" flipV="1">
            <a:off x="6324600" y="4267200"/>
            <a:ext cx="457200" cy="190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8CD41AC4-40F7-4FE0-8905-74C6698904F3}"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Directed Graphs</a:t>
            </a:r>
            <a:endParaRPr lang="en-US" dirty="0"/>
          </a:p>
        </p:txBody>
      </p:sp>
      <p:sp>
        <p:nvSpPr>
          <p:cNvPr id="3" name="Content Placeholder 2"/>
          <p:cNvSpPr>
            <a:spLocks noGrp="1"/>
          </p:cNvSpPr>
          <p:nvPr>
            <p:ph idx="1"/>
          </p:nvPr>
        </p:nvSpPr>
        <p:spPr>
          <a:xfrm>
            <a:off x="381000" y="2209800"/>
            <a:ext cx="8229600" cy="4389120"/>
          </a:xfrm>
        </p:spPr>
        <p:txBody>
          <a:bodyPr>
            <a:normAutofit lnSpcReduction="10000"/>
          </a:bodyPr>
          <a:lstStyle/>
          <a:p>
            <a:pPr indent="0">
              <a:buNone/>
            </a:pPr>
            <a:endParaRPr lang="en-US" b="1" dirty="0" smtClean="0"/>
          </a:p>
          <a:p>
            <a:pPr indent="0">
              <a:buNone/>
            </a:pPr>
            <a:r>
              <a:rPr lang="en-US" b="1" dirty="0" smtClean="0"/>
              <a:t>Definition:</a:t>
            </a:r>
            <a:r>
              <a:rPr lang="en-US" dirty="0" smtClean="0"/>
              <a:t> A </a:t>
            </a:r>
            <a:r>
              <a:rPr lang="en-US" i="1" dirty="0" smtClean="0"/>
              <a:t>directed graph G = </a:t>
            </a:r>
            <a:r>
              <a:rPr lang="en-US" dirty="0" smtClean="0"/>
              <a:t>(</a:t>
            </a:r>
            <a:r>
              <a:rPr lang="en-US" i="1" dirty="0" smtClean="0"/>
              <a:t>V, E) </a:t>
            </a:r>
            <a:r>
              <a:rPr lang="en-US" dirty="0" smtClean="0"/>
              <a:t>consists of </a:t>
            </a:r>
            <a:r>
              <a:rPr lang="en-US" i="1" dirty="0" smtClean="0"/>
              <a:t>V, </a:t>
            </a:r>
            <a:r>
              <a:rPr lang="en-US" dirty="0" smtClean="0"/>
              <a:t>a nonempty set of </a:t>
            </a:r>
            <a:r>
              <a:rPr lang="en-US" i="1" dirty="0" smtClean="0"/>
              <a:t>vertices </a:t>
            </a:r>
            <a:r>
              <a:rPr lang="en-US" dirty="0" smtClean="0"/>
              <a:t>(or </a:t>
            </a:r>
            <a:r>
              <a:rPr lang="en-US" i="1" dirty="0" smtClean="0"/>
              <a:t>nodes</a:t>
            </a:r>
            <a:r>
              <a:rPr lang="en-US" dirty="0" smtClean="0"/>
              <a:t>), and </a:t>
            </a:r>
            <a:r>
              <a:rPr lang="en-US" i="1" dirty="0" smtClean="0"/>
              <a:t>E, </a:t>
            </a:r>
            <a:r>
              <a:rPr lang="en-US" dirty="0" smtClean="0"/>
              <a:t>a set of </a:t>
            </a:r>
            <a:r>
              <a:rPr lang="en-US" i="1" dirty="0" smtClean="0"/>
              <a:t>directed edges </a:t>
            </a:r>
            <a:r>
              <a:rPr lang="en-US" dirty="0" smtClean="0"/>
              <a:t>or </a:t>
            </a:r>
            <a:r>
              <a:rPr lang="en-US" i="1" dirty="0" smtClean="0"/>
              <a:t>arcs. </a:t>
            </a:r>
            <a:r>
              <a:rPr lang="en-US" dirty="0" smtClean="0"/>
              <a:t>Each edge is an ordered pair of vertices.  The directed </a:t>
            </a:r>
            <a:r>
              <a:rPr lang="en-US" dirty="0"/>
              <a:t> </a:t>
            </a:r>
            <a:r>
              <a:rPr lang="en-US" dirty="0" smtClean="0"/>
              <a:t>edge (</a:t>
            </a:r>
            <a:r>
              <a:rPr lang="en-US" i="1" dirty="0" err="1" smtClean="0"/>
              <a:t>u</a:t>
            </a:r>
            <a:r>
              <a:rPr lang="en-US" dirty="0" err="1" smtClean="0"/>
              <a:t>,</a:t>
            </a:r>
            <a:r>
              <a:rPr lang="en-US" i="1" dirty="0" err="1" smtClean="0"/>
              <a:t>v</a:t>
            </a:r>
            <a:r>
              <a:rPr lang="en-US" dirty="0" smtClean="0"/>
              <a:t>) is said to start at </a:t>
            </a:r>
            <a:r>
              <a:rPr lang="en-US" i="1" dirty="0" smtClean="0"/>
              <a:t>u</a:t>
            </a:r>
            <a:r>
              <a:rPr lang="en-US" dirty="0" smtClean="0"/>
              <a:t> and end at </a:t>
            </a:r>
            <a:r>
              <a:rPr lang="en-US" i="1" dirty="0" smtClean="0"/>
              <a:t>v</a:t>
            </a:r>
            <a:r>
              <a:rPr lang="en-US" dirty="0" smtClean="0"/>
              <a:t>.</a:t>
            </a:r>
          </a:p>
          <a:p>
            <a:pPr indent="0">
              <a:buNone/>
            </a:pPr>
            <a:r>
              <a:rPr lang="en-US" b="1" dirty="0" smtClean="0"/>
              <a:t>Definition</a:t>
            </a:r>
            <a:r>
              <a:rPr lang="en-US" dirty="0" smtClean="0"/>
              <a:t>:  </a:t>
            </a:r>
            <a:r>
              <a:rPr lang="en-US" dirty="0"/>
              <a:t>Let (</a:t>
            </a:r>
            <a:r>
              <a:rPr lang="en-US" i="1" dirty="0" err="1"/>
              <a:t>u,v</a:t>
            </a:r>
            <a:r>
              <a:rPr lang="en-US" dirty="0"/>
              <a:t>)</a:t>
            </a:r>
            <a:r>
              <a:rPr lang="en-US" i="1" dirty="0"/>
              <a:t> </a:t>
            </a:r>
            <a:r>
              <a:rPr lang="en-US" dirty="0"/>
              <a:t>be an edge in </a:t>
            </a:r>
            <a:r>
              <a:rPr lang="en-US" i="1" dirty="0"/>
              <a:t>G</a:t>
            </a:r>
            <a:r>
              <a:rPr lang="en-US" dirty="0"/>
              <a:t>. Then </a:t>
            </a:r>
            <a:r>
              <a:rPr lang="en-US" i="1" dirty="0"/>
              <a:t>u</a:t>
            </a:r>
            <a:r>
              <a:rPr lang="en-US" dirty="0"/>
              <a:t> is </a:t>
            </a:r>
            <a:r>
              <a:rPr lang="en-US" dirty="0" smtClean="0"/>
              <a:t>the </a:t>
            </a:r>
            <a:r>
              <a:rPr lang="en-US" b="1" i="1" dirty="0">
                <a:solidFill>
                  <a:srgbClr val="FF0000"/>
                </a:solidFill>
              </a:rPr>
              <a:t>initial vertex </a:t>
            </a:r>
            <a:r>
              <a:rPr lang="en-US" dirty="0" smtClean="0"/>
              <a:t>of this edge and </a:t>
            </a:r>
            <a:r>
              <a:rPr lang="en-US" dirty="0"/>
              <a:t>is </a:t>
            </a:r>
            <a:r>
              <a:rPr lang="en-US" b="1" i="1" dirty="0">
                <a:solidFill>
                  <a:srgbClr val="FF0000"/>
                </a:solidFill>
              </a:rPr>
              <a:t>adjacent</a:t>
            </a:r>
            <a:r>
              <a:rPr lang="en-US" i="1" dirty="0"/>
              <a:t> to v </a:t>
            </a:r>
            <a:r>
              <a:rPr lang="en-US" dirty="0"/>
              <a:t>and </a:t>
            </a:r>
            <a:r>
              <a:rPr lang="en-US" i="1" dirty="0"/>
              <a:t>v </a:t>
            </a:r>
            <a:r>
              <a:rPr lang="en-US" dirty="0"/>
              <a:t>is </a:t>
            </a:r>
            <a:r>
              <a:rPr lang="en-US" dirty="0" smtClean="0"/>
              <a:t>the </a:t>
            </a:r>
            <a:r>
              <a:rPr lang="en-US" b="1" i="1" dirty="0" smtClean="0">
                <a:solidFill>
                  <a:srgbClr val="FF0000"/>
                </a:solidFill>
              </a:rPr>
              <a:t>terminal </a:t>
            </a:r>
            <a:r>
              <a:rPr lang="en-US" b="1" dirty="0" smtClean="0">
                <a:solidFill>
                  <a:srgbClr val="FF0000"/>
                </a:solidFill>
              </a:rPr>
              <a:t>(or </a:t>
            </a:r>
            <a:r>
              <a:rPr lang="en-US" b="1" i="1" dirty="0" smtClean="0">
                <a:solidFill>
                  <a:srgbClr val="FF0000"/>
                </a:solidFill>
              </a:rPr>
              <a:t>end</a:t>
            </a:r>
            <a:r>
              <a:rPr lang="en-US" b="1" dirty="0" smtClean="0">
                <a:solidFill>
                  <a:srgbClr val="FF0000"/>
                </a:solidFill>
              </a:rPr>
              <a:t>)</a:t>
            </a:r>
            <a:r>
              <a:rPr lang="en-US" b="1" i="1" dirty="0" smtClean="0">
                <a:solidFill>
                  <a:srgbClr val="FF0000"/>
                </a:solidFill>
              </a:rPr>
              <a:t> </a:t>
            </a:r>
            <a:r>
              <a:rPr lang="en-US" b="1" i="1" dirty="0">
                <a:solidFill>
                  <a:srgbClr val="FF0000"/>
                </a:solidFill>
              </a:rPr>
              <a:t>vertex </a:t>
            </a:r>
            <a:r>
              <a:rPr lang="en-US" dirty="0" smtClean="0"/>
              <a:t>of this edge and </a:t>
            </a:r>
            <a:r>
              <a:rPr lang="en-US" dirty="0"/>
              <a:t>is </a:t>
            </a:r>
            <a:r>
              <a:rPr lang="en-US" i="1" dirty="0"/>
              <a:t>adjacent from </a:t>
            </a:r>
            <a:r>
              <a:rPr lang="en-US" i="1" dirty="0" smtClean="0"/>
              <a:t>u</a:t>
            </a:r>
            <a:r>
              <a:rPr lang="en-US" dirty="0" smtClean="0"/>
              <a:t>. The </a:t>
            </a:r>
            <a:r>
              <a:rPr lang="en-US" dirty="0"/>
              <a:t>initial and terminal vertices of a loop are the same.</a:t>
            </a:r>
          </a:p>
          <a:p>
            <a:pPr indent="0">
              <a:buNone/>
            </a:pPr>
            <a:endParaRPr lang="en-US" i="1" dirty="0"/>
          </a:p>
        </p:txBody>
      </p:sp>
      <p:sp>
        <p:nvSpPr>
          <p:cNvPr id="4" name="TextBox 3"/>
          <p:cNvSpPr txBox="1"/>
          <p:nvPr/>
        </p:nvSpPr>
        <p:spPr>
          <a:xfrm>
            <a:off x="685800" y="1905000"/>
            <a:ext cx="8295861" cy="461665"/>
          </a:xfrm>
          <a:prstGeom prst="rect">
            <a:avLst/>
          </a:prstGeom>
          <a:noFill/>
        </p:spPr>
        <p:txBody>
          <a:bodyPr wrap="square" rtlCol="0">
            <a:spAutoFit/>
          </a:bodyPr>
          <a:lstStyle/>
          <a:p>
            <a:r>
              <a:rPr lang="en-US" sz="2400" dirty="0" smtClean="0"/>
              <a:t>Recall the definition of a directed graph.</a:t>
            </a:r>
            <a:endParaRPr lang="en-US" sz="2400" dirty="0"/>
          </a:p>
        </p:txBody>
      </p:sp>
      <p:sp>
        <p:nvSpPr>
          <p:cNvPr id="5" name="Slide Number Placeholder 4"/>
          <p:cNvSpPr>
            <a:spLocks noGrp="1"/>
          </p:cNvSpPr>
          <p:nvPr>
            <p:ph type="sldNum" sz="quarter" idx="12"/>
          </p:nvPr>
        </p:nvSpPr>
        <p:spPr/>
        <p:txBody>
          <a:bodyPr/>
          <a:lstStyle/>
          <a:p>
            <a:fld id="{8CD41AC4-40F7-4FE0-8905-74C6698904F3}"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Directed Graphs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lstStyle/>
          <a:p>
            <a:pPr indent="0">
              <a:buNone/>
            </a:pPr>
            <a:r>
              <a:rPr lang="en-US" b="1" dirty="0" smtClean="0"/>
              <a:t>Definition:</a:t>
            </a:r>
            <a:r>
              <a:rPr lang="en-US" dirty="0" smtClean="0"/>
              <a:t>  The </a:t>
            </a:r>
            <a:r>
              <a:rPr lang="en-US" b="1" i="1" dirty="0" smtClean="0">
                <a:solidFill>
                  <a:srgbClr val="FF0000"/>
                </a:solidFill>
              </a:rPr>
              <a:t>in-degree</a:t>
            </a:r>
            <a:r>
              <a:rPr lang="en-US" i="1" dirty="0" smtClean="0"/>
              <a:t> of a vertex v</a:t>
            </a:r>
            <a:r>
              <a:rPr lang="en-US" dirty="0" smtClean="0"/>
              <a:t>, denoted        </a:t>
            </a:r>
            <a:r>
              <a:rPr lang="en-US" i="1" dirty="0" err="1" smtClean="0"/>
              <a:t>deg</a:t>
            </a:r>
            <a:r>
              <a:rPr lang="en-US" i="1" baseline="30000" dirty="0" smtClean="0">
                <a:latin typeface="Cambria Math"/>
                <a:ea typeface="Cambria Math"/>
              </a:rPr>
              <a:t>−</a:t>
            </a:r>
            <a:r>
              <a:rPr lang="en-US" dirty="0" smtClean="0"/>
              <a:t>(</a:t>
            </a:r>
            <a:r>
              <a:rPr lang="en-US" i="1" dirty="0" smtClean="0"/>
              <a:t>v</a:t>
            </a:r>
            <a:r>
              <a:rPr lang="en-US" dirty="0" smtClean="0"/>
              <a:t>), is the number of edges which terminate at </a:t>
            </a:r>
            <a:r>
              <a:rPr lang="en-US" i="1" dirty="0" smtClean="0"/>
              <a:t>v</a:t>
            </a:r>
            <a:r>
              <a:rPr lang="en-US" dirty="0" smtClean="0"/>
              <a:t>. The </a:t>
            </a:r>
            <a:r>
              <a:rPr lang="en-US" b="1" i="1" dirty="0" smtClean="0">
                <a:solidFill>
                  <a:srgbClr val="FF0000"/>
                </a:solidFill>
              </a:rPr>
              <a:t>out-degree</a:t>
            </a:r>
            <a:r>
              <a:rPr lang="en-US" i="1" dirty="0" smtClean="0"/>
              <a:t> of v</a:t>
            </a:r>
            <a:r>
              <a:rPr lang="en-US" dirty="0" smtClean="0"/>
              <a:t>, denoted </a:t>
            </a:r>
            <a:r>
              <a:rPr lang="en-US" i="1" dirty="0" smtClean="0"/>
              <a:t>deg</a:t>
            </a:r>
            <a:r>
              <a:rPr lang="en-US" i="1" baseline="30000" dirty="0" smtClean="0"/>
              <a:t>+</a:t>
            </a:r>
            <a:r>
              <a:rPr lang="en-US" dirty="0" smtClean="0"/>
              <a:t>(</a:t>
            </a:r>
            <a:r>
              <a:rPr lang="en-US" i="1" dirty="0" smtClean="0"/>
              <a:t>v</a:t>
            </a:r>
            <a:r>
              <a:rPr lang="en-US" dirty="0" smtClean="0"/>
              <a:t>)</a:t>
            </a:r>
            <a:r>
              <a:rPr lang="en-US" i="1" dirty="0" smtClean="0"/>
              <a:t>, </a:t>
            </a:r>
            <a:r>
              <a:rPr lang="en-US" dirty="0" smtClean="0"/>
              <a:t>is the number of edges with </a:t>
            </a:r>
            <a:r>
              <a:rPr lang="en-US" i="1" dirty="0" smtClean="0"/>
              <a:t>v</a:t>
            </a:r>
            <a:r>
              <a:rPr lang="en-US" dirty="0" smtClean="0"/>
              <a:t> as their initial vertex. Note that a loop at a vertex contributes </a:t>
            </a:r>
            <a:r>
              <a:rPr lang="en-US" dirty="0" smtClean="0">
                <a:latin typeface="Cambria" pitchFamily="18" charset="0"/>
              </a:rPr>
              <a:t>1 </a:t>
            </a:r>
            <a:r>
              <a:rPr lang="en-US" dirty="0" smtClean="0"/>
              <a:t>to both the in-degree and the out-degree of the vertex.</a:t>
            </a:r>
            <a:endParaRPr lang="en-US" dirty="0"/>
          </a:p>
          <a:p>
            <a:pPr indent="0">
              <a:buNone/>
            </a:pPr>
            <a:r>
              <a:rPr lang="en-US" b="1" dirty="0" smtClean="0"/>
              <a:t>Example:  </a:t>
            </a:r>
            <a:r>
              <a:rPr lang="en-US" dirty="0" smtClean="0"/>
              <a:t>In the graph </a:t>
            </a:r>
            <a:r>
              <a:rPr lang="en-US" i="1" dirty="0" smtClean="0"/>
              <a:t>G</a:t>
            </a:r>
            <a:r>
              <a:rPr lang="en-US" dirty="0" smtClean="0"/>
              <a:t> we have</a:t>
            </a:r>
            <a:endParaRPr lang="en-US" b="1"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55498" y="4926311"/>
            <a:ext cx="2416302" cy="1592780"/>
          </a:xfrm>
          <a:prstGeom prst="rect">
            <a:avLst/>
          </a:prstGeom>
        </p:spPr>
      </p:pic>
      <p:sp>
        <p:nvSpPr>
          <p:cNvPr id="5" name="TextBox 4"/>
          <p:cNvSpPr txBox="1"/>
          <p:nvPr/>
        </p:nvSpPr>
        <p:spPr>
          <a:xfrm>
            <a:off x="3505200" y="4864662"/>
            <a:ext cx="5105400" cy="923330"/>
          </a:xfrm>
          <a:prstGeom prst="rect">
            <a:avLst/>
          </a:prstGeom>
          <a:noFill/>
        </p:spPr>
        <p:txBody>
          <a:bodyPr wrap="square" rtlCol="0">
            <a:spAutoFit/>
          </a:bodyPr>
          <a:lstStyle/>
          <a:p>
            <a:r>
              <a:rPr lang="en-US" dirty="0" err="1" smtClean="0"/>
              <a:t>deg</a:t>
            </a:r>
            <a:r>
              <a:rPr lang="en-US" i="1" baseline="30000" dirty="0" smtClean="0">
                <a:latin typeface="Cambria Math"/>
                <a:ea typeface="Cambria Math"/>
              </a:rPr>
              <a:t>−</a:t>
            </a:r>
            <a:r>
              <a:rPr lang="en-US" dirty="0" smtClean="0"/>
              <a:t>(</a:t>
            </a:r>
            <a:r>
              <a:rPr lang="en-US" i="1" dirty="0" smtClean="0"/>
              <a:t>a</a:t>
            </a:r>
            <a:r>
              <a:rPr lang="en-US" dirty="0" smtClean="0"/>
              <a:t>) = </a:t>
            </a:r>
            <a:r>
              <a:rPr lang="en-US" dirty="0" smtClean="0">
                <a:latin typeface="Cambria" pitchFamily="18" charset="0"/>
              </a:rPr>
              <a:t>2, </a:t>
            </a:r>
            <a:r>
              <a:rPr lang="en-US" dirty="0" err="1" smtClean="0"/>
              <a:t>deg</a:t>
            </a:r>
            <a:r>
              <a:rPr lang="en-US" i="1" baseline="30000" dirty="0" smtClean="0">
                <a:latin typeface="Cambria Math"/>
                <a:ea typeface="Cambria Math"/>
              </a:rPr>
              <a:t>−</a:t>
            </a:r>
            <a:r>
              <a:rPr lang="en-US" dirty="0" smtClean="0"/>
              <a:t>(</a:t>
            </a:r>
            <a:r>
              <a:rPr lang="en-US" i="1" dirty="0" smtClean="0"/>
              <a:t>b</a:t>
            </a:r>
            <a:r>
              <a:rPr lang="en-US" dirty="0" smtClean="0"/>
              <a:t>) = </a:t>
            </a:r>
            <a:r>
              <a:rPr lang="en-US" dirty="0" smtClean="0">
                <a:latin typeface="Cambria" pitchFamily="18" charset="0"/>
              </a:rPr>
              <a:t>2</a:t>
            </a:r>
            <a:r>
              <a:rPr lang="en-US" dirty="0" smtClean="0"/>
              <a:t>, </a:t>
            </a:r>
            <a:r>
              <a:rPr lang="en-US" dirty="0" err="1" smtClean="0"/>
              <a:t>deg</a:t>
            </a:r>
            <a:r>
              <a:rPr lang="en-US" i="1" baseline="30000" dirty="0" smtClean="0">
                <a:latin typeface="Cambria Math"/>
                <a:ea typeface="Cambria Math"/>
              </a:rPr>
              <a:t>−</a:t>
            </a:r>
            <a:r>
              <a:rPr lang="en-US" dirty="0" smtClean="0"/>
              <a:t>(</a:t>
            </a:r>
            <a:r>
              <a:rPr lang="en-US" i="1" dirty="0" smtClean="0"/>
              <a:t>c</a:t>
            </a:r>
            <a:r>
              <a:rPr lang="en-US" dirty="0" smtClean="0"/>
              <a:t>) = </a:t>
            </a:r>
            <a:r>
              <a:rPr lang="en-US" dirty="0" smtClean="0">
                <a:latin typeface="Cambria" pitchFamily="18" charset="0"/>
              </a:rPr>
              <a:t>3, </a:t>
            </a:r>
            <a:r>
              <a:rPr lang="en-US" dirty="0" err="1" smtClean="0"/>
              <a:t>deg</a:t>
            </a:r>
            <a:r>
              <a:rPr lang="en-US" i="1" baseline="30000" dirty="0" smtClean="0">
                <a:latin typeface="Cambria Math"/>
                <a:ea typeface="Cambria Math"/>
              </a:rPr>
              <a:t>−</a:t>
            </a:r>
            <a:r>
              <a:rPr lang="en-US" dirty="0" smtClean="0"/>
              <a:t>(</a:t>
            </a:r>
            <a:r>
              <a:rPr lang="en-US" i="1" dirty="0" smtClean="0"/>
              <a:t>d</a:t>
            </a:r>
            <a:r>
              <a:rPr lang="en-US" dirty="0" smtClean="0"/>
              <a:t>) = </a:t>
            </a:r>
            <a:r>
              <a:rPr lang="en-US" dirty="0" smtClean="0">
                <a:latin typeface="Cambria" pitchFamily="18" charset="0"/>
              </a:rPr>
              <a:t>2</a:t>
            </a:r>
            <a:r>
              <a:rPr lang="en-US" dirty="0" smtClean="0"/>
              <a:t>, </a:t>
            </a:r>
          </a:p>
          <a:p>
            <a:r>
              <a:rPr lang="en-US" dirty="0"/>
              <a:t> </a:t>
            </a:r>
            <a:r>
              <a:rPr lang="en-US" dirty="0" smtClean="0"/>
              <a:t>   </a:t>
            </a:r>
            <a:r>
              <a:rPr lang="en-US" dirty="0" err="1" smtClean="0"/>
              <a:t>deg</a:t>
            </a:r>
            <a:r>
              <a:rPr lang="en-US" i="1" baseline="30000" dirty="0">
                <a:latin typeface="Cambria Math"/>
                <a:ea typeface="Cambria Math"/>
              </a:rPr>
              <a:t>−</a:t>
            </a:r>
            <a:r>
              <a:rPr lang="en-US" dirty="0" smtClean="0"/>
              <a:t>(</a:t>
            </a:r>
            <a:r>
              <a:rPr lang="en-US" i="1" dirty="0" smtClean="0"/>
              <a:t>e</a:t>
            </a:r>
            <a:r>
              <a:rPr lang="en-US" dirty="0" smtClean="0"/>
              <a:t>) </a:t>
            </a:r>
            <a:r>
              <a:rPr lang="en-US" dirty="0"/>
              <a:t>= </a:t>
            </a:r>
            <a:r>
              <a:rPr lang="en-US" dirty="0" smtClean="0">
                <a:latin typeface="Cambria" pitchFamily="18" charset="0"/>
              </a:rPr>
              <a:t>3</a:t>
            </a:r>
            <a:r>
              <a:rPr lang="en-US" dirty="0" smtClean="0"/>
              <a:t>,</a:t>
            </a:r>
            <a:r>
              <a:rPr lang="en-US" dirty="0"/>
              <a:t> </a:t>
            </a:r>
            <a:r>
              <a:rPr lang="en-US" dirty="0" err="1"/>
              <a:t>deg</a:t>
            </a:r>
            <a:r>
              <a:rPr lang="en-US" i="1" baseline="30000" dirty="0">
                <a:latin typeface="Cambria Math"/>
                <a:ea typeface="Cambria Math"/>
              </a:rPr>
              <a:t>−</a:t>
            </a:r>
            <a:r>
              <a:rPr lang="en-US" dirty="0" smtClean="0"/>
              <a:t>(</a:t>
            </a:r>
            <a:r>
              <a:rPr lang="en-US" i="1" dirty="0" smtClean="0"/>
              <a:t>f</a:t>
            </a:r>
            <a:r>
              <a:rPr lang="en-US" dirty="0" smtClean="0"/>
              <a:t>) </a:t>
            </a:r>
            <a:r>
              <a:rPr lang="en-US" dirty="0"/>
              <a:t>= </a:t>
            </a:r>
            <a:r>
              <a:rPr lang="en-US" dirty="0" smtClean="0">
                <a:latin typeface="Cambria" pitchFamily="18" charset="0"/>
              </a:rPr>
              <a:t>0</a:t>
            </a:r>
            <a:r>
              <a:rPr lang="en-US" dirty="0"/>
              <a:t>.</a:t>
            </a:r>
          </a:p>
          <a:p>
            <a:endParaRPr lang="en-US" dirty="0"/>
          </a:p>
        </p:txBody>
      </p:sp>
      <p:sp>
        <p:nvSpPr>
          <p:cNvPr id="6" name="TextBox 5"/>
          <p:cNvSpPr txBox="1"/>
          <p:nvPr/>
        </p:nvSpPr>
        <p:spPr>
          <a:xfrm>
            <a:off x="3503023" y="5570782"/>
            <a:ext cx="5105400" cy="923330"/>
          </a:xfrm>
          <a:prstGeom prst="rect">
            <a:avLst/>
          </a:prstGeom>
          <a:noFill/>
        </p:spPr>
        <p:txBody>
          <a:bodyPr wrap="square" rtlCol="0">
            <a:spAutoFit/>
          </a:bodyPr>
          <a:lstStyle/>
          <a:p>
            <a:r>
              <a:rPr lang="en-US" dirty="0" err="1"/>
              <a:t>d</a:t>
            </a:r>
            <a:r>
              <a:rPr lang="en-US" dirty="0" err="1" smtClean="0"/>
              <a:t>eg</a:t>
            </a:r>
            <a:r>
              <a:rPr lang="en-US" baseline="30000" dirty="0">
                <a:latin typeface="Cambria Math"/>
                <a:ea typeface="Cambria Math"/>
              </a:rPr>
              <a:t>+</a:t>
            </a:r>
            <a:r>
              <a:rPr lang="en-US" dirty="0" smtClean="0"/>
              <a:t>(</a:t>
            </a:r>
            <a:r>
              <a:rPr lang="en-US" i="1" dirty="0" smtClean="0"/>
              <a:t>a</a:t>
            </a:r>
            <a:r>
              <a:rPr lang="en-US" dirty="0" smtClean="0"/>
              <a:t>) = </a:t>
            </a:r>
            <a:r>
              <a:rPr lang="en-US" dirty="0">
                <a:latin typeface="Cambria" pitchFamily="18" charset="0"/>
              </a:rPr>
              <a:t>4</a:t>
            </a:r>
            <a:r>
              <a:rPr lang="en-US" dirty="0" smtClean="0">
                <a:latin typeface="Cambria" pitchFamily="18" charset="0"/>
              </a:rPr>
              <a:t>, </a:t>
            </a:r>
            <a:r>
              <a:rPr lang="en-US" dirty="0" err="1" smtClean="0"/>
              <a:t>deg</a:t>
            </a:r>
            <a:r>
              <a:rPr lang="en-US" baseline="30000" dirty="0">
                <a:latin typeface="Cambria Math"/>
                <a:ea typeface="Cambria Math"/>
              </a:rPr>
              <a:t>+</a:t>
            </a:r>
            <a:r>
              <a:rPr lang="en-US" dirty="0" smtClean="0"/>
              <a:t>(</a:t>
            </a:r>
            <a:r>
              <a:rPr lang="en-US" i="1" dirty="0" smtClean="0"/>
              <a:t>b</a:t>
            </a:r>
            <a:r>
              <a:rPr lang="en-US" dirty="0" smtClean="0"/>
              <a:t>) = </a:t>
            </a:r>
            <a:r>
              <a:rPr lang="en-US" dirty="0">
                <a:latin typeface="Cambria" pitchFamily="18" charset="0"/>
              </a:rPr>
              <a:t>1</a:t>
            </a:r>
            <a:r>
              <a:rPr lang="en-US" dirty="0" smtClean="0"/>
              <a:t>, </a:t>
            </a:r>
            <a:r>
              <a:rPr lang="en-US" dirty="0" err="1" smtClean="0"/>
              <a:t>deg</a:t>
            </a:r>
            <a:r>
              <a:rPr lang="en-US" baseline="30000" dirty="0">
                <a:latin typeface="Cambria Math"/>
                <a:ea typeface="Cambria Math"/>
              </a:rPr>
              <a:t>+</a:t>
            </a:r>
            <a:r>
              <a:rPr lang="en-US" dirty="0" smtClean="0"/>
              <a:t>(</a:t>
            </a:r>
            <a:r>
              <a:rPr lang="en-US" i="1" dirty="0" smtClean="0"/>
              <a:t>c</a:t>
            </a:r>
            <a:r>
              <a:rPr lang="en-US" dirty="0" smtClean="0"/>
              <a:t>) = </a:t>
            </a:r>
            <a:r>
              <a:rPr lang="en-US" dirty="0">
                <a:latin typeface="Cambria" pitchFamily="18" charset="0"/>
              </a:rPr>
              <a:t>2</a:t>
            </a:r>
            <a:r>
              <a:rPr lang="en-US" dirty="0" smtClean="0">
                <a:latin typeface="Cambria" pitchFamily="18" charset="0"/>
              </a:rPr>
              <a:t>, </a:t>
            </a:r>
            <a:r>
              <a:rPr lang="en-US" dirty="0" err="1" smtClean="0"/>
              <a:t>deg</a:t>
            </a:r>
            <a:r>
              <a:rPr lang="en-US" baseline="30000" dirty="0">
                <a:latin typeface="Cambria Math"/>
                <a:ea typeface="Cambria Math"/>
              </a:rPr>
              <a:t>+</a:t>
            </a:r>
            <a:r>
              <a:rPr lang="en-US" dirty="0" smtClean="0"/>
              <a:t>(</a:t>
            </a:r>
            <a:r>
              <a:rPr lang="en-US" i="1" dirty="0" smtClean="0"/>
              <a:t>d</a:t>
            </a:r>
            <a:r>
              <a:rPr lang="en-US" dirty="0" smtClean="0"/>
              <a:t>) = </a:t>
            </a:r>
            <a:r>
              <a:rPr lang="en-US" dirty="0" smtClean="0">
                <a:latin typeface="Cambria" pitchFamily="18" charset="0"/>
              </a:rPr>
              <a:t>2</a:t>
            </a:r>
            <a:r>
              <a:rPr lang="en-US" dirty="0" smtClean="0"/>
              <a:t>, </a:t>
            </a:r>
          </a:p>
          <a:p>
            <a:r>
              <a:rPr lang="en-US" dirty="0"/>
              <a:t> </a:t>
            </a:r>
            <a:r>
              <a:rPr lang="en-US" dirty="0" smtClean="0"/>
              <a:t>   </a:t>
            </a:r>
            <a:r>
              <a:rPr lang="en-US" dirty="0" err="1" smtClean="0"/>
              <a:t>deg</a:t>
            </a:r>
            <a:r>
              <a:rPr lang="en-US" baseline="30000" dirty="0" smtClean="0">
                <a:latin typeface="Cambria Math"/>
                <a:ea typeface="Cambria Math"/>
              </a:rPr>
              <a:t>+</a:t>
            </a:r>
            <a:r>
              <a:rPr lang="en-US" i="1" baseline="30000" dirty="0" smtClean="0">
                <a:latin typeface="Cambria Math"/>
                <a:ea typeface="Cambria Math"/>
              </a:rPr>
              <a:t> </a:t>
            </a:r>
            <a:r>
              <a:rPr lang="en-US" dirty="0" smtClean="0"/>
              <a:t>(</a:t>
            </a:r>
            <a:r>
              <a:rPr lang="en-US" i="1" dirty="0" smtClean="0"/>
              <a:t>e</a:t>
            </a:r>
            <a:r>
              <a:rPr lang="en-US" dirty="0" smtClean="0"/>
              <a:t>) </a:t>
            </a:r>
            <a:r>
              <a:rPr lang="en-US" dirty="0"/>
              <a:t>= </a:t>
            </a:r>
            <a:r>
              <a:rPr lang="en-US" dirty="0" smtClean="0">
                <a:latin typeface="Cambria" pitchFamily="18" charset="0"/>
              </a:rPr>
              <a:t>3</a:t>
            </a:r>
            <a:r>
              <a:rPr lang="en-US" dirty="0" smtClean="0"/>
              <a:t>,</a:t>
            </a:r>
            <a:r>
              <a:rPr lang="en-US" dirty="0"/>
              <a:t> </a:t>
            </a:r>
            <a:r>
              <a:rPr lang="en-US" dirty="0" err="1" smtClean="0"/>
              <a:t>deg</a:t>
            </a:r>
            <a:r>
              <a:rPr lang="en-US" baseline="30000" dirty="0" smtClean="0">
                <a:latin typeface="Cambria Math"/>
                <a:ea typeface="Cambria Math"/>
              </a:rPr>
              <a:t>+</a:t>
            </a:r>
            <a:r>
              <a:rPr lang="en-US" dirty="0" smtClean="0"/>
              <a:t>(</a:t>
            </a:r>
            <a:r>
              <a:rPr lang="en-US" i="1" dirty="0" smtClean="0"/>
              <a:t>f</a:t>
            </a:r>
            <a:r>
              <a:rPr lang="en-US" dirty="0" smtClean="0"/>
              <a:t>) </a:t>
            </a:r>
            <a:r>
              <a:rPr lang="en-US" dirty="0"/>
              <a:t>= </a:t>
            </a:r>
            <a:r>
              <a:rPr lang="en-US" dirty="0" smtClean="0">
                <a:latin typeface="Cambria" pitchFamily="18" charset="0"/>
              </a:rPr>
              <a:t>0</a:t>
            </a:r>
            <a:r>
              <a:rPr lang="en-US" dirty="0"/>
              <a:t>.</a:t>
            </a:r>
          </a:p>
          <a:p>
            <a:endParaRPr lang="en-US" dirty="0"/>
          </a:p>
        </p:txBody>
      </p:sp>
      <p:sp>
        <p:nvSpPr>
          <p:cNvPr id="7" name="Slide Number Placeholder 6"/>
          <p:cNvSpPr>
            <a:spLocks noGrp="1"/>
          </p:cNvSpPr>
          <p:nvPr>
            <p:ph type="sldNum" sz="quarter" idx="12"/>
          </p:nvPr>
        </p:nvSpPr>
        <p:spPr/>
        <p:txBody>
          <a:bodyPr/>
          <a:lstStyle/>
          <a:p>
            <a:fld id="{8CD41AC4-40F7-4FE0-8905-74C6698904F3}"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Summary</a:t>
            </a:r>
            <a:endParaRPr lang="en-US" dirty="0"/>
          </a:p>
        </p:txBody>
      </p:sp>
      <p:sp>
        <p:nvSpPr>
          <p:cNvPr id="3" name="Content Placeholder 2"/>
          <p:cNvSpPr>
            <a:spLocks noGrp="1"/>
          </p:cNvSpPr>
          <p:nvPr>
            <p:ph idx="1"/>
          </p:nvPr>
        </p:nvSpPr>
        <p:spPr>
          <a:xfrm>
            <a:off x="533400" y="2819400"/>
            <a:ext cx="8229600" cy="1981200"/>
          </a:xfrm>
        </p:spPr>
        <p:txBody>
          <a:bodyPr>
            <a:normAutofit fontScale="92500"/>
          </a:bodyPr>
          <a:lstStyle/>
          <a:p>
            <a:r>
              <a:rPr lang="en-US" dirty="0" smtClean="0">
                <a:solidFill>
                  <a:srgbClr val="FF0000"/>
                </a:solidFill>
              </a:rPr>
              <a:t>Graphs Introduction and Taxonomy – Sec 10.1 </a:t>
            </a:r>
            <a:endParaRPr lang="en-US" dirty="0" smtClean="0">
              <a:solidFill>
                <a:srgbClr val="FF0000"/>
              </a:solidFill>
            </a:endParaRPr>
          </a:p>
          <a:p>
            <a:r>
              <a:rPr lang="en-US" dirty="0" smtClean="0">
                <a:solidFill>
                  <a:srgbClr val="FF0000"/>
                </a:solidFill>
              </a:rPr>
              <a:t>Graph Terminology and Special Types of </a:t>
            </a:r>
            <a:r>
              <a:rPr lang="en-US" dirty="0" smtClean="0">
                <a:solidFill>
                  <a:srgbClr val="FF0000"/>
                </a:solidFill>
              </a:rPr>
              <a:t>Graphs – Sec 10.2</a:t>
            </a:r>
          </a:p>
          <a:p>
            <a:pPr>
              <a:buNone/>
            </a:pPr>
            <a:r>
              <a:rPr lang="en-US" dirty="0" smtClean="0">
                <a:solidFill>
                  <a:srgbClr val="FF0000"/>
                </a:solidFill>
              </a:rPr>
              <a:t>Lecture 27 </a:t>
            </a:r>
          </a:p>
          <a:p>
            <a:pPr>
              <a:buNone/>
            </a:pPr>
            <a:r>
              <a:rPr lang="en-US" dirty="0" smtClean="0">
                <a:solidFill>
                  <a:srgbClr val="FF0000"/>
                </a:solidFill>
              </a:rPr>
              <a:t>(This Slide)</a:t>
            </a:r>
            <a:endParaRPr lang="en-US" dirty="0" smtClean="0">
              <a:solidFill>
                <a:srgbClr val="FF0000"/>
              </a:solidFill>
            </a:endParaRPr>
          </a:p>
          <a:p>
            <a:endParaRPr lang="en-US" dirty="0" smtClean="0"/>
          </a:p>
          <a:p>
            <a:endParaRPr lang="en-US" dirty="0" smtClean="0"/>
          </a:p>
          <a:p>
            <a:endParaRPr lang="en-US" dirty="0" smtClean="0"/>
          </a:p>
          <a:p>
            <a:pPr>
              <a:buNone/>
            </a:pPr>
            <a:endParaRPr lang="en-US" dirty="0" smtClean="0"/>
          </a:p>
          <a:p>
            <a:pPr lvl="1">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8CD41AC4-40F7-4FE0-8905-74C6698904F3}"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Directed Graphs (</a:t>
            </a:r>
            <a:r>
              <a:rPr lang="en-US" i="1" dirty="0" smtClean="0"/>
              <a:t>continued</a:t>
            </a:r>
            <a:r>
              <a:rPr lang="en-US" dirty="0" smtClean="0"/>
              <a:t>)</a:t>
            </a:r>
            <a:endParaRPr lang="en-US" dirty="0"/>
          </a:p>
        </p:txBody>
      </p:sp>
      <p:sp>
        <p:nvSpPr>
          <p:cNvPr id="3" name="Content Placeholder 2"/>
          <p:cNvSpPr>
            <a:spLocks noGrp="1"/>
          </p:cNvSpPr>
          <p:nvPr>
            <p:ph idx="1"/>
          </p:nvPr>
        </p:nvSpPr>
        <p:spPr/>
        <p:txBody>
          <a:bodyPr>
            <a:normAutofit fontScale="92500"/>
          </a:bodyPr>
          <a:lstStyle/>
          <a:p>
            <a:pPr indent="0">
              <a:buNone/>
            </a:pPr>
            <a:r>
              <a:rPr lang="en-US" b="1" dirty="0" smtClean="0"/>
              <a:t>Theorem </a:t>
            </a:r>
            <a:r>
              <a:rPr lang="en-US" b="1" dirty="0" smtClean="0">
                <a:latin typeface="Cambria" pitchFamily="18" charset="0"/>
              </a:rPr>
              <a:t>3</a:t>
            </a:r>
            <a:r>
              <a:rPr lang="en-US" dirty="0" smtClean="0"/>
              <a:t>: Let </a:t>
            </a:r>
            <a:r>
              <a:rPr lang="en-US" i="1" dirty="0" smtClean="0"/>
              <a:t>G = </a:t>
            </a:r>
            <a:r>
              <a:rPr lang="en-US" dirty="0" smtClean="0"/>
              <a:t>(</a:t>
            </a:r>
            <a:r>
              <a:rPr lang="en-US" i="1" dirty="0" smtClean="0"/>
              <a:t>V, E</a:t>
            </a:r>
            <a:r>
              <a:rPr lang="en-US" dirty="0" smtClean="0"/>
              <a:t>)</a:t>
            </a:r>
            <a:r>
              <a:rPr lang="en-US" i="1" dirty="0" smtClean="0"/>
              <a:t> </a:t>
            </a:r>
            <a:r>
              <a:rPr lang="en-US" dirty="0" smtClean="0"/>
              <a:t>be a graph with directed edges. Then:</a:t>
            </a:r>
          </a:p>
          <a:p>
            <a:pPr indent="0">
              <a:buNone/>
            </a:pPr>
            <a:endParaRPr lang="en-US" dirty="0"/>
          </a:p>
          <a:p>
            <a:pPr indent="0">
              <a:buNone/>
            </a:pPr>
            <a:endParaRPr lang="en-US" dirty="0" smtClean="0"/>
          </a:p>
          <a:p>
            <a:pPr indent="0">
              <a:buNone/>
            </a:pPr>
            <a:endParaRPr lang="en-US" dirty="0"/>
          </a:p>
          <a:p>
            <a:pPr indent="0">
              <a:buNone/>
            </a:pPr>
            <a:endParaRPr lang="en-US" dirty="0" smtClean="0"/>
          </a:p>
          <a:p>
            <a:pPr indent="0">
              <a:buNone/>
            </a:pPr>
            <a:r>
              <a:rPr lang="en-US" b="1" i="1" dirty="0"/>
              <a:t>Proof</a:t>
            </a:r>
            <a:r>
              <a:rPr lang="en-US" dirty="0"/>
              <a:t>: The first sum counts the number of </a:t>
            </a:r>
            <a:r>
              <a:rPr lang="en-US" dirty="0" smtClean="0"/>
              <a:t>incoming </a:t>
            </a:r>
            <a:r>
              <a:rPr lang="en-US" dirty="0"/>
              <a:t>edges over all vertices and the second sum counts the number of </a:t>
            </a:r>
            <a:r>
              <a:rPr lang="en-US" dirty="0" smtClean="0"/>
              <a:t>outgoing </a:t>
            </a:r>
            <a:r>
              <a:rPr lang="en-US" dirty="0"/>
              <a:t>edges over all vertices. </a:t>
            </a:r>
            <a:r>
              <a:rPr lang="en-US" dirty="0" smtClean="0"/>
              <a:t>It </a:t>
            </a:r>
            <a:r>
              <a:rPr lang="en-US" dirty="0"/>
              <a:t>follows that both sums equal the number of edges in the graph</a:t>
            </a:r>
            <a:r>
              <a:rPr lang="en-US" dirty="0" smtClean="0"/>
              <a:t>.</a:t>
            </a:r>
            <a:endParaRPr lang="en-US" dirty="0"/>
          </a:p>
          <a:p>
            <a:pPr indent="0">
              <a:buNone/>
            </a:pPr>
            <a:endParaRPr lang="en-US" dirty="0" smtClean="0"/>
          </a:p>
          <a:p>
            <a:pPr>
              <a:buNone/>
            </a:pPr>
            <a:endParaRPr lang="en-US" dirty="0"/>
          </a:p>
        </p:txBody>
      </p:sp>
      <p:pic>
        <p:nvPicPr>
          <p:cNvPr id="4" name="Picture 3"/>
          <p:cNvPicPr>
            <a:picLocks noChangeAspect="1"/>
          </p:cNvPicPr>
          <p:nvPr>
            <p:custDataLst>
              <p:tags r:id="rId1"/>
            </p:custDataLst>
          </p:nvPr>
        </p:nvPicPr>
        <p:blipFill>
          <a:blip r:embed="rId3" cstate="print">
            <a:extLst>
              <a:ext uri="{28A0092B-C50C-407E-A947-70E740481C1C}">
                <a14:useLocalDpi xmlns="" xmlns:a14="http://schemas.microsoft.com/office/drawing/2010/main" val="0"/>
              </a:ext>
            </a:extLst>
          </a:blip>
          <a:stretch>
            <a:fillRect/>
          </a:stretch>
        </p:blipFill>
        <p:spPr>
          <a:xfrm>
            <a:off x="1752600" y="3429000"/>
            <a:ext cx="5537835" cy="837248"/>
          </a:xfrm>
          <a:prstGeom prst="rect">
            <a:avLst/>
          </a:prstGeom>
        </p:spPr>
      </p:pic>
      <p:sp>
        <p:nvSpPr>
          <p:cNvPr id="6" name="Isosceles Triangle 5"/>
          <p:cNvSpPr/>
          <p:nvPr/>
        </p:nvSpPr>
        <p:spPr>
          <a:xfrm rot="5400000" flipV="1">
            <a:off x="8143462" y="5701748"/>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Special Types of Simple Graphs: Complete Graphs</a:t>
            </a:r>
            <a:endParaRPr lang="en-US" dirty="0"/>
          </a:p>
        </p:txBody>
      </p:sp>
      <p:sp>
        <p:nvSpPr>
          <p:cNvPr id="3" name="Content Placeholder 2"/>
          <p:cNvSpPr>
            <a:spLocks noGrp="1"/>
          </p:cNvSpPr>
          <p:nvPr>
            <p:ph idx="1"/>
          </p:nvPr>
        </p:nvSpPr>
        <p:spPr/>
        <p:txBody>
          <a:bodyPr/>
          <a:lstStyle/>
          <a:p>
            <a:pPr indent="0">
              <a:buNone/>
            </a:pPr>
            <a:r>
              <a:rPr lang="en-US" dirty="0" smtClean="0"/>
              <a:t>A </a:t>
            </a:r>
            <a:r>
              <a:rPr lang="en-US" b="1" i="1" dirty="0" smtClean="0">
                <a:solidFill>
                  <a:srgbClr val="FF0000"/>
                </a:solidFill>
              </a:rPr>
              <a:t>complete graph </a:t>
            </a:r>
            <a:r>
              <a:rPr lang="en-US" i="1" dirty="0" smtClean="0"/>
              <a:t>on n vertices</a:t>
            </a:r>
            <a:r>
              <a:rPr lang="en-US" dirty="0" smtClean="0"/>
              <a:t>,</a:t>
            </a:r>
            <a:r>
              <a:rPr lang="en-US" dirty="0"/>
              <a:t> denoted by </a:t>
            </a:r>
            <a:r>
              <a:rPr lang="en-US" i="1" dirty="0" err="1" smtClean="0"/>
              <a:t>K</a:t>
            </a:r>
            <a:r>
              <a:rPr lang="en-US" i="1" baseline="-25000" dirty="0" err="1" smtClean="0"/>
              <a:t>n</a:t>
            </a:r>
            <a:r>
              <a:rPr lang="en-US" dirty="0" smtClean="0"/>
              <a:t>, is </a:t>
            </a:r>
            <a:r>
              <a:rPr lang="en-US" dirty="0"/>
              <a:t>the simple graph that contains exactly one edge between each pair of distinct vertices. </a:t>
            </a:r>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264986" y="3427239"/>
            <a:ext cx="6507414" cy="1249917"/>
          </a:xfrm>
          <a:prstGeom prst="rect">
            <a:avLst/>
          </a:prstGeom>
        </p:spPr>
      </p:pic>
      <p:sp>
        <p:nvSpPr>
          <p:cNvPr id="5" name="Slide Number Placeholder 4"/>
          <p:cNvSpPr>
            <a:spLocks noGrp="1"/>
          </p:cNvSpPr>
          <p:nvPr>
            <p:ph type="sldNum" sz="quarter" idx="12"/>
          </p:nvPr>
        </p:nvSpPr>
        <p:spPr/>
        <p:txBody>
          <a:bodyPr/>
          <a:lstStyle/>
          <a:p>
            <a:fld id="{8CD41AC4-40F7-4FE0-8905-74C6698904F3}" type="slidenum">
              <a:rPr lang="en-US" smtClean="0"/>
              <a:pPr/>
              <a:t>21</a:t>
            </a:fld>
            <a:endParaRPr lang="en-US"/>
          </a:p>
        </p:txBody>
      </p:sp>
    </p:spTree>
    <p:extLst>
      <p:ext uri="{BB962C8B-B14F-4D97-AF65-F5344CB8AC3E}">
        <p14:creationId xmlns="" xmlns:p14="http://schemas.microsoft.com/office/powerpoint/2010/main" val="41328288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Special Types of Simple Graphs: Cycles and Wheels</a:t>
            </a:r>
            <a:endParaRPr lang="en-US" dirty="0"/>
          </a:p>
        </p:txBody>
      </p:sp>
      <p:sp>
        <p:nvSpPr>
          <p:cNvPr id="3" name="Content Placeholder 2"/>
          <p:cNvSpPr>
            <a:spLocks noGrp="1"/>
          </p:cNvSpPr>
          <p:nvPr>
            <p:ph idx="1"/>
          </p:nvPr>
        </p:nvSpPr>
        <p:spPr/>
        <p:txBody>
          <a:bodyPr/>
          <a:lstStyle/>
          <a:p>
            <a:pPr indent="0">
              <a:buNone/>
            </a:pPr>
            <a:r>
              <a:rPr lang="en-US" dirty="0"/>
              <a:t>A</a:t>
            </a:r>
            <a:r>
              <a:rPr lang="en-US" dirty="0" smtClean="0"/>
              <a:t> </a:t>
            </a:r>
            <a:r>
              <a:rPr lang="en-US" b="1" i="1" dirty="0">
                <a:solidFill>
                  <a:srgbClr val="FF0000"/>
                </a:solidFill>
              </a:rPr>
              <a:t>cycle</a:t>
            </a:r>
            <a:r>
              <a:rPr lang="en-US" dirty="0"/>
              <a:t> </a:t>
            </a:r>
            <a:r>
              <a:rPr lang="en-US" i="1" dirty="0" err="1"/>
              <a:t>C</a:t>
            </a:r>
            <a:r>
              <a:rPr lang="en-US" i="1" baseline="-25000" dirty="0" err="1"/>
              <a:t>n</a:t>
            </a:r>
            <a:r>
              <a:rPr lang="en-US" i="1" baseline="-25000" dirty="0"/>
              <a:t> </a:t>
            </a:r>
            <a:r>
              <a:rPr lang="en-US" dirty="0"/>
              <a:t>for </a:t>
            </a:r>
            <a:r>
              <a:rPr lang="en-US" i="1" dirty="0"/>
              <a:t>n</a:t>
            </a:r>
            <a:r>
              <a:rPr lang="en-US" dirty="0"/>
              <a:t> </a:t>
            </a:r>
            <a:r>
              <a:rPr lang="en-US" dirty="0" smtClean="0"/>
              <a:t>≥  </a:t>
            </a:r>
            <a:r>
              <a:rPr lang="en-US" dirty="0">
                <a:latin typeface="Cambria" pitchFamily="18" charset="0"/>
              </a:rPr>
              <a:t>3 </a:t>
            </a:r>
            <a:r>
              <a:rPr lang="en-US" dirty="0"/>
              <a:t>consists of </a:t>
            </a:r>
            <a:r>
              <a:rPr lang="en-US" i="1" dirty="0"/>
              <a:t>n</a:t>
            </a:r>
            <a:r>
              <a:rPr lang="en-US" dirty="0"/>
              <a:t> vertices </a:t>
            </a:r>
            <a:r>
              <a:rPr lang="en-US" i="1" dirty="0"/>
              <a:t>v</a:t>
            </a:r>
            <a:r>
              <a:rPr lang="en-US" baseline="-25000" dirty="0">
                <a:latin typeface="Cambria" pitchFamily="18" charset="0"/>
              </a:rPr>
              <a:t>1</a:t>
            </a:r>
            <a:r>
              <a:rPr lang="en-US" dirty="0"/>
              <a:t>, </a:t>
            </a:r>
            <a:r>
              <a:rPr lang="en-US" i="1" dirty="0" smtClean="0"/>
              <a:t>v</a:t>
            </a:r>
            <a:r>
              <a:rPr lang="en-US" baseline="-25000" dirty="0" smtClean="0">
                <a:latin typeface="Cambria" pitchFamily="18" charset="0"/>
              </a:rPr>
              <a:t>2</a:t>
            </a:r>
            <a:r>
              <a:rPr lang="en-US" i="1" dirty="0"/>
              <a:t> ,</a:t>
            </a:r>
            <a:r>
              <a:rPr lang="en-US" i="1" dirty="0">
                <a:latin typeface="Cambria Math"/>
                <a:ea typeface="Cambria Math"/>
              </a:rPr>
              <a:t>⋯</a:t>
            </a:r>
            <a:r>
              <a:rPr lang="en-US" i="1" dirty="0"/>
              <a:t> ,</a:t>
            </a:r>
            <a:r>
              <a:rPr lang="en-US" dirty="0" smtClean="0"/>
              <a:t> </a:t>
            </a:r>
            <a:r>
              <a:rPr lang="en-US" i="1" dirty="0" err="1" smtClean="0"/>
              <a:t>v</a:t>
            </a:r>
            <a:r>
              <a:rPr lang="en-US" baseline="-25000" dirty="0" err="1" smtClean="0">
                <a:latin typeface="Cambria" pitchFamily="18" charset="0"/>
              </a:rPr>
              <a:t>n</a:t>
            </a:r>
            <a:r>
              <a:rPr lang="en-US" dirty="0"/>
              <a:t>, and edges {</a:t>
            </a:r>
            <a:r>
              <a:rPr lang="en-US" i="1" dirty="0"/>
              <a:t>v</a:t>
            </a:r>
            <a:r>
              <a:rPr lang="en-US" baseline="-25000" dirty="0">
                <a:latin typeface="Cambria" pitchFamily="18" charset="0"/>
              </a:rPr>
              <a:t>1</a:t>
            </a:r>
            <a:r>
              <a:rPr lang="en-US" i="1" dirty="0"/>
              <a:t>, v</a:t>
            </a:r>
            <a:r>
              <a:rPr lang="en-US" baseline="-25000" dirty="0">
                <a:latin typeface="Cambria" pitchFamily="18" charset="0"/>
              </a:rPr>
              <a:t>2</a:t>
            </a:r>
            <a:r>
              <a:rPr lang="en-US" dirty="0"/>
              <a:t>}</a:t>
            </a:r>
            <a:r>
              <a:rPr lang="en-US" i="1" dirty="0"/>
              <a:t>, </a:t>
            </a:r>
            <a:r>
              <a:rPr lang="en-US" dirty="0"/>
              <a:t>{</a:t>
            </a:r>
            <a:r>
              <a:rPr lang="en-US" i="1" dirty="0"/>
              <a:t>v</a:t>
            </a:r>
            <a:r>
              <a:rPr lang="en-US" baseline="-25000" dirty="0">
                <a:latin typeface="Cambria" pitchFamily="18" charset="0"/>
              </a:rPr>
              <a:t>2</a:t>
            </a:r>
            <a:r>
              <a:rPr lang="en-US" i="1" dirty="0"/>
              <a:t>, v</a:t>
            </a:r>
            <a:r>
              <a:rPr lang="en-US" baseline="-25000" dirty="0">
                <a:latin typeface="Cambria" pitchFamily="18" charset="0"/>
              </a:rPr>
              <a:t>3</a:t>
            </a:r>
            <a:r>
              <a:rPr lang="en-US" dirty="0"/>
              <a:t>}</a:t>
            </a:r>
            <a:r>
              <a:rPr lang="en-US" i="1" dirty="0"/>
              <a:t> </a:t>
            </a:r>
            <a:r>
              <a:rPr lang="en-US" i="1" dirty="0" smtClean="0"/>
              <a:t>,</a:t>
            </a:r>
            <a:r>
              <a:rPr lang="en-US" i="1" dirty="0" smtClean="0">
                <a:latin typeface="Cambria Math"/>
                <a:ea typeface="Cambria Math"/>
              </a:rPr>
              <a:t>⋯</a:t>
            </a:r>
            <a:r>
              <a:rPr lang="en-US" i="1" dirty="0" smtClean="0"/>
              <a:t> , </a:t>
            </a:r>
            <a:r>
              <a:rPr lang="en-US" dirty="0" smtClean="0"/>
              <a:t>{</a:t>
            </a:r>
            <a:r>
              <a:rPr lang="en-US" i="1" dirty="0"/>
              <a:t>v</a:t>
            </a:r>
            <a:r>
              <a:rPr lang="en-US" i="1" baseline="-25000" dirty="0"/>
              <a:t>n-</a:t>
            </a:r>
            <a:r>
              <a:rPr lang="en-US" baseline="-25000" dirty="0">
                <a:latin typeface="Cambria" pitchFamily="18" charset="0"/>
              </a:rPr>
              <a:t>1</a:t>
            </a:r>
            <a:r>
              <a:rPr lang="en-US" i="1" dirty="0"/>
              <a:t>, </a:t>
            </a:r>
            <a:r>
              <a:rPr lang="en-US" i="1" dirty="0" err="1"/>
              <a:t>v</a:t>
            </a:r>
            <a:r>
              <a:rPr lang="en-US" i="1" baseline="-25000" dirty="0" err="1"/>
              <a:t>n</a:t>
            </a:r>
            <a:r>
              <a:rPr lang="en-US" dirty="0"/>
              <a:t>}</a:t>
            </a:r>
            <a:r>
              <a:rPr lang="en-US" i="1" dirty="0"/>
              <a:t>, </a:t>
            </a:r>
            <a:r>
              <a:rPr lang="en-US" dirty="0"/>
              <a:t>{</a:t>
            </a:r>
            <a:r>
              <a:rPr lang="en-US" i="1" dirty="0" err="1"/>
              <a:t>v</a:t>
            </a:r>
            <a:r>
              <a:rPr lang="en-US" i="1" baseline="-25000" dirty="0" err="1"/>
              <a:t>n</a:t>
            </a:r>
            <a:r>
              <a:rPr lang="en-US" i="1" dirty="0"/>
              <a:t>, v</a:t>
            </a:r>
            <a:r>
              <a:rPr lang="en-US" baseline="-25000" dirty="0">
                <a:latin typeface="Cambria" pitchFamily="18" charset="0"/>
              </a:rPr>
              <a:t>1</a:t>
            </a:r>
            <a:r>
              <a:rPr lang="en-US" dirty="0"/>
              <a:t>}</a:t>
            </a:r>
            <a:r>
              <a:rPr lang="en-US" i="1" dirty="0"/>
              <a:t>.</a:t>
            </a:r>
          </a:p>
          <a:p>
            <a:pPr indent="0">
              <a:buNone/>
            </a:pPr>
            <a:endParaRPr lang="en-US" dirty="0" smtClean="0"/>
          </a:p>
          <a:p>
            <a:pPr indent="0">
              <a:buNone/>
            </a:pPr>
            <a:endParaRPr lang="en-US" dirty="0"/>
          </a:p>
          <a:p>
            <a:pPr indent="0">
              <a:buNone/>
            </a:pPr>
            <a:r>
              <a:rPr lang="en-US" dirty="0" smtClean="0"/>
              <a:t>A </a:t>
            </a:r>
            <a:r>
              <a:rPr lang="en-US" b="1" i="1" dirty="0" smtClean="0">
                <a:solidFill>
                  <a:srgbClr val="FF0000"/>
                </a:solidFill>
              </a:rPr>
              <a:t>wheel</a:t>
            </a:r>
            <a:r>
              <a:rPr lang="en-US" dirty="0" smtClean="0"/>
              <a:t> </a:t>
            </a:r>
            <a:r>
              <a:rPr lang="en-US" i="1" dirty="0" err="1"/>
              <a:t>W</a:t>
            </a:r>
            <a:r>
              <a:rPr lang="en-US" i="1" baseline="-25000" dirty="0" err="1" smtClean="0"/>
              <a:t>n</a:t>
            </a:r>
            <a:r>
              <a:rPr lang="en-US" i="1" baseline="-25000" dirty="0" smtClean="0"/>
              <a:t> </a:t>
            </a:r>
            <a:r>
              <a:rPr lang="en-US" dirty="0" smtClean="0"/>
              <a:t>is obtained by adding an additional vertex to a cycle </a:t>
            </a:r>
            <a:r>
              <a:rPr lang="en-US" i="1" dirty="0" err="1"/>
              <a:t>C</a:t>
            </a:r>
            <a:r>
              <a:rPr lang="en-US" i="1" baseline="-25000" dirty="0" err="1"/>
              <a:t>n</a:t>
            </a:r>
            <a:r>
              <a:rPr lang="en-US" i="1" baseline="-25000" dirty="0"/>
              <a:t> </a:t>
            </a:r>
            <a:r>
              <a:rPr lang="en-US" dirty="0"/>
              <a:t>for </a:t>
            </a:r>
            <a:r>
              <a:rPr lang="en-US" i="1" dirty="0"/>
              <a:t>n</a:t>
            </a:r>
            <a:r>
              <a:rPr lang="en-US" dirty="0"/>
              <a:t> ≥  </a:t>
            </a:r>
            <a:r>
              <a:rPr lang="en-US" dirty="0">
                <a:latin typeface="Cambria" pitchFamily="18" charset="0"/>
              </a:rPr>
              <a:t>3 </a:t>
            </a:r>
            <a:r>
              <a:rPr lang="en-US" dirty="0" smtClean="0"/>
              <a:t>and connecting this new vertex to each of the </a:t>
            </a:r>
            <a:r>
              <a:rPr lang="en-US" i="1" dirty="0" smtClean="0"/>
              <a:t>n</a:t>
            </a:r>
            <a:r>
              <a:rPr lang="en-US" dirty="0" smtClean="0"/>
              <a:t> vertices in </a:t>
            </a:r>
            <a:r>
              <a:rPr lang="en-US" i="1" dirty="0" err="1"/>
              <a:t>C</a:t>
            </a:r>
            <a:r>
              <a:rPr lang="en-US" i="1" baseline="-25000" dirty="0" err="1"/>
              <a:t>n</a:t>
            </a:r>
            <a:r>
              <a:rPr lang="en-US" dirty="0" smtClean="0"/>
              <a:t> by new edges</a:t>
            </a:r>
            <a:r>
              <a:rPr lang="en-US" i="1" dirty="0" smtClean="0"/>
              <a:t>.</a:t>
            </a:r>
            <a:endParaRPr lang="en-US" i="1" dirty="0"/>
          </a:p>
          <a:p>
            <a:pPr indent="0">
              <a:buNone/>
            </a:pPr>
            <a:endParaRPr lang="en-US"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041398" y="2895600"/>
            <a:ext cx="3292602" cy="874014"/>
          </a:xfrm>
          <a:prstGeom prst="rect">
            <a:avLst/>
          </a:prstGeom>
        </p:spPr>
      </p:pic>
      <p:pic>
        <p:nvPicPr>
          <p:cNvPr id="7" name="Pictur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057300" y="5195307"/>
            <a:ext cx="4572099" cy="1260788"/>
          </a:xfrm>
          <a:prstGeom prst="rect">
            <a:avLst/>
          </a:prstGeom>
        </p:spPr>
      </p:pic>
      <p:sp>
        <p:nvSpPr>
          <p:cNvPr id="6" name="Slide Number Placeholder 5"/>
          <p:cNvSpPr>
            <a:spLocks noGrp="1"/>
          </p:cNvSpPr>
          <p:nvPr>
            <p:ph type="sldNum" sz="quarter" idx="12"/>
          </p:nvPr>
        </p:nvSpPr>
        <p:spPr/>
        <p:txBody>
          <a:bodyPr/>
          <a:lstStyle/>
          <a:p>
            <a:fld id="{8CD41AC4-40F7-4FE0-8905-74C6698904F3}" type="slidenum">
              <a:rPr lang="en-US" smtClean="0"/>
              <a:pPr/>
              <a:t>22</a:t>
            </a:fld>
            <a:endParaRPr lang="en-US"/>
          </a:p>
        </p:txBody>
      </p:sp>
    </p:spTree>
    <p:extLst>
      <p:ext uri="{BB962C8B-B14F-4D97-AF65-F5344CB8AC3E}">
        <p14:creationId xmlns="" xmlns:p14="http://schemas.microsoft.com/office/powerpoint/2010/main" val="2000387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Graphs and Graph Models</a:t>
            </a:r>
            <a:endParaRPr lang="en-US" dirty="0"/>
          </a:p>
        </p:txBody>
      </p:sp>
      <p:sp>
        <p:nvSpPr>
          <p:cNvPr id="3" name="Subtitle 2"/>
          <p:cNvSpPr>
            <a:spLocks noGrp="1"/>
          </p:cNvSpPr>
          <p:nvPr>
            <p:ph type="subTitle" idx="1"/>
          </p:nvPr>
        </p:nvSpPr>
        <p:spPr/>
        <p:txBody>
          <a:bodyPr/>
          <a:lstStyle/>
          <a:p>
            <a:r>
              <a:rPr lang="en-US" dirty="0" smtClean="0"/>
              <a:t>Section </a:t>
            </a:r>
            <a:r>
              <a:rPr lang="en-US" dirty="0" smtClean="0">
                <a:latin typeface="Cambria Math" pitchFamily="18" charset="0"/>
                <a:ea typeface="Cambria Math" pitchFamily="18" charset="0"/>
              </a:rPr>
              <a:t>10.1</a:t>
            </a:r>
            <a:endParaRPr lang="en-US" dirty="0">
              <a:latin typeface="Cambria Math" pitchFamily="18" charset="0"/>
              <a:ea typeface="Cambria Math" pitchFamily="18" charset="0"/>
            </a:endParaRPr>
          </a:p>
        </p:txBody>
      </p:sp>
      <p:sp>
        <p:nvSpPr>
          <p:cNvPr id="4" name="Slide Number Placeholder 3"/>
          <p:cNvSpPr>
            <a:spLocks noGrp="1"/>
          </p:cNvSpPr>
          <p:nvPr>
            <p:ph type="sldNum" sz="quarter" idx="12"/>
          </p:nvPr>
        </p:nvSpPr>
        <p:spPr/>
        <p:txBody>
          <a:bodyPr/>
          <a:lstStyle/>
          <a:p>
            <a:fld id="{8CD41AC4-40F7-4FE0-8905-74C6698904F3}"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Summary</a:t>
            </a:r>
            <a:endParaRPr lang="en-US" dirty="0"/>
          </a:p>
        </p:txBody>
      </p:sp>
      <p:sp>
        <p:nvSpPr>
          <p:cNvPr id="3" name="Content Placeholder 2"/>
          <p:cNvSpPr>
            <a:spLocks noGrp="1"/>
          </p:cNvSpPr>
          <p:nvPr>
            <p:ph idx="1"/>
          </p:nvPr>
        </p:nvSpPr>
        <p:spPr>
          <a:xfrm>
            <a:off x="533400" y="2971800"/>
            <a:ext cx="8229600" cy="1493520"/>
          </a:xfrm>
        </p:spPr>
        <p:txBody>
          <a:bodyPr/>
          <a:lstStyle/>
          <a:p>
            <a:r>
              <a:rPr lang="en-US" dirty="0" smtClean="0"/>
              <a:t>Introduction to Graphs</a:t>
            </a:r>
          </a:p>
          <a:p>
            <a:r>
              <a:rPr lang="en-US" dirty="0" smtClean="0"/>
              <a:t>Graph </a:t>
            </a:r>
            <a:r>
              <a:rPr lang="en-US" dirty="0" smtClean="0"/>
              <a:t>Taxonomy</a:t>
            </a:r>
            <a:endParaRPr lang="en-US" dirty="0" smtClean="0"/>
          </a:p>
        </p:txBody>
      </p:sp>
      <p:sp>
        <p:nvSpPr>
          <p:cNvPr id="4" name="Slide Number Placeholder 3"/>
          <p:cNvSpPr>
            <a:spLocks noGrp="1"/>
          </p:cNvSpPr>
          <p:nvPr>
            <p:ph type="sldNum" sz="quarter" idx="12"/>
          </p:nvPr>
        </p:nvSpPr>
        <p:spPr/>
        <p:txBody>
          <a:bodyPr/>
          <a:lstStyle/>
          <a:p>
            <a:fld id="{8CD41AC4-40F7-4FE0-8905-74C6698904F3}"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lstStyle/>
          <a:p>
            <a:r>
              <a:rPr lang="en-US" dirty="0" smtClean="0"/>
              <a:t>Graphs</a:t>
            </a:r>
            <a:endParaRPr lang="en-US" dirty="0"/>
          </a:p>
        </p:txBody>
      </p:sp>
      <p:sp>
        <p:nvSpPr>
          <p:cNvPr id="3" name="Content Placeholder 2"/>
          <p:cNvSpPr>
            <a:spLocks noGrp="1"/>
          </p:cNvSpPr>
          <p:nvPr>
            <p:ph idx="1"/>
          </p:nvPr>
        </p:nvSpPr>
        <p:spPr>
          <a:xfrm>
            <a:off x="475667" y="1905000"/>
            <a:ext cx="8229600" cy="4389120"/>
          </a:xfrm>
        </p:spPr>
        <p:txBody>
          <a:bodyPr>
            <a:normAutofit fontScale="62500" lnSpcReduction="20000"/>
          </a:bodyPr>
          <a:lstStyle/>
          <a:p>
            <a:pPr>
              <a:buNone/>
            </a:pPr>
            <a:r>
              <a:rPr lang="en-US" b="1" dirty="0" smtClean="0"/>
              <a:t>   Definition:</a:t>
            </a:r>
            <a:r>
              <a:rPr lang="en-US" dirty="0" smtClean="0"/>
              <a:t> A </a:t>
            </a:r>
            <a:r>
              <a:rPr lang="en-US" i="1" dirty="0" smtClean="0"/>
              <a:t>graph</a:t>
            </a:r>
            <a:r>
              <a:rPr lang="en-US" dirty="0" smtClean="0"/>
              <a:t> </a:t>
            </a:r>
            <a:r>
              <a:rPr lang="en-US" i="1" dirty="0" smtClean="0"/>
              <a:t>G = </a:t>
            </a:r>
            <a:r>
              <a:rPr lang="en-US" dirty="0" smtClean="0"/>
              <a:t>(</a:t>
            </a:r>
            <a:r>
              <a:rPr lang="en-US" i="1" dirty="0" smtClean="0"/>
              <a:t>V, E</a:t>
            </a:r>
            <a:r>
              <a:rPr lang="en-US" dirty="0" smtClean="0"/>
              <a:t>)</a:t>
            </a:r>
            <a:r>
              <a:rPr lang="en-US" i="1" dirty="0" smtClean="0"/>
              <a:t> </a:t>
            </a:r>
            <a:r>
              <a:rPr lang="en-US" dirty="0" smtClean="0"/>
              <a:t>consists of </a:t>
            </a:r>
            <a:r>
              <a:rPr lang="en-US" i="1" dirty="0" smtClean="0"/>
              <a:t> </a:t>
            </a:r>
            <a:r>
              <a:rPr lang="en-US" dirty="0" smtClean="0"/>
              <a:t>a nonempty set </a:t>
            </a:r>
            <a:r>
              <a:rPr lang="en-US" i="1" dirty="0" smtClean="0"/>
              <a:t>V</a:t>
            </a:r>
            <a:r>
              <a:rPr lang="en-US" dirty="0" smtClean="0"/>
              <a:t> of </a:t>
            </a:r>
            <a:r>
              <a:rPr lang="en-US" i="1" dirty="0" smtClean="0"/>
              <a:t>vertices </a:t>
            </a:r>
            <a:r>
              <a:rPr lang="en-US" dirty="0" smtClean="0"/>
              <a:t>(or </a:t>
            </a:r>
            <a:r>
              <a:rPr lang="en-US" i="1" dirty="0" smtClean="0"/>
              <a:t>nodes</a:t>
            </a:r>
            <a:r>
              <a:rPr lang="en-US" dirty="0" smtClean="0"/>
              <a:t>) and a set </a:t>
            </a:r>
            <a:r>
              <a:rPr lang="en-US" i="1" dirty="0" smtClean="0"/>
              <a:t>E</a:t>
            </a:r>
            <a:r>
              <a:rPr lang="en-US" dirty="0" smtClean="0"/>
              <a:t> of </a:t>
            </a:r>
            <a:r>
              <a:rPr lang="en-US" i="1" dirty="0" smtClean="0"/>
              <a:t>edges. </a:t>
            </a:r>
            <a:r>
              <a:rPr lang="en-US" dirty="0" smtClean="0"/>
              <a:t>Each edge has either one or two vertices associated with it, called its </a:t>
            </a:r>
            <a:r>
              <a:rPr lang="en-US" i="1" dirty="0" smtClean="0"/>
              <a:t>endpoints</a:t>
            </a:r>
            <a:r>
              <a:rPr lang="en-US" dirty="0" smtClean="0"/>
              <a:t>.  An edge is said to </a:t>
            </a:r>
            <a:r>
              <a:rPr lang="en-US" i="1" dirty="0" smtClean="0"/>
              <a:t>connect</a:t>
            </a:r>
            <a:r>
              <a:rPr lang="en-US" dirty="0" smtClean="0"/>
              <a:t> its endpoints.</a:t>
            </a:r>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smtClean="0"/>
          </a:p>
          <a:p>
            <a:pPr>
              <a:buNone/>
            </a:pPr>
            <a:endParaRPr lang="en-US" dirty="0" smtClean="0"/>
          </a:p>
          <a:p>
            <a:pPr>
              <a:buNone/>
            </a:pPr>
            <a:endParaRPr lang="en-US" dirty="0"/>
          </a:p>
          <a:p>
            <a:pPr>
              <a:buNone/>
            </a:pPr>
            <a:endParaRPr lang="en-US" dirty="0" smtClean="0"/>
          </a:p>
          <a:p>
            <a:pPr>
              <a:buNone/>
            </a:pPr>
            <a:endParaRPr lang="en-US" dirty="0" smtClean="0"/>
          </a:p>
          <a:p>
            <a:pPr>
              <a:buNone/>
            </a:pPr>
            <a:r>
              <a:rPr lang="en-US" dirty="0" smtClean="0"/>
              <a:t>   </a:t>
            </a:r>
            <a:r>
              <a:rPr lang="en-US" sz="1900" b="1" dirty="0" smtClean="0"/>
              <a:t>Remarks</a:t>
            </a:r>
            <a:r>
              <a:rPr lang="en-US" sz="1900" dirty="0" smtClean="0"/>
              <a:t>: </a:t>
            </a:r>
          </a:p>
          <a:p>
            <a:pPr lvl="1"/>
            <a:r>
              <a:rPr lang="en-US" sz="1900" dirty="0"/>
              <a:t>The graphs we study here are unrelated to </a:t>
            </a:r>
            <a:r>
              <a:rPr lang="en-US" sz="1900" dirty="0" smtClean="0"/>
              <a:t>graphs </a:t>
            </a:r>
            <a:r>
              <a:rPr lang="en-US" sz="1900" dirty="0"/>
              <a:t>of functions studied in Chapter </a:t>
            </a:r>
            <a:r>
              <a:rPr lang="en-US" sz="1900" dirty="0">
                <a:latin typeface="Cambria" pitchFamily="18" charset="0"/>
              </a:rPr>
              <a:t>2</a:t>
            </a:r>
            <a:r>
              <a:rPr lang="en-US" sz="1900" dirty="0"/>
              <a:t>. </a:t>
            </a:r>
            <a:endParaRPr lang="en-US" sz="1900" dirty="0" smtClean="0"/>
          </a:p>
          <a:p>
            <a:pPr lvl="1"/>
            <a:r>
              <a:rPr lang="en-US" sz="1900" dirty="0"/>
              <a:t>We have a lot of freedom when we draw a picture of </a:t>
            </a:r>
            <a:r>
              <a:rPr lang="en-US" sz="1900" dirty="0" smtClean="0"/>
              <a:t>a graph</a:t>
            </a:r>
            <a:r>
              <a:rPr lang="en-US" sz="1900" dirty="0"/>
              <a:t>.   All that matters is the connections made by the edges, not the particular geometry depicted.   For example, the lengths of edges, whether edges cross, how vertices are depicted, and so on, do not </a:t>
            </a:r>
            <a:r>
              <a:rPr lang="en-US" sz="1900" dirty="0" smtClean="0"/>
              <a:t>matter</a:t>
            </a:r>
          </a:p>
          <a:p>
            <a:pPr lvl="1"/>
            <a:r>
              <a:rPr lang="en-US" sz="1900" dirty="0" smtClean="0"/>
              <a:t>A graph with an infinite vertex set  is called an </a:t>
            </a:r>
            <a:r>
              <a:rPr lang="en-US" sz="1900" b="1" i="1" dirty="0" smtClean="0">
                <a:solidFill>
                  <a:srgbClr val="FF0000"/>
                </a:solidFill>
              </a:rPr>
              <a:t>infinite graph</a:t>
            </a:r>
            <a:r>
              <a:rPr lang="en-US" sz="1900" i="1" dirty="0" smtClean="0"/>
              <a:t>. </a:t>
            </a:r>
            <a:r>
              <a:rPr lang="en-US" sz="1900" dirty="0" smtClean="0"/>
              <a:t>A graph with a finite vertex set is called a </a:t>
            </a:r>
            <a:r>
              <a:rPr lang="en-US" sz="1900" b="1" i="1" dirty="0" smtClean="0">
                <a:solidFill>
                  <a:srgbClr val="FF0000"/>
                </a:solidFill>
              </a:rPr>
              <a:t>finite graph</a:t>
            </a:r>
            <a:r>
              <a:rPr lang="en-US" sz="1900" dirty="0" smtClean="0"/>
              <a:t>. We (following the text) restrict our attention to finite graphs.</a:t>
            </a:r>
          </a:p>
          <a:p>
            <a:endParaRPr lang="en-US" sz="1900" i="1" dirty="0"/>
          </a:p>
        </p:txBody>
      </p:sp>
      <p:grpSp>
        <p:nvGrpSpPr>
          <p:cNvPr id="22" name="Group 21"/>
          <p:cNvGrpSpPr/>
          <p:nvPr/>
        </p:nvGrpSpPr>
        <p:grpSpPr>
          <a:xfrm>
            <a:off x="3370568" y="2822968"/>
            <a:ext cx="2758452" cy="1590611"/>
            <a:chOff x="3778826" y="3475664"/>
            <a:chExt cx="2758452" cy="1590611"/>
          </a:xfrm>
        </p:grpSpPr>
        <p:sp>
          <p:nvSpPr>
            <p:cNvPr id="31" name="TextBox 30"/>
            <p:cNvSpPr txBox="1"/>
            <p:nvPr/>
          </p:nvSpPr>
          <p:spPr>
            <a:xfrm>
              <a:off x="3778826" y="3475664"/>
              <a:ext cx="318655" cy="249356"/>
            </a:xfrm>
            <a:prstGeom prst="rect">
              <a:avLst/>
            </a:prstGeom>
            <a:noFill/>
          </p:spPr>
          <p:txBody>
            <a:bodyPr wrap="square" rtlCol="0">
              <a:spAutoFit/>
            </a:bodyPr>
            <a:lstStyle/>
            <a:p>
              <a:r>
                <a:rPr lang="en-US" i="1" dirty="0" smtClean="0"/>
                <a:t>a</a:t>
              </a:r>
              <a:endParaRPr lang="en-US" i="1" dirty="0"/>
            </a:p>
          </p:txBody>
        </p:sp>
        <p:sp>
          <p:nvSpPr>
            <p:cNvPr id="33" name="Oval 32"/>
            <p:cNvSpPr/>
            <p:nvPr/>
          </p:nvSpPr>
          <p:spPr>
            <a:xfrm>
              <a:off x="4147369" y="3570666"/>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5953078" y="4769181"/>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5953078" y="3611629"/>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p:cNvCxnSpPr>
              <a:stCxn id="33" idx="5"/>
              <a:endCxn id="34" idx="1"/>
            </p:cNvCxnSpPr>
            <p:nvPr/>
          </p:nvCxnSpPr>
          <p:spPr>
            <a:xfrm>
              <a:off x="4283363" y="3702403"/>
              <a:ext cx="1693048" cy="1089381"/>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218622" y="4704724"/>
              <a:ext cx="318655" cy="249356"/>
            </a:xfrm>
            <a:prstGeom prst="rect">
              <a:avLst/>
            </a:prstGeom>
            <a:noFill/>
          </p:spPr>
          <p:txBody>
            <a:bodyPr wrap="square" rtlCol="0">
              <a:spAutoFit/>
            </a:bodyPr>
            <a:lstStyle/>
            <a:p>
              <a:r>
                <a:rPr lang="en-US" i="1" dirty="0" smtClean="0"/>
                <a:t>c</a:t>
              </a:r>
              <a:endParaRPr lang="en-US" i="1" dirty="0"/>
            </a:p>
          </p:txBody>
        </p:sp>
        <p:sp>
          <p:nvSpPr>
            <p:cNvPr id="40" name="TextBox 39"/>
            <p:cNvSpPr txBox="1"/>
            <p:nvPr/>
          </p:nvSpPr>
          <p:spPr>
            <a:xfrm>
              <a:off x="6218623" y="3508735"/>
              <a:ext cx="318655" cy="249356"/>
            </a:xfrm>
            <a:prstGeom prst="rect">
              <a:avLst/>
            </a:prstGeom>
            <a:noFill/>
          </p:spPr>
          <p:txBody>
            <a:bodyPr wrap="square" rtlCol="0">
              <a:spAutoFit/>
            </a:bodyPr>
            <a:lstStyle/>
            <a:p>
              <a:r>
                <a:rPr lang="en-US" i="1" dirty="0" smtClean="0"/>
                <a:t>b</a:t>
              </a:r>
              <a:endParaRPr lang="en-US" i="1" dirty="0"/>
            </a:p>
          </p:txBody>
        </p:sp>
        <p:sp>
          <p:nvSpPr>
            <p:cNvPr id="15" name="Oval 14"/>
            <p:cNvSpPr/>
            <p:nvPr/>
          </p:nvSpPr>
          <p:spPr>
            <a:xfrm>
              <a:off x="4256808" y="4750003"/>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831708" y="4696943"/>
              <a:ext cx="318655" cy="369332"/>
            </a:xfrm>
            <a:prstGeom prst="rect">
              <a:avLst/>
            </a:prstGeom>
            <a:noFill/>
          </p:spPr>
          <p:txBody>
            <a:bodyPr wrap="square" rtlCol="0">
              <a:spAutoFit/>
            </a:bodyPr>
            <a:lstStyle/>
            <a:p>
              <a:r>
                <a:rPr lang="en-US" i="1" dirty="0"/>
                <a:t>d</a:t>
              </a:r>
            </a:p>
          </p:txBody>
        </p:sp>
        <p:cxnSp>
          <p:nvCxnSpPr>
            <p:cNvPr id="9" name="Straight Connector 8"/>
            <p:cNvCxnSpPr>
              <a:stCxn id="15" idx="6"/>
            </p:cNvCxnSpPr>
            <p:nvPr/>
          </p:nvCxnSpPr>
          <p:spPr>
            <a:xfrm flipV="1">
              <a:off x="4416135" y="3765969"/>
              <a:ext cx="1536943" cy="10612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endCxn id="35" idx="2"/>
            </p:cNvCxnSpPr>
            <p:nvPr/>
          </p:nvCxnSpPr>
          <p:spPr>
            <a:xfrm>
              <a:off x="4336471" y="3647836"/>
              <a:ext cx="1616607" cy="409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35" idx="4"/>
              <a:endCxn id="34" idx="0"/>
            </p:cNvCxnSpPr>
            <p:nvPr/>
          </p:nvCxnSpPr>
          <p:spPr>
            <a:xfrm>
              <a:off x="6032742" y="3765969"/>
              <a:ext cx="0" cy="1003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5" idx="6"/>
              <a:endCxn id="34" idx="2"/>
            </p:cNvCxnSpPr>
            <p:nvPr/>
          </p:nvCxnSpPr>
          <p:spPr>
            <a:xfrm>
              <a:off x="4416135" y="4827173"/>
              <a:ext cx="1536943" cy="19178"/>
            </a:xfrm>
            <a:prstGeom prst="line">
              <a:avLst/>
            </a:prstGeom>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1066800" y="2755890"/>
            <a:ext cx="1265623" cy="369332"/>
          </a:xfrm>
          <a:prstGeom prst="rect">
            <a:avLst/>
          </a:prstGeom>
          <a:noFill/>
        </p:spPr>
        <p:txBody>
          <a:bodyPr wrap="square" rtlCol="0">
            <a:spAutoFit/>
          </a:bodyPr>
          <a:lstStyle/>
          <a:p>
            <a:r>
              <a:rPr lang="en-US" b="1" dirty="0" smtClean="0"/>
              <a:t>Example:</a:t>
            </a:r>
            <a:endParaRPr lang="en-US" b="1" dirty="0"/>
          </a:p>
        </p:txBody>
      </p:sp>
      <p:sp>
        <p:nvSpPr>
          <p:cNvPr id="21" name="TextBox 20"/>
          <p:cNvSpPr txBox="1"/>
          <p:nvPr/>
        </p:nvSpPr>
        <p:spPr>
          <a:xfrm>
            <a:off x="1056861" y="3076270"/>
            <a:ext cx="1676400" cy="964367"/>
          </a:xfrm>
          <a:prstGeom prst="rect">
            <a:avLst/>
          </a:prstGeom>
          <a:noFill/>
        </p:spPr>
        <p:txBody>
          <a:bodyPr wrap="square" rtlCol="0">
            <a:spAutoFit/>
          </a:bodyPr>
          <a:lstStyle/>
          <a:p>
            <a:pPr>
              <a:lnSpc>
                <a:spcPts val="1700"/>
              </a:lnSpc>
            </a:pPr>
            <a:r>
              <a:rPr lang="en-US" sz="1600" dirty="0" smtClean="0"/>
              <a:t>This is a graph with four vertices and five edges.</a:t>
            </a:r>
            <a:endParaRPr lang="en-US" sz="1600" dirty="0"/>
          </a:p>
        </p:txBody>
      </p:sp>
      <p:sp>
        <p:nvSpPr>
          <p:cNvPr id="23" name="Slide Number Placeholder 22"/>
          <p:cNvSpPr>
            <a:spLocks noGrp="1"/>
          </p:cNvSpPr>
          <p:nvPr>
            <p:ph type="sldNum" sz="quarter" idx="12"/>
          </p:nvPr>
        </p:nvSpPr>
        <p:spPr/>
        <p:txBody>
          <a:bodyPr/>
          <a:lstStyle/>
          <a:p>
            <a:fld id="{8CD41AC4-40F7-4FE0-8905-74C6698904F3}"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Terminology</a:t>
            </a:r>
            <a:endParaRPr lang="en-US" dirty="0"/>
          </a:p>
        </p:txBody>
      </p:sp>
      <p:sp>
        <p:nvSpPr>
          <p:cNvPr id="3" name="Content Placeholder 2"/>
          <p:cNvSpPr>
            <a:spLocks noGrp="1"/>
          </p:cNvSpPr>
          <p:nvPr>
            <p:ph idx="1"/>
          </p:nvPr>
        </p:nvSpPr>
        <p:spPr>
          <a:xfrm>
            <a:off x="566255" y="1905000"/>
            <a:ext cx="8229600" cy="4572000"/>
          </a:xfrm>
        </p:spPr>
        <p:txBody>
          <a:bodyPr>
            <a:normAutofit/>
          </a:bodyPr>
          <a:lstStyle/>
          <a:p>
            <a:r>
              <a:rPr lang="en-US" sz="2000" dirty="0" smtClean="0"/>
              <a:t>In a </a:t>
            </a:r>
            <a:r>
              <a:rPr lang="en-US" sz="2000" i="1" dirty="0"/>
              <a:t>simple graph</a:t>
            </a:r>
            <a:r>
              <a:rPr lang="en-US" sz="2000" dirty="0" smtClean="0"/>
              <a:t> each edge connects two different vertices and no two edges connect the same pair of vertices.</a:t>
            </a:r>
          </a:p>
          <a:p>
            <a:r>
              <a:rPr lang="en-US" sz="2000" b="1" i="1" dirty="0" err="1" smtClean="0">
                <a:solidFill>
                  <a:srgbClr val="FF0000"/>
                </a:solidFill>
              </a:rPr>
              <a:t>Multigraphs</a:t>
            </a:r>
            <a:r>
              <a:rPr lang="en-US" sz="2000" dirty="0" smtClean="0"/>
              <a:t> may have multiple edges connecting the same two vertices. When </a:t>
            </a:r>
            <a:r>
              <a:rPr lang="en-US" sz="2000" i="1" dirty="0" smtClean="0"/>
              <a:t>m</a:t>
            </a:r>
            <a:r>
              <a:rPr lang="en-US" sz="2000" dirty="0" smtClean="0"/>
              <a:t> different edges connect the vertices </a:t>
            </a:r>
            <a:r>
              <a:rPr lang="en-US" sz="2000" i="1" dirty="0" smtClean="0"/>
              <a:t>u </a:t>
            </a:r>
            <a:r>
              <a:rPr lang="en-US" sz="2000" dirty="0" smtClean="0"/>
              <a:t>and</a:t>
            </a:r>
            <a:r>
              <a:rPr lang="en-US" sz="2000" i="1" dirty="0" smtClean="0"/>
              <a:t> v</a:t>
            </a:r>
            <a:r>
              <a:rPr lang="en-US" sz="2000" dirty="0" smtClean="0"/>
              <a:t>, we say that {</a:t>
            </a:r>
            <a:r>
              <a:rPr lang="en-US" sz="2000" i="1" dirty="0" err="1" smtClean="0"/>
              <a:t>u,v</a:t>
            </a:r>
            <a:r>
              <a:rPr lang="en-US" sz="2000" dirty="0" smtClean="0"/>
              <a:t>}</a:t>
            </a:r>
            <a:r>
              <a:rPr lang="en-US" sz="2000" i="1" dirty="0" smtClean="0"/>
              <a:t> </a:t>
            </a:r>
            <a:r>
              <a:rPr lang="en-US" sz="2000" dirty="0" smtClean="0"/>
              <a:t>is an edge of </a:t>
            </a:r>
            <a:r>
              <a:rPr lang="en-US" sz="2000" b="1" i="1" dirty="0" smtClean="0">
                <a:solidFill>
                  <a:srgbClr val="FF0000"/>
                </a:solidFill>
              </a:rPr>
              <a:t>multiplicity</a:t>
            </a:r>
            <a:r>
              <a:rPr lang="en-US" sz="2000" b="1" dirty="0" smtClean="0">
                <a:solidFill>
                  <a:srgbClr val="FF0000"/>
                </a:solidFill>
              </a:rPr>
              <a:t> </a:t>
            </a:r>
            <a:r>
              <a:rPr lang="en-US" sz="2000" b="1" i="1" dirty="0" smtClean="0">
                <a:solidFill>
                  <a:srgbClr val="FF0000"/>
                </a:solidFill>
              </a:rPr>
              <a:t>m</a:t>
            </a:r>
            <a:r>
              <a:rPr lang="en-US" sz="2000" dirty="0" smtClean="0"/>
              <a:t>. </a:t>
            </a:r>
          </a:p>
          <a:p>
            <a:r>
              <a:rPr lang="en-US" sz="2000" dirty="0" smtClean="0"/>
              <a:t>An edge that connects a vertex to itself is called a </a:t>
            </a:r>
            <a:r>
              <a:rPr lang="en-US" sz="2000" b="1" i="1" dirty="0" smtClean="0">
                <a:solidFill>
                  <a:srgbClr val="FF0000"/>
                </a:solidFill>
              </a:rPr>
              <a:t>loop</a:t>
            </a:r>
            <a:r>
              <a:rPr lang="en-US" sz="2000" dirty="0" smtClean="0"/>
              <a:t>.</a:t>
            </a:r>
          </a:p>
          <a:p>
            <a:r>
              <a:rPr lang="en-US" sz="2000" dirty="0" smtClean="0"/>
              <a:t>A </a:t>
            </a:r>
            <a:r>
              <a:rPr lang="en-US" sz="2000" b="1" i="1" dirty="0" err="1" smtClean="0">
                <a:solidFill>
                  <a:srgbClr val="FF0000"/>
                </a:solidFill>
              </a:rPr>
              <a:t>pseudograph</a:t>
            </a:r>
            <a:r>
              <a:rPr lang="en-US" sz="2000" dirty="0" smtClean="0"/>
              <a:t> may include loops, as well as multiple edges connecting the same pair of vertices.</a:t>
            </a:r>
          </a:p>
          <a:p>
            <a:pPr marL="0" indent="0">
              <a:buNone/>
            </a:pPr>
            <a:endParaRPr lang="en-US" dirty="0"/>
          </a:p>
          <a:p>
            <a:endParaRPr lang="en-US" dirty="0" smtClean="0"/>
          </a:p>
          <a:p>
            <a:endParaRPr lang="en-US" dirty="0" smtClean="0"/>
          </a:p>
          <a:p>
            <a:endParaRPr lang="en-US" dirty="0"/>
          </a:p>
          <a:p>
            <a:endParaRPr lang="en-US" dirty="0" smtClean="0"/>
          </a:p>
          <a:p>
            <a:pPr marL="0" indent="0">
              <a:buNone/>
            </a:pPr>
            <a:endParaRPr lang="en-US" dirty="0"/>
          </a:p>
          <a:p>
            <a:pPr marL="0" indent="0">
              <a:buNone/>
            </a:pPr>
            <a:endParaRPr lang="en-US" dirty="0" smtClean="0"/>
          </a:p>
          <a:p>
            <a:endParaRPr lang="en-US" dirty="0" smtClean="0"/>
          </a:p>
          <a:p>
            <a:endParaRPr lang="en-US" dirty="0"/>
          </a:p>
        </p:txBody>
      </p:sp>
      <p:sp>
        <p:nvSpPr>
          <p:cNvPr id="21" name="TextBox 20"/>
          <p:cNvSpPr txBox="1"/>
          <p:nvPr/>
        </p:nvSpPr>
        <p:spPr>
          <a:xfrm>
            <a:off x="5334000" y="4987118"/>
            <a:ext cx="3535680" cy="1182375"/>
          </a:xfrm>
          <a:prstGeom prst="rect">
            <a:avLst/>
          </a:prstGeom>
          <a:noFill/>
          <a:ln>
            <a:solidFill>
              <a:schemeClr val="accent1"/>
            </a:solidFill>
          </a:ln>
        </p:spPr>
        <p:txBody>
          <a:bodyPr wrap="square" rtlCol="0">
            <a:spAutoFit/>
          </a:bodyPr>
          <a:lstStyle/>
          <a:p>
            <a:pPr>
              <a:lnSpc>
                <a:spcPts val="1700"/>
              </a:lnSpc>
            </a:pPr>
            <a:r>
              <a:rPr lang="en-US" sz="1600" b="1" dirty="0" smtClean="0"/>
              <a:t>Remark</a:t>
            </a:r>
            <a:r>
              <a:rPr lang="en-US" sz="1600" dirty="0" smtClean="0"/>
              <a:t>: There </a:t>
            </a:r>
            <a:r>
              <a:rPr lang="en-US" sz="1600" dirty="0"/>
              <a:t>is no </a:t>
            </a:r>
            <a:r>
              <a:rPr lang="en-US" sz="1600" dirty="0" smtClean="0"/>
              <a:t>standard terminology </a:t>
            </a:r>
            <a:r>
              <a:rPr lang="en-US" sz="1600" dirty="0"/>
              <a:t>for graph theory. </a:t>
            </a:r>
            <a:r>
              <a:rPr lang="en-US" sz="1600" dirty="0" smtClean="0"/>
              <a:t>So, </a:t>
            </a:r>
            <a:r>
              <a:rPr lang="en-US" sz="1600" dirty="0"/>
              <a:t>it is crucial that you understand the </a:t>
            </a:r>
            <a:r>
              <a:rPr lang="en-US" sz="1600" dirty="0" smtClean="0"/>
              <a:t>terminology being </a:t>
            </a:r>
            <a:r>
              <a:rPr lang="en-US" sz="1600" dirty="0"/>
              <a:t>used whenever you read material about graphs.</a:t>
            </a:r>
          </a:p>
        </p:txBody>
      </p:sp>
      <p:sp>
        <p:nvSpPr>
          <p:cNvPr id="22" name="TextBox 21"/>
          <p:cNvSpPr txBox="1"/>
          <p:nvPr/>
        </p:nvSpPr>
        <p:spPr>
          <a:xfrm>
            <a:off x="533400" y="4885011"/>
            <a:ext cx="2079344" cy="970779"/>
          </a:xfrm>
          <a:prstGeom prst="rect">
            <a:avLst/>
          </a:prstGeom>
          <a:noFill/>
        </p:spPr>
        <p:txBody>
          <a:bodyPr wrap="square" rtlCol="0">
            <a:spAutoFit/>
          </a:bodyPr>
          <a:lstStyle/>
          <a:p>
            <a:pPr>
              <a:lnSpc>
                <a:spcPts val="1700"/>
              </a:lnSpc>
            </a:pPr>
            <a:r>
              <a:rPr lang="en-US" b="1" dirty="0" smtClean="0"/>
              <a:t>Example: </a:t>
            </a:r>
          </a:p>
          <a:p>
            <a:pPr>
              <a:lnSpc>
                <a:spcPts val="1700"/>
              </a:lnSpc>
            </a:pPr>
            <a:r>
              <a:rPr lang="en-US" dirty="0" smtClean="0"/>
              <a:t>This </a:t>
            </a:r>
            <a:r>
              <a:rPr lang="en-US" dirty="0" err="1" smtClean="0"/>
              <a:t>pseudograph</a:t>
            </a:r>
            <a:r>
              <a:rPr lang="en-US" dirty="0" smtClean="0"/>
              <a:t> has both multiple edges and a loop.</a:t>
            </a:r>
            <a:endParaRPr lang="en-US" dirty="0"/>
          </a:p>
        </p:txBody>
      </p:sp>
      <p:grpSp>
        <p:nvGrpSpPr>
          <p:cNvPr id="33" name="Group 32"/>
          <p:cNvGrpSpPr/>
          <p:nvPr/>
        </p:nvGrpSpPr>
        <p:grpSpPr>
          <a:xfrm>
            <a:off x="2612744" y="4689782"/>
            <a:ext cx="2481975" cy="1658899"/>
            <a:chOff x="1197412" y="4729300"/>
            <a:chExt cx="2481975" cy="1658899"/>
          </a:xfrm>
        </p:grpSpPr>
        <p:grpSp>
          <p:nvGrpSpPr>
            <p:cNvPr id="31" name="Group 30"/>
            <p:cNvGrpSpPr/>
            <p:nvPr/>
          </p:nvGrpSpPr>
          <p:grpSpPr>
            <a:xfrm>
              <a:off x="1197412" y="4729300"/>
              <a:ext cx="2481975" cy="1658899"/>
              <a:chOff x="1197412" y="4729300"/>
              <a:chExt cx="2481975" cy="1658899"/>
            </a:xfrm>
          </p:grpSpPr>
          <p:grpSp>
            <p:nvGrpSpPr>
              <p:cNvPr id="5" name="Group 4"/>
              <p:cNvGrpSpPr/>
              <p:nvPr/>
            </p:nvGrpSpPr>
            <p:grpSpPr>
              <a:xfrm>
                <a:off x="1565113" y="4729300"/>
                <a:ext cx="1838500" cy="1658899"/>
                <a:chOff x="2971800" y="1981200"/>
                <a:chExt cx="3048000" cy="2438400"/>
              </a:xfrm>
            </p:grpSpPr>
            <p:sp>
              <p:nvSpPr>
                <p:cNvPr id="9" name="Oval 8"/>
                <p:cNvSpPr/>
                <p:nvPr/>
              </p:nvSpPr>
              <p:spPr>
                <a:xfrm>
                  <a:off x="29718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648200" y="38862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5626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a:endCxn id="11" idx="2"/>
                </p:cNvCxnSpPr>
                <p:nvPr/>
              </p:nvCxnSpPr>
              <p:spPr>
                <a:xfrm flipV="1">
                  <a:off x="3276600" y="2400300"/>
                  <a:ext cx="228600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9" idx="5"/>
                  <a:endCxn id="10" idx="1"/>
                </p:cNvCxnSpPr>
                <p:nvPr/>
              </p:nvCxnSpPr>
              <p:spPr>
                <a:xfrm rot="16200000" flipH="1">
                  <a:off x="3205022" y="2443022"/>
                  <a:ext cx="1438556" cy="151475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1" idx="4"/>
                  <a:endCxn id="10" idx="7"/>
                </p:cNvCxnSpPr>
                <p:nvPr/>
              </p:nvCxnSpPr>
              <p:spPr>
                <a:xfrm rot="5400000">
                  <a:off x="4557572" y="2800350"/>
                  <a:ext cx="1405078" cy="833578"/>
                </a:xfrm>
                <a:prstGeom prst="line">
                  <a:avLst/>
                </a:prstGeom>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5562600" y="1981200"/>
                  <a:ext cx="457200" cy="30480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495800" y="4114800"/>
                  <a:ext cx="457200" cy="304800"/>
                </a:xfrm>
                <a:prstGeom prst="ellipse">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1197412" y="4884822"/>
                <a:ext cx="275775" cy="251265"/>
              </a:xfrm>
              <a:prstGeom prst="rect">
                <a:avLst/>
              </a:prstGeom>
              <a:noFill/>
            </p:spPr>
            <p:txBody>
              <a:bodyPr wrap="square" rtlCol="0">
                <a:spAutoFit/>
              </a:bodyPr>
              <a:lstStyle/>
              <a:p>
                <a:r>
                  <a:rPr lang="en-US" i="1" dirty="0" smtClean="0"/>
                  <a:t>a</a:t>
                </a:r>
                <a:endParaRPr lang="en-US" i="1" dirty="0"/>
              </a:p>
            </p:txBody>
          </p:sp>
          <p:sp>
            <p:nvSpPr>
              <p:cNvPr id="7" name="TextBox 6"/>
              <p:cNvSpPr txBox="1"/>
              <p:nvPr/>
            </p:nvSpPr>
            <p:spPr>
              <a:xfrm>
                <a:off x="3403612" y="4884822"/>
                <a:ext cx="275775" cy="251265"/>
              </a:xfrm>
              <a:prstGeom prst="rect">
                <a:avLst/>
              </a:prstGeom>
              <a:noFill/>
            </p:spPr>
            <p:txBody>
              <a:bodyPr wrap="square" rtlCol="0">
                <a:spAutoFit/>
              </a:bodyPr>
              <a:lstStyle/>
              <a:p>
                <a:r>
                  <a:rPr lang="en-US" i="1" dirty="0" smtClean="0"/>
                  <a:t>b</a:t>
                </a:r>
                <a:endParaRPr lang="en-US" i="1" dirty="0"/>
              </a:p>
            </p:txBody>
          </p:sp>
          <p:sp>
            <p:nvSpPr>
              <p:cNvPr id="8" name="TextBox 7"/>
              <p:cNvSpPr txBox="1"/>
              <p:nvPr/>
            </p:nvSpPr>
            <p:spPr>
              <a:xfrm>
                <a:off x="2806100" y="6128996"/>
                <a:ext cx="275775" cy="251265"/>
              </a:xfrm>
              <a:prstGeom prst="rect">
                <a:avLst/>
              </a:prstGeom>
              <a:noFill/>
            </p:spPr>
            <p:txBody>
              <a:bodyPr wrap="square" rtlCol="0">
                <a:spAutoFit/>
              </a:bodyPr>
              <a:lstStyle/>
              <a:p>
                <a:r>
                  <a:rPr lang="en-US" i="1" dirty="0" smtClean="0"/>
                  <a:t>c</a:t>
                </a:r>
                <a:endParaRPr lang="en-US" i="1" dirty="0"/>
              </a:p>
            </p:txBody>
          </p:sp>
        </p:grpSp>
        <p:sp>
          <p:nvSpPr>
            <p:cNvPr id="27" name="Freeform 26"/>
            <p:cNvSpPr/>
            <p:nvPr/>
          </p:nvSpPr>
          <p:spPr>
            <a:xfrm>
              <a:off x="1604946" y="5039139"/>
              <a:ext cx="979228" cy="1143000"/>
            </a:xfrm>
            <a:custGeom>
              <a:avLst/>
              <a:gdLst>
                <a:gd name="connsiteX0" fmla="*/ 979228 w 979228"/>
                <a:gd name="connsiteY0" fmla="*/ 1143000 h 1143000"/>
                <a:gd name="connsiteX1" fmla="*/ 94645 w 979228"/>
                <a:gd name="connsiteY1" fmla="*/ 815009 h 1143000"/>
                <a:gd name="connsiteX2" fmla="*/ 25071 w 979228"/>
                <a:gd name="connsiteY2" fmla="*/ 9939 h 1143000"/>
                <a:gd name="connsiteX3" fmla="*/ 25071 w 979228"/>
                <a:gd name="connsiteY3" fmla="*/ 9939 h 1143000"/>
                <a:gd name="connsiteX4" fmla="*/ 15132 w 979228"/>
                <a:gd name="connsiteY4" fmla="*/ 0 h 114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9228" h="1143000">
                  <a:moveTo>
                    <a:pt x="979228" y="1143000"/>
                  </a:moveTo>
                  <a:cubicBezTo>
                    <a:pt x="616449" y="1073426"/>
                    <a:pt x="253671" y="1003852"/>
                    <a:pt x="94645" y="815009"/>
                  </a:cubicBezTo>
                  <a:cubicBezTo>
                    <a:pt x="-64381" y="626165"/>
                    <a:pt x="25071" y="9939"/>
                    <a:pt x="25071" y="9939"/>
                  </a:cubicBezTo>
                  <a:lnTo>
                    <a:pt x="25071" y="9939"/>
                  </a:lnTo>
                  <a:lnTo>
                    <a:pt x="15132" y="0"/>
                  </a:lnTo>
                </a:path>
              </a:pathLst>
            </a:cu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29"/>
            <p:cNvSpPr/>
            <p:nvPr/>
          </p:nvSpPr>
          <p:spPr>
            <a:xfrm>
              <a:off x="2713383" y="5029200"/>
              <a:ext cx="663533" cy="1113183"/>
            </a:xfrm>
            <a:custGeom>
              <a:avLst/>
              <a:gdLst>
                <a:gd name="connsiteX0" fmla="*/ 0 w 663533"/>
                <a:gd name="connsiteY0" fmla="*/ 1113183 h 1113183"/>
                <a:gd name="connsiteX1" fmla="*/ 636104 w 663533"/>
                <a:gd name="connsiteY1" fmla="*/ 874643 h 1113183"/>
                <a:gd name="connsiteX2" fmla="*/ 556591 w 663533"/>
                <a:gd name="connsiteY2" fmla="*/ 0 h 1113183"/>
              </a:gdLst>
              <a:ahLst/>
              <a:cxnLst>
                <a:cxn ang="0">
                  <a:pos x="connsiteX0" y="connsiteY0"/>
                </a:cxn>
                <a:cxn ang="0">
                  <a:pos x="connsiteX1" y="connsiteY1"/>
                </a:cxn>
                <a:cxn ang="0">
                  <a:pos x="connsiteX2" y="connsiteY2"/>
                </a:cxn>
              </a:cxnLst>
              <a:rect l="l" t="t" r="r" b="b"/>
              <a:pathLst>
                <a:path w="663533" h="1113183">
                  <a:moveTo>
                    <a:pt x="0" y="1113183"/>
                  </a:moveTo>
                  <a:cubicBezTo>
                    <a:pt x="271669" y="1086678"/>
                    <a:pt x="543339" y="1060173"/>
                    <a:pt x="636104" y="874643"/>
                  </a:cubicBezTo>
                  <a:cubicBezTo>
                    <a:pt x="728869" y="689113"/>
                    <a:pt x="556591" y="0"/>
                    <a:pt x="556591" y="0"/>
                  </a:cubicBezTo>
                </a:path>
              </a:pathLst>
            </a:cu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Slide Number Placeholder 22"/>
          <p:cNvSpPr>
            <a:spLocks noGrp="1"/>
          </p:cNvSpPr>
          <p:nvPr>
            <p:ph type="sldNum" sz="quarter" idx="12"/>
          </p:nvPr>
        </p:nvSpPr>
        <p:spPr/>
        <p:txBody>
          <a:bodyPr/>
          <a:lstStyle/>
          <a:p>
            <a:fld id="{8CD41AC4-40F7-4FE0-8905-74C6698904F3}"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Directed Graphs</a:t>
            </a:r>
            <a:endParaRPr lang="en-US" dirty="0"/>
          </a:p>
        </p:txBody>
      </p:sp>
      <p:sp>
        <p:nvSpPr>
          <p:cNvPr id="3" name="Content Placeholder 2"/>
          <p:cNvSpPr>
            <a:spLocks noGrp="1"/>
          </p:cNvSpPr>
          <p:nvPr>
            <p:ph idx="1"/>
          </p:nvPr>
        </p:nvSpPr>
        <p:spPr/>
        <p:txBody>
          <a:bodyPr>
            <a:normAutofit/>
          </a:bodyPr>
          <a:lstStyle/>
          <a:p>
            <a:pPr>
              <a:buNone/>
            </a:pPr>
            <a:r>
              <a:rPr lang="en-US" b="1" dirty="0" smtClean="0"/>
              <a:t>   Definition:</a:t>
            </a:r>
            <a:r>
              <a:rPr lang="en-US" dirty="0" smtClean="0"/>
              <a:t> A </a:t>
            </a:r>
            <a:r>
              <a:rPr lang="en-US" b="1" i="1" dirty="0" smtClean="0">
                <a:solidFill>
                  <a:srgbClr val="FF0000"/>
                </a:solidFill>
              </a:rPr>
              <a:t>directed graph </a:t>
            </a:r>
            <a:r>
              <a:rPr lang="en-US" b="1" dirty="0" smtClean="0">
                <a:solidFill>
                  <a:srgbClr val="FF0000"/>
                </a:solidFill>
              </a:rPr>
              <a:t> </a:t>
            </a:r>
            <a:r>
              <a:rPr lang="en-US" dirty="0" smtClean="0"/>
              <a:t>(or </a:t>
            </a:r>
            <a:r>
              <a:rPr lang="en-US" i="1" dirty="0" smtClean="0"/>
              <a:t>digraph</a:t>
            </a:r>
            <a:r>
              <a:rPr lang="en-US" dirty="0" smtClean="0"/>
              <a:t>) </a:t>
            </a:r>
            <a:r>
              <a:rPr lang="en-US" i="1" dirty="0" smtClean="0"/>
              <a:t>G = </a:t>
            </a:r>
            <a:r>
              <a:rPr lang="en-US" dirty="0" smtClean="0"/>
              <a:t>(</a:t>
            </a:r>
            <a:r>
              <a:rPr lang="en-US" i="1" dirty="0" smtClean="0"/>
              <a:t>V, E</a:t>
            </a:r>
            <a:r>
              <a:rPr lang="en-US" dirty="0" smtClean="0"/>
              <a:t>)</a:t>
            </a:r>
            <a:r>
              <a:rPr lang="en-US" i="1" dirty="0" smtClean="0"/>
              <a:t> </a:t>
            </a:r>
            <a:r>
              <a:rPr lang="en-US" dirty="0" smtClean="0"/>
              <a:t>consists of </a:t>
            </a:r>
            <a:r>
              <a:rPr lang="en-US" i="1" dirty="0"/>
              <a:t> </a:t>
            </a:r>
            <a:r>
              <a:rPr lang="en-US" dirty="0" smtClean="0"/>
              <a:t>a nonempty set </a:t>
            </a:r>
            <a:r>
              <a:rPr lang="en-US" i="1" dirty="0" smtClean="0"/>
              <a:t>V</a:t>
            </a:r>
            <a:r>
              <a:rPr lang="en-US" dirty="0" smtClean="0"/>
              <a:t> of </a:t>
            </a:r>
            <a:r>
              <a:rPr lang="en-US" i="1" dirty="0" smtClean="0"/>
              <a:t>vertices </a:t>
            </a:r>
            <a:r>
              <a:rPr lang="en-US" dirty="0" smtClean="0"/>
              <a:t>(or </a:t>
            </a:r>
            <a:r>
              <a:rPr lang="en-US" i="1" dirty="0" smtClean="0"/>
              <a:t>nodes</a:t>
            </a:r>
            <a:r>
              <a:rPr lang="en-US" dirty="0" smtClean="0"/>
              <a:t>) and a set </a:t>
            </a:r>
            <a:r>
              <a:rPr lang="en-US" i="1" dirty="0" smtClean="0"/>
              <a:t>E</a:t>
            </a:r>
            <a:r>
              <a:rPr lang="en-US" dirty="0" smtClean="0"/>
              <a:t> of </a:t>
            </a:r>
            <a:r>
              <a:rPr lang="en-US" i="1" dirty="0" smtClean="0"/>
              <a:t>directed edges </a:t>
            </a:r>
            <a:r>
              <a:rPr lang="en-US" dirty="0" smtClean="0"/>
              <a:t>(or </a:t>
            </a:r>
            <a:r>
              <a:rPr lang="en-US" i="1" dirty="0" smtClean="0"/>
              <a:t>arcs</a:t>
            </a:r>
            <a:r>
              <a:rPr lang="en-US" dirty="0" smtClean="0"/>
              <a:t>)</a:t>
            </a:r>
            <a:r>
              <a:rPr lang="en-US" i="1" dirty="0" smtClean="0"/>
              <a:t>. </a:t>
            </a:r>
            <a:r>
              <a:rPr lang="en-US" dirty="0" smtClean="0"/>
              <a:t>Each edge is associated with an ordered pair of vertices.  The directed edge associated with the ordered pair (</a:t>
            </a:r>
            <a:r>
              <a:rPr lang="en-US" i="1" dirty="0" err="1" smtClean="0"/>
              <a:t>u</a:t>
            </a:r>
            <a:r>
              <a:rPr lang="en-US" dirty="0" err="1" smtClean="0"/>
              <a:t>,</a:t>
            </a:r>
            <a:r>
              <a:rPr lang="en-US" i="1" dirty="0" err="1" smtClean="0"/>
              <a:t>v</a:t>
            </a:r>
            <a:r>
              <a:rPr lang="en-US" dirty="0" smtClean="0"/>
              <a:t>) is said to </a:t>
            </a:r>
            <a:r>
              <a:rPr lang="en-US" i="1" dirty="0" smtClean="0"/>
              <a:t>start at u</a:t>
            </a:r>
            <a:r>
              <a:rPr lang="en-US" dirty="0" smtClean="0"/>
              <a:t> and </a:t>
            </a:r>
            <a:r>
              <a:rPr lang="en-US" i="1" dirty="0" smtClean="0"/>
              <a:t>end at</a:t>
            </a:r>
            <a:r>
              <a:rPr lang="en-US" dirty="0" smtClean="0"/>
              <a:t> </a:t>
            </a:r>
            <a:r>
              <a:rPr lang="en-US" i="1" dirty="0" smtClean="0"/>
              <a:t>v</a:t>
            </a:r>
            <a:r>
              <a:rPr lang="en-US" dirty="0" smtClean="0"/>
              <a:t>. </a:t>
            </a:r>
          </a:p>
          <a:p>
            <a:pPr>
              <a:buNone/>
            </a:pPr>
            <a:r>
              <a:rPr lang="en-US" b="1" dirty="0" smtClean="0"/>
              <a:t>   Remark</a:t>
            </a:r>
            <a:r>
              <a:rPr lang="en-US" dirty="0" smtClean="0"/>
              <a:t>: </a:t>
            </a:r>
          </a:p>
          <a:p>
            <a:pPr lvl="1"/>
            <a:r>
              <a:rPr lang="en-US" dirty="0"/>
              <a:t>G</a:t>
            </a:r>
            <a:r>
              <a:rPr lang="en-US" dirty="0" smtClean="0"/>
              <a:t>raphs where the end points of an edge are not ordered are said to be </a:t>
            </a:r>
            <a:r>
              <a:rPr lang="en-US" b="1" i="1" dirty="0" smtClean="0">
                <a:solidFill>
                  <a:srgbClr val="FF0000"/>
                </a:solidFill>
              </a:rPr>
              <a:t>undirected graphs</a:t>
            </a:r>
            <a:r>
              <a:rPr lang="en-US" dirty="0" smtClean="0"/>
              <a:t>.</a:t>
            </a:r>
          </a:p>
          <a:p>
            <a:pPr>
              <a:buNone/>
            </a:pPr>
            <a:endParaRPr lang="en-US" i="1" dirty="0" smtClean="0"/>
          </a:p>
          <a:p>
            <a:endParaRPr lang="en-US" i="1" dirty="0"/>
          </a:p>
        </p:txBody>
      </p:sp>
      <p:sp>
        <p:nvSpPr>
          <p:cNvPr id="4" name="Slide Number Placeholder 3"/>
          <p:cNvSpPr>
            <a:spLocks noGrp="1"/>
          </p:cNvSpPr>
          <p:nvPr>
            <p:ph type="sldNum" sz="quarter" idx="12"/>
          </p:nvPr>
        </p:nvSpPr>
        <p:spPr/>
        <p:txBody>
          <a:bodyPr/>
          <a:lstStyle/>
          <a:p>
            <a:fld id="{8CD41AC4-40F7-4FE0-8905-74C6698904F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Terminology (</a:t>
            </a:r>
            <a:r>
              <a:rPr lang="en-US" i="1" dirty="0" smtClean="0"/>
              <a:t>continued</a:t>
            </a:r>
            <a:r>
              <a:rPr lang="en-US" dirty="0" smtClean="0"/>
              <a:t>)</a:t>
            </a:r>
            <a:endParaRPr lang="en-US" dirty="0"/>
          </a:p>
        </p:txBody>
      </p:sp>
      <p:sp>
        <p:nvSpPr>
          <p:cNvPr id="3" name="Content Placeholder 2"/>
          <p:cNvSpPr>
            <a:spLocks noGrp="1"/>
          </p:cNvSpPr>
          <p:nvPr>
            <p:ph idx="1"/>
          </p:nvPr>
        </p:nvSpPr>
        <p:spPr>
          <a:xfrm>
            <a:off x="630217" y="1928297"/>
            <a:ext cx="8229600" cy="4389120"/>
          </a:xfrm>
        </p:spPr>
        <p:txBody>
          <a:bodyPr/>
          <a:lstStyle/>
          <a:p>
            <a:r>
              <a:rPr lang="en-US" sz="2000" dirty="0"/>
              <a:t>A</a:t>
            </a:r>
            <a:r>
              <a:rPr lang="en-US" sz="2000" dirty="0" smtClean="0"/>
              <a:t> </a:t>
            </a:r>
            <a:r>
              <a:rPr lang="en-US" sz="2000" b="1" i="1" dirty="0" smtClean="0">
                <a:solidFill>
                  <a:srgbClr val="FF0000"/>
                </a:solidFill>
              </a:rPr>
              <a:t>simple directed graph </a:t>
            </a:r>
            <a:r>
              <a:rPr lang="en-US" sz="2000" dirty="0" smtClean="0"/>
              <a:t>has no loops and no multiple edges.</a:t>
            </a:r>
          </a:p>
          <a:p>
            <a:pPr marL="0" indent="0">
              <a:buNone/>
            </a:pPr>
            <a:endParaRPr lang="en-US" dirty="0"/>
          </a:p>
          <a:p>
            <a:pPr marL="0" indent="0">
              <a:buNone/>
            </a:pPr>
            <a:endParaRPr lang="en-US" dirty="0" smtClean="0"/>
          </a:p>
          <a:p>
            <a:pPr marL="0" indent="0">
              <a:buNone/>
            </a:pPr>
            <a:endParaRPr lang="en-US" dirty="0" smtClean="0"/>
          </a:p>
          <a:p>
            <a:r>
              <a:rPr lang="en-US" sz="2000" dirty="0"/>
              <a:t>A</a:t>
            </a:r>
            <a:r>
              <a:rPr lang="en-US" sz="2000" dirty="0" smtClean="0"/>
              <a:t> </a:t>
            </a:r>
            <a:r>
              <a:rPr lang="en-US" sz="2000" b="1" i="1" dirty="0" smtClean="0">
                <a:solidFill>
                  <a:srgbClr val="FF0000"/>
                </a:solidFill>
              </a:rPr>
              <a:t>directed </a:t>
            </a:r>
            <a:r>
              <a:rPr lang="en-US" sz="2000" b="1" i="1" dirty="0" err="1" smtClean="0">
                <a:solidFill>
                  <a:srgbClr val="FF0000"/>
                </a:solidFill>
              </a:rPr>
              <a:t>multigraph</a:t>
            </a:r>
            <a:r>
              <a:rPr lang="en-US" sz="2000" b="1" dirty="0" smtClean="0">
                <a:solidFill>
                  <a:srgbClr val="FF0000"/>
                </a:solidFill>
              </a:rPr>
              <a:t> </a:t>
            </a:r>
            <a:r>
              <a:rPr lang="en-US" sz="2000" dirty="0" smtClean="0"/>
              <a:t>may have multiple directed edges.  When there are </a:t>
            </a:r>
            <a:r>
              <a:rPr lang="en-US" sz="2000" i="1" dirty="0" smtClean="0"/>
              <a:t>m</a:t>
            </a:r>
            <a:r>
              <a:rPr lang="en-US" sz="2000" dirty="0" smtClean="0"/>
              <a:t> directed edges from the vertex </a:t>
            </a:r>
            <a:r>
              <a:rPr lang="en-US" sz="2000" i="1" dirty="0" smtClean="0"/>
              <a:t>u</a:t>
            </a:r>
            <a:r>
              <a:rPr lang="en-US" sz="2000" dirty="0" smtClean="0"/>
              <a:t> to the vertex </a:t>
            </a:r>
            <a:r>
              <a:rPr lang="en-US" sz="2000" i="1" dirty="0" smtClean="0"/>
              <a:t>v</a:t>
            </a:r>
            <a:r>
              <a:rPr lang="en-US" sz="2000" dirty="0" smtClean="0"/>
              <a:t>,  we say that  (</a:t>
            </a:r>
            <a:r>
              <a:rPr lang="en-US" sz="2000" i="1" dirty="0" err="1" smtClean="0"/>
              <a:t>u,v</a:t>
            </a:r>
            <a:r>
              <a:rPr lang="en-US" sz="2000" dirty="0" smtClean="0"/>
              <a:t>)</a:t>
            </a:r>
            <a:r>
              <a:rPr lang="en-US" sz="2000" i="1" dirty="0" smtClean="0"/>
              <a:t> </a:t>
            </a:r>
            <a:r>
              <a:rPr lang="en-US" sz="2000" dirty="0" smtClean="0"/>
              <a:t>is an edge of </a:t>
            </a:r>
            <a:r>
              <a:rPr lang="en-US" sz="2000" b="1" i="1" dirty="0" smtClean="0">
                <a:solidFill>
                  <a:srgbClr val="FF0000"/>
                </a:solidFill>
              </a:rPr>
              <a:t>multiplicity m</a:t>
            </a:r>
            <a:r>
              <a:rPr lang="en-US" sz="2000" dirty="0" smtClean="0"/>
              <a:t>.</a:t>
            </a:r>
            <a:endParaRPr lang="en-US" sz="2000" dirty="0"/>
          </a:p>
        </p:txBody>
      </p:sp>
      <p:grpSp>
        <p:nvGrpSpPr>
          <p:cNvPr id="4" name="Group 3"/>
          <p:cNvGrpSpPr/>
          <p:nvPr/>
        </p:nvGrpSpPr>
        <p:grpSpPr>
          <a:xfrm>
            <a:off x="5900128" y="2402905"/>
            <a:ext cx="1968392" cy="1295400"/>
            <a:chOff x="2362200" y="2057400"/>
            <a:chExt cx="4038600" cy="2121932"/>
          </a:xfrm>
        </p:grpSpPr>
        <p:sp>
          <p:nvSpPr>
            <p:cNvPr id="5" name="Oval 4"/>
            <p:cNvSpPr/>
            <p:nvPr/>
          </p:nvSpPr>
          <p:spPr>
            <a:xfrm>
              <a:off x="29718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648200" y="38862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55626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a:endCxn id="7" idx="2"/>
            </p:cNvCxnSpPr>
            <p:nvPr/>
          </p:nvCxnSpPr>
          <p:spPr>
            <a:xfrm flipV="1">
              <a:off x="3276600" y="2400300"/>
              <a:ext cx="2286000" cy="38100"/>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5" idx="5"/>
              <a:endCxn id="6" idx="1"/>
            </p:cNvCxnSpPr>
            <p:nvPr/>
          </p:nvCxnSpPr>
          <p:spPr>
            <a:xfrm rot="16200000" flipH="1">
              <a:off x="3205022" y="2443022"/>
              <a:ext cx="1438556" cy="1514756"/>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4443272" y="2751185"/>
              <a:ext cx="1405078" cy="833577"/>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362200" y="2209800"/>
              <a:ext cx="457200" cy="369332"/>
            </a:xfrm>
            <a:prstGeom prst="rect">
              <a:avLst/>
            </a:prstGeom>
            <a:noFill/>
          </p:spPr>
          <p:txBody>
            <a:bodyPr wrap="square" rtlCol="0">
              <a:spAutoFit/>
            </a:bodyPr>
            <a:lstStyle/>
            <a:p>
              <a:r>
                <a:rPr lang="en-US" i="1" dirty="0" smtClean="0"/>
                <a:t>a</a:t>
              </a:r>
              <a:endParaRPr lang="en-US" i="1" dirty="0"/>
            </a:p>
          </p:txBody>
        </p:sp>
        <p:sp>
          <p:nvSpPr>
            <p:cNvPr id="12" name="TextBox 11"/>
            <p:cNvSpPr txBox="1"/>
            <p:nvPr/>
          </p:nvSpPr>
          <p:spPr>
            <a:xfrm>
              <a:off x="5943600" y="2057400"/>
              <a:ext cx="457200" cy="369332"/>
            </a:xfrm>
            <a:prstGeom prst="rect">
              <a:avLst/>
            </a:prstGeom>
            <a:noFill/>
          </p:spPr>
          <p:txBody>
            <a:bodyPr wrap="square" rtlCol="0">
              <a:spAutoFit/>
            </a:bodyPr>
            <a:lstStyle/>
            <a:p>
              <a:r>
                <a:rPr lang="en-US" i="1" dirty="0" smtClean="0"/>
                <a:t>b</a:t>
              </a:r>
              <a:endParaRPr lang="en-US" i="1" dirty="0"/>
            </a:p>
          </p:txBody>
        </p:sp>
        <p:sp>
          <p:nvSpPr>
            <p:cNvPr id="13" name="TextBox 12"/>
            <p:cNvSpPr txBox="1"/>
            <p:nvPr/>
          </p:nvSpPr>
          <p:spPr>
            <a:xfrm>
              <a:off x="5105400" y="3810000"/>
              <a:ext cx="457200" cy="369332"/>
            </a:xfrm>
            <a:prstGeom prst="rect">
              <a:avLst/>
            </a:prstGeom>
            <a:noFill/>
          </p:spPr>
          <p:txBody>
            <a:bodyPr wrap="square" rtlCol="0">
              <a:spAutoFit/>
            </a:bodyPr>
            <a:lstStyle/>
            <a:p>
              <a:r>
                <a:rPr lang="en-US" i="1" dirty="0" smtClean="0"/>
                <a:t>c</a:t>
              </a:r>
              <a:endParaRPr lang="en-US" i="1" dirty="0"/>
            </a:p>
          </p:txBody>
        </p:sp>
      </p:grpSp>
      <p:grpSp>
        <p:nvGrpSpPr>
          <p:cNvPr id="14" name="Group 13"/>
          <p:cNvGrpSpPr/>
          <p:nvPr/>
        </p:nvGrpSpPr>
        <p:grpSpPr>
          <a:xfrm>
            <a:off x="5844790" y="5191817"/>
            <a:ext cx="2240280" cy="1318034"/>
            <a:chOff x="2362200" y="1905000"/>
            <a:chExt cx="4191000" cy="2689634"/>
          </a:xfrm>
        </p:grpSpPr>
        <p:sp>
          <p:nvSpPr>
            <p:cNvPr id="15" name="Oval 14"/>
            <p:cNvSpPr/>
            <p:nvPr/>
          </p:nvSpPr>
          <p:spPr>
            <a:xfrm>
              <a:off x="29718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4648200" y="38862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562600" y="2286000"/>
              <a:ext cx="228600"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a:endCxn id="17" idx="2"/>
            </p:cNvCxnSpPr>
            <p:nvPr/>
          </p:nvCxnSpPr>
          <p:spPr>
            <a:xfrm flipV="1">
              <a:off x="3276600" y="2400300"/>
              <a:ext cx="2286000" cy="38100"/>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15" idx="5"/>
              <a:endCxn id="16" idx="1"/>
            </p:cNvCxnSpPr>
            <p:nvPr/>
          </p:nvCxnSpPr>
          <p:spPr>
            <a:xfrm rot="16200000" flipH="1">
              <a:off x="3205022" y="2443022"/>
              <a:ext cx="1438556" cy="1514756"/>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7" idx="4"/>
              <a:endCxn id="16" idx="7"/>
            </p:cNvCxnSpPr>
            <p:nvPr/>
          </p:nvCxnSpPr>
          <p:spPr>
            <a:xfrm rot="5400000">
              <a:off x="4557572" y="2800350"/>
              <a:ext cx="1405078" cy="833578"/>
            </a:xfrm>
            <a:prstGeom prst="line">
              <a:avLst/>
            </a:prstGeom>
            <a:ln>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6" idx="2"/>
            </p:cNvCxnSpPr>
            <p:nvPr/>
          </p:nvCxnSpPr>
          <p:spPr>
            <a:xfrm rot="10800000">
              <a:off x="2895600" y="3505200"/>
              <a:ext cx="1752600" cy="495300"/>
            </a:xfrm>
            <a:prstGeom prst="line">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endCxn id="15" idx="4"/>
            </p:cNvCxnSpPr>
            <p:nvPr/>
          </p:nvCxnSpPr>
          <p:spPr>
            <a:xfrm rot="5400000" flipH="1" flipV="1">
              <a:off x="2495550" y="2914650"/>
              <a:ext cx="990600" cy="1905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6" idx="6"/>
            </p:cNvCxnSpPr>
            <p:nvPr/>
          </p:nvCxnSpPr>
          <p:spPr>
            <a:xfrm flipV="1">
              <a:off x="4876800" y="3276600"/>
              <a:ext cx="1447800" cy="723900"/>
            </a:xfrm>
            <a:prstGeom prst="line">
              <a:avLst/>
            </a:prstGeom>
            <a:ln>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endCxn id="17" idx="5"/>
            </p:cNvCxnSpPr>
            <p:nvPr/>
          </p:nvCxnSpPr>
          <p:spPr>
            <a:xfrm rot="16200000" flipV="1">
              <a:off x="5643422" y="2595422"/>
              <a:ext cx="795478" cy="566878"/>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5257800" y="4038600"/>
              <a:ext cx="457200" cy="369332"/>
            </a:xfrm>
            <a:prstGeom prst="rect">
              <a:avLst/>
            </a:prstGeom>
            <a:noFill/>
          </p:spPr>
          <p:txBody>
            <a:bodyPr wrap="square" rtlCol="0">
              <a:spAutoFit/>
            </a:bodyPr>
            <a:lstStyle/>
            <a:p>
              <a:r>
                <a:rPr lang="en-US" i="1" dirty="0" smtClean="0"/>
                <a:t>c</a:t>
              </a:r>
              <a:endParaRPr lang="en-US" i="1" dirty="0"/>
            </a:p>
          </p:txBody>
        </p:sp>
        <p:sp>
          <p:nvSpPr>
            <p:cNvPr id="26" name="TextBox 25"/>
            <p:cNvSpPr txBox="1"/>
            <p:nvPr/>
          </p:nvSpPr>
          <p:spPr>
            <a:xfrm>
              <a:off x="2362200" y="2362200"/>
              <a:ext cx="457200" cy="369332"/>
            </a:xfrm>
            <a:prstGeom prst="rect">
              <a:avLst/>
            </a:prstGeom>
            <a:noFill/>
          </p:spPr>
          <p:txBody>
            <a:bodyPr wrap="square" rtlCol="0">
              <a:spAutoFit/>
            </a:bodyPr>
            <a:lstStyle/>
            <a:p>
              <a:r>
                <a:rPr lang="en-US" i="1" dirty="0" smtClean="0"/>
                <a:t>a</a:t>
              </a:r>
              <a:endParaRPr lang="en-US" i="1" dirty="0"/>
            </a:p>
          </p:txBody>
        </p:sp>
        <p:sp>
          <p:nvSpPr>
            <p:cNvPr id="27" name="TextBox 26"/>
            <p:cNvSpPr txBox="1"/>
            <p:nvPr/>
          </p:nvSpPr>
          <p:spPr>
            <a:xfrm>
              <a:off x="6096000" y="2209800"/>
              <a:ext cx="457200" cy="369332"/>
            </a:xfrm>
            <a:prstGeom prst="rect">
              <a:avLst/>
            </a:prstGeom>
            <a:noFill/>
          </p:spPr>
          <p:txBody>
            <a:bodyPr wrap="square" rtlCol="0">
              <a:spAutoFit/>
            </a:bodyPr>
            <a:lstStyle/>
            <a:p>
              <a:r>
                <a:rPr lang="en-US" i="1" dirty="0" smtClean="0"/>
                <a:t>b</a:t>
              </a:r>
              <a:endParaRPr lang="en-US" i="1" dirty="0"/>
            </a:p>
          </p:txBody>
        </p:sp>
        <p:sp>
          <p:nvSpPr>
            <p:cNvPr id="28" name="Freeform 27"/>
            <p:cNvSpPr/>
            <p:nvPr/>
          </p:nvSpPr>
          <p:spPr>
            <a:xfrm>
              <a:off x="4572000" y="4114800"/>
              <a:ext cx="488887" cy="479834"/>
            </a:xfrm>
            <a:custGeom>
              <a:avLst/>
              <a:gdLst>
                <a:gd name="connsiteX0" fmla="*/ 117695 w 488887"/>
                <a:gd name="connsiteY0" fmla="*/ 18107 h 479834"/>
                <a:gd name="connsiteX1" fmla="*/ 63375 w 488887"/>
                <a:gd name="connsiteY1" fmla="*/ 45268 h 479834"/>
                <a:gd name="connsiteX2" fmla="*/ 27161 w 488887"/>
                <a:gd name="connsiteY2" fmla="*/ 99588 h 479834"/>
                <a:gd name="connsiteX3" fmla="*/ 18107 w 488887"/>
                <a:gd name="connsiteY3" fmla="*/ 135802 h 479834"/>
                <a:gd name="connsiteX4" fmla="*/ 0 w 488887"/>
                <a:gd name="connsiteY4" fmla="*/ 190123 h 479834"/>
                <a:gd name="connsiteX5" fmla="*/ 9054 w 488887"/>
                <a:gd name="connsiteY5" fmla="*/ 353085 h 479834"/>
                <a:gd name="connsiteX6" fmla="*/ 81481 w 488887"/>
                <a:gd name="connsiteY6" fmla="*/ 425513 h 479834"/>
                <a:gd name="connsiteX7" fmla="*/ 153909 w 488887"/>
                <a:gd name="connsiteY7" fmla="*/ 461727 h 479834"/>
                <a:gd name="connsiteX8" fmla="*/ 181070 w 488887"/>
                <a:gd name="connsiteY8" fmla="*/ 479834 h 479834"/>
                <a:gd name="connsiteX9" fmla="*/ 316872 w 488887"/>
                <a:gd name="connsiteY9" fmla="*/ 470780 h 479834"/>
                <a:gd name="connsiteX10" fmla="*/ 344032 w 488887"/>
                <a:gd name="connsiteY10" fmla="*/ 461727 h 479834"/>
                <a:gd name="connsiteX11" fmla="*/ 380246 w 488887"/>
                <a:gd name="connsiteY11" fmla="*/ 452673 h 479834"/>
                <a:gd name="connsiteX12" fmla="*/ 407406 w 488887"/>
                <a:gd name="connsiteY12" fmla="*/ 434567 h 479834"/>
                <a:gd name="connsiteX13" fmla="*/ 434567 w 488887"/>
                <a:gd name="connsiteY13" fmla="*/ 407406 h 479834"/>
                <a:gd name="connsiteX14" fmla="*/ 470780 w 488887"/>
                <a:gd name="connsiteY14" fmla="*/ 344032 h 479834"/>
                <a:gd name="connsiteX15" fmla="*/ 479834 w 488887"/>
                <a:gd name="connsiteY15" fmla="*/ 316871 h 479834"/>
                <a:gd name="connsiteX16" fmla="*/ 488887 w 488887"/>
                <a:gd name="connsiteY16" fmla="*/ 262551 h 479834"/>
                <a:gd name="connsiteX17" fmla="*/ 479834 w 488887"/>
                <a:gd name="connsiteY17" fmla="*/ 117695 h 479834"/>
                <a:gd name="connsiteX18" fmla="*/ 416460 w 488887"/>
                <a:gd name="connsiteY18" fmla="*/ 54321 h 479834"/>
                <a:gd name="connsiteX19" fmla="*/ 389299 w 488887"/>
                <a:gd name="connsiteY19" fmla="*/ 36214 h 479834"/>
                <a:gd name="connsiteX20" fmla="*/ 316872 w 488887"/>
                <a:gd name="connsiteY20" fmla="*/ 0 h 47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8887" h="479834">
                  <a:moveTo>
                    <a:pt x="117695" y="18107"/>
                  </a:moveTo>
                  <a:cubicBezTo>
                    <a:pt x="98321" y="24565"/>
                    <a:pt x="77828" y="28750"/>
                    <a:pt x="63375" y="45268"/>
                  </a:cubicBezTo>
                  <a:cubicBezTo>
                    <a:pt x="49045" y="61645"/>
                    <a:pt x="27161" y="99588"/>
                    <a:pt x="27161" y="99588"/>
                  </a:cubicBezTo>
                  <a:cubicBezTo>
                    <a:pt x="24143" y="111659"/>
                    <a:pt x="21682" y="123884"/>
                    <a:pt x="18107" y="135802"/>
                  </a:cubicBezTo>
                  <a:cubicBezTo>
                    <a:pt x="12622" y="154083"/>
                    <a:pt x="0" y="190123"/>
                    <a:pt x="0" y="190123"/>
                  </a:cubicBezTo>
                  <a:cubicBezTo>
                    <a:pt x="3018" y="244444"/>
                    <a:pt x="1703" y="299179"/>
                    <a:pt x="9054" y="353085"/>
                  </a:cubicBezTo>
                  <a:cubicBezTo>
                    <a:pt x="14622" y="393915"/>
                    <a:pt x="51842" y="405754"/>
                    <a:pt x="81481" y="425513"/>
                  </a:cubicBezTo>
                  <a:cubicBezTo>
                    <a:pt x="144402" y="467461"/>
                    <a:pt x="65326" y="417435"/>
                    <a:pt x="153909" y="461727"/>
                  </a:cubicBezTo>
                  <a:cubicBezTo>
                    <a:pt x="163641" y="466593"/>
                    <a:pt x="172016" y="473798"/>
                    <a:pt x="181070" y="479834"/>
                  </a:cubicBezTo>
                  <a:cubicBezTo>
                    <a:pt x="226337" y="476816"/>
                    <a:pt x="271782" y="475790"/>
                    <a:pt x="316872" y="470780"/>
                  </a:cubicBezTo>
                  <a:cubicBezTo>
                    <a:pt x="326357" y="469726"/>
                    <a:pt x="334856" y="464349"/>
                    <a:pt x="344032" y="461727"/>
                  </a:cubicBezTo>
                  <a:cubicBezTo>
                    <a:pt x="355996" y="458309"/>
                    <a:pt x="368175" y="455691"/>
                    <a:pt x="380246" y="452673"/>
                  </a:cubicBezTo>
                  <a:cubicBezTo>
                    <a:pt x="389299" y="446638"/>
                    <a:pt x="399047" y="441533"/>
                    <a:pt x="407406" y="434567"/>
                  </a:cubicBezTo>
                  <a:cubicBezTo>
                    <a:pt x="417242" y="426370"/>
                    <a:pt x="426370" y="417242"/>
                    <a:pt x="434567" y="407406"/>
                  </a:cubicBezTo>
                  <a:cubicBezTo>
                    <a:pt x="447940" y="391358"/>
                    <a:pt x="462965" y="362267"/>
                    <a:pt x="470780" y="344032"/>
                  </a:cubicBezTo>
                  <a:cubicBezTo>
                    <a:pt x="474539" y="335260"/>
                    <a:pt x="476816" y="325925"/>
                    <a:pt x="479834" y="316871"/>
                  </a:cubicBezTo>
                  <a:cubicBezTo>
                    <a:pt x="482852" y="298764"/>
                    <a:pt x="488887" y="280907"/>
                    <a:pt x="488887" y="262551"/>
                  </a:cubicBezTo>
                  <a:cubicBezTo>
                    <a:pt x="488887" y="214171"/>
                    <a:pt x="484899" y="165809"/>
                    <a:pt x="479834" y="117695"/>
                  </a:cubicBezTo>
                  <a:cubicBezTo>
                    <a:pt x="475625" y="77709"/>
                    <a:pt x="451979" y="78000"/>
                    <a:pt x="416460" y="54321"/>
                  </a:cubicBezTo>
                  <a:cubicBezTo>
                    <a:pt x="407406" y="48285"/>
                    <a:pt x="399622" y="39655"/>
                    <a:pt x="389299" y="36214"/>
                  </a:cubicBezTo>
                  <a:cubicBezTo>
                    <a:pt x="326881" y="15408"/>
                    <a:pt x="348474" y="31604"/>
                    <a:pt x="316872" y="0"/>
                  </a:cubicBezTo>
                </a:path>
              </a:pathLst>
            </a:custGeom>
            <a:ln>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5562600" y="1905000"/>
              <a:ext cx="408533" cy="431988"/>
            </a:xfrm>
            <a:custGeom>
              <a:avLst/>
              <a:gdLst>
                <a:gd name="connsiteX0" fmla="*/ 54321 w 408533"/>
                <a:gd name="connsiteY0" fmla="*/ 390048 h 431988"/>
                <a:gd name="connsiteX1" fmla="*/ 36214 w 408533"/>
                <a:gd name="connsiteY1" fmla="*/ 362888 h 431988"/>
                <a:gd name="connsiteX2" fmla="*/ 18107 w 408533"/>
                <a:gd name="connsiteY2" fmla="*/ 272353 h 431988"/>
                <a:gd name="connsiteX3" fmla="*/ 9054 w 408533"/>
                <a:gd name="connsiteY3" fmla="*/ 245193 h 431988"/>
                <a:gd name="connsiteX4" fmla="*/ 0 w 408533"/>
                <a:gd name="connsiteY4" fmla="*/ 208979 h 431988"/>
                <a:gd name="connsiteX5" fmla="*/ 27161 w 408533"/>
                <a:gd name="connsiteY5" fmla="*/ 109391 h 431988"/>
                <a:gd name="connsiteX6" fmla="*/ 54321 w 408533"/>
                <a:gd name="connsiteY6" fmla="*/ 91284 h 431988"/>
                <a:gd name="connsiteX7" fmla="*/ 63374 w 408533"/>
                <a:gd name="connsiteY7" fmla="*/ 55070 h 431988"/>
                <a:gd name="connsiteX8" fmla="*/ 90535 w 408533"/>
                <a:gd name="connsiteY8" fmla="*/ 46016 h 431988"/>
                <a:gd name="connsiteX9" fmla="*/ 117695 w 408533"/>
                <a:gd name="connsiteY9" fmla="*/ 27910 h 431988"/>
                <a:gd name="connsiteX10" fmla="*/ 172016 w 408533"/>
                <a:gd name="connsiteY10" fmla="*/ 9803 h 431988"/>
                <a:gd name="connsiteX11" fmla="*/ 199176 w 408533"/>
                <a:gd name="connsiteY11" fmla="*/ 749 h 431988"/>
                <a:gd name="connsiteX12" fmla="*/ 298765 w 408533"/>
                <a:gd name="connsiteY12" fmla="*/ 9803 h 431988"/>
                <a:gd name="connsiteX13" fmla="*/ 316871 w 408533"/>
                <a:gd name="connsiteY13" fmla="*/ 36963 h 431988"/>
                <a:gd name="connsiteX14" fmla="*/ 371192 w 408533"/>
                <a:gd name="connsiteY14" fmla="*/ 73177 h 431988"/>
                <a:gd name="connsiteX15" fmla="*/ 380246 w 408533"/>
                <a:gd name="connsiteY15" fmla="*/ 109391 h 431988"/>
                <a:gd name="connsiteX16" fmla="*/ 398353 w 408533"/>
                <a:gd name="connsiteY16" fmla="*/ 145605 h 431988"/>
                <a:gd name="connsiteX17" fmla="*/ 407406 w 408533"/>
                <a:gd name="connsiteY17" fmla="*/ 172765 h 431988"/>
                <a:gd name="connsiteX18" fmla="*/ 398353 w 408533"/>
                <a:gd name="connsiteY18" fmla="*/ 335727 h 431988"/>
                <a:gd name="connsiteX19" fmla="*/ 371192 w 408533"/>
                <a:gd name="connsiteY19" fmla="*/ 362888 h 431988"/>
                <a:gd name="connsiteX20" fmla="*/ 353085 w 408533"/>
                <a:gd name="connsiteY20" fmla="*/ 390048 h 431988"/>
                <a:gd name="connsiteX21" fmla="*/ 325925 w 408533"/>
                <a:gd name="connsiteY21" fmla="*/ 399102 h 431988"/>
                <a:gd name="connsiteX22" fmla="*/ 298765 w 408533"/>
                <a:gd name="connsiteY22" fmla="*/ 417209 h 431988"/>
                <a:gd name="connsiteX23" fmla="*/ 217283 w 408533"/>
                <a:gd name="connsiteY23" fmla="*/ 426262 h 431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08533" h="431988">
                  <a:moveTo>
                    <a:pt x="54321" y="390048"/>
                  </a:moveTo>
                  <a:cubicBezTo>
                    <a:pt x="48285" y="380995"/>
                    <a:pt x="41080" y="372620"/>
                    <a:pt x="36214" y="362888"/>
                  </a:cubicBezTo>
                  <a:cubicBezTo>
                    <a:pt x="22580" y="335620"/>
                    <a:pt x="23666" y="300148"/>
                    <a:pt x="18107" y="272353"/>
                  </a:cubicBezTo>
                  <a:cubicBezTo>
                    <a:pt x="16235" y="262995"/>
                    <a:pt x="11676" y="254369"/>
                    <a:pt x="9054" y="245193"/>
                  </a:cubicBezTo>
                  <a:cubicBezTo>
                    <a:pt x="5636" y="233229"/>
                    <a:pt x="3018" y="221050"/>
                    <a:pt x="0" y="208979"/>
                  </a:cubicBezTo>
                  <a:cubicBezTo>
                    <a:pt x="4932" y="174455"/>
                    <a:pt x="3325" y="137995"/>
                    <a:pt x="27161" y="109391"/>
                  </a:cubicBezTo>
                  <a:cubicBezTo>
                    <a:pt x="34127" y="101032"/>
                    <a:pt x="45268" y="97320"/>
                    <a:pt x="54321" y="91284"/>
                  </a:cubicBezTo>
                  <a:cubicBezTo>
                    <a:pt x="57339" y="79213"/>
                    <a:pt x="55601" y="64786"/>
                    <a:pt x="63374" y="55070"/>
                  </a:cubicBezTo>
                  <a:cubicBezTo>
                    <a:pt x="69336" y="47618"/>
                    <a:pt x="81999" y="50284"/>
                    <a:pt x="90535" y="46016"/>
                  </a:cubicBezTo>
                  <a:cubicBezTo>
                    <a:pt x="100267" y="41150"/>
                    <a:pt x="107752" y="32329"/>
                    <a:pt x="117695" y="27910"/>
                  </a:cubicBezTo>
                  <a:cubicBezTo>
                    <a:pt x="135136" y="20158"/>
                    <a:pt x="153909" y="15839"/>
                    <a:pt x="172016" y="9803"/>
                  </a:cubicBezTo>
                  <a:lnTo>
                    <a:pt x="199176" y="749"/>
                  </a:lnTo>
                  <a:cubicBezTo>
                    <a:pt x="232372" y="3767"/>
                    <a:pt x="266906" y="0"/>
                    <a:pt x="298765" y="9803"/>
                  </a:cubicBezTo>
                  <a:cubicBezTo>
                    <a:pt x="309164" y="13003"/>
                    <a:pt x="308683" y="29798"/>
                    <a:pt x="316871" y="36963"/>
                  </a:cubicBezTo>
                  <a:cubicBezTo>
                    <a:pt x="333248" y="51293"/>
                    <a:pt x="371192" y="73177"/>
                    <a:pt x="371192" y="73177"/>
                  </a:cubicBezTo>
                  <a:cubicBezTo>
                    <a:pt x="374210" y="85248"/>
                    <a:pt x="375877" y="97740"/>
                    <a:pt x="380246" y="109391"/>
                  </a:cubicBezTo>
                  <a:cubicBezTo>
                    <a:pt x="384985" y="122028"/>
                    <a:pt x="393037" y="133200"/>
                    <a:pt x="398353" y="145605"/>
                  </a:cubicBezTo>
                  <a:cubicBezTo>
                    <a:pt x="402112" y="154376"/>
                    <a:pt x="404388" y="163712"/>
                    <a:pt x="407406" y="172765"/>
                  </a:cubicBezTo>
                  <a:cubicBezTo>
                    <a:pt x="404388" y="227086"/>
                    <a:pt x="408533" y="282283"/>
                    <a:pt x="398353" y="335727"/>
                  </a:cubicBezTo>
                  <a:cubicBezTo>
                    <a:pt x="395957" y="348305"/>
                    <a:pt x="379389" y="353052"/>
                    <a:pt x="371192" y="362888"/>
                  </a:cubicBezTo>
                  <a:cubicBezTo>
                    <a:pt x="364226" y="371247"/>
                    <a:pt x="361581" y="383251"/>
                    <a:pt x="353085" y="390048"/>
                  </a:cubicBezTo>
                  <a:cubicBezTo>
                    <a:pt x="345633" y="396010"/>
                    <a:pt x="334461" y="394834"/>
                    <a:pt x="325925" y="399102"/>
                  </a:cubicBezTo>
                  <a:cubicBezTo>
                    <a:pt x="316193" y="403968"/>
                    <a:pt x="308497" y="412343"/>
                    <a:pt x="298765" y="417209"/>
                  </a:cubicBezTo>
                  <a:cubicBezTo>
                    <a:pt x="269207" y="431988"/>
                    <a:pt x="253102" y="426262"/>
                    <a:pt x="217283" y="426262"/>
                  </a:cubicBezTo>
                </a:path>
              </a:pathLst>
            </a:custGeom>
            <a:ln>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30" name="TextBox 29"/>
          <p:cNvSpPr txBox="1"/>
          <p:nvPr/>
        </p:nvSpPr>
        <p:spPr>
          <a:xfrm>
            <a:off x="921026" y="5453206"/>
            <a:ext cx="4586897" cy="1015663"/>
          </a:xfrm>
          <a:prstGeom prst="rect">
            <a:avLst/>
          </a:prstGeom>
          <a:noFill/>
        </p:spPr>
        <p:txBody>
          <a:bodyPr wrap="square" rtlCol="0">
            <a:spAutoFit/>
          </a:bodyPr>
          <a:lstStyle/>
          <a:p>
            <a:r>
              <a:rPr lang="en-US" sz="2000" dirty="0" smtClean="0"/>
              <a:t>In this directed </a:t>
            </a:r>
            <a:r>
              <a:rPr lang="en-US" sz="2000" dirty="0" err="1" smtClean="0"/>
              <a:t>multigraph</a:t>
            </a:r>
            <a:r>
              <a:rPr lang="en-US" sz="2000" dirty="0" smtClean="0"/>
              <a:t> the multiplicity </a:t>
            </a:r>
            <a:r>
              <a:rPr lang="en-US" sz="2000" dirty="0"/>
              <a:t>of (</a:t>
            </a:r>
            <a:r>
              <a:rPr lang="en-US" sz="2000" i="1" dirty="0" err="1"/>
              <a:t>a,b</a:t>
            </a:r>
            <a:r>
              <a:rPr lang="en-US" sz="2000" dirty="0"/>
              <a:t>) is </a:t>
            </a:r>
            <a:r>
              <a:rPr lang="en-US" sz="2000" dirty="0" smtClean="0">
                <a:latin typeface="Cambria Math" pitchFamily="18" charset="0"/>
                <a:ea typeface="Cambria Math" pitchFamily="18" charset="0"/>
              </a:rPr>
              <a:t>1 and the multiplicity </a:t>
            </a:r>
            <a:r>
              <a:rPr lang="en-US" sz="2000" dirty="0">
                <a:latin typeface="Cambria Math" pitchFamily="18" charset="0"/>
                <a:ea typeface="Cambria Math" pitchFamily="18" charset="0"/>
              </a:rPr>
              <a:t>of (</a:t>
            </a:r>
            <a:r>
              <a:rPr lang="en-US" sz="2000" i="1" dirty="0" err="1">
                <a:latin typeface="Cambria Math" pitchFamily="18" charset="0"/>
                <a:ea typeface="Cambria Math" pitchFamily="18" charset="0"/>
              </a:rPr>
              <a:t>b,c</a:t>
            </a:r>
            <a:r>
              <a:rPr lang="en-US" sz="2000" dirty="0">
                <a:latin typeface="Cambria Math" pitchFamily="18" charset="0"/>
                <a:ea typeface="Cambria Math" pitchFamily="18" charset="0"/>
              </a:rPr>
              <a:t>) is </a:t>
            </a:r>
            <a:r>
              <a:rPr lang="en-US" sz="2000" dirty="0" smtClean="0">
                <a:latin typeface="Cambria Math" pitchFamily="18" charset="0"/>
                <a:ea typeface="Cambria Math" pitchFamily="18" charset="0"/>
              </a:rPr>
              <a:t>2.</a:t>
            </a:r>
            <a:endParaRPr lang="en-US" sz="2000" dirty="0">
              <a:latin typeface="Cambria Math" pitchFamily="18" charset="0"/>
              <a:ea typeface="Cambria Math" pitchFamily="18" charset="0"/>
            </a:endParaRPr>
          </a:p>
        </p:txBody>
      </p:sp>
      <p:sp>
        <p:nvSpPr>
          <p:cNvPr id="31" name="TextBox 30"/>
          <p:cNvSpPr txBox="1"/>
          <p:nvPr/>
        </p:nvSpPr>
        <p:spPr>
          <a:xfrm>
            <a:off x="990600" y="2496982"/>
            <a:ext cx="1371600" cy="400110"/>
          </a:xfrm>
          <a:prstGeom prst="rect">
            <a:avLst/>
          </a:prstGeom>
          <a:noFill/>
        </p:spPr>
        <p:txBody>
          <a:bodyPr wrap="square" rtlCol="0">
            <a:spAutoFit/>
          </a:bodyPr>
          <a:lstStyle/>
          <a:p>
            <a:r>
              <a:rPr lang="en-US" sz="2000" b="1" dirty="0" smtClean="0"/>
              <a:t>Example</a:t>
            </a:r>
            <a:r>
              <a:rPr lang="en-US" sz="2000" dirty="0" smtClean="0"/>
              <a:t>:</a:t>
            </a:r>
            <a:endParaRPr lang="en-US" sz="2000" dirty="0"/>
          </a:p>
        </p:txBody>
      </p:sp>
      <p:sp>
        <p:nvSpPr>
          <p:cNvPr id="32" name="TextBox 31"/>
          <p:cNvSpPr txBox="1"/>
          <p:nvPr/>
        </p:nvSpPr>
        <p:spPr>
          <a:xfrm>
            <a:off x="990600" y="2856588"/>
            <a:ext cx="3511826" cy="707886"/>
          </a:xfrm>
          <a:prstGeom prst="rect">
            <a:avLst/>
          </a:prstGeom>
          <a:noFill/>
        </p:spPr>
        <p:txBody>
          <a:bodyPr wrap="square" rtlCol="0">
            <a:spAutoFit/>
          </a:bodyPr>
          <a:lstStyle/>
          <a:p>
            <a:r>
              <a:rPr lang="en-US" sz="2000" dirty="0" smtClean="0"/>
              <a:t>This is a directed graph with three vertices and four edges.</a:t>
            </a:r>
            <a:endParaRPr lang="en-US" sz="2000" dirty="0"/>
          </a:p>
        </p:txBody>
      </p:sp>
      <p:cxnSp>
        <p:nvCxnSpPr>
          <p:cNvPr id="45" name="Straight Arrow Connector 44"/>
          <p:cNvCxnSpPr/>
          <p:nvPr/>
        </p:nvCxnSpPr>
        <p:spPr>
          <a:xfrm flipV="1">
            <a:off x="7125730" y="2682017"/>
            <a:ext cx="389965" cy="9035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921026" y="5084644"/>
            <a:ext cx="1371600" cy="400110"/>
          </a:xfrm>
          <a:prstGeom prst="rect">
            <a:avLst/>
          </a:prstGeom>
          <a:noFill/>
        </p:spPr>
        <p:txBody>
          <a:bodyPr wrap="square" rtlCol="0">
            <a:spAutoFit/>
          </a:bodyPr>
          <a:lstStyle/>
          <a:p>
            <a:r>
              <a:rPr lang="en-US" sz="2000" b="1" dirty="0" smtClean="0"/>
              <a:t>Example</a:t>
            </a:r>
            <a:r>
              <a:rPr lang="en-US" sz="2000" dirty="0" smtClean="0"/>
              <a:t>:</a:t>
            </a:r>
            <a:endParaRPr lang="en-US" sz="2000" dirty="0"/>
          </a:p>
        </p:txBody>
      </p:sp>
      <p:sp>
        <p:nvSpPr>
          <p:cNvPr id="35" name="Slide Number Placeholder 34"/>
          <p:cNvSpPr>
            <a:spLocks noGrp="1"/>
          </p:cNvSpPr>
          <p:nvPr>
            <p:ph type="sldNum" sz="quarter" idx="12"/>
          </p:nvPr>
        </p:nvSpPr>
        <p:spPr/>
        <p:txBody>
          <a:bodyPr/>
          <a:lstStyle/>
          <a:p>
            <a:fld id="{8CD41AC4-40F7-4FE0-8905-74C6698904F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09007.jpg"/>
          <p:cNvPicPr>
            <a:picLocks noChangeAspect="1"/>
          </p:cNvPicPr>
          <p:nvPr/>
        </p:nvPicPr>
        <p:blipFill>
          <a:blip r:embed="rId2" cstate="print"/>
          <a:stretch>
            <a:fillRect/>
          </a:stretch>
        </p:blipFill>
        <p:spPr>
          <a:xfrm>
            <a:off x="4953000" y="1600200"/>
            <a:ext cx="4013454" cy="2150311"/>
          </a:xfrm>
          <a:prstGeom prst="rect">
            <a:avLst/>
          </a:prstGeom>
        </p:spPr>
      </p:pic>
      <p:sp>
        <p:nvSpPr>
          <p:cNvPr id="2" name="Title 1"/>
          <p:cNvSpPr>
            <a:spLocks noGrp="1"/>
          </p:cNvSpPr>
          <p:nvPr>
            <p:ph type="title"/>
          </p:nvPr>
        </p:nvSpPr>
        <p:spPr>
          <a:xfrm>
            <a:off x="457200" y="381000"/>
            <a:ext cx="8229600" cy="1143000"/>
          </a:xfrm>
        </p:spPr>
        <p:txBody>
          <a:bodyPr/>
          <a:lstStyle/>
          <a:p>
            <a:r>
              <a:rPr lang="en-US" dirty="0" smtClean="0"/>
              <a:t>Graphs are Everywhere!</a:t>
            </a:r>
            <a:endParaRPr lang="en-US" dirty="0"/>
          </a:p>
        </p:txBody>
      </p:sp>
      <p:sp>
        <p:nvSpPr>
          <p:cNvPr id="4" name="Slide Number Placeholder 3"/>
          <p:cNvSpPr>
            <a:spLocks noGrp="1"/>
          </p:cNvSpPr>
          <p:nvPr>
            <p:ph type="sldNum" sz="quarter" idx="12"/>
          </p:nvPr>
        </p:nvSpPr>
        <p:spPr/>
        <p:txBody>
          <a:bodyPr/>
          <a:lstStyle/>
          <a:p>
            <a:fld id="{8CD41AC4-40F7-4FE0-8905-74C6698904F3}" type="slidenum">
              <a:rPr lang="en-US" smtClean="0"/>
              <a:pPr/>
              <a:t>9</a:t>
            </a:fld>
            <a:endParaRPr lang="en-US"/>
          </a:p>
        </p:txBody>
      </p:sp>
      <p:pic>
        <p:nvPicPr>
          <p:cNvPr id="6" name="Picture 5" descr="09008.jpg"/>
          <p:cNvPicPr>
            <a:picLocks noChangeAspect="1"/>
          </p:cNvPicPr>
          <p:nvPr/>
        </p:nvPicPr>
        <p:blipFill>
          <a:blip r:embed="rId3" cstate="print"/>
          <a:stretch>
            <a:fillRect/>
          </a:stretch>
        </p:blipFill>
        <p:spPr>
          <a:xfrm>
            <a:off x="1143000" y="4419600"/>
            <a:ext cx="2653284" cy="1516526"/>
          </a:xfrm>
          <a:prstGeom prst="rect">
            <a:avLst/>
          </a:prstGeom>
        </p:spPr>
      </p:pic>
      <p:pic>
        <p:nvPicPr>
          <p:cNvPr id="7" name="Content Placeholder 3" descr="09001.jpg"/>
          <p:cNvPicPr>
            <a:picLocks noChangeAspect="1"/>
          </p:cNvPicPr>
          <p:nvPr/>
        </p:nvPicPr>
        <p:blipFill>
          <a:blip r:embed="rId4" cstate="print"/>
          <a:stretch>
            <a:fillRect/>
          </a:stretch>
        </p:blipFill>
        <p:spPr>
          <a:xfrm>
            <a:off x="457200" y="2514600"/>
            <a:ext cx="4315464" cy="1132332"/>
          </a:xfrm>
          <a:prstGeom prst="rect">
            <a:avLst/>
          </a:prstGeom>
        </p:spPr>
      </p:pic>
      <p:sp>
        <p:nvSpPr>
          <p:cNvPr id="8" name="TextBox 7"/>
          <p:cNvSpPr txBox="1"/>
          <p:nvPr/>
        </p:nvSpPr>
        <p:spPr>
          <a:xfrm>
            <a:off x="1752600" y="3429000"/>
            <a:ext cx="2223686" cy="369332"/>
          </a:xfrm>
          <a:prstGeom prst="rect">
            <a:avLst/>
          </a:prstGeom>
          <a:noFill/>
        </p:spPr>
        <p:txBody>
          <a:bodyPr wrap="none" rtlCol="0">
            <a:spAutoFit/>
          </a:bodyPr>
          <a:lstStyle/>
          <a:p>
            <a:r>
              <a:rPr lang="en-US" dirty="0" smtClean="0"/>
              <a:t>Computer Networks</a:t>
            </a:r>
            <a:endParaRPr lang="en-US" dirty="0"/>
          </a:p>
        </p:txBody>
      </p:sp>
      <p:sp>
        <p:nvSpPr>
          <p:cNvPr id="9" name="TextBox 8"/>
          <p:cNvSpPr txBox="1"/>
          <p:nvPr/>
        </p:nvSpPr>
        <p:spPr>
          <a:xfrm>
            <a:off x="5867400" y="3810000"/>
            <a:ext cx="1796548" cy="369332"/>
          </a:xfrm>
          <a:prstGeom prst="rect">
            <a:avLst/>
          </a:prstGeom>
          <a:noFill/>
        </p:spPr>
        <p:txBody>
          <a:bodyPr wrap="none" rtlCol="0">
            <a:spAutoFit/>
          </a:bodyPr>
          <a:lstStyle/>
          <a:p>
            <a:r>
              <a:rPr lang="en-US" dirty="0" smtClean="0"/>
              <a:t>Social Networks</a:t>
            </a:r>
            <a:endParaRPr lang="en-US" dirty="0"/>
          </a:p>
        </p:txBody>
      </p:sp>
      <p:sp>
        <p:nvSpPr>
          <p:cNvPr id="10" name="TextBox 9"/>
          <p:cNvSpPr txBox="1"/>
          <p:nvPr/>
        </p:nvSpPr>
        <p:spPr>
          <a:xfrm>
            <a:off x="1371600" y="5943600"/>
            <a:ext cx="2148207" cy="369332"/>
          </a:xfrm>
          <a:prstGeom prst="rect">
            <a:avLst/>
          </a:prstGeom>
          <a:noFill/>
        </p:spPr>
        <p:txBody>
          <a:bodyPr wrap="none" rtlCol="0">
            <a:spAutoFit/>
          </a:bodyPr>
          <a:lstStyle/>
          <a:p>
            <a:r>
              <a:rPr lang="en-US" dirty="0" smtClean="0"/>
              <a:t>Influence Networks</a:t>
            </a:r>
            <a:endParaRPr lang="en-US" dirty="0"/>
          </a:p>
        </p:txBody>
      </p:sp>
      <p:pic>
        <p:nvPicPr>
          <p:cNvPr id="11" name="Picture 10" descr="FIGURE10.1.9.jpg"/>
          <p:cNvPicPr>
            <a:picLocks noChangeAspect="1"/>
          </p:cNvPicPr>
          <p:nvPr/>
        </p:nvPicPr>
        <p:blipFill>
          <a:blip r:embed="rId5" cstate="print"/>
          <a:stretch>
            <a:fillRect/>
          </a:stretch>
        </p:blipFill>
        <p:spPr>
          <a:xfrm>
            <a:off x="4953000" y="4343400"/>
            <a:ext cx="3399256" cy="1971032"/>
          </a:xfrm>
          <a:prstGeom prst="rect">
            <a:avLst/>
          </a:prstGeom>
        </p:spPr>
      </p:pic>
      <p:sp>
        <p:nvSpPr>
          <p:cNvPr id="12" name="TextBox 11"/>
          <p:cNvSpPr txBox="1"/>
          <p:nvPr/>
        </p:nvSpPr>
        <p:spPr>
          <a:xfrm>
            <a:off x="4876800" y="6324600"/>
            <a:ext cx="3451937" cy="369332"/>
          </a:xfrm>
          <a:prstGeom prst="rect">
            <a:avLst/>
          </a:prstGeom>
          <a:noFill/>
        </p:spPr>
        <p:txBody>
          <a:bodyPr wrap="none" rtlCol="0">
            <a:spAutoFit/>
          </a:bodyPr>
          <a:lstStyle/>
          <a:p>
            <a:r>
              <a:rPr lang="en-US" dirty="0" smtClean="0"/>
              <a:t>SW Module Dependency Graphs</a:t>
            </a:r>
            <a:endParaRPr lang="en-US" dirty="0"/>
          </a:p>
        </p:txBody>
      </p:sp>
    </p:spTree>
    <p:extLst>
      <p:ext uri="{BB962C8B-B14F-4D97-AF65-F5344CB8AC3E}">
        <p14:creationId xmlns="" xmlns:p14="http://schemas.microsoft.com/office/powerpoint/2010/main" val="24401209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A) = \bigcup_{v \in A} N(v).$&#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 &#10;2m = \sum_{v \in V} \mbox{deg}(v) = \sum_{v \in V_1} \mbox{deg}(v) + \sum_{v \in V_2} \mbox{deg}(v).&#10;$$&#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10;$$ |E| = \sum_{v \in V} deg^{-}(v) = \sum_{v \in V}deg^{+}(v).$$&#10;&#10;\end{document}"/>
  <p:tag name="IGUANATEXSIZE" val="3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17393</TotalTime>
  <Words>1789</Words>
  <Application>Microsoft Office PowerPoint</Application>
  <PresentationFormat>On-screen Show (4:3)</PresentationFormat>
  <Paragraphs>186</Paragraphs>
  <Slides>22</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5" baseType="lpstr">
      <vt:lpstr>Flow</vt:lpstr>
      <vt:lpstr>Equation</vt:lpstr>
      <vt:lpstr>Document</vt:lpstr>
      <vt:lpstr>Graphs</vt:lpstr>
      <vt:lpstr>Chapter Summary</vt:lpstr>
      <vt:lpstr>Graphs and Graph Models</vt:lpstr>
      <vt:lpstr>Section Summary</vt:lpstr>
      <vt:lpstr>Graphs</vt:lpstr>
      <vt:lpstr>Some Terminology</vt:lpstr>
      <vt:lpstr>Directed Graphs</vt:lpstr>
      <vt:lpstr>Some Terminology (continued)</vt:lpstr>
      <vt:lpstr>Graphs are Everywhere!</vt:lpstr>
      <vt:lpstr>Graph Terminology: Summary</vt:lpstr>
      <vt:lpstr>Graph Terminology and Special Types of Graphs</vt:lpstr>
      <vt:lpstr>Section Summary</vt:lpstr>
      <vt:lpstr>Basic Terminology</vt:lpstr>
      <vt:lpstr>  Degrees &amp; Neighborhoods of Vertices </vt:lpstr>
      <vt:lpstr>Degrees of Vertices</vt:lpstr>
      <vt:lpstr>Handshaking Theorem</vt:lpstr>
      <vt:lpstr>Degree of Vertices (continued)</vt:lpstr>
      <vt:lpstr>Directed Graphs</vt:lpstr>
      <vt:lpstr>Directed Graphs (continued)</vt:lpstr>
      <vt:lpstr>Directed Graphs (continued)</vt:lpstr>
      <vt:lpstr>Special Types of Simple Graphs: Complete Graphs</vt:lpstr>
      <vt:lpstr>Special Types of Simple Graphs: Cycles and Wheels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recursion</dc:title>
  <dc:creator>Richard Scherl</dc:creator>
  <cp:lastModifiedBy>Hiva</cp:lastModifiedBy>
  <cp:revision>749</cp:revision>
  <dcterms:created xsi:type="dcterms:W3CDTF">2011-03-27T19:58:04Z</dcterms:created>
  <dcterms:modified xsi:type="dcterms:W3CDTF">2014-11-17T17:49:24Z</dcterms:modified>
</cp:coreProperties>
</file>