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91" r:id="rId2"/>
    <p:sldId id="308" r:id="rId3"/>
    <p:sldId id="340" r:id="rId4"/>
    <p:sldId id="386" r:id="rId5"/>
    <p:sldId id="407" r:id="rId6"/>
    <p:sldId id="408" r:id="rId7"/>
    <p:sldId id="342" r:id="rId8"/>
    <p:sldId id="343" r:id="rId9"/>
    <p:sldId id="346" r:id="rId10"/>
    <p:sldId id="348" r:id="rId11"/>
    <p:sldId id="349" r:id="rId12"/>
    <p:sldId id="351" r:id="rId13"/>
    <p:sldId id="354" r:id="rId14"/>
    <p:sldId id="390" r:id="rId15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nstantia" pitchFamily="18" charset="0"/>
      <p:regular r:id="rId22"/>
      <p:bold r:id="rId23"/>
      <p:italic r:id="rId24"/>
      <p:boldItalic r:id="rId25"/>
    </p:embeddedFont>
    <p:embeddedFont>
      <p:font typeface="Wingdings 2" pitchFamily="18" charset="2"/>
      <p:regular r:id="rId26"/>
    </p:embeddedFont>
    <p:embeddedFont>
      <p:font typeface="Cambria Math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32" autoAdjust="0"/>
  </p:normalViewPr>
  <p:slideViewPr>
    <p:cSldViewPr>
      <p:cViewPr varScale="1">
        <p:scale>
          <a:sx n="73" d="100"/>
          <a:sy n="73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84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322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DEFD-3730-4175-8706-350099C5F1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1630-FCC7-4698-B2F1-7FD3B17BF28D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4944-1E55-443E-8CBA-4F7E2C7CE4BF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E80A-2CE2-4E89-A913-D2E52AD2F855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81DD-4783-4114-A2FB-F86A2D115E70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D3A6-F7EF-44DE-92A2-9799C198DC3E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0BE4-12A5-4354-A028-09D2290D9D7D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0821-E5D6-451E-A7C9-744AA946129E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8C27-40FC-4073-BB1B-A8EEB8C9A6C9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3CF4-EF3C-4F8D-800E-7B77A3D03A3C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FE93-C2A0-494A-99A4-4232065B6BBB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D5D-B943-4A91-9D54-95D7D78DE188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81B9BE-3BE6-443B-A94F-696C2C1EBD84}" type="datetime1">
              <a:rPr lang="en-US" smtClean="0"/>
              <a:pPr/>
              <a:t>10/9/2014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3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Average-Case Complexity of Linear 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Describe the average case performance of the linear search algorithm. (Although usually it is very difficult to determine average-case complexity, it is easy for linear search.)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Assume the element is in the list and that the possible positions are equally likely. By the argument on the previous slide, if </a:t>
            </a:r>
            <a:r>
              <a:rPr lang="en-US" sz="2400" i="1" dirty="0" smtClean="0"/>
              <a:t>x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, </a:t>
            </a:r>
            <a:r>
              <a:rPr lang="en-US" sz="2400" dirty="0" smtClean="0"/>
              <a:t>the number of comparisons is  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i</a:t>
            </a:r>
            <a:r>
              <a:rPr lang="en-US" sz="2400" dirty="0" smtClean="0"/>
              <a:t> +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1.</a:t>
            </a: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  Hence,  the average-case complexity of linear search is </a:t>
            </a:r>
            <a:r>
              <a:rPr lang="el-GR" sz="2400" dirty="0" smtClean="0">
                <a:latin typeface="Cambria Math"/>
                <a:ea typeface="Cambria Math"/>
              </a:rPr>
              <a:t>Θ</a:t>
            </a:r>
            <a:r>
              <a:rPr lang="en-US" sz="2400" dirty="0" smtClean="0">
                <a:latin typeface="Cambria Math"/>
                <a:ea typeface="Cambria Math"/>
              </a:rPr>
              <a:t>(</a:t>
            </a:r>
            <a:r>
              <a:rPr lang="en-US" sz="2400" i="1" dirty="0" smtClean="0">
                <a:latin typeface="Cambria Math"/>
                <a:ea typeface="Cambria Math"/>
              </a:rPr>
              <a:t>n</a:t>
            </a:r>
            <a:r>
              <a:rPr lang="en-US" sz="2400" dirty="0" smtClean="0">
                <a:latin typeface="Cambria Math"/>
                <a:ea typeface="Cambria Math"/>
              </a:rPr>
              <a:t>).</a:t>
            </a:r>
            <a:r>
              <a:rPr lang="en-US" sz="2400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81200" y="4495800"/>
            <a:ext cx="2624138" cy="435769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876800" y="4495800"/>
            <a:ext cx="2655094" cy="435769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5029200"/>
            <a:ext cx="2878931" cy="5167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Worst-Case Complexity of Binary Search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Describe the time complexity of binary search in terms of the number of comparisons used.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2743200"/>
            <a:ext cx="6248400" cy="1905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increasing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left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right endpoint of interval}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⌊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)/2</a:t>
            </a:r>
            <a:r>
              <a:rPr lang="en-US" sz="2600" dirty="0" smtClean="0">
                <a:latin typeface="Cambria Math"/>
                <a:ea typeface="Cambria Math"/>
              </a:rPr>
              <a:t>⌋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m + 1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{location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</a:t>
            </a:r>
            <a:r>
              <a:rPr kumimoji="0" lang="en-US" sz="2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term </a:t>
            </a:r>
            <a:r>
              <a:rPr lang="en-US" sz="2600" i="1" dirty="0" err="1" smtClean="0"/>
              <a:t>a</a:t>
            </a:r>
            <a:r>
              <a:rPr lang="en-US" sz="2600" i="1" baseline="-25000" dirty="0" err="1" smtClean="0"/>
              <a:t>i</a:t>
            </a:r>
            <a:r>
              <a:rPr lang="en-US" sz="2600" dirty="0" smtClean="0"/>
              <a:t>  equal to </a:t>
            </a:r>
            <a:r>
              <a:rPr lang="en-US" sz="2600" i="1" dirty="0" smtClean="0"/>
              <a:t>x</a:t>
            </a:r>
            <a:r>
              <a:rPr lang="en-US" sz="2600" dirty="0" smtClean="0"/>
              <a:t>, or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600" dirty="0" smtClean="0"/>
              <a:t> if </a:t>
            </a:r>
            <a:r>
              <a:rPr lang="en-US" sz="2600" i="1" dirty="0" smtClean="0"/>
              <a:t>x</a:t>
            </a:r>
            <a:r>
              <a:rPr lang="en-US" sz="2600" dirty="0" smtClean="0"/>
              <a:t> is not found}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6482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Solution</a:t>
            </a:r>
            <a:r>
              <a:rPr lang="en-US" sz="1600" dirty="0" smtClean="0"/>
              <a:t>:  Assume (for simplicity) </a:t>
            </a:r>
            <a:r>
              <a:rPr lang="en-US" sz="1600" i="1" dirty="0" smtClean="0"/>
              <a:t>n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i="1" baseline="30000" dirty="0" smtClean="0"/>
              <a:t>k</a:t>
            </a:r>
            <a:r>
              <a:rPr lang="en-US" sz="1600" dirty="0" smtClean="0"/>
              <a:t> elements. Note that </a:t>
            </a:r>
            <a:r>
              <a:rPr lang="en-US" sz="1600" i="1" dirty="0" smtClean="0"/>
              <a:t>k</a:t>
            </a:r>
            <a:r>
              <a:rPr lang="en-US" sz="1600" dirty="0" smtClean="0"/>
              <a:t> = log </a:t>
            </a:r>
            <a:r>
              <a:rPr lang="en-US" sz="1600" i="1" dirty="0" smtClean="0"/>
              <a:t>n. 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Two comparisons are made at each stage;  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&lt; </a:t>
            </a:r>
            <a:r>
              <a:rPr lang="en-US" sz="1600" i="1" dirty="0" smtClean="0"/>
              <a:t>j</a:t>
            </a:r>
            <a:r>
              <a:rPr lang="en-US" sz="1600" dirty="0" smtClean="0"/>
              <a:t>, and </a:t>
            </a:r>
            <a:r>
              <a:rPr lang="en-US" sz="1600" i="1" dirty="0" smtClean="0"/>
              <a:t>x</a:t>
            </a:r>
            <a:r>
              <a:rPr lang="en-US" sz="1600" dirty="0" smtClean="0"/>
              <a:t> &gt; </a:t>
            </a:r>
            <a:r>
              <a:rPr lang="en-US" sz="1600" i="1" dirty="0" smtClean="0"/>
              <a:t>a</a:t>
            </a:r>
            <a:r>
              <a:rPr lang="en-US" sz="1600" i="1" baseline="-25000" dirty="0" smtClean="0"/>
              <a:t>m</a:t>
            </a:r>
            <a:r>
              <a:rPr lang="en-US" sz="1600" dirty="0" smtClean="0"/>
              <a:t> 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At the first iteration the size of the list is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i="1" baseline="30000" dirty="0" smtClean="0"/>
              <a:t>k </a:t>
            </a:r>
            <a:r>
              <a:rPr lang="en-US" sz="1600" dirty="0" smtClean="0"/>
              <a:t> and after the first iteration it is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i="1" baseline="30000" dirty="0" smtClean="0"/>
              <a:t>k</a:t>
            </a:r>
            <a:r>
              <a:rPr lang="en-US" sz="1600" baseline="30000" dirty="0" smtClean="0"/>
              <a:t>-</a:t>
            </a:r>
            <a:r>
              <a:rPr lang="en-US" sz="1600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.  </a:t>
            </a:r>
            <a:r>
              <a:rPr lang="en-US" sz="1600" dirty="0" smtClean="0"/>
              <a:t>Then 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i="1" baseline="30000" dirty="0" smtClean="0"/>
              <a:t>k</a:t>
            </a:r>
            <a:r>
              <a:rPr lang="en-US" sz="1600" baseline="30000" dirty="0" smtClean="0"/>
              <a:t>-</a:t>
            </a:r>
            <a:r>
              <a:rPr lang="en-US" sz="16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 and so on until the size of the list is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At the last step, a comparison tells us that the size of the list is the size is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baseline="30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/>
              <a:t> and the element is compared with the single remaining element. 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Hence, at most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i="1" dirty="0" smtClean="0"/>
              <a:t>k</a:t>
            </a:r>
            <a:r>
              <a:rPr lang="en-US" sz="1600" dirty="0" smtClean="0"/>
              <a:t> +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 log </a:t>
            </a:r>
            <a:r>
              <a:rPr lang="en-US" sz="1600" i="1" dirty="0" smtClean="0"/>
              <a:t>n</a:t>
            </a:r>
            <a:r>
              <a:rPr lang="en-US" sz="1600" dirty="0" smtClean="0"/>
              <a:t> +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 comparisons are made.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Therefore, the time complexity is </a:t>
            </a:r>
            <a:r>
              <a:rPr lang="en-US" sz="1600" b="1" dirty="0" smtClean="0">
                <a:solidFill>
                  <a:srgbClr val="7030A0"/>
                </a:solidFill>
              </a:rPr>
              <a:t>O(log </a:t>
            </a:r>
            <a:r>
              <a:rPr lang="en-US" sz="1600" b="1" i="1" dirty="0" smtClean="0">
                <a:solidFill>
                  <a:srgbClr val="7030A0"/>
                </a:solidFill>
              </a:rPr>
              <a:t>n</a:t>
            </a:r>
            <a:r>
              <a:rPr lang="en-US" sz="1600" b="1" dirty="0" smtClean="0">
                <a:solidFill>
                  <a:srgbClr val="7030A0"/>
                </a:solidFill>
              </a:rPr>
              <a:t>)</a:t>
            </a:r>
            <a:r>
              <a:rPr lang="en-US" sz="1600" dirty="0" smtClean="0"/>
              <a:t>, better than linear search.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Worst-Case Complexity of Bubble Sort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What is the worst-case complexity of bubble sort in terms of the number of comparisons made?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2819400"/>
            <a:ext cx="5638800" cy="2057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bubblesort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real numbers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with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/>
              <a:t>≥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i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2600" i="1" dirty="0" smtClean="0">
                <a:latin typeface="Cambria Math"/>
                <a:ea typeface="Cambria Math"/>
              </a:rPr>
              <a:t> −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interchange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in increasing order}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876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A sequence of </a:t>
            </a:r>
            <a:r>
              <a:rPr lang="en-US" i="1" dirty="0" smtClean="0"/>
              <a:t>n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passes is made through the list. On each pass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comparisons are made.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Cambria Math"/>
                <a:ea typeface="Cambria Math"/>
              </a:rPr>
              <a:t>The worst-case complexity of bubble sort is  </a:t>
            </a:r>
            <a:r>
              <a:rPr lang="en-US" b="1" dirty="0" smtClean="0">
                <a:solidFill>
                  <a:srgbClr val="7030A0"/>
                </a:solidFill>
              </a:rPr>
              <a:t>O(</a:t>
            </a:r>
            <a:r>
              <a:rPr lang="en-US" b="1" i="1" dirty="0" smtClean="0">
                <a:solidFill>
                  <a:srgbClr val="7030A0"/>
                </a:solidFill>
              </a:rPr>
              <a:t>n</a:t>
            </a:r>
            <a:r>
              <a:rPr lang="en-US" b="1" baseline="30000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en-US" dirty="0" smtClean="0"/>
              <a:t> since                                         .</a:t>
            </a:r>
          </a:p>
          <a:p>
            <a:r>
              <a:rPr lang="en-US" dirty="0" smtClean="0"/>
              <a:t>                                                                            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447800" y="5562600"/>
            <a:ext cx="4509135" cy="34671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400800" y="6019800"/>
            <a:ext cx="2219325" cy="3467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Worst-Case Complexity of Insertion Sort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What is the worst-case complexity of insertion sort in terms of the number of comparisons made?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2895600"/>
            <a:ext cx="3962400" cy="3352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b="1" dirty="0" smtClean="0"/>
              <a:t>procedure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insertion</a:t>
            </a:r>
            <a:r>
              <a:rPr kumimoji="0" lang="en-US" sz="8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8000" dirty="0" smtClean="0"/>
              <a:t>              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numbers with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/>
              <a:t>≥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for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8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80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−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−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80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8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k-1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8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80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8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5814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The total number of comparisons are: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 the complexity is </a:t>
            </a:r>
            <a:r>
              <a:rPr lang="en-US" b="1" dirty="0" smtClean="0">
                <a:solidFill>
                  <a:srgbClr val="7030A0"/>
                </a:solidFill>
              </a:rPr>
              <a:t>O(</a:t>
            </a:r>
            <a:r>
              <a:rPr lang="en-US" b="1" i="1" dirty="0" smtClean="0">
                <a:solidFill>
                  <a:srgbClr val="7030A0"/>
                </a:solidFill>
              </a:rPr>
              <a:t>n</a:t>
            </a:r>
            <a:r>
              <a:rPr lang="en-US" b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en-US" dirty="0" smtClean="0"/>
              <a:t>.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4343400"/>
            <a:ext cx="3240405" cy="3467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Complexity of Algorithms</a:t>
            </a:r>
            <a:endParaRPr lang="en-US" dirty="0"/>
          </a:p>
        </p:txBody>
      </p:sp>
      <p:pic>
        <p:nvPicPr>
          <p:cNvPr id="4" name="Content Placeholder 3" descr="table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5460" y="2667000"/>
            <a:ext cx="4761700" cy="32003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and Growth of </a:t>
            </a:r>
            <a:r>
              <a:rPr lang="en-US" dirty="0" smtClean="0"/>
              <a:t>Function</a:t>
            </a:r>
            <a:endParaRPr lang="en-US" dirty="0" smtClean="0"/>
          </a:p>
          <a:p>
            <a:pPr>
              <a:buNone/>
            </a:pPr>
            <a:r>
              <a:rPr lang="en-US" sz="2400" dirty="0" smtClean="0"/>
              <a:t>		Algorithms</a:t>
            </a:r>
            <a:r>
              <a:rPr lang="en-US" dirty="0" smtClean="0"/>
              <a:t> - Sec 3.1 – Lecture 13</a:t>
            </a:r>
          </a:p>
          <a:p>
            <a:pPr lvl="4"/>
            <a:r>
              <a:rPr lang="en-US" dirty="0" smtClean="0"/>
              <a:t>Example Algorithms </a:t>
            </a:r>
          </a:p>
          <a:p>
            <a:pPr lvl="4"/>
            <a:r>
              <a:rPr lang="en-US" dirty="0" smtClean="0"/>
              <a:t>Algorithmic Paradigms</a:t>
            </a:r>
          </a:p>
          <a:p>
            <a:pPr>
              <a:buNone/>
            </a:pPr>
            <a:r>
              <a:rPr lang="en-US" dirty="0" smtClean="0"/>
              <a:t>		Growth of Functions – Sec 3.2 - Lecture 14</a:t>
            </a:r>
          </a:p>
          <a:p>
            <a:pPr lvl="4"/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and other Notation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Complexity of </a:t>
            </a:r>
            <a:r>
              <a:rPr lang="en-US" dirty="0" smtClean="0">
                <a:solidFill>
                  <a:srgbClr val="FF0000"/>
                </a:solidFill>
              </a:rPr>
              <a:t>Algorithms </a:t>
            </a:r>
            <a:r>
              <a:rPr lang="en-US" dirty="0" smtClean="0">
                <a:solidFill>
                  <a:srgbClr val="FF0000"/>
                </a:solidFill>
              </a:rPr>
              <a:t>(This slide)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 Time complexity - Sec </a:t>
            </a:r>
            <a:r>
              <a:rPr lang="en-US" dirty="0" smtClean="0">
                <a:solidFill>
                  <a:srgbClr val="FF0000"/>
                </a:solidFill>
              </a:rPr>
              <a:t>3.3 – Lecture 15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Complexity of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Time </a:t>
            </a:r>
            <a:r>
              <a:rPr lang="en-US" dirty="0" smtClean="0"/>
              <a:t>Complexity</a:t>
            </a:r>
          </a:p>
          <a:p>
            <a:r>
              <a:rPr lang="en-US" dirty="0" smtClean="0"/>
              <a:t>Worst-Case Complexity</a:t>
            </a:r>
          </a:p>
          <a:p>
            <a:r>
              <a:rPr lang="en-US" dirty="0" smtClean="0"/>
              <a:t>Understanding </a:t>
            </a:r>
            <a:r>
              <a:rPr lang="en-US" dirty="0" smtClean="0"/>
              <a:t>the Complexity of Algorithms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Complexity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an algorithm, how efficient is this algorithm for solving a problem given input of a particular size? To answer this question, we ask:</a:t>
            </a:r>
          </a:p>
          <a:p>
            <a:pPr lvl="1"/>
            <a:r>
              <a:rPr lang="en-US" dirty="0" smtClean="0"/>
              <a:t>How much time does this algorithm use to solve a problem?</a:t>
            </a:r>
          </a:p>
          <a:p>
            <a:pPr lvl="1"/>
            <a:r>
              <a:rPr lang="en-US" dirty="0" smtClean="0"/>
              <a:t>How much computer memory does this algorithm use to solve a problem?</a:t>
            </a:r>
          </a:p>
          <a:p>
            <a:r>
              <a:rPr lang="en-US" dirty="0" smtClean="0"/>
              <a:t>When we analyze the time the algorithm uses to solve the problem given input of a particular size, we are studying the </a:t>
            </a:r>
            <a:r>
              <a:rPr lang="en-US" b="1" i="1" dirty="0" smtClean="0">
                <a:solidFill>
                  <a:srgbClr val="FF0000"/>
                </a:solidFill>
              </a:rPr>
              <a:t>time complexity </a:t>
            </a:r>
            <a:r>
              <a:rPr lang="en-US" dirty="0" smtClean="0"/>
              <a:t>of the algorithm.</a:t>
            </a:r>
          </a:p>
          <a:p>
            <a:r>
              <a:rPr lang="en-US" dirty="0" smtClean="0"/>
              <a:t>When we analyze the computer memory the algorithm uses to solve the problem given input of a particular size, we are studying the </a:t>
            </a:r>
            <a:r>
              <a:rPr lang="en-US" b="1" i="1" dirty="0" smtClean="0">
                <a:solidFill>
                  <a:srgbClr val="FF0000"/>
                </a:solidFill>
              </a:rPr>
              <a:t>space complexity</a:t>
            </a:r>
            <a:r>
              <a:rPr lang="en-US" i="1" dirty="0" smtClean="0"/>
              <a:t> </a:t>
            </a:r>
            <a:r>
              <a:rPr lang="en-US" dirty="0" smtClean="0"/>
              <a:t>of the algorithm.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Complexity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course, we focus on time complexity. </a:t>
            </a:r>
            <a:r>
              <a:rPr lang="en-US" strike="sngStrike" dirty="0" smtClean="0"/>
              <a:t>The space complexity of algorithms is studied in later courses.</a:t>
            </a:r>
          </a:p>
          <a:p>
            <a:r>
              <a:rPr lang="en-US" dirty="0" smtClean="0"/>
              <a:t>We will measure time complexity in terms of the number of operations an algorithm uses and we will use </a:t>
            </a:r>
            <a:r>
              <a:rPr lang="en-US" b="1" dirty="0" smtClean="0">
                <a:solidFill>
                  <a:srgbClr val="FF0000"/>
                </a:solidFill>
              </a:rPr>
              <a:t>big-</a:t>
            </a:r>
            <a:r>
              <a:rPr lang="en-US" b="1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big-Theta</a:t>
            </a:r>
            <a:r>
              <a:rPr lang="en-US" dirty="0" smtClean="0"/>
              <a:t> notation to estimate the time complexity.</a:t>
            </a:r>
          </a:p>
          <a:p>
            <a:r>
              <a:rPr lang="en-US" dirty="0" smtClean="0"/>
              <a:t>We can use this analysis to see whether it is practical to use this algorithm to solve problems with input of a particular size. We can also compare the efficiency of different algorithms for solving the same problem.</a:t>
            </a:r>
          </a:p>
          <a:p>
            <a:r>
              <a:rPr lang="en-US" dirty="0" smtClean="0"/>
              <a:t>We ignore implementation details (including the data structures used and both the hardware and software platforms) because it is extremely complicated to consider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analyze the time complexity of algorithms, we determine the number of operations, such as comparisons and arithmetic operations (addition, multiplication, etc.). We can estimate the time a computer may actually use to solve a problem using the amount of time required to do basic operations. </a:t>
            </a:r>
          </a:p>
          <a:p>
            <a:r>
              <a:rPr lang="en-US" dirty="0" smtClean="0"/>
              <a:t>We ignore minor details, such as the “house keeping” aspects of the algorithm.</a:t>
            </a:r>
          </a:p>
          <a:p>
            <a:r>
              <a:rPr lang="en-US" dirty="0" smtClean="0"/>
              <a:t>We will focus on the </a:t>
            </a:r>
            <a:r>
              <a:rPr lang="en-US" b="1" i="1" dirty="0" smtClean="0">
                <a:solidFill>
                  <a:srgbClr val="FF0000"/>
                </a:solidFill>
              </a:rPr>
              <a:t>worst-case time </a:t>
            </a:r>
            <a:r>
              <a:rPr lang="en-US" dirty="0" smtClean="0"/>
              <a:t>complexity of an algorithm. This provides an upper bound on the number of operations an algorithm uses to solve a problem with input of a particular size.</a:t>
            </a:r>
          </a:p>
          <a:p>
            <a:r>
              <a:rPr lang="en-US" b="1" dirty="0" smtClean="0"/>
              <a:t>It is usually much more difficult to determine the </a:t>
            </a:r>
            <a:r>
              <a:rPr lang="en-US" b="1" i="1" dirty="0" smtClean="0"/>
              <a:t>average case time complexity </a:t>
            </a:r>
            <a:r>
              <a:rPr lang="en-US" b="1" dirty="0" smtClean="0"/>
              <a:t>of an algorithm</a:t>
            </a:r>
            <a:r>
              <a:rPr lang="en-US" dirty="0" smtClean="0"/>
              <a:t>. This is the average number of operations an algorithm uses to solve a problem over all inputs of a particular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Analysis of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en-US" sz="3800" b="1" dirty="0" smtClean="0"/>
              <a:t>Example</a:t>
            </a:r>
            <a:r>
              <a:rPr lang="en-US" sz="3800" dirty="0" smtClean="0"/>
              <a:t>: Describe the time complexity of the algorithm    for finding the maximum element in a  finite sequence.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dirty="0" smtClean="0"/>
              <a:t>   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                      </a:t>
            </a:r>
            <a:endParaRPr lang="en-US" sz="2900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2900" dirty="0" smtClean="0">
                <a:latin typeface="Cambria Math"/>
                <a:ea typeface="Cambria Math"/>
              </a:rPr>
              <a:t>          </a:t>
            </a:r>
            <a:endParaRPr lang="en-US" sz="29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2667000"/>
            <a:ext cx="4419600" cy="12954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….,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if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lang="en-US" sz="2600" i="1" dirty="0" smtClean="0"/>
              <a:t>max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return </a:t>
            </a:r>
            <a:r>
              <a:rPr lang="en-US" sz="2600" i="1" dirty="0" smtClean="0"/>
              <a:t>max</a:t>
            </a:r>
            <a:r>
              <a:rPr lang="en-US" sz="2600" dirty="0" smtClean="0"/>
              <a:t>{</a:t>
            </a:r>
            <a:r>
              <a:rPr lang="en-US" sz="2600" i="1" dirty="0" smtClean="0"/>
              <a:t>max </a:t>
            </a:r>
            <a:r>
              <a:rPr lang="en-US" sz="2600" dirty="0" smtClean="0"/>
              <a:t>is the largest element}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 </a:t>
            </a:r>
            <a:r>
              <a:rPr lang="en-US" sz="2000" b="1" dirty="0" smtClean="0"/>
              <a:t>Solution</a:t>
            </a:r>
            <a:r>
              <a:rPr lang="en-US" sz="2000" dirty="0" smtClean="0"/>
              <a:t>: Count the number of comparisons.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The </a:t>
            </a:r>
            <a:r>
              <a:rPr lang="en-US" sz="2000" i="1" dirty="0" smtClean="0"/>
              <a:t>max</a:t>
            </a:r>
            <a:r>
              <a:rPr lang="en-US" sz="2000" dirty="0" smtClean="0"/>
              <a:t> &lt;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 comparison is made </a:t>
            </a:r>
            <a:r>
              <a:rPr lang="en-US" sz="2000" i="1" dirty="0" smtClean="0"/>
              <a:t>n</a:t>
            </a:r>
            <a:r>
              <a:rPr lang="en-US" sz="2000" dirty="0" smtClean="0">
                <a:latin typeface="Cambria Math"/>
                <a:ea typeface="Cambria Math"/>
              </a:rPr>
              <a:t>−2</a:t>
            </a:r>
            <a:r>
              <a:rPr lang="en-US" sz="2000" b="1" dirty="0" smtClean="0">
                <a:solidFill>
                  <a:srgbClr val="7030A0"/>
                </a:solidFill>
                <a:latin typeface="Cambria Math"/>
                <a:ea typeface="Cambria Math"/>
              </a:rPr>
              <a:t>+1</a:t>
            </a:r>
            <a:r>
              <a:rPr lang="en-US" sz="2000" dirty="0" smtClean="0">
                <a:latin typeface="Cambria Math"/>
                <a:ea typeface="Cambria Math"/>
              </a:rPr>
              <a:t> times.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 Math"/>
                <a:ea typeface="Cambria Math"/>
              </a:rPr>
              <a:t>   Each time </a:t>
            </a:r>
            <a:r>
              <a:rPr lang="en-US" sz="2000" i="1" dirty="0" err="1" smtClean="0">
                <a:ea typeface="Cambria Math"/>
              </a:rPr>
              <a:t>i</a:t>
            </a:r>
            <a:r>
              <a:rPr lang="en-US" sz="2000" dirty="0" smtClean="0">
                <a:latin typeface="Cambria Math"/>
                <a:ea typeface="Cambria Math"/>
              </a:rPr>
              <a:t> is incremented, a test is made to see if </a:t>
            </a:r>
            <a:r>
              <a:rPr lang="en-US" sz="2000" i="1" dirty="0" err="1" smtClean="0">
                <a:latin typeface="Cambria Math"/>
                <a:ea typeface="Cambria Math"/>
              </a:rPr>
              <a:t>i</a:t>
            </a:r>
            <a:r>
              <a:rPr lang="en-US" sz="2000" dirty="0" smtClean="0">
                <a:latin typeface="Cambria Math"/>
                <a:ea typeface="Cambria Math"/>
              </a:rPr>
              <a:t> ≤ </a:t>
            </a:r>
            <a:r>
              <a:rPr lang="en-US" sz="2000" i="1" dirty="0" smtClean="0">
                <a:ea typeface="Cambria Math"/>
              </a:rPr>
              <a:t>n. </a:t>
            </a:r>
            <a:r>
              <a:rPr lang="en-US" sz="2000" b="1" dirty="0" smtClean="0">
                <a:solidFill>
                  <a:srgbClr val="7030A0"/>
                </a:solidFill>
                <a:ea typeface="Cambria Math"/>
              </a:rPr>
              <a:t>So, another n-2+1 comparisons.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ea typeface="Cambria Math"/>
              </a:rPr>
              <a:t>   </a:t>
            </a:r>
            <a:r>
              <a:rPr lang="en-US" sz="2000" dirty="0" smtClean="0">
                <a:ea typeface="Cambria Math"/>
              </a:rPr>
              <a:t>One last comparison determines that</a:t>
            </a:r>
            <a:r>
              <a:rPr lang="en-US" sz="2000" i="1" dirty="0" smtClean="0">
                <a:ea typeface="Cambria Math"/>
              </a:rPr>
              <a:t> </a:t>
            </a:r>
            <a:r>
              <a:rPr lang="en-US" sz="2000" i="1" dirty="0" err="1" smtClean="0">
                <a:ea typeface="Cambria Math"/>
              </a:rPr>
              <a:t>i</a:t>
            </a:r>
            <a:r>
              <a:rPr lang="en-US" sz="2000" i="1" dirty="0" smtClean="0">
                <a:ea typeface="Cambria Math"/>
              </a:rPr>
              <a:t> &gt; n</a:t>
            </a:r>
            <a:r>
              <a:rPr lang="en-US" sz="2000" dirty="0" smtClean="0">
                <a:ea typeface="Cambria Math"/>
              </a:rPr>
              <a:t>.</a:t>
            </a:r>
            <a:r>
              <a:rPr lang="en-US" sz="2000" dirty="0" smtClean="0"/>
              <a:t>              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   Exactly 2</a:t>
            </a:r>
            <a:r>
              <a:rPr lang="en-US" sz="2000" dirty="0" smtClean="0"/>
              <a:t>(</a:t>
            </a:r>
            <a:r>
              <a:rPr lang="en-US" sz="2000" i="1" dirty="0" smtClean="0"/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− 1) + 1 = 2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− 1 comparisons are made.</a:t>
            </a:r>
          </a:p>
          <a:p>
            <a:pPr>
              <a:buNone/>
            </a:pPr>
            <a:endParaRPr lang="en-US" sz="2000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2000" dirty="0" smtClean="0">
                <a:latin typeface="Cambria Math"/>
                <a:ea typeface="Cambria Math"/>
              </a:rPr>
              <a:t> Hence, the time complexity of the algorithm is  </a:t>
            </a:r>
            <a:r>
              <a:rPr lang="en-US" sz="2000" b="1" dirty="0" smtClean="0">
                <a:solidFill>
                  <a:srgbClr val="FF0000"/>
                </a:solidFill>
              </a:rPr>
              <a:t>Θ(</a:t>
            </a:r>
            <a:r>
              <a:rPr lang="en-US" sz="20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Worst-Case Complexity of Linear Search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Determine the time complexity of the linear search algorithm.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2514600"/>
            <a:ext cx="5181600" cy="167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:integer,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distinct integers)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≠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1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latin typeface="Cambria Math"/>
                <a:ea typeface="Cambria Math"/>
              </a:rPr>
              <a:t>≤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else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lang="en-US" sz="2600" dirty="0" smtClean="0"/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subscript of the term that equals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is 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0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found}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1910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Solution</a:t>
            </a:r>
            <a:r>
              <a:rPr lang="en-US" sz="2000" dirty="0" smtClean="0"/>
              <a:t>: Count the number of comparisons.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At each step two comparisons are made;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≤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dirty="0" smtClean="0"/>
              <a:t> and </a:t>
            </a:r>
            <a:r>
              <a:rPr lang="en-US" sz="2000" i="1" dirty="0" smtClean="0"/>
              <a:t>x</a:t>
            </a:r>
            <a:r>
              <a:rPr lang="en-US" sz="2000" dirty="0" smtClean="0"/>
              <a:t> ≠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To end the loop, one comparison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≤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dirty="0" smtClean="0"/>
              <a:t> is made.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After the loop, one more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 Math"/>
                <a:ea typeface="Cambria Math"/>
              </a:rPr>
              <a:t>≤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dirty="0" smtClean="0"/>
              <a:t>  comparison is made. </a:t>
            </a:r>
          </a:p>
          <a:p>
            <a:r>
              <a:rPr lang="en-US" sz="2000" dirty="0" smtClean="0"/>
              <a:t>If </a:t>
            </a:r>
            <a:r>
              <a:rPr lang="en-US" sz="2000" i="1" dirty="0" smtClean="0"/>
              <a:t>x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,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i="1" dirty="0" smtClean="0"/>
              <a:t>i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 smtClean="0"/>
              <a:t> comparisons are used. If </a:t>
            </a:r>
            <a:r>
              <a:rPr lang="en-US" sz="2000" i="1" dirty="0" smtClean="0"/>
              <a:t>x</a:t>
            </a:r>
            <a:r>
              <a:rPr lang="en-US" sz="2000" dirty="0" smtClean="0"/>
              <a:t> is not on the list,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i="1" dirty="0" smtClean="0"/>
              <a:t>n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 comparisons are made and </a:t>
            </a:r>
            <a:r>
              <a:rPr lang="en-US" sz="2000" dirty="0" smtClean="0"/>
              <a:t>then an additional comparison is used to exit the loop. So, in the worst case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i="1" dirty="0" smtClean="0"/>
              <a:t>n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 comparisons are made.</a:t>
            </a:r>
            <a:r>
              <a:rPr lang="en-US" sz="2000" dirty="0" smtClean="0"/>
              <a:t>  Hence, the complexity is </a:t>
            </a:r>
            <a:r>
              <a:rPr lang="en-US" sz="2000" b="1" dirty="0" smtClean="0">
                <a:solidFill>
                  <a:srgbClr val="7030A0"/>
                </a:solidFill>
              </a:rPr>
              <a:t>O(</a:t>
            </a:r>
            <a:r>
              <a:rPr lang="en-US" sz="2000" b="1" i="1" dirty="0" smtClean="0">
                <a:solidFill>
                  <a:srgbClr val="7030A0"/>
                </a:solidFill>
              </a:rPr>
              <a:t>n</a:t>
            </a:r>
            <a:r>
              <a:rPr lang="en-US" sz="2000" b="1" dirty="0" smtClean="0">
                <a:solidFill>
                  <a:srgbClr val="7030A0"/>
                </a:solidFill>
              </a:rPr>
              <a:t>)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3 + 5 + 7 + \ldots + (2n + 1)}{n} \; =$&#10;&#10;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2( 1 + 2 + 3 + \ldots + n) + n}{n} \; =$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2[\frac{n (n + 1)}{2}     ]}{n}  + 1\; = n + 2$ &#10;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n -1) + (n - 2) + \ldots + 2 + 1 \;=\; \frac{n(n-1)}{2}$ 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n(n-1)}{2} \;=\; \frac{1}{2} n^{2} - \frac{1}{2} n$ 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2 + 3 + \dots + n \;=\; \frac{n(n-1)}{2} - 1$ &#10;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10588</TotalTime>
  <Words>1359</Words>
  <Application>Microsoft Office PowerPoint</Application>
  <PresentationFormat>On-screen Show (4:3)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Cambria Math</vt:lpstr>
      <vt:lpstr>Flow</vt:lpstr>
      <vt:lpstr>Algorithms</vt:lpstr>
      <vt:lpstr>Chapter Summary</vt:lpstr>
      <vt:lpstr>Complexity of Algorithms</vt:lpstr>
      <vt:lpstr>Section Summary</vt:lpstr>
      <vt:lpstr>The Complexity of Algorithms</vt:lpstr>
      <vt:lpstr>The Complexity of Algorithms</vt:lpstr>
      <vt:lpstr>Time Complexity</vt:lpstr>
      <vt:lpstr>Complexity Analysis of Algorithms</vt:lpstr>
      <vt:lpstr>Worst-Case Complexity of Linear Search</vt:lpstr>
      <vt:lpstr>Average-Case Complexity of Linear Search</vt:lpstr>
      <vt:lpstr>Worst-Case Complexity of Binary Search </vt:lpstr>
      <vt:lpstr>Worst-Case Complexity of Bubble Sort</vt:lpstr>
      <vt:lpstr>Worst-Case Complexity of Insertion Sort</vt:lpstr>
      <vt:lpstr>Understanding the Complexity of Algorithms</vt:lpstr>
    </vt:vector>
  </TitlesOfParts>
  <Company>Monmouth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Hiva</cp:lastModifiedBy>
  <cp:revision>674</cp:revision>
  <dcterms:created xsi:type="dcterms:W3CDTF">2011-03-27T19:14:44Z</dcterms:created>
  <dcterms:modified xsi:type="dcterms:W3CDTF">2014-10-09T14:38:12Z</dcterms:modified>
</cp:coreProperties>
</file>