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4" r:id="rId2"/>
    <p:sldId id="266" r:id="rId3"/>
    <p:sldId id="270" r:id="rId4"/>
    <p:sldId id="269" r:id="rId5"/>
    <p:sldId id="271" r:id="rId6"/>
    <p:sldId id="273" r:id="rId7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8EC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378" y="53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9C81F8CD-D246-4F59-8CA8-519AECB094D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451985"/>
            <a:ext cx="5669280" cy="4217670"/>
          </a:xfrm>
          <a:prstGeom prst="rect">
            <a:avLst/>
          </a:prstGeom>
        </p:spPr>
        <p:txBody>
          <a:bodyPr vert="horz" lIns="94046" tIns="47023" rIns="94046" bIns="470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37626055-FE3C-4FB7-AC05-AED8F01321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23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27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78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78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785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78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6055-FE3C-4FB7-AC05-AED8F013216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78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49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68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634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4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9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9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8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090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3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51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5539-EFF7-452C-BA04-EA60236CC16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7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F5539-EFF7-452C-BA04-EA60236CC161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0830F-4158-4B75-B898-13FCFEC43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6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Technical Exercise 2 (40 pts.)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pic>
        <p:nvPicPr>
          <p:cNvPr id="3083" name="Picture 11" descr="http://www.uprm.edu/aceer/images/logo_ru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544" y="4783098"/>
            <a:ext cx="1617701" cy="1617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 flipH="1">
            <a:off x="13648" y="1143000"/>
            <a:ext cx="91303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Agency FB" pitchFamily="34" charset="0"/>
              </a:rPr>
              <a:t>INTD 3990:  Alternative and Appropriate Technologies</a:t>
            </a:r>
          </a:p>
          <a:p>
            <a:pPr algn="ctr"/>
            <a:endParaRPr lang="en-US" sz="3200" b="1" dirty="0">
              <a:latin typeface="Agency FB" pitchFamily="34" charset="0"/>
            </a:endParaRPr>
          </a:p>
          <a:p>
            <a:pPr algn="ctr"/>
            <a:endParaRPr lang="en-US" sz="3200" b="1" i="1" dirty="0">
              <a:latin typeface="Agency FB" pitchFamily="34" charset="0"/>
            </a:endParaRPr>
          </a:p>
          <a:p>
            <a:pPr algn="ctr"/>
            <a:r>
              <a:rPr lang="en-US" sz="3200" b="1" i="1" dirty="0">
                <a:latin typeface="Agency FB" pitchFamily="34" charset="0"/>
              </a:rPr>
              <a:t>Due  Thursday December 8, 2016</a:t>
            </a:r>
          </a:p>
          <a:p>
            <a:pPr algn="ctr"/>
            <a:r>
              <a:rPr lang="en-US" sz="3200" b="1" i="1" dirty="0">
                <a:latin typeface="Agency FB" pitchFamily="34" charset="0"/>
              </a:rPr>
              <a:t>To be completed in assigned groups.</a:t>
            </a:r>
          </a:p>
        </p:txBody>
      </p:sp>
      <p:pic>
        <p:nvPicPr>
          <p:cNvPr id="12" name="Picture 1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094586"/>
            <a:ext cx="3943350" cy="99472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132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Question 1 (10 pts.)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1066800"/>
            <a:ext cx="8534400" cy="5334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Consider the following comment that appear on page 5 of “</a:t>
            </a:r>
            <a:r>
              <a:rPr lang="en-US" dirty="0" err="1">
                <a:solidFill>
                  <a:schemeClr val="tx1"/>
                </a:solidFill>
                <a:latin typeface="Agency FB" pitchFamily="34" charset="0"/>
              </a:rPr>
              <a:t>Earthbag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 Building in the Humid Tropics”: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lvl="1" algn="l"/>
            <a:r>
              <a:rPr lang="en-US" sz="3200" dirty="0">
                <a:solidFill>
                  <a:schemeClr val="tx1"/>
                </a:solidFill>
                <a:latin typeface="Agency FB" pitchFamily="34" charset="0"/>
              </a:rPr>
              <a:t>“Round building walls use less material and labor for the same interior space”.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  <a:cs typeface="Times New Roman" pitchFamily="18" charset="0"/>
            </a:endParaRPr>
          </a:p>
          <a:p>
            <a:pPr marL="514350" indent="-514350" algn="l">
              <a:buAutoNum type="alphaLcParenBoth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Explain this comment using simple geometric reasoning.  For example, compare a round and square room of the same area – which requires more wall material to enclose the room?</a:t>
            </a:r>
          </a:p>
          <a:p>
            <a:pPr marL="514350" indent="-514350" algn="l">
              <a:buAutoNum type="alphaLcParenBoth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  <a:cs typeface="Times New Roman" pitchFamily="18" charset="0"/>
              </a:rPr>
              <a:t>Do you have any criticisms of what is being implied?  If round forms are superior, why do we see relatively few of them?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72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Question 2 (10 pts.)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76200" y="914400"/>
            <a:ext cx="4876800" cy="5715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Build the models from Figures 11.20 and 11.21 from </a:t>
            </a:r>
            <a:r>
              <a:rPr lang="en-US" dirty="0" err="1">
                <a:solidFill>
                  <a:schemeClr val="tx1"/>
                </a:solidFill>
                <a:latin typeface="Agency FB" pitchFamily="34" charset="0"/>
              </a:rPr>
              <a:t>Salvadori’s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 book (see next slide).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Based on your experiment, which holds more weight?  Can you explain why?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Submit your folded papers with your assignment.  Include photos if possible.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gency FB" pitchFamily="34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942299"/>
            <a:ext cx="3855270" cy="5763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540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Question 2 (continued)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11" y="1249326"/>
            <a:ext cx="3940689" cy="3246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997794" y="1945806"/>
            <a:ext cx="6010275" cy="379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12" y="926698"/>
            <a:ext cx="3940688" cy="275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11" y="4523568"/>
            <a:ext cx="3940689" cy="225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4951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Question 3 (10 pts.)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914400"/>
            <a:ext cx="8763000" cy="571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Consider the structural forms introduced in “Introduction to Structural Behavior”: columns, beams, slabs, cables, arches, and domes.</a:t>
            </a:r>
            <a:endParaRPr lang="en-US" sz="2800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Find at least one example of each form </a:t>
            </a:r>
            <a:r>
              <a:rPr lang="en-US" b="1" i="1" dirty="0">
                <a:solidFill>
                  <a:schemeClr val="tx1"/>
                </a:solidFill>
                <a:latin typeface="Agency FB" pitchFamily="34" charset="0"/>
              </a:rPr>
              <a:t>from structures that you encounter yourself</a:t>
            </a:r>
            <a:r>
              <a:rPr lang="en-US" b="1" dirty="0">
                <a:solidFill>
                  <a:schemeClr val="tx1"/>
                </a:solidFill>
                <a:latin typeface="Agency FB" pitchFamily="34" charset="0"/>
              </a:rPr>
              <a:t>  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(do NOT take photos from the web).  Identify the structure, its location, and its material (guess if necessary).  Write a brief explanation of why you think that the given structural element is (or maybe is not) useful or applicable.</a:t>
            </a:r>
          </a:p>
        </p:txBody>
      </p:sp>
    </p:spTree>
    <p:extLst>
      <p:ext uri="{BB962C8B-B14F-4D97-AF65-F5344CB8AC3E}">
        <p14:creationId xmlns:p14="http://schemas.microsoft.com/office/powerpoint/2010/main" val="3895770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57648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gency FB" pitchFamily="34" charset="0"/>
              </a:rPr>
              <a:t>Question 4 (10 pts.)</a:t>
            </a:r>
            <a:endParaRPr lang="en-US" sz="4800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1066800"/>
            <a:ext cx="86868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Suppose you buy a fountain soda and then throw out the ice after you are finished.</a:t>
            </a:r>
          </a:p>
          <a:p>
            <a:pPr algn="l"/>
            <a:endParaRPr lang="en-US" dirty="0">
              <a:solidFill>
                <a:schemeClr val="tx1"/>
              </a:solidFill>
              <a:latin typeface="Agency FB" pitchFamily="34" charset="0"/>
            </a:endParaRPr>
          </a:p>
          <a:p>
            <a:pPr marL="514350" indent="-514350" algn="l">
              <a:buAutoNum type="alphaLcParenBoth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Estimate the mass of a typical amount of ice in a cup.</a:t>
            </a:r>
          </a:p>
          <a:p>
            <a:pPr marL="514350" indent="-514350" algn="l">
              <a:buFont typeface="Arial" pitchFamily="34" charset="0"/>
              <a:buAutoNum type="alphaLcParenBoth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Estimate the amount of energy that you are wasting. </a:t>
            </a:r>
            <a:r>
              <a:rPr lang="en-US" b="1" dirty="0">
                <a:solidFill>
                  <a:schemeClr val="tx1"/>
                </a:solidFill>
                <a:latin typeface="Agency FB" pitchFamily="34" charset="0"/>
              </a:rPr>
              <a:t>Hint:</a:t>
            </a: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 consult the phase-change diagram of water in the “Introduction to Thermodynamics” presentation and estimate the latent heat required for melting from solid to liquid.</a:t>
            </a:r>
          </a:p>
          <a:p>
            <a:pPr marL="514350" indent="-514350" algn="l">
              <a:buAutoNum type="alphaLcParenBoth"/>
            </a:pPr>
            <a:r>
              <a:rPr lang="en-US" dirty="0">
                <a:solidFill>
                  <a:schemeClr val="tx1"/>
                </a:solidFill>
                <a:latin typeface="Agency FB" pitchFamily="34" charset="0"/>
              </a:rPr>
              <a:t>If you wanted to save the ice, how much useful work could you expect to produce, and how might you do this?  Would it be worth the effort?</a:t>
            </a:r>
          </a:p>
        </p:txBody>
      </p:sp>
    </p:spTree>
    <p:extLst>
      <p:ext uri="{BB962C8B-B14F-4D97-AF65-F5344CB8AC3E}">
        <p14:creationId xmlns:p14="http://schemas.microsoft.com/office/powerpoint/2010/main" val="2844262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6993</TotalTime>
  <Words>385</Words>
  <Application>Microsoft Office PowerPoint</Application>
  <PresentationFormat>On-screen Show (4:3)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Agency FB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UPRM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Philosophy for Integrating FEA throughout the ME &amp; CE Curricula</dc:title>
  <dc:creator>Owner</dc:creator>
  <cp:lastModifiedBy>User</cp:lastModifiedBy>
  <cp:revision>169</cp:revision>
  <cp:lastPrinted>2013-12-09T23:43:07Z</cp:lastPrinted>
  <dcterms:created xsi:type="dcterms:W3CDTF">2011-06-12T14:20:09Z</dcterms:created>
  <dcterms:modified xsi:type="dcterms:W3CDTF">2016-11-22T15:50:47Z</dcterms:modified>
</cp:coreProperties>
</file>