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0"/>
  </p:notesMasterIdLst>
  <p:sldIdLst>
    <p:sldId id="256" r:id="rId2"/>
    <p:sldId id="278" r:id="rId3"/>
    <p:sldId id="258" r:id="rId4"/>
    <p:sldId id="279" r:id="rId5"/>
    <p:sldId id="281" r:id="rId6"/>
    <p:sldId id="319" r:id="rId7"/>
    <p:sldId id="284" r:id="rId8"/>
    <p:sldId id="298" r:id="rId9"/>
    <p:sldId id="297" r:id="rId10"/>
    <p:sldId id="300" r:id="rId11"/>
    <p:sldId id="299" r:id="rId12"/>
    <p:sldId id="259" r:id="rId13"/>
    <p:sldId id="280" r:id="rId14"/>
    <p:sldId id="320" r:id="rId15"/>
    <p:sldId id="289" r:id="rId16"/>
    <p:sldId id="290" r:id="rId17"/>
    <p:sldId id="291" r:id="rId18"/>
    <p:sldId id="292" r:id="rId19"/>
    <p:sldId id="293" r:id="rId20"/>
    <p:sldId id="295" r:id="rId21"/>
    <p:sldId id="310" r:id="rId22"/>
    <p:sldId id="288" r:id="rId23"/>
    <p:sldId id="311" r:id="rId24"/>
    <p:sldId id="312" r:id="rId25"/>
    <p:sldId id="321" r:id="rId26"/>
    <p:sldId id="313" r:id="rId27"/>
    <p:sldId id="314" r:id="rId28"/>
    <p:sldId id="315" r:id="rId29"/>
  </p:sldIdLst>
  <p:sldSz cx="9144000" cy="6858000" type="screen4x3"/>
  <p:notesSz cx="6858000" cy="9144000"/>
  <p:embeddedFontLst>
    <p:embeddedFont>
      <p:font typeface="Calibri" pitchFamily="34" charset="0"/>
      <p:regular r:id="rId31"/>
      <p:bold r:id="rId32"/>
      <p:italic r:id="rId33"/>
      <p:boldItalic r:id="rId34"/>
    </p:embeddedFont>
    <p:embeddedFont>
      <p:font typeface="Constantia" pitchFamily="18" charset="0"/>
      <p:regular r:id="rId35"/>
      <p:bold r:id="rId36"/>
      <p:italic r:id="rId37"/>
      <p:boldItalic r:id="rId38"/>
    </p:embeddedFont>
    <p:embeddedFont>
      <p:font typeface="Wingdings 2" pitchFamily="18" charset="2"/>
      <p:regular r:id="rId39"/>
    </p:embeddedFont>
    <p:embeddedFont>
      <p:font typeface="Cambria Math"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CC37B2-A865-4011-AB8D-84505F63007C}" type="datetime1">
              <a:rPr lang="en-US" smtClean="0"/>
              <a:pPr/>
              <a:t>11/17/2014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55E6B3-53C4-4717-854C-2ED4F4D86A76}" type="datetime1">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5230F8-E345-47F6-9FFD-B63699A4AC9F}" type="datetime1">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D1A77F-4D69-4238-93D6-FE085CDD8036}" type="datetime1">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FCFC58-051B-45E0-B0AF-C343C21F3BBD}" type="datetime1">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B3BDCF-60C8-48C1-94DB-49719AE877FD}" type="datetime1">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CDD660-D9CD-4042-B592-DB8139D1715D}" type="datetime1">
              <a:rPr lang="en-US" smtClean="0"/>
              <a:pPr/>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1BD508-D494-4B84-99E2-CC8D1C7B67FF}" type="datetime1">
              <a:rPr lang="en-US" smtClean="0"/>
              <a:pPr/>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0D86C-1899-44BE-84E2-00C440CE8EC9}" type="datetime1">
              <a:rPr lang="en-US" smtClean="0"/>
              <a:pPr/>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99A437-719D-4860-9FBA-6469BB6F81E8}" type="datetime1">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4BB1A4-E533-430B-A6EC-79FDE9D0A11F}" type="datetime1">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DC8741-29BB-4267-A5BE-528178BBF462}" type="datetime1">
              <a:rPr lang="en-US" smtClean="0"/>
              <a:pPr/>
              <a:t>11/17/2014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Rule in Terms of Sets</a:t>
            </a:r>
            <a:endParaRPr lang="en-US" dirty="0"/>
          </a:p>
        </p:txBody>
      </p:sp>
      <p:sp>
        <p:nvSpPr>
          <p:cNvPr id="3" name="Content Placeholder 2"/>
          <p:cNvSpPr>
            <a:spLocks noGrp="1"/>
          </p:cNvSpPr>
          <p:nvPr>
            <p:ph idx="1"/>
          </p:nvPr>
        </p:nvSpPr>
        <p:spPr/>
        <p:txBody>
          <a:bodyPr/>
          <a:lstStyle/>
          <a:p>
            <a:r>
              <a:rPr lang="en-US" dirty="0" smtClean="0"/>
              <a:t>If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dirty="0" smtClean="0">
                <a:ea typeface="Cambria Math"/>
              </a:rPr>
              <a:t>…</a:t>
            </a:r>
            <a:r>
              <a:rPr lang="en-US" sz="2800" dirty="0" smtClean="0">
                <a:latin typeface="Cambria Math"/>
                <a:ea typeface="Cambria Math"/>
              </a:rPr>
              <a:t> , </a:t>
            </a:r>
            <a:r>
              <a:rPr lang="en-US" sz="2800" i="1" dirty="0" smtClean="0"/>
              <a:t>A</a:t>
            </a:r>
            <a:r>
              <a:rPr lang="en-US" sz="2800" i="1" baseline="-25000" dirty="0" smtClean="0">
                <a:ea typeface="Cambria Math" pitchFamily="18" charset="0"/>
              </a:rPr>
              <a:t>m</a:t>
            </a:r>
            <a:r>
              <a:rPr lang="en-US" dirty="0" smtClean="0"/>
              <a:t> are finite sets, then the number of elements in the Cartesian product of these sets is the product of the number of elements of each set.</a:t>
            </a:r>
          </a:p>
          <a:p>
            <a:r>
              <a:rPr lang="en-US" dirty="0" smtClean="0"/>
              <a:t>The task of choosing an element in the Cartesian product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a:t>
            </a:r>
            <a:r>
              <a:rPr lang="en-US" sz="2800" dirty="0" smtClean="0">
                <a:latin typeface="Cambria Math"/>
                <a:ea typeface="Cambria Math"/>
              </a:rPr>
              <a:t>⨉ ∙∙∙ ⨉ </a:t>
            </a:r>
            <a:r>
              <a:rPr lang="en-US" sz="2800" i="1" dirty="0" smtClean="0"/>
              <a:t>A</a:t>
            </a:r>
            <a:r>
              <a:rPr lang="en-US" sz="2800" i="1" baseline="-25000" dirty="0" smtClean="0">
                <a:ea typeface="Cambria Math" pitchFamily="18" charset="0"/>
              </a:rPr>
              <a:t>m</a:t>
            </a:r>
            <a:r>
              <a:rPr lang="en-US" sz="2800" dirty="0" smtClean="0"/>
              <a:t> is done by choosing an element in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ea typeface="Cambria Math" pitchFamily="18" charset="0"/>
              </a:rPr>
              <a:t>an element in</a:t>
            </a:r>
            <a:r>
              <a:rPr lang="en-US" sz="2800" i="1" dirty="0" smtClean="0"/>
              <a:t> 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a:t>
            </a:r>
            <a:r>
              <a:rPr lang="en-US" sz="2800" dirty="0" smtClean="0">
                <a:ea typeface="Cambria Math" pitchFamily="18" charset="0"/>
              </a:rPr>
              <a:t>…</a:t>
            </a:r>
            <a:r>
              <a:rPr lang="en-US" sz="2800" dirty="0" smtClean="0">
                <a:latin typeface="Cambria Math" pitchFamily="18" charset="0"/>
                <a:ea typeface="Cambria Math" pitchFamily="18" charset="0"/>
              </a:rPr>
              <a:t>, and an element in </a:t>
            </a:r>
            <a:r>
              <a:rPr lang="en-US" sz="2800" i="1" dirty="0" smtClean="0"/>
              <a:t>A</a:t>
            </a:r>
            <a:r>
              <a:rPr lang="en-US" sz="2800" i="1" baseline="-25000" dirty="0" smtClean="0">
                <a:ea typeface="Cambria Math" pitchFamily="18" charset="0"/>
              </a:rPr>
              <a:t>m</a:t>
            </a:r>
            <a:r>
              <a:rPr lang="en-US" sz="2800" dirty="0" smtClean="0">
                <a:latin typeface="Cambria Math" pitchFamily="18" charset="0"/>
                <a:ea typeface="Cambria Math" pitchFamily="18" charset="0"/>
              </a:rPr>
              <a:t>. </a:t>
            </a:r>
            <a:endParaRPr lang="en-US" sz="2800" dirty="0" smtClean="0"/>
          </a:p>
          <a:p>
            <a:r>
              <a:rPr lang="en-US" dirty="0" smtClean="0"/>
              <a:t>By the product rule, it follows that:</a:t>
            </a:r>
          </a:p>
          <a:p>
            <a:endParaRPr lang="en-US" dirty="0" smtClean="0"/>
          </a:p>
          <a:p>
            <a:endParaRPr lang="en-US" dirty="0"/>
          </a:p>
        </p:txBody>
      </p:sp>
      <p:sp>
        <p:nvSpPr>
          <p:cNvPr id="4" name="TextBox 3"/>
          <p:cNvSpPr txBox="1"/>
          <p:nvPr/>
        </p:nvSpPr>
        <p:spPr>
          <a:xfrm>
            <a:off x="990600" y="5334000"/>
            <a:ext cx="7315200" cy="830997"/>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a:t>
            </a:r>
            <a:r>
              <a:rPr lang="en-US" sz="2400" dirty="0" smtClean="0"/>
              <a:t> |</a:t>
            </a:r>
            <a:r>
              <a:rPr lang="en-US" sz="2400" i="1" dirty="0" smtClean="0"/>
              <a:t>A</a:t>
            </a:r>
            <a:r>
              <a:rPr lang="en-US" sz="2400" baseline="-25000" dirty="0" smtClean="0">
                <a:latin typeface="Cambria Math" pitchFamily="18" charset="0"/>
                <a:ea typeface="Cambria Math" pitchFamily="18" charset="0"/>
              </a:rPr>
              <a:t>2</a:t>
            </a:r>
            <a:r>
              <a:rPr lang="en-US" sz="2400" dirty="0" smtClean="0"/>
              <a:t>|</a:t>
            </a:r>
            <a:r>
              <a:rPr lang="en-US" sz="2400" dirty="0" smtClean="0">
                <a:latin typeface="Cambria Math"/>
                <a:ea typeface="Cambria Math"/>
              </a:rPr>
              <a:t> ∙</a:t>
            </a:r>
            <a:r>
              <a:rPr lang="en-US" sz="2400" dirty="0" smtClean="0"/>
              <a:t> </a:t>
            </a:r>
            <a:r>
              <a:rPr lang="en-US" sz="2400" dirty="0" smtClean="0">
                <a:latin typeface="Cambria Math"/>
                <a:ea typeface="Cambria Math"/>
              </a:rPr>
              <a:t> ∙∙∙  ∙ </a:t>
            </a:r>
            <a:r>
              <a:rPr lang="en-US" sz="2400" dirty="0" smtClean="0"/>
              <a:t>|</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endParaRPr lang="en-US" dirty="0">
              <a:latin typeface="Cambria Math" pitchFamily="18" charset="0"/>
              <a:ea typeface="Cambria Math" pitchFamily="18" charset="0"/>
            </a:endParaRPr>
          </a:p>
        </p:txBody>
      </p:sp>
      <p:sp>
        <p:nvSpPr>
          <p:cNvPr id="5" name="Slide Number Placeholder 4"/>
          <p:cNvSpPr>
            <a:spLocks noGrp="1"/>
          </p:cNvSpPr>
          <p:nvPr>
            <p:ph type="sldNum" sz="quarter" idx="12"/>
          </p:nvPr>
        </p:nvSpPr>
        <p:spPr/>
        <p:txBody>
          <a:bodyPr/>
          <a:lstStyle/>
          <a:p>
            <a:fld id="{8CD41AC4-40F7-4FE0-8905-74C6698904F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and Genomes</a:t>
            </a:r>
            <a:br>
              <a:rPr lang="en-US" dirty="0" smtClean="0"/>
            </a:br>
            <a:r>
              <a:rPr lang="en-US" dirty="0" smtClean="0"/>
              <a:t>(Self Study)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i="1" dirty="0" smtClean="0"/>
              <a:t>gene</a:t>
            </a:r>
            <a:r>
              <a:rPr lang="en-US" dirty="0" smtClean="0"/>
              <a:t> is a segment of a DNA molecule that encodes a particular protein and the entirety of genetic information of an organism is called its </a:t>
            </a:r>
            <a:r>
              <a:rPr lang="en-US" i="1" dirty="0" smtClean="0"/>
              <a:t>genome</a:t>
            </a:r>
            <a:r>
              <a:rPr lang="en-US" dirty="0" smtClean="0"/>
              <a:t>.</a:t>
            </a:r>
          </a:p>
          <a:p>
            <a:r>
              <a:rPr lang="en-US" dirty="0" smtClean="0"/>
              <a:t>DNA molecules consist of two strands of blocks known as nucleotides. Each nucleotide is composed of bases: adenine (A), cytosine (C), guanine (G), or thymine (T). </a:t>
            </a:r>
          </a:p>
          <a:p>
            <a:r>
              <a:rPr lang="en-US" dirty="0" smtClean="0"/>
              <a:t>The DNA of bacteria has between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7</a:t>
            </a:r>
            <a:r>
              <a:rPr lang="en-US" dirty="0" smtClean="0">
                <a:latin typeface="Cambria Math" pitchFamily="18" charset="0"/>
                <a:ea typeface="Cambria Math" pitchFamily="18" charset="0"/>
              </a:rPr>
              <a:t> </a:t>
            </a:r>
            <a:r>
              <a:rPr lang="en-US" dirty="0" smtClean="0"/>
              <a:t>links (one of the four bases). Mammals have between</a:t>
            </a:r>
            <a:r>
              <a:rPr lang="en-US" dirty="0" smtClean="0">
                <a:latin typeface="Cambria Math" pitchFamily="18" charset="0"/>
                <a:ea typeface="Cambria Math" pitchFamily="18" charset="0"/>
              </a:rPr>
              <a:t> 10</a:t>
            </a:r>
            <a:r>
              <a:rPr lang="en-US" baseline="30000" dirty="0" smtClean="0">
                <a:latin typeface="Cambria Math" pitchFamily="18" charset="0"/>
                <a:ea typeface="Cambria Math" pitchFamily="18" charset="0"/>
              </a:rPr>
              <a:t>8</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a:t>
            </a:r>
            <a:r>
              <a:rPr lang="en-US" dirty="0" smtClean="0">
                <a:latin typeface="Cambria Math" pitchFamily="18" charset="0"/>
                <a:ea typeface="Cambria Math" pitchFamily="18" charset="0"/>
              </a:rPr>
              <a:t> </a:t>
            </a:r>
            <a:r>
              <a:rPr lang="en-US" dirty="0" smtClean="0"/>
              <a:t>links. So, by the product rule there are at least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5</a:t>
            </a:r>
            <a:r>
              <a:rPr lang="en-US" dirty="0" smtClean="0"/>
              <a:t> different  sequences of bases in the DNA of bacteria and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8</a:t>
            </a:r>
            <a:r>
              <a:rPr lang="en-US" baseline="30000" dirty="0" smtClean="0"/>
              <a:t> </a:t>
            </a:r>
            <a:r>
              <a:rPr lang="en-US" dirty="0" smtClean="0"/>
              <a:t>different sequences of bases in the DNA of mammals.</a:t>
            </a:r>
          </a:p>
          <a:p>
            <a:r>
              <a:rPr lang="en-US" dirty="0" smtClean="0"/>
              <a:t>The human genome includes approximately </a:t>
            </a:r>
            <a:r>
              <a:rPr lang="en-US" dirty="0" smtClean="0">
                <a:latin typeface="Cambria Math" pitchFamily="18" charset="0"/>
                <a:ea typeface="Cambria Math" pitchFamily="18" charset="0"/>
              </a:rPr>
              <a:t>23,000</a:t>
            </a:r>
            <a:r>
              <a:rPr lang="en-US" dirty="0" smtClean="0"/>
              <a:t> genes, each with </a:t>
            </a:r>
            <a:r>
              <a:rPr lang="en-US" dirty="0" smtClean="0">
                <a:latin typeface="Cambria Math" pitchFamily="18" charset="0"/>
                <a:ea typeface="Cambria Math" pitchFamily="18" charset="0"/>
              </a:rPr>
              <a:t>1,000</a:t>
            </a:r>
            <a:r>
              <a:rPr lang="en-US" dirty="0" smtClean="0"/>
              <a:t> or more links.</a:t>
            </a:r>
          </a:p>
          <a:p>
            <a:r>
              <a:rPr lang="en-US" dirty="0" smtClean="0"/>
              <a:t>Biologists, mathematicians, and computer scientists all work on  determining the DNA sequence (genome) of different organisms. </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Basic Counting Principles:  The Sum Rule</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 Sum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to do the second task, where none of the set of</a:t>
            </a:r>
            <a:r>
              <a:rPr lang="en-US" i="1" dirty="0" smtClean="0"/>
              <a:t> n</a:t>
            </a:r>
            <a:r>
              <a:rPr lang="en-US" baseline="-25000" dirty="0" smtClean="0">
                <a:latin typeface="Cambria Math" pitchFamily="18" charset="0"/>
                <a:ea typeface="Cambria Math" pitchFamily="18" charset="0"/>
              </a:rPr>
              <a:t>1</a:t>
            </a:r>
            <a:r>
              <a:rPr lang="en-US" dirty="0" smtClean="0"/>
              <a:t> ways is the same as any of the  </a:t>
            </a:r>
            <a:r>
              <a:rPr lang="en-US" i="1" dirty="0" smtClean="0"/>
              <a:t>n</a:t>
            </a:r>
            <a:r>
              <a:rPr lang="en-US" baseline="-25000" dirty="0" smtClean="0">
                <a:latin typeface="Cambria Math" pitchFamily="18" charset="0"/>
                <a:ea typeface="Cambria Math" pitchFamily="18" charset="0"/>
              </a:rPr>
              <a:t>2</a:t>
            </a:r>
            <a:r>
              <a:rPr lang="en-US" dirty="0" smtClean="0"/>
              <a:t> ways,  then there are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ways  to do the task.</a:t>
            </a:r>
          </a:p>
          <a:p>
            <a:pPr>
              <a:buNone/>
            </a:pPr>
            <a:r>
              <a:rPr lang="en-US" b="1" dirty="0" smtClean="0"/>
              <a:t>    Example</a:t>
            </a:r>
            <a:r>
              <a:rPr lang="en-US" dirty="0" smtClean="0"/>
              <a:t>:  The mathematics department must choose either a student or a faculty member as a representative for a university committee. How many choices are there for this representative if there are </a:t>
            </a:r>
            <a:r>
              <a:rPr lang="en-US" dirty="0" smtClean="0">
                <a:latin typeface="Cambria Math" pitchFamily="18" charset="0"/>
                <a:ea typeface="Cambria Math" pitchFamily="18" charset="0"/>
              </a:rPr>
              <a:t>37</a:t>
            </a:r>
            <a:r>
              <a:rPr lang="en-US" dirty="0" smtClean="0"/>
              <a:t> members of the mathematics faculty and </a:t>
            </a:r>
            <a:r>
              <a:rPr lang="en-US" dirty="0" smtClean="0">
                <a:latin typeface="Cambria Math" pitchFamily="18" charset="0"/>
                <a:ea typeface="Cambria Math" pitchFamily="18" charset="0"/>
              </a:rPr>
              <a:t>83</a:t>
            </a:r>
            <a:r>
              <a:rPr lang="en-US" dirty="0" smtClean="0"/>
              <a:t> mathematics majors and no one is both a faculty member and a student.</a:t>
            </a:r>
          </a:p>
          <a:p>
            <a:pPr>
              <a:buNone/>
            </a:pPr>
            <a:r>
              <a:rPr lang="en-US" b="1" dirty="0" smtClean="0"/>
              <a:t>    Solution</a:t>
            </a:r>
            <a:r>
              <a:rPr lang="en-US" dirty="0" smtClean="0"/>
              <a:t>: By the sum rule it follows that there are                    </a:t>
            </a:r>
            <a:r>
              <a:rPr lang="en-US" dirty="0" smtClean="0">
                <a:latin typeface="Cambria Math" pitchFamily="18" charset="0"/>
                <a:ea typeface="Cambria Math" pitchFamily="18" charset="0"/>
              </a:rPr>
              <a:t>37</a:t>
            </a:r>
            <a:r>
              <a:rPr lang="en-US" dirty="0" smtClean="0"/>
              <a:t> + </a:t>
            </a:r>
            <a:r>
              <a:rPr lang="en-US" dirty="0" smtClean="0">
                <a:latin typeface="Cambria Math" pitchFamily="18" charset="0"/>
                <a:ea typeface="Cambria Math" pitchFamily="18" charset="0"/>
              </a:rPr>
              <a:t>83</a:t>
            </a:r>
            <a:r>
              <a:rPr lang="en-US" dirty="0" smtClean="0"/>
              <a:t> = </a:t>
            </a:r>
            <a:r>
              <a:rPr lang="en-US" dirty="0" smtClean="0">
                <a:latin typeface="Cambria Math" pitchFamily="18" charset="0"/>
                <a:ea typeface="Cambria Math" pitchFamily="18" charset="0"/>
              </a:rPr>
              <a:t>120</a:t>
            </a:r>
            <a:r>
              <a:rPr lang="en-US" dirty="0" smtClean="0"/>
              <a:t> possible ways to pick a representative.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Sum Rule in terms of sets.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sum rule can be phrased in terms of sets.</a:t>
            </a:r>
          </a:p>
          <a:p>
            <a:pPr>
              <a:buNone/>
            </a:pPr>
            <a:r>
              <a:rPr lang="en-US" dirty="0" smtClean="0"/>
              <a:t>          |</a:t>
            </a:r>
            <a:r>
              <a:rPr lang="en-US" i="1" dirty="0" smtClean="0"/>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t>B</a:t>
            </a:r>
            <a:r>
              <a:rPr lang="en-US" dirty="0" smtClean="0"/>
              <a:t>|= |</a:t>
            </a:r>
            <a:r>
              <a:rPr lang="en-US" i="1" dirty="0" smtClean="0"/>
              <a:t>A</a:t>
            </a:r>
            <a:r>
              <a:rPr lang="en-US" dirty="0" smtClean="0"/>
              <a:t>| + |</a:t>
            </a:r>
            <a:r>
              <a:rPr lang="en-US" i="1" dirty="0" smtClean="0"/>
              <a:t>B</a:t>
            </a:r>
            <a:r>
              <a:rPr lang="en-US" dirty="0" smtClean="0"/>
              <a:t>| as long as </a:t>
            </a:r>
            <a:r>
              <a:rPr lang="en-US" i="1" dirty="0" smtClean="0"/>
              <a:t>A</a:t>
            </a:r>
            <a:r>
              <a:rPr lang="en-US" dirty="0" smtClean="0"/>
              <a:t> and </a:t>
            </a:r>
            <a:r>
              <a:rPr lang="en-US" i="1" dirty="0" smtClean="0"/>
              <a:t>B</a:t>
            </a:r>
            <a:r>
              <a:rPr lang="en-US" dirty="0" smtClean="0"/>
              <a:t> are disjoint sets.</a:t>
            </a:r>
          </a:p>
          <a:p>
            <a:r>
              <a:rPr lang="en-US" dirty="0" smtClean="0"/>
              <a:t>Or more generally,</a:t>
            </a:r>
          </a:p>
          <a:p>
            <a:endParaRPr lang="en-US" dirty="0" smtClean="0"/>
          </a:p>
          <a:p>
            <a:pPr>
              <a:buNone/>
            </a:pPr>
            <a:endParaRPr lang="en-US" dirty="0" smtClean="0"/>
          </a:p>
          <a:p>
            <a:pPr>
              <a:buNone/>
            </a:pPr>
            <a:endParaRPr lang="en-US" dirty="0" smtClean="0"/>
          </a:p>
          <a:p>
            <a:r>
              <a:rPr lang="en-US" dirty="0" smtClean="0"/>
              <a:t>The case where the sets have elements in common will be discussed when we consider the subtraction rule and taken up fully in Chapter 8.</a:t>
            </a:r>
          </a:p>
          <a:p>
            <a:pPr>
              <a:buNone/>
            </a:pPr>
            <a:endParaRPr lang="en-US" dirty="0"/>
          </a:p>
        </p:txBody>
      </p:sp>
      <p:sp>
        <p:nvSpPr>
          <p:cNvPr id="5" name="TextBox 4"/>
          <p:cNvSpPr txBox="1"/>
          <p:nvPr/>
        </p:nvSpPr>
        <p:spPr>
          <a:xfrm>
            <a:off x="914400" y="3886200"/>
            <a:ext cx="7315200" cy="1107996"/>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 |</a:t>
            </a:r>
            <a:r>
              <a:rPr lang="en-US" sz="2400" i="1" dirty="0" smtClean="0"/>
              <a:t>A</a:t>
            </a:r>
            <a:r>
              <a:rPr lang="en-US" sz="2400" baseline="-25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 ∙∙∙ +</a:t>
            </a:r>
            <a:r>
              <a:rPr lang="en-US" sz="2400" dirty="0" smtClean="0"/>
              <a:t> |</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r>
              <a:rPr lang="en-US" sz="2400" dirty="0" smtClean="0">
                <a:ea typeface="Cambria Math" pitchFamily="18" charset="0"/>
              </a:rPr>
              <a:t>when</a:t>
            </a:r>
            <a:r>
              <a:rPr lang="en-US" sz="2400" dirty="0" smtClean="0">
                <a:latin typeface="Cambria Math"/>
                <a:ea typeface="Cambria Math"/>
              </a:rPr>
              <a:t> </a:t>
            </a:r>
            <a:r>
              <a:rPr lang="en-US" sz="2400" i="1" dirty="0" smtClean="0"/>
              <a:t>A</a:t>
            </a:r>
            <a:r>
              <a:rPr lang="en-US" sz="2400" i="1" baseline="-25000" dirty="0" smtClean="0">
                <a:ea typeface="Cambria Math" pitchFamily="18" charset="0"/>
              </a:rPr>
              <a:t>i</a:t>
            </a:r>
            <a:r>
              <a:rPr lang="en-US" sz="2400" i="1" dirty="0" smtClean="0"/>
              <a:t> </a:t>
            </a:r>
            <a:r>
              <a:rPr lang="en-US" sz="2400" dirty="0" smtClean="0">
                <a:latin typeface="Cambria Math"/>
                <a:ea typeface="Cambria Math"/>
              </a:rPr>
              <a:t>∩ </a:t>
            </a:r>
            <a:r>
              <a:rPr lang="en-US" sz="2400" i="1" dirty="0" err="1" smtClean="0"/>
              <a:t>A</a:t>
            </a:r>
            <a:r>
              <a:rPr lang="en-US" sz="2400" i="1" baseline="-25000" dirty="0" err="1" smtClean="0">
                <a:ea typeface="Cambria Math" pitchFamily="18" charset="0"/>
              </a:rPr>
              <a:t>j</a:t>
            </a:r>
            <a:r>
              <a:rPr lang="en-US" sz="2400" dirty="0" smtClean="0">
                <a:latin typeface="Cambria Math"/>
                <a:ea typeface="Cambria Math"/>
              </a:rPr>
              <a:t>  = ∅ </a:t>
            </a:r>
            <a:r>
              <a:rPr lang="en-US" sz="2400" dirty="0" smtClean="0">
                <a:ea typeface="Cambria Math"/>
              </a:rPr>
              <a:t>for all </a:t>
            </a:r>
            <a:r>
              <a:rPr lang="en-US" sz="2400" i="1" dirty="0" err="1" smtClean="0">
                <a:ea typeface="Cambria Math"/>
              </a:rPr>
              <a:t>i</a:t>
            </a:r>
            <a:r>
              <a:rPr lang="en-US" sz="2400" dirty="0" smtClean="0">
                <a:ea typeface="Cambria Math"/>
              </a:rPr>
              <a:t>, </a:t>
            </a:r>
            <a:r>
              <a:rPr lang="en-US" sz="2400" i="1" dirty="0" smtClean="0">
                <a:ea typeface="Cambria Math"/>
              </a:rPr>
              <a:t>j</a:t>
            </a:r>
            <a:r>
              <a:rPr lang="en-US" sz="2400" dirty="0" smtClean="0">
                <a:ea typeface="Cambria Math"/>
              </a:rPr>
              <a:t>.</a:t>
            </a:r>
            <a:endParaRPr lang="en-US" sz="2400" dirty="0" smtClean="0">
              <a:latin typeface="Cambria Math" pitchFamily="18" charset="0"/>
              <a:ea typeface="Cambria Math" pitchFamily="18" charset="0"/>
            </a:endParaRPr>
          </a:p>
          <a:p>
            <a:r>
              <a:rPr lang="en-US" dirty="0" smtClean="0">
                <a:latin typeface="Cambria Math"/>
                <a:ea typeface="Cambria Math"/>
              </a:rPr>
              <a:t>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8CD41AC4-40F7-4FE0-8905-74C6698904F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the Sum and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statement labels in a programming language can be either a single letter or a letter followed by a digit. Find the number of possible labels.</a:t>
            </a:r>
          </a:p>
          <a:p>
            <a:pPr>
              <a:buNone/>
            </a:pPr>
            <a:r>
              <a:rPr lang="en-US" b="1" dirty="0" smtClean="0"/>
              <a:t>    Solution</a:t>
            </a:r>
            <a:r>
              <a:rPr lang="en-US" dirty="0" smtClean="0"/>
              <a:t>:  Use the product rule.</a:t>
            </a:r>
          </a:p>
          <a:p>
            <a:pPr>
              <a:buNone/>
            </a:pPr>
            <a:r>
              <a:rPr lang="en-US" dirty="0" smtClean="0"/>
              <a:t>         </a:t>
            </a:r>
            <a:r>
              <a:rPr lang="en-US" dirty="0" smtClean="0">
                <a:latin typeface="Cambria Math" pitchFamily="18" charset="0"/>
                <a:ea typeface="Cambria Math" pitchFamily="18" charset="0"/>
              </a:rPr>
              <a:t>26</a:t>
            </a:r>
            <a:r>
              <a:rPr lang="en-US" dirty="0" smtClean="0"/>
              <a:t> + </a:t>
            </a:r>
            <a:r>
              <a:rPr lang="en-US" dirty="0" smtClean="0">
                <a:latin typeface="Cambria Math" pitchFamily="18" charset="0"/>
                <a:ea typeface="Cambria Math" pitchFamily="18" charset="0"/>
              </a:rPr>
              <a:t>26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10</a:t>
            </a:r>
            <a:r>
              <a:rPr lang="en-US" dirty="0" smtClean="0"/>
              <a:t> = </a:t>
            </a:r>
            <a:r>
              <a:rPr lang="en-US" dirty="0" smtClean="0">
                <a:latin typeface="Cambria Math" pitchFamily="18" charset="0"/>
                <a:ea typeface="Cambria Math" pitchFamily="18" charset="0"/>
              </a:rPr>
              <a:t>286</a:t>
            </a:r>
            <a:endParaRPr lang="en-US" dirty="0">
              <a:latin typeface="Cambria Math" pitchFamily="18" charset="0"/>
              <a:ea typeface="Cambria Math" pitchFamily="18" charset="0"/>
            </a:endParaRPr>
          </a:p>
        </p:txBody>
      </p:sp>
      <p:sp>
        <p:nvSpPr>
          <p:cNvPr id="4" name="Slide Number Placeholder 3"/>
          <p:cNvSpPr>
            <a:spLocks noGrp="1"/>
          </p:cNvSpPr>
          <p:nvPr>
            <p:ph type="sldNum" sz="quarter" idx="12"/>
          </p:nvPr>
        </p:nvSpPr>
        <p:spPr/>
        <p:txBody>
          <a:bodyPr/>
          <a:lstStyle/>
          <a:p>
            <a:fld id="{8CD41AC4-40F7-4FE0-8905-74C6698904F3}"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Passwords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Combining the sum and product rule allows us to solve more complex problems.</a:t>
            </a:r>
          </a:p>
          <a:p>
            <a:pPr>
              <a:buNone/>
            </a:pPr>
            <a:r>
              <a:rPr lang="en-US" b="1" dirty="0" smtClean="0"/>
              <a:t>      Example</a:t>
            </a:r>
            <a:r>
              <a:rPr lang="en-US" dirty="0" smtClean="0"/>
              <a:t>: Each user on a computer system has a password, which is six to eight characters long, where each character is an uppercase letter or a digit. Each password must contain at least one digit. How many possible passwords are there?</a:t>
            </a:r>
          </a:p>
          <a:p>
            <a:pPr>
              <a:buNone/>
            </a:pPr>
            <a:endParaRPr lang="en-US" dirty="0" smtClean="0"/>
          </a:p>
          <a:p>
            <a:pPr>
              <a:buNone/>
            </a:pPr>
            <a:r>
              <a:rPr lang="en-US" b="1" dirty="0" smtClean="0"/>
              <a:t>      Solution</a:t>
            </a:r>
            <a:r>
              <a:rPr lang="en-US" dirty="0" smtClean="0"/>
              <a:t>:  Let </a:t>
            </a:r>
            <a:r>
              <a:rPr lang="en-US" i="1" dirty="0" smtClean="0"/>
              <a:t>P</a:t>
            </a:r>
            <a:r>
              <a:rPr lang="en-US" dirty="0" smtClean="0"/>
              <a:t> be the total number of passwords, and let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be the passwords of length </a:t>
            </a:r>
            <a:r>
              <a:rPr lang="en-US"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7</a:t>
            </a:r>
            <a:r>
              <a:rPr lang="en-US" dirty="0" smtClean="0"/>
              <a:t>, and 8. </a:t>
            </a:r>
          </a:p>
          <a:p>
            <a:pPr lvl="1"/>
            <a:r>
              <a:rPr lang="en-US" dirty="0" smtClean="0"/>
              <a:t>By the sum rule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a:t>
            </a:r>
          </a:p>
          <a:p>
            <a:pPr lvl="1"/>
            <a:r>
              <a:rPr lang="en-US" dirty="0" smtClean="0"/>
              <a:t>To find each of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 we find the number of passwords of the specified length composed of letters and digits and subtract the number composed only of letters. We find that:</a:t>
            </a:r>
          </a:p>
          <a:p>
            <a:pPr lvl="2">
              <a:buNone/>
            </a:pPr>
            <a:r>
              <a:rPr lang="en-US" dirty="0" smtClean="0"/>
              <a:t>     </a:t>
            </a:r>
          </a:p>
          <a:p>
            <a:pPr lvl="1">
              <a:buNone/>
            </a:pPr>
            <a:r>
              <a:rPr lang="en-US" i="1" dirty="0" smtClean="0"/>
              <a:t>           P</a:t>
            </a:r>
            <a:r>
              <a:rPr lang="en-US" baseline="-25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2,176,782,336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308,915,776</a:t>
            </a:r>
            <a:r>
              <a:rPr lang="en-US" dirty="0" smtClean="0"/>
              <a:t> =</a:t>
            </a:r>
            <a:r>
              <a:rPr lang="en-US" dirty="0" smtClean="0">
                <a:latin typeface="Cambria Math" pitchFamily="18" charset="0"/>
                <a:ea typeface="Cambria Math" pitchFamily="18" charset="0"/>
              </a:rPr>
              <a:t>1,867,866,560.</a:t>
            </a:r>
          </a:p>
          <a:p>
            <a:pPr lvl="1">
              <a:buNone/>
            </a:pPr>
            <a:r>
              <a:rPr lang="en-US" i="1" dirty="0" smtClean="0"/>
              <a:t>           P</a:t>
            </a:r>
            <a:r>
              <a:rPr lang="en-US" baseline="-25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7</a:t>
            </a:r>
            <a:r>
              <a:rPr lang="en-US" dirty="0" smtClean="0"/>
              <a:t>  =</a:t>
            </a:r>
          </a:p>
          <a:p>
            <a:pPr lvl="1">
              <a:buNone/>
            </a:pPr>
            <a:r>
              <a:rPr lang="en-US" dirty="0" smtClean="0">
                <a:latin typeface="Cambria Math" pitchFamily="18" charset="0"/>
                <a:ea typeface="Cambria Math" pitchFamily="18" charset="0"/>
              </a:rPr>
              <a:t>                        78,364,164,096 </a:t>
            </a:r>
            <a:r>
              <a:rPr lang="en-US" dirty="0" smtClean="0">
                <a:latin typeface="Cambria Math"/>
                <a:ea typeface="Cambria Math"/>
              </a:rPr>
              <a:t>−</a:t>
            </a:r>
            <a:r>
              <a:rPr lang="en-US" dirty="0" smtClean="0"/>
              <a:t> 8,</a:t>
            </a:r>
            <a:r>
              <a:rPr lang="en-US" dirty="0" smtClean="0">
                <a:latin typeface="Cambria Math" pitchFamily="18" charset="0"/>
                <a:ea typeface="Cambria Math" pitchFamily="18" charset="0"/>
              </a:rPr>
              <a:t>031,810,176</a:t>
            </a:r>
            <a:r>
              <a:rPr lang="en-US" dirty="0" smtClean="0"/>
              <a:t> =  </a:t>
            </a:r>
            <a:r>
              <a:rPr lang="en-US" dirty="0" smtClean="0">
                <a:latin typeface="Cambria Math" pitchFamily="18" charset="0"/>
                <a:ea typeface="Cambria Math" pitchFamily="18" charset="0"/>
              </a:rPr>
              <a:t>70,332,353,920.</a:t>
            </a:r>
            <a:endParaRPr lang="en-US" dirty="0" smtClean="0"/>
          </a:p>
          <a:p>
            <a:pPr lvl="1">
              <a:buNone/>
            </a:pPr>
            <a:r>
              <a:rPr lang="en-US" i="1" dirty="0" smtClean="0"/>
              <a:t>           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8</a:t>
            </a:r>
            <a:r>
              <a:rPr lang="en-US" dirty="0" smtClean="0"/>
              <a:t>  =</a:t>
            </a:r>
          </a:p>
          <a:p>
            <a:pPr lvl="1">
              <a:buNone/>
            </a:pPr>
            <a:r>
              <a:rPr lang="en-US" dirty="0" smtClean="0">
                <a:latin typeface="Cambria Math" pitchFamily="18" charset="0"/>
                <a:ea typeface="Cambria Math" pitchFamily="18" charset="0"/>
              </a:rPr>
              <a:t>                       2,821,109,907,456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208,827,064,576</a:t>
            </a:r>
            <a:r>
              <a:rPr lang="en-US" dirty="0" smtClean="0"/>
              <a:t> =</a:t>
            </a:r>
            <a:r>
              <a:rPr lang="en-US" dirty="0" smtClean="0">
                <a:latin typeface="Cambria Math" pitchFamily="18" charset="0"/>
                <a:ea typeface="Cambria Math" pitchFamily="18" charset="0"/>
              </a:rPr>
              <a:t>2,612,282,842,880.</a:t>
            </a:r>
          </a:p>
          <a:p>
            <a:pPr lvl="1">
              <a:buNone/>
            </a:pPr>
            <a:endParaRPr lang="en-US" dirty="0" smtClean="0"/>
          </a:p>
          <a:p>
            <a:pPr lvl="1">
              <a:buNone/>
            </a:pPr>
            <a:r>
              <a:rPr lang="en-US" dirty="0" smtClean="0"/>
              <a:t>Consequently,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2,684,483,063,360</a:t>
            </a:r>
            <a:r>
              <a:rPr lang="en-US" dirty="0" smtClean="0"/>
              <a:t>.</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Internet Addresses</a:t>
            </a:r>
            <a:br>
              <a:rPr lang="en-US" dirty="0" smtClean="0"/>
            </a:br>
            <a:r>
              <a:rPr lang="en-US" dirty="0" smtClean="0"/>
              <a:t>(Self Study)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Version </a:t>
            </a:r>
            <a:r>
              <a:rPr lang="en-US" dirty="0" smtClean="0">
                <a:latin typeface="Cambria Math" pitchFamily="18" charset="0"/>
                <a:ea typeface="Cambria Math" pitchFamily="18" charset="0"/>
              </a:rPr>
              <a:t>4</a:t>
            </a:r>
            <a:r>
              <a:rPr lang="en-US" dirty="0" smtClean="0"/>
              <a:t> of the Internet Protocol (IPv</a:t>
            </a:r>
            <a:r>
              <a:rPr lang="en-US" dirty="0" smtClean="0">
                <a:latin typeface="Cambria Math" pitchFamily="18" charset="0"/>
                <a:ea typeface="Cambria Math" pitchFamily="18" charset="0"/>
              </a:rPr>
              <a:t>4</a:t>
            </a:r>
            <a:r>
              <a:rPr lang="en-US" dirty="0" smtClean="0"/>
              <a:t>) uses </a:t>
            </a:r>
            <a:r>
              <a:rPr lang="en-US" dirty="0" smtClean="0">
                <a:latin typeface="Cambria Math" pitchFamily="18" charset="0"/>
                <a:ea typeface="Cambria Math" pitchFamily="18" charset="0"/>
              </a:rPr>
              <a:t>32</a:t>
            </a:r>
            <a:r>
              <a:rPr lang="en-US" dirty="0" smtClean="0"/>
              <a:t> bits.</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b="1" dirty="0" smtClean="0"/>
              <a:t>Class A Addresses</a:t>
            </a:r>
            <a:r>
              <a:rPr lang="en-US" dirty="0" smtClean="0"/>
              <a:t>: used for the largest networks, a </a:t>
            </a:r>
            <a:r>
              <a:rPr lang="en-US" dirty="0" smtClean="0">
                <a:latin typeface="Cambria Math" pitchFamily="18" charset="0"/>
                <a:ea typeface="Cambria Math" pitchFamily="18" charset="0"/>
              </a:rPr>
              <a:t>0</a:t>
            </a:r>
            <a:r>
              <a:rPr lang="en-US" dirty="0" smtClean="0"/>
              <a:t>,followed by a </a:t>
            </a:r>
            <a:r>
              <a:rPr lang="en-US" dirty="0" smtClean="0">
                <a:latin typeface="Cambria Math" pitchFamily="18" charset="0"/>
                <a:ea typeface="Cambria Math" pitchFamily="18" charset="0"/>
              </a:rPr>
              <a:t>7</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24</a:t>
            </a:r>
            <a:r>
              <a:rPr lang="en-US" dirty="0" smtClean="0"/>
              <a:t>-bit </a:t>
            </a:r>
            <a:r>
              <a:rPr lang="en-US" dirty="0" err="1" smtClean="0"/>
              <a:t>hostid</a:t>
            </a:r>
            <a:r>
              <a:rPr lang="en-US" dirty="0" smtClean="0"/>
              <a:t>.</a:t>
            </a:r>
          </a:p>
          <a:p>
            <a:r>
              <a:rPr lang="en-US" b="1" dirty="0" smtClean="0"/>
              <a:t>Class B Addresses</a:t>
            </a:r>
            <a:r>
              <a:rPr lang="en-US" dirty="0" smtClean="0"/>
              <a:t>: used for the medium-sized networks, a </a:t>
            </a:r>
            <a:r>
              <a:rPr lang="en-US" dirty="0" smtClean="0">
                <a:latin typeface="Cambria Math" pitchFamily="18" charset="0"/>
                <a:ea typeface="Cambria Math" pitchFamily="18" charset="0"/>
              </a:rPr>
              <a:t>10</a:t>
            </a:r>
            <a:r>
              <a:rPr lang="en-US" dirty="0" smtClean="0"/>
              <a:t>,followed by a </a:t>
            </a:r>
            <a:r>
              <a:rPr lang="en-US" dirty="0" smtClean="0">
                <a:latin typeface="Cambria Math" pitchFamily="18" charset="0"/>
                <a:ea typeface="Cambria Math" pitchFamily="18" charset="0"/>
              </a:rPr>
              <a:t>14</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16</a:t>
            </a:r>
            <a:r>
              <a:rPr lang="en-US" dirty="0" smtClean="0"/>
              <a:t>-bit </a:t>
            </a:r>
            <a:r>
              <a:rPr lang="en-US" dirty="0" err="1" smtClean="0"/>
              <a:t>hostid</a:t>
            </a:r>
            <a:r>
              <a:rPr lang="en-US" dirty="0" smtClean="0"/>
              <a:t>.</a:t>
            </a:r>
          </a:p>
          <a:p>
            <a:r>
              <a:rPr lang="en-US" b="1" dirty="0" smtClean="0"/>
              <a:t>Class C Addresses</a:t>
            </a:r>
            <a:r>
              <a:rPr lang="en-US" dirty="0" smtClean="0"/>
              <a:t>: used for the smallest networks, a </a:t>
            </a:r>
            <a:r>
              <a:rPr lang="en-US" dirty="0" smtClean="0">
                <a:latin typeface="Cambria Math" pitchFamily="18" charset="0"/>
                <a:ea typeface="Cambria Math" pitchFamily="18" charset="0"/>
              </a:rPr>
              <a:t>110</a:t>
            </a:r>
            <a:r>
              <a:rPr lang="en-US" dirty="0" smtClean="0"/>
              <a:t>,followed by a </a:t>
            </a:r>
            <a:r>
              <a:rPr lang="en-US" dirty="0" smtClean="0">
                <a:latin typeface="Cambria Math" pitchFamily="18" charset="0"/>
                <a:ea typeface="Cambria Math" pitchFamily="18" charset="0"/>
              </a:rPr>
              <a:t>21</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8</a:t>
            </a:r>
            <a:r>
              <a:rPr lang="en-US" dirty="0" smtClean="0"/>
              <a:t>-bit </a:t>
            </a:r>
            <a:r>
              <a:rPr lang="en-US" dirty="0" err="1" smtClean="0"/>
              <a:t>hostid</a:t>
            </a:r>
            <a:r>
              <a:rPr lang="en-US" dirty="0" smtClean="0"/>
              <a:t>.</a:t>
            </a:r>
          </a:p>
          <a:p>
            <a:pPr lvl="1"/>
            <a:r>
              <a:rPr lang="en-US" dirty="0" smtClean="0"/>
              <a:t>Neither Class D nor Class E addresses are assigned as the address of a computer on the internet. Only Classes A, B, and C are available. </a:t>
            </a:r>
          </a:p>
          <a:p>
            <a:pPr lvl="1"/>
            <a:r>
              <a:rPr lang="en-US" dirty="0" smtClean="0">
                <a:latin typeface="Cambria Math" pitchFamily="18" charset="0"/>
                <a:ea typeface="Cambria Math" pitchFamily="18" charset="0"/>
              </a:rPr>
              <a:t>1111111</a:t>
            </a:r>
            <a:r>
              <a:rPr lang="en-US" dirty="0" smtClean="0"/>
              <a:t> is not available as the </a:t>
            </a:r>
            <a:r>
              <a:rPr lang="en-US" dirty="0" err="1" smtClean="0"/>
              <a:t>netid</a:t>
            </a:r>
            <a:r>
              <a:rPr lang="en-US" dirty="0" smtClean="0"/>
              <a:t> of a Class A network.</a:t>
            </a:r>
          </a:p>
          <a:p>
            <a:pPr lvl="1"/>
            <a:r>
              <a:rPr lang="en-US" dirty="0" err="1" smtClean="0"/>
              <a:t>Hostids</a:t>
            </a:r>
            <a:r>
              <a:rPr lang="en-US" dirty="0" smtClean="0"/>
              <a:t> consisting of all </a:t>
            </a:r>
            <a:r>
              <a:rPr lang="en-US" dirty="0" smtClean="0">
                <a:latin typeface="Cambria Math" pitchFamily="18" charset="0"/>
                <a:ea typeface="Cambria Math" pitchFamily="18" charset="0"/>
              </a:rPr>
              <a:t>0</a:t>
            </a:r>
            <a:r>
              <a:rPr lang="en-US" dirty="0" smtClean="0"/>
              <a:t>s and all </a:t>
            </a:r>
            <a:r>
              <a:rPr lang="en-US" dirty="0" smtClean="0">
                <a:latin typeface="Cambria Math" pitchFamily="18" charset="0"/>
                <a:ea typeface="Cambria Math" pitchFamily="18" charset="0"/>
              </a:rPr>
              <a:t>1</a:t>
            </a:r>
            <a:r>
              <a:rPr lang="en-US" dirty="0" smtClean="0"/>
              <a:t>s are not available in any network. </a:t>
            </a:r>
          </a:p>
        </p:txBody>
      </p:sp>
      <p:pic>
        <p:nvPicPr>
          <p:cNvPr id="4" name="Picture 3" descr="0502.jpg"/>
          <p:cNvPicPr>
            <a:picLocks noChangeAspect="1"/>
          </p:cNvPicPr>
          <p:nvPr/>
        </p:nvPicPr>
        <p:blipFill>
          <a:blip r:embed="rId2" cstate="print"/>
          <a:stretch>
            <a:fillRect/>
          </a:stretch>
        </p:blipFill>
        <p:spPr>
          <a:xfrm>
            <a:off x="1905000" y="2209800"/>
            <a:ext cx="4425696" cy="1217676"/>
          </a:xfrm>
          <a:prstGeom prst="rect">
            <a:avLst/>
          </a:prstGeom>
        </p:spPr>
      </p:pic>
      <p:sp>
        <p:nvSpPr>
          <p:cNvPr id="5" name="Slide Number Placeholder 4"/>
          <p:cNvSpPr>
            <a:spLocks noGrp="1"/>
          </p:cNvSpPr>
          <p:nvPr>
            <p:ph type="sldNum" sz="quarter" idx="12"/>
          </p:nvPr>
        </p:nvSpPr>
        <p:spPr/>
        <p:txBody>
          <a:bodyPr/>
          <a:lstStyle/>
          <a:p>
            <a:fld id="{8CD41AC4-40F7-4FE0-8905-74C6698904F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Internet Addresses</a:t>
            </a:r>
            <a:br>
              <a:rPr lang="en-US" dirty="0" smtClean="0"/>
            </a:br>
            <a:r>
              <a:rPr lang="en-US" dirty="0" smtClean="0"/>
              <a:t>(Self Study)</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IPv</a:t>
            </a:r>
            <a:r>
              <a:rPr lang="en-US" dirty="0" smtClean="0">
                <a:latin typeface="Cambria Math" pitchFamily="18" charset="0"/>
                <a:ea typeface="Cambria Math" pitchFamily="18" charset="0"/>
              </a:rPr>
              <a:t>4</a:t>
            </a:r>
            <a:r>
              <a:rPr lang="en-US" dirty="0" smtClean="0"/>
              <a:t> addresses are available for computers on the internet?</a:t>
            </a:r>
          </a:p>
          <a:p>
            <a:pPr>
              <a:buNone/>
            </a:pPr>
            <a:r>
              <a:rPr lang="en-US" b="1" dirty="0" smtClean="0"/>
              <a:t>    Solution</a:t>
            </a:r>
            <a:r>
              <a:rPr lang="en-US" dirty="0" smtClean="0"/>
              <a:t>: Use both the sum and the product rule. Let </a:t>
            </a:r>
            <a:r>
              <a:rPr lang="en-US" i="1" dirty="0" smtClean="0"/>
              <a:t>x</a:t>
            </a:r>
            <a:r>
              <a:rPr lang="en-US" dirty="0" smtClean="0"/>
              <a:t> be the number of available addresses, and let </a:t>
            </a:r>
            <a:r>
              <a:rPr lang="en-US" i="1" dirty="0" err="1" smtClean="0"/>
              <a:t>x</a:t>
            </a:r>
            <a:r>
              <a:rPr lang="en-US" baseline="-25000" dirty="0" err="1" smtClean="0"/>
              <a:t>A</a:t>
            </a:r>
            <a:r>
              <a:rPr lang="en-US" dirty="0" smtClean="0"/>
              <a:t>, </a:t>
            </a:r>
            <a:r>
              <a:rPr lang="en-US" i="1" dirty="0" err="1" smtClean="0"/>
              <a:t>x</a:t>
            </a:r>
            <a:r>
              <a:rPr lang="en-US" baseline="-25000" dirty="0" err="1" smtClean="0"/>
              <a:t>B</a:t>
            </a:r>
            <a:r>
              <a:rPr lang="en-US" dirty="0" smtClean="0"/>
              <a:t>, and </a:t>
            </a:r>
            <a:r>
              <a:rPr lang="en-US" i="1" dirty="0" err="1" smtClean="0"/>
              <a:t>x</a:t>
            </a:r>
            <a:r>
              <a:rPr lang="en-US" baseline="-25000" dirty="0" err="1" smtClean="0"/>
              <a:t>C</a:t>
            </a:r>
            <a:r>
              <a:rPr lang="en-US" dirty="0" smtClean="0"/>
              <a:t> denote the number of addresses for the respective classes.</a:t>
            </a:r>
          </a:p>
          <a:p>
            <a:pPr lvl="1"/>
            <a:r>
              <a:rPr lang="en-US" dirty="0" smtClean="0"/>
              <a:t>To find, </a:t>
            </a:r>
            <a:r>
              <a:rPr lang="en-US" i="1" dirty="0" err="1" smtClean="0"/>
              <a:t>x</a:t>
            </a:r>
            <a:r>
              <a:rPr lang="en-US" baseline="-25000" dirty="0" err="1" smtClean="0"/>
              <a:t>A</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− 1 = 127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24</a:t>
            </a:r>
            <a:r>
              <a:rPr lang="en-US" dirty="0" smtClean="0"/>
              <a:t> </a:t>
            </a:r>
            <a:r>
              <a:rPr lang="en-US" dirty="0" smtClean="0">
                <a:latin typeface="Cambria Math"/>
                <a:ea typeface="Cambria Math"/>
              </a:rPr>
              <a:t>− 2 = 16,777,214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A</a:t>
            </a:r>
            <a:r>
              <a:rPr lang="en-US" i="1" dirty="0" smtClean="0"/>
              <a:t> = </a:t>
            </a:r>
            <a:r>
              <a:rPr lang="en-US" dirty="0" smtClean="0">
                <a:latin typeface="Cambria Math" pitchFamily="18" charset="0"/>
                <a:ea typeface="Cambria Math" pitchFamily="18" charset="0"/>
              </a:rPr>
              <a:t>127</a:t>
            </a:r>
            <a:r>
              <a:rPr lang="en-US" dirty="0" smtClean="0">
                <a:latin typeface="Cambria Math"/>
                <a:ea typeface="Cambria Math"/>
              </a:rPr>
              <a:t>∙ 16,777,214 = 2,130,706,178.</a:t>
            </a:r>
            <a:endParaRPr lang="en-US" dirty="0" smtClean="0">
              <a:latin typeface="Cambria Math" pitchFamily="18" charset="0"/>
              <a:ea typeface="Cambria Math" pitchFamily="18" charset="0"/>
            </a:endParaRPr>
          </a:p>
          <a:p>
            <a:pPr lvl="1"/>
            <a:r>
              <a:rPr lang="en-US" dirty="0" smtClean="0"/>
              <a:t>To find, </a:t>
            </a:r>
            <a:r>
              <a:rPr lang="en-US" i="1" dirty="0" err="1" smtClean="0"/>
              <a:t>x</a:t>
            </a:r>
            <a:r>
              <a:rPr lang="en-US" baseline="-25000" dirty="0" err="1" smtClean="0"/>
              <a:t>B</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14</a:t>
            </a:r>
            <a:r>
              <a:rPr lang="en-US" dirty="0" smtClean="0"/>
              <a:t> </a:t>
            </a:r>
            <a:r>
              <a:rPr lang="en-US" dirty="0" smtClean="0">
                <a:latin typeface="Cambria Math"/>
                <a:ea typeface="Cambria Math"/>
              </a:rPr>
              <a:t>= 16,384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16</a:t>
            </a:r>
            <a:r>
              <a:rPr lang="en-US" dirty="0" smtClean="0"/>
              <a:t> </a:t>
            </a:r>
            <a:r>
              <a:rPr lang="en-US" dirty="0" smtClean="0">
                <a:latin typeface="Cambria Math"/>
                <a:ea typeface="Cambria Math"/>
              </a:rPr>
              <a:t>− 2 = 16,534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B</a:t>
            </a:r>
            <a:r>
              <a:rPr lang="en-US" i="1" dirty="0" smtClean="0"/>
              <a:t> = </a:t>
            </a:r>
            <a:r>
              <a:rPr lang="en-US" dirty="0" smtClean="0">
                <a:latin typeface="Cambria Math"/>
                <a:ea typeface="Cambria Math"/>
              </a:rPr>
              <a:t>16,384 ∙ 16, 534 = 1,073,709,056.</a:t>
            </a:r>
            <a:endParaRPr lang="en-US" dirty="0" smtClean="0"/>
          </a:p>
          <a:p>
            <a:pPr lvl="1"/>
            <a:r>
              <a:rPr lang="en-US" dirty="0" smtClean="0"/>
              <a:t>To find, </a:t>
            </a:r>
            <a:r>
              <a:rPr lang="en-US" i="1" dirty="0" err="1" smtClean="0"/>
              <a:t>x</a:t>
            </a:r>
            <a:r>
              <a:rPr lang="en-US" baseline="-25000" dirty="0" err="1" smtClean="0"/>
              <a:t>C</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21</a:t>
            </a:r>
            <a:r>
              <a:rPr lang="en-US" dirty="0" smtClean="0"/>
              <a:t> </a:t>
            </a:r>
            <a:r>
              <a:rPr lang="en-US" dirty="0" smtClean="0">
                <a:latin typeface="Cambria Math"/>
                <a:ea typeface="Cambria Math"/>
              </a:rPr>
              <a:t>= 2,097,152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− 2 = 254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C</a:t>
            </a:r>
            <a:r>
              <a:rPr lang="en-US" i="1" dirty="0" smtClean="0"/>
              <a:t> = </a:t>
            </a:r>
            <a:r>
              <a:rPr lang="en-US" dirty="0" smtClean="0">
                <a:latin typeface="Cambria Math"/>
                <a:ea typeface="Cambria Math"/>
              </a:rPr>
              <a:t>2,097,152 ∙ 254 = 532,676,608.</a:t>
            </a:r>
            <a:endParaRPr lang="en-US" dirty="0" smtClean="0"/>
          </a:p>
          <a:p>
            <a:pPr lvl="1"/>
            <a:r>
              <a:rPr lang="en-US" dirty="0" smtClean="0"/>
              <a:t>Hence, the total number of available IPv</a:t>
            </a:r>
            <a:r>
              <a:rPr lang="en-US" dirty="0" smtClean="0">
                <a:latin typeface="Cambria Math" pitchFamily="18" charset="0"/>
                <a:ea typeface="Cambria Math" pitchFamily="18" charset="0"/>
              </a:rPr>
              <a:t>4</a:t>
            </a:r>
            <a:r>
              <a:rPr lang="en-US" dirty="0" smtClean="0"/>
              <a:t> addresses is</a:t>
            </a:r>
          </a:p>
          <a:p>
            <a:pPr lvl="1">
              <a:buNone/>
            </a:pPr>
            <a:r>
              <a:rPr lang="en-US" dirty="0" smtClean="0"/>
              <a:t>            </a:t>
            </a:r>
            <a:r>
              <a:rPr lang="en-US" i="1" dirty="0" smtClean="0"/>
              <a:t>x = </a:t>
            </a:r>
            <a:r>
              <a:rPr lang="en-US" i="1" dirty="0" err="1" smtClean="0"/>
              <a:t>x</a:t>
            </a:r>
            <a:r>
              <a:rPr lang="en-US" baseline="-25000" dirty="0" err="1" smtClean="0"/>
              <a:t>A</a:t>
            </a:r>
            <a:r>
              <a:rPr lang="en-US" dirty="0" smtClean="0"/>
              <a:t> +  </a:t>
            </a:r>
            <a:r>
              <a:rPr lang="en-US" i="1" dirty="0" err="1" smtClean="0"/>
              <a:t>x</a:t>
            </a:r>
            <a:r>
              <a:rPr lang="en-US" baseline="-25000" dirty="0" err="1" smtClean="0"/>
              <a:t>B</a:t>
            </a:r>
            <a:r>
              <a:rPr lang="en-US" dirty="0" smtClean="0"/>
              <a:t>  + </a:t>
            </a:r>
            <a:r>
              <a:rPr lang="en-US" i="1" dirty="0" err="1" smtClean="0"/>
              <a:t>x</a:t>
            </a:r>
            <a:r>
              <a:rPr lang="en-US" baseline="-25000" dirty="0" err="1" smtClean="0"/>
              <a:t>C</a:t>
            </a:r>
            <a:r>
              <a:rPr lang="en-US" dirty="0" smtClean="0"/>
              <a:t> </a:t>
            </a:r>
          </a:p>
          <a:p>
            <a:pPr lvl="1">
              <a:buNone/>
            </a:pPr>
            <a:r>
              <a:rPr lang="en-US" dirty="0" smtClean="0"/>
              <a:t>              = </a:t>
            </a:r>
            <a:r>
              <a:rPr lang="en-US" dirty="0" smtClean="0">
                <a:latin typeface="Cambria Math" pitchFamily="18" charset="0"/>
                <a:ea typeface="Cambria Math" pitchFamily="18" charset="0"/>
              </a:rPr>
              <a:t>2,130,706,178 + 1,073,709,056 + 532,676,608</a:t>
            </a:r>
          </a:p>
          <a:p>
            <a:pPr lvl="1">
              <a:buNone/>
            </a:pPr>
            <a:r>
              <a:rPr lang="en-US" dirty="0" smtClean="0">
                <a:latin typeface="Cambria Math" pitchFamily="18" charset="0"/>
                <a:ea typeface="Cambria Math" pitchFamily="18" charset="0"/>
              </a:rPr>
              <a:t>               = 3, 737,091,842.</a:t>
            </a:r>
            <a:endParaRPr lang="en-US" dirty="0">
              <a:latin typeface="Cambria Math" pitchFamily="18" charset="0"/>
              <a:ea typeface="Cambria Math" pitchFamily="18" charset="0"/>
            </a:endParaRPr>
          </a:p>
        </p:txBody>
      </p:sp>
      <p:sp>
        <p:nvSpPr>
          <p:cNvPr id="4" name="TextBox 3"/>
          <p:cNvSpPr txBox="1"/>
          <p:nvPr/>
        </p:nvSpPr>
        <p:spPr>
          <a:xfrm>
            <a:off x="4191000" y="5867400"/>
            <a:ext cx="4724400" cy="923330"/>
          </a:xfrm>
          <a:prstGeom prst="rect">
            <a:avLst/>
          </a:prstGeom>
          <a:noFill/>
          <a:ln>
            <a:solidFill>
              <a:schemeClr val="accent1"/>
            </a:solidFill>
          </a:ln>
        </p:spPr>
        <p:txBody>
          <a:bodyPr wrap="square" rtlCol="0">
            <a:spAutoFit/>
          </a:bodyPr>
          <a:lstStyle/>
          <a:p>
            <a:r>
              <a:rPr lang="en-US" dirty="0" smtClean="0"/>
              <a:t>Not Enough Today !!</a:t>
            </a:r>
          </a:p>
          <a:p>
            <a:r>
              <a:rPr lang="en-US" dirty="0" smtClean="0"/>
              <a:t>The newer IPv6 protocol solves the problem of too few addresses.</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Subtraction Rule</a:t>
            </a:r>
            <a:endParaRPr lang="en-US" dirty="0"/>
          </a:p>
        </p:txBody>
      </p:sp>
      <p:sp>
        <p:nvSpPr>
          <p:cNvPr id="3" name="Content Placeholder 2"/>
          <p:cNvSpPr>
            <a:spLocks noGrp="1"/>
          </p:cNvSpPr>
          <p:nvPr>
            <p:ph idx="1"/>
          </p:nvPr>
        </p:nvSpPr>
        <p:spPr/>
        <p:txBody>
          <a:bodyPr/>
          <a:lstStyle/>
          <a:p>
            <a:pPr>
              <a:buNone/>
            </a:pPr>
            <a:r>
              <a:rPr lang="en-US" b="1" dirty="0" smtClean="0"/>
              <a:t>   Subtraction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then the total number of ways to do the task is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minus the number of ways  to do the task that are common to the two different ways.</a:t>
            </a:r>
          </a:p>
          <a:p>
            <a:r>
              <a:rPr lang="en-US" dirty="0" smtClean="0"/>
              <a:t>Also known as, the </a:t>
            </a:r>
            <a:r>
              <a:rPr lang="en-US" i="1" dirty="0" smtClean="0"/>
              <a:t>principle of inclusion-exclusion</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209800" y="4876800"/>
            <a:ext cx="4812030" cy="380048"/>
          </a:xfrm>
          <a:prstGeom prst="rect">
            <a:avLst/>
          </a:prstGeom>
        </p:spPr>
      </p:pic>
      <p:sp>
        <p:nvSpPr>
          <p:cNvPr id="5" name="Slide Number Placeholder 4"/>
          <p:cNvSpPr>
            <a:spLocks noGrp="1"/>
          </p:cNvSpPr>
          <p:nvPr>
            <p:ph type="sldNum" sz="quarter" idx="12"/>
          </p:nvPr>
        </p:nvSpPr>
        <p:spPr/>
        <p:txBody>
          <a:bodyPr/>
          <a:lstStyle/>
          <a:p>
            <a:fld id="{8CD41AC4-40F7-4FE0-8905-74C6698904F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Bit Strings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strings of length eight either start with a </a:t>
            </a:r>
            <a:r>
              <a:rPr lang="en-US" dirty="0" smtClean="0">
                <a:latin typeface="Cambria Math" pitchFamily="18" charset="0"/>
                <a:ea typeface="Cambria Math" pitchFamily="18" charset="0"/>
              </a:rPr>
              <a:t>1</a:t>
            </a:r>
            <a:r>
              <a:rPr lang="en-US" dirty="0" smtClean="0"/>
              <a:t> bit or end with the two bits </a:t>
            </a:r>
            <a:r>
              <a:rPr lang="en-US" dirty="0" smtClean="0">
                <a:latin typeface="Cambria Math" pitchFamily="18" charset="0"/>
                <a:ea typeface="Cambria Math" pitchFamily="18" charset="0"/>
              </a:rPr>
              <a:t>00</a:t>
            </a:r>
            <a:r>
              <a:rPr lang="en-US" dirty="0" smtClean="0"/>
              <a:t>?</a:t>
            </a:r>
          </a:p>
          <a:p>
            <a:pPr>
              <a:buNone/>
            </a:pPr>
            <a:r>
              <a:rPr lang="en-US" b="1" dirty="0" smtClean="0"/>
              <a:t>   Solution</a:t>
            </a:r>
            <a:r>
              <a:rPr lang="en-US" dirty="0" smtClean="0"/>
              <a:t>:  Use the subtraction rule.</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p>
          <a:p>
            <a:pPr lvl="1"/>
            <a:r>
              <a:rPr lang="en-US" dirty="0" smtClean="0"/>
              <a:t>Number of bit strings of length eight                                    that start with bits </a:t>
            </a:r>
            <a:r>
              <a:rPr lang="en-US" dirty="0" smtClean="0">
                <a:latin typeface="Cambria Math" pitchFamily="18" charset="0"/>
                <a:ea typeface="Cambria Math" pitchFamily="18" charset="0"/>
              </a:rPr>
              <a:t>00</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64</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and end with bits </a:t>
            </a:r>
            <a:r>
              <a:rPr lang="en-US" dirty="0" smtClean="0">
                <a:latin typeface="Cambria Math" pitchFamily="18" charset="0"/>
                <a:ea typeface="Cambria Math" pitchFamily="18" charset="0"/>
              </a:rPr>
              <a:t>00 </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32</a:t>
            </a:r>
          </a:p>
          <a:p>
            <a:pPr>
              <a:buNone/>
            </a:pPr>
            <a:r>
              <a:rPr lang="en-US" dirty="0" smtClean="0">
                <a:latin typeface="Cambria Math" pitchFamily="18" charset="0"/>
                <a:ea typeface="Cambria Math" pitchFamily="18" charset="0"/>
              </a:rPr>
              <a:t>    Hence, the number is 128 + 64 </a:t>
            </a:r>
            <a:r>
              <a:rPr lang="en-US" dirty="0" smtClean="0">
                <a:latin typeface="Cambria Math"/>
                <a:ea typeface="Cambria Math"/>
              </a:rPr>
              <a:t>− </a:t>
            </a:r>
            <a:r>
              <a:rPr lang="en-US" dirty="0" smtClean="0">
                <a:latin typeface="Cambria Math" pitchFamily="18" charset="0"/>
                <a:ea typeface="Cambria Math" pitchFamily="18" charset="0"/>
              </a:rPr>
              <a:t>32 = 160.</a:t>
            </a: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descr="0503.jpg"/>
          <p:cNvPicPr>
            <a:picLocks noChangeAspect="1"/>
          </p:cNvPicPr>
          <p:nvPr/>
        </p:nvPicPr>
        <p:blipFill>
          <a:blip r:embed="rId2" cstate="print"/>
          <a:stretch>
            <a:fillRect/>
          </a:stretch>
        </p:blipFill>
        <p:spPr>
          <a:xfrm>
            <a:off x="6400799" y="2895601"/>
            <a:ext cx="2128243" cy="2205770"/>
          </a:xfrm>
          <a:prstGeom prst="rect">
            <a:avLst/>
          </a:prstGeom>
        </p:spPr>
      </p:pic>
      <p:sp>
        <p:nvSpPr>
          <p:cNvPr id="5" name="Slide Number Placeholder 4"/>
          <p:cNvSpPr>
            <a:spLocks noGrp="1"/>
          </p:cNvSpPr>
          <p:nvPr>
            <p:ph type="sldNum" sz="quarter" idx="12"/>
          </p:nvPr>
        </p:nvSpPr>
        <p:spPr/>
        <p:txBody>
          <a:bodyPr/>
          <a:lstStyle/>
          <a:p>
            <a:fld id="{8CD41AC4-40F7-4FE0-8905-74C6698904F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The Basics of </a:t>
            </a:r>
            <a:r>
              <a:rPr lang="en-US" dirty="0" smtClean="0">
                <a:solidFill>
                  <a:srgbClr val="FF0000"/>
                </a:solidFill>
              </a:rPr>
              <a:t>Counting –Sec 6.1 – Lecture 23</a:t>
            </a:r>
            <a:endParaRPr lang="en-US" dirty="0" smtClean="0">
              <a:solidFill>
                <a:srgbClr val="FF0000"/>
              </a:solidFill>
            </a:endParaRPr>
          </a:p>
          <a:p>
            <a:r>
              <a:rPr lang="en-US" dirty="0" smtClean="0">
                <a:solidFill>
                  <a:srgbClr val="FF0000"/>
                </a:solidFill>
              </a:rPr>
              <a:t>The Pigeonhole </a:t>
            </a:r>
            <a:r>
              <a:rPr lang="en-US" dirty="0" smtClean="0">
                <a:solidFill>
                  <a:srgbClr val="FF0000"/>
                </a:solidFill>
              </a:rPr>
              <a:t>Principle – Sec 6.2 – Lecture 24</a:t>
            </a:r>
          </a:p>
          <a:p>
            <a:pPr>
              <a:buNone/>
            </a:pPr>
            <a:r>
              <a:rPr lang="en-US" dirty="0" smtClean="0">
                <a:solidFill>
                  <a:srgbClr val="FF0000"/>
                </a:solidFill>
              </a:rPr>
              <a:t>(This Slide)</a:t>
            </a:r>
          </a:p>
          <a:p>
            <a:pPr>
              <a:buNone/>
            </a:pPr>
            <a:endParaRPr lang="en-US" dirty="0" smtClean="0">
              <a:solidFill>
                <a:srgbClr val="FF0000"/>
              </a:solidFill>
            </a:endParaRPr>
          </a:p>
          <a:p>
            <a:r>
              <a:rPr lang="en-US" dirty="0" smtClean="0"/>
              <a:t>Permutations and </a:t>
            </a:r>
            <a:r>
              <a:rPr lang="en-US" dirty="0" smtClean="0"/>
              <a:t>Combinations – Sec 6.3 – Lecture 24</a:t>
            </a:r>
            <a:endParaRPr lang="en-US" dirty="0" smtClean="0"/>
          </a:p>
          <a:p>
            <a:r>
              <a:rPr lang="en-US" dirty="0" smtClean="0"/>
              <a:t>Binomial Coefficients and </a:t>
            </a:r>
            <a:r>
              <a:rPr lang="en-US" dirty="0" smtClean="0"/>
              <a:t>Identities – Sec 6.4 – Lecture 25</a:t>
            </a:r>
            <a:endParaRPr lang="en-US" dirty="0" smtClean="0"/>
          </a:p>
          <a:p>
            <a:r>
              <a:rPr lang="en-US" dirty="0" smtClean="0"/>
              <a:t>Generalized Permutations and </a:t>
            </a:r>
            <a:r>
              <a:rPr lang="en-US" dirty="0" smtClean="0"/>
              <a:t>Combinations – Sec 6.5 – Lecture 25</a:t>
            </a:r>
            <a:endParaRPr lang="en-US" dirty="0" smtClean="0"/>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Division Rule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Division Rule</a:t>
            </a:r>
            <a:r>
              <a:rPr lang="en-US" dirty="0" smtClean="0"/>
              <a:t>: There are </a:t>
            </a:r>
            <a:r>
              <a:rPr lang="en-US" i="1" dirty="0" smtClean="0"/>
              <a:t>n</a:t>
            </a:r>
            <a:r>
              <a:rPr lang="en-US" dirty="0" smtClean="0"/>
              <a:t>/</a:t>
            </a:r>
            <a:r>
              <a:rPr lang="en-US" i="1" dirty="0" smtClean="0"/>
              <a:t>d</a:t>
            </a:r>
            <a:r>
              <a:rPr lang="en-US" dirty="0" smtClean="0"/>
              <a:t> ways to do a task if it can be done using a procedure that can be carried out in </a:t>
            </a:r>
            <a:r>
              <a:rPr lang="en-US" i="1" dirty="0" smtClean="0"/>
              <a:t>n</a:t>
            </a:r>
            <a:r>
              <a:rPr lang="en-US" dirty="0" smtClean="0"/>
              <a:t> ways, and for every way </a:t>
            </a:r>
            <a:r>
              <a:rPr lang="en-US" i="1" dirty="0" smtClean="0"/>
              <a:t>w</a:t>
            </a:r>
            <a:r>
              <a:rPr lang="en-US" dirty="0" smtClean="0"/>
              <a:t>, exactly </a:t>
            </a:r>
            <a:r>
              <a:rPr lang="en-US" i="1" dirty="0" smtClean="0"/>
              <a:t>d</a:t>
            </a:r>
            <a:r>
              <a:rPr lang="en-US" dirty="0" smtClean="0"/>
              <a:t> of the </a:t>
            </a:r>
            <a:r>
              <a:rPr lang="en-US" i="1" dirty="0" smtClean="0"/>
              <a:t>n</a:t>
            </a:r>
            <a:r>
              <a:rPr lang="en-US" dirty="0" smtClean="0"/>
              <a:t> ways correspond to way </a:t>
            </a:r>
            <a:r>
              <a:rPr lang="en-US" i="1" dirty="0" smtClean="0"/>
              <a:t>w</a:t>
            </a:r>
            <a:r>
              <a:rPr lang="en-US" dirty="0" smtClean="0"/>
              <a:t>. </a:t>
            </a:r>
          </a:p>
          <a:p>
            <a:r>
              <a:rPr lang="en-US" dirty="0" smtClean="0"/>
              <a:t>Restated in terms of sets: If the finite set </a:t>
            </a:r>
            <a:r>
              <a:rPr lang="en-US" i="1" dirty="0" smtClean="0"/>
              <a:t>A</a:t>
            </a:r>
            <a:r>
              <a:rPr lang="en-US" dirty="0" smtClean="0"/>
              <a:t> is the union of </a:t>
            </a:r>
            <a:r>
              <a:rPr lang="en-US" i="1" dirty="0" smtClean="0"/>
              <a:t>n</a:t>
            </a:r>
            <a:r>
              <a:rPr lang="en-US" dirty="0" smtClean="0"/>
              <a:t> </a:t>
            </a:r>
            <a:r>
              <a:rPr lang="en-US" dirty="0" err="1" smtClean="0"/>
              <a:t>pairwise</a:t>
            </a:r>
            <a:r>
              <a:rPr lang="en-US" dirty="0" smtClean="0"/>
              <a:t> disjoint subsets each with </a:t>
            </a:r>
            <a:r>
              <a:rPr lang="en-US" i="1" dirty="0" smtClean="0"/>
              <a:t>d</a:t>
            </a:r>
            <a:r>
              <a:rPr lang="en-US" dirty="0" smtClean="0"/>
              <a:t> elements, then </a:t>
            </a:r>
            <a:r>
              <a:rPr lang="en-US" i="1" dirty="0" smtClean="0"/>
              <a:t>n</a:t>
            </a:r>
            <a:r>
              <a:rPr lang="en-US" dirty="0" smtClean="0"/>
              <a:t> = |</a:t>
            </a:r>
            <a:r>
              <a:rPr lang="en-US" i="1" dirty="0" smtClean="0"/>
              <a:t>A</a:t>
            </a:r>
            <a:r>
              <a:rPr lang="en-US" dirty="0" smtClean="0"/>
              <a:t>|/</a:t>
            </a:r>
            <a:r>
              <a:rPr lang="en-US" i="1" dirty="0" smtClean="0"/>
              <a:t>d</a:t>
            </a:r>
            <a:r>
              <a:rPr lang="en-US" dirty="0" smtClean="0"/>
              <a:t>.</a:t>
            </a:r>
          </a:p>
          <a:p>
            <a:r>
              <a:rPr lang="en-US" dirty="0" smtClean="0"/>
              <a:t>In terms of functions: If </a:t>
            </a:r>
            <a:r>
              <a:rPr lang="en-US" i="1" dirty="0" smtClean="0"/>
              <a:t>f </a:t>
            </a:r>
            <a:r>
              <a:rPr lang="en-US" dirty="0" smtClean="0"/>
              <a:t>is a function from </a:t>
            </a:r>
            <a:r>
              <a:rPr lang="en-US" i="1" dirty="0" smtClean="0"/>
              <a:t>A</a:t>
            </a:r>
            <a:r>
              <a:rPr lang="en-US" dirty="0" smtClean="0"/>
              <a:t> to B, where both are finite sets, and for every value </a:t>
            </a:r>
            <a:r>
              <a:rPr lang="en-US" i="1" dirty="0" smtClean="0"/>
              <a:t>y </a:t>
            </a:r>
            <a:r>
              <a:rPr lang="en-US" dirty="0" smtClean="0">
                <a:latin typeface="Cambria Math"/>
                <a:ea typeface="Cambria Math"/>
              </a:rPr>
              <a:t>∈</a:t>
            </a:r>
            <a:r>
              <a:rPr lang="en-US" dirty="0" smtClean="0"/>
              <a:t> </a:t>
            </a:r>
            <a:r>
              <a:rPr lang="en-US" i="1" dirty="0" smtClean="0"/>
              <a:t>B</a:t>
            </a:r>
            <a:r>
              <a:rPr lang="en-US" dirty="0" smtClean="0"/>
              <a:t> there are exactly </a:t>
            </a:r>
            <a:r>
              <a:rPr lang="en-US" i="1" dirty="0" smtClean="0"/>
              <a:t>d</a:t>
            </a:r>
            <a:r>
              <a:rPr lang="en-US" dirty="0" smtClean="0"/>
              <a:t> values </a:t>
            </a:r>
            <a:r>
              <a:rPr lang="en-US" i="1" dirty="0" smtClean="0"/>
              <a:t>x</a:t>
            </a:r>
            <a:r>
              <a:rPr lang="en-US" dirty="0" smtClean="0"/>
              <a:t> </a:t>
            </a:r>
            <a:r>
              <a:rPr lang="en-US" dirty="0" smtClean="0">
                <a:latin typeface="Cambria Math"/>
                <a:ea typeface="Cambria Math"/>
              </a:rPr>
              <a:t>∈</a:t>
            </a:r>
            <a:r>
              <a:rPr lang="en-US" dirty="0" smtClean="0"/>
              <a:t> </a:t>
            </a:r>
            <a:r>
              <a:rPr lang="en-US" i="1" dirty="0" smtClean="0"/>
              <a:t>A</a:t>
            </a:r>
            <a:r>
              <a:rPr lang="en-US" dirty="0" smtClean="0"/>
              <a:t> such that </a:t>
            </a:r>
            <a:r>
              <a:rPr lang="en-US" i="1" dirty="0" smtClean="0"/>
              <a:t>f</a:t>
            </a:r>
            <a:r>
              <a:rPr lang="en-US" dirty="0" smtClean="0"/>
              <a:t>(</a:t>
            </a:r>
            <a:r>
              <a:rPr lang="en-US" i="1" dirty="0" smtClean="0"/>
              <a:t>x</a:t>
            </a:r>
            <a:r>
              <a:rPr lang="en-US" dirty="0" smtClean="0"/>
              <a:t>) = </a:t>
            </a:r>
            <a:r>
              <a:rPr lang="en-US" i="1" dirty="0" smtClean="0"/>
              <a:t>y</a:t>
            </a:r>
            <a:r>
              <a:rPr lang="en-US" dirty="0" smtClean="0"/>
              <a:t>, then   |</a:t>
            </a:r>
            <a:r>
              <a:rPr lang="en-US" i="1" dirty="0" smtClean="0"/>
              <a:t>B</a:t>
            </a:r>
            <a:r>
              <a:rPr lang="en-US" dirty="0" smtClean="0"/>
              <a:t>| = |</a:t>
            </a:r>
            <a:r>
              <a:rPr lang="en-US" i="1" dirty="0" smtClean="0"/>
              <a:t>A</a:t>
            </a:r>
            <a:r>
              <a:rPr lang="en-US" dirty="0" smtClean="0"/>
              <a:t>|/</a:t>
            </a:r>
            <a:r>
              <a:rPr lang="en-US" i="1" dirty="0" smtClean="0"/>
              <a:t>d.</a:t>
            </a:r>
          </a:p>
          <a:p>
            <a:pPr lvl="1">
              <a:buNone/>
            </a:pPr>
            <a:endParaRPr lang="en-US" dirty="0" smtClean="0"/>
          </a:p>
          <a:p>
            <a:pPr>
              <a:buNone/>
            </a:pPr>
            <a:r>
              <a:rPr lang="en-US" b="1" dirty="0" smtClean="0"/>
              <a:t>     Example</a:t>
            </a:r>
            <a:r>
              <a:rPr lang="en-US" dirty="0" smtClean="0"/>
              <a:t>: How many ways are there to seat four people around a circular table, where two </a:t>
            </a:r>
            <a:r>
              <a:rPr lang="en-US" dirty="0" err="1" smtClean="0"/>
              <a:t>seatings</a:t>
            </a:r>
            <a:r>
              <a:rPr lang="en-US" dirty="0" smtClean="0"/>
              <a:t> are considered the same when each person has the same left  and right neighbor?</a:t>
            </a:r>
          </a:p>
          <a:p>
            <a:pPr>
              <a:buNone/>
            </a:pPr>
            <a:r>
              <a:rPr lang="en-US" b="1" dirty="0" smtClean="0"/>
              <a:t>     Solution</a:t>
            </a:r>
            <a:r>
              <a:rPr lang="en-US" dirty="0" smtClean="0"/>
              <a:t>: Number the seats around the table from </a:t>
            </a:r>
            <a:r>
              <a:rPr lang="en-US" dirty="0" smtClean="0">
                <a:latin typeface="Cambria Math" pitchFamily="18" charset="0"/>
                <a:ea typeface="Cambria Math" pitchFamily="18" charset="0"/>
              </a:rPr>
              <a:t>1</a:t>
            </a:r>
            <a:r>
              <a:rPr lang="en-US" dirty="0" smtClean="0"/>
              <a:t> to </a:t>
            </a:r>
            <a:r>
              <a:rPr lang="en-US" dirty="0" smtClean="0">
                <a:latin typeface="Cambria Math" pitchFamily="18" charset="0"/>
                <a:ea typeface="Cambria Math" pitchFamily="18" charset="0"/>
              </a:rPr>
              <a:t>4</a:t>
            </a:r>
            <a:r>
              <a:rPr lang="en-US" dirty="0" smtClean="0"/>
              <a:t> proceeding clockwise. There are four ways to select the person for seat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3</a:t>
            </a:r>
            <a:r>
              <a:rPr lang="en-US" dirty="0" smtClean="0"/>
              <a:t> for seat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2</a:t>
            </a:r>
            <a:r>
              <a:rPr lang="en-US" dirty="0" smtClean="0"/>
              <a:t>, for seat </a:t>
            </a:r>
            <a:r>
              <a:rPr lang="en-US" dirty="0" smtClean="0">
                <a:latin typeface="Cambria Math" pitchFamily="18" charset="0"/>
                <a:ea typeface="Cambria Math" pitchFamily="18" charset="0"/>
              </a:rPr>
              <a:t>3</a:t>
            </a:r>
            <a:r>
              <a:rPr lang="en-US" dirty="0" smtClean="0"/>
              <a:t>, and one way for seat </a:t>
            </a:r>
            <a:r>
              <a:rPr lang="en-US" dirty="0" smtClean="0">
                <a:latin typeface="Cambria Math" pitchFamily="18" charset="0"/>
                <a:ea typeface="Cambria Math" pitchFamily="18" charset="0"/>
              </a:rPr>
              <a:t>4</a:t>
            </a:r>
            <a:r>
              <a:rPr lang="en-US" dirty="0" smtClean="0"/>
              <a:t>. Thus there are </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24</a:t>
            </a:r>
            <a:r>
              <a:rPr lang="en-US" dirty="0" smtClean="0"/>
              <a:t> ways to order the four people. But since two </a:t>
            </a:r>
            <a:r>
              <a:rPr lang="en-US" dirty="0" err="1" smtClean="0"/>
              <a:t>seatings</a:t>
            </a:r>
            <a:r>
              <a:rPr lang="en-US" dirty="0" smtClean="0"/>
              <a:t> are the same when each person has the same left and right neighbor, for every choice for seat </a:t>
            </a:r>
            <a:r>
              <a:rPr lang="en-US" dirty="0" smtClean="0">
                <a:latin typeface="Cambria Math" pitchFamily="18" charset="0"/>
                <a:ea typeface="Cambria Math" pitchFamily="18" charset="0"/>
              </a:rPr>
              <a:t>1</a:t>
            </a:r>
            <a:r>
              <a:rPr lang="en-US" dirty="0" smtClean="0"/>
              <a:t>, we get the same seating. </a:t>
            </a:r>
          </a:p>
          <a:p>
            <a:pPr>
              <a:buNone/>
            </a:pPr>
            <a:r>
              <a:rPr lang="en-US" dirty="0" smtClean="0"/>
              <a:t>      </a:t>
            </a:r>
          </a:p>
          <a:p>
            <a:pPr>
              <a:buNone/>
            </a:pPr>
            <a:r>
              <a:rPr lang="en-US" dirty="0" smtClean="0"/>
              <a:t>      Therefore, by the division rule, there are </a:t>
            </a:r>
            <a:r>
              <a:rPr lang="en-US" dirty="0" smtClean="0">
                <a:latin typeface="Cambria Math" pitchFamily="18" charset="0"/>
                <a:ea typeface="Cambria Math" pitchFamily="18" charset="0"/>
              </a:rPr>
              <a:t>24</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6</a:t>
            </a:r>
            <a:r>
              <a:rPr lang="en-US" dirty="0" smtClean="0"/>
              <a:t> different seating arrangements. </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Tree Diagrams</a:t>
            </a:r>
            <a:br>
              <a:rPr lang="en-US" dirty="0" smtClean="0"/>
            </a:br>
            <a:r>
              <a:rPr lang="en-US" dirty="0" smtClean="0"/>
              <a:t>(Self study)</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Tree Diagrams</a:t>
            </a:r>
            <a:r>
              <a:rPr lang="en-US" dirty="0" smtClean="0"/>
              <a:t>:  We can solve many counting problems through the use of </a:t>
            </a:r>
            <a:r>
              <a:rPr lang="en-US" i="1" dirty="0" smtClean="0"/>
              <a:t>tree diagrams</a:t>
            </a:r>
            <a:r>
              <a:rPr lang="en-US" dirty="0" smtClean="0"/>
              <a:t>, where   a branch represents a possible choice and the leaves represent possible outcomes. </a:t>
            </a:r>
          </a:p>
          <a:p>
            <a:r>
              <a:rPr lang="en-US" b="1" dirty="0" smtClean="0"/>
              <a:t>Example</a:t>
            </a:r>
            <a:r>
              <a:rPr lang="en-US" dirty="0" smtClean="0"/>
              <a:t>: Suppose that “I Love Discrete Math” T-shirts come in five different sizes: S,M,L,XL, and XXL. Each size comes in four colors (white, red, green, and black), except XL, which comes only in red, green, and black, and XXL, which comes only in green and black. What is the minimum number of stores that the campus book store needs to stock to have one of each size and color available?</a:t>
            </a:r>
          </a:p>
          <a:p>
            <a:r>
              <a:rPr lang="en-US" b="1" dirty="0" smtClean="0"/>
              <a:t>Solution</a:t>
            </a:r>
            <a:r>
              <a:rPr lang="en-US" dirty="0" smtClean="0"/>
              <a:t>: Draw the tree diagram.</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The store must stock </a:t>
            </a:r>
            <a:r>
              <a:rPr lang="en-US" dirty="0" smtClean="0">
                <a:latin typeface="Cambria Math" pitchFamily="18" charset="0"/>
                <a:ea typeface="Cambria Math" pitchFamily="18" charset="0"/>
              </a:rPr>
              <a:t>17 </a:t>
            </a:r>
            <a:r>
              <a:rPr lang="en-US" dirty="0" smtClean="0"/>
              <a:t>T-shirts.</a:t>
            </a:r>
            <a:endParaRPr lang="en-US" dirty="0"/>
          </a:p>
        </p:txBody>
      </p:sp>
      <p:pic>
        <p:nvPicPr>
          <p:cNvPr id="4" name="Picture 3" descr="0506.jpg"/>
          <p:cNvPicPr>
            <a:picLocks noChangeAspect="1"/>
          </p:cNvPicPr>
          <p:nvPr/>
        </p:nvPicPr>
        <p:blipFill>
          <a:blip r:embed="rId2" cstate="print"/>
          <a:stretch>
            <a:fillRect/>
          </a:stretch>
        </p:blipFill>
        <p:spPr>
          <a:xfrm>
            <a:off x="4876800" y="4572000"/>
            <a:ext cx="2948178" cy="1130808"/>
          </a:xfrm>
          <a:prstGeom prst="rect">
            <a:avLst/>
          </a:prstGeom>
        </p:spPr>
      </p:pic>
      <p:sp>
        <p:nvSpPr>
          <p:cNvPr id="5" name="Slide Number Placeholder 4"/>
          <p:cNvSpPr>
            <a:spLocks noGrp="1"/>
          </p:cNvSpPr>
          <p:nvPr>
            <p:ph type="sldNum" sz="quarter" idx="12"/>
          </p:nvPr>
        </p:nvSpPr>
        <p:spPr/>
        <p:txBody>
          <a:bodyPr/>
          <a:lstStyle/>
          <a:p>
            <a:fld id="{8CD41AC4-40F7-4FE0-8905-74C6698904F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Pigeonhole Principle</a:t>
            </a:r>
            <a:endParaRPr lang="en-US" dirty="0"/>
          </a:p>
        </p:txBody>
      </p:sp>
      <p:sp>
        <p:nvSpPr>
          <p:cNvPr id="3" name="Subtitle 2"/>
          <p:cNvSpPr>
            <a:spLocks noGrp="1"/>
          </p:cNvSpPr>
          <p:nvPr>
            <p:ph type="subTitle" idx="1"/>
          </p:nvPr>
        </p:nvSpPr>
        <p:spPr/>
        <p:txBody>
          <a:bodyPr/>
          <a:lstStyle/>
          <a:p>
            <a:r>
              <a:rPr lang="en-US" dirty="0" smtClean="0"/>
              <a:t>Section 6.</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sp>
        <p:nvSpPr>
          <p:cNvPr id="4" name="Slide Number Placeholder 3"/>
          <p:cNvSpPr>
            <a:spLocks noGrp="1"/>
          </p:cNvSpPr>
          <p:nvPr>
            <p:ph type="sldNum" sz="quarter" idx="12"/>
          </p:nvPr>
        </p:nvSpPr>
        <p:spPr/>
        <p:txBody>
          <a:bodyPr/>
          <a:lstStyle/>
          <a:p>
            <a:fld id="{8CD41AC4-40F7-4FE0-8905-74C6698904F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Pigeonhole Principle</a:t>
            </a:r>
          </a:p>
          <a:p>
            <a:r>
              <a:rPr lang="en-US" dirty="0" smtClean="0"/>
              <a:t>The Generalized Pigeonhole Principle</a:t>
            </a:r>
          </a:p>
        </p:txBody>
      </p:sp>
      <p:sp>
        <p:nvSpPr>
          <p:cNvPr id="4" name="Slide Number Placeholder 3"/>
          <p:cNvSpPr>
            <a:spLocks noGrp="1"/>
          </p:cNvSpPr>
          <p:nvPr>
            <p:ph type="sldNum" sz="quarter" idx="12"/>
          </p:nvPr>
        </p:nvSpPr>
        <p:spPr/>
        <p:txBody>
          <a:bodyPr/>
          <a:lstStyle/>
          <a:p>
            <a:fld id="{8CD41AC4-40F7-4FE0-8905-74C6698904F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flock of </a:t>
            </a:r>
            <a:r>
              <a:rPr lang="en-US" dirty="0" smtClean="0">
                <a:latin typeface="Cambria Math" pitchFamily="18" charset="0"/>
                <a:ea typeface="Cambria Math" pitchFamily="18" charset="0"/>
              </a:rPr>
              <a:t>20</a:t>
            </a:r>
            <a:r>
              <a:rPr lang="en-US" dirty="0" smtClean="0"/>
              <a:t> pigeons roosts in a set of  </a:t>
            </a:r>
            <a:r>
              <a:rPr lang="en-US" dirty="0" smtClean="0">
                <a:latin typeface="Cambria Math" pitchFamily="18" charset="0"/>
                <a:ea typeface="Cambria Math" pitchFamily="18" charset="0"/>
              </a:rPr>
              <a:t>19 </a:t>
            </a:r>
            <a:r>
              <a:rPr lang="en-US" dirty="0" smtClean="0"/>
              <a:t>pigeonholes, one of the pigeonholes must have more than </a:t>
            </a:r>
            <a:r>
              <a:rPr lang="en-US" dirty="0" smtClean="0">
                <a:latin typeface="Cambria Math" pitchFamily="18" charset="0"/>
                <a:ea typeface="Cambria Math" pitchFamily="18" charset="0"/>
              </a:rPr>
              <a:t>1</a:t>
            </a:r>
            <a:r>
              <a:rPr lang="en-US" dirty="0" smtClean="0"/>
              <a:t> pigeon.</a:t>
            </a:r>
          </a:p>
          <a:p>
            <a:endParaRPr lang="en-US" dirty="0" smtClean="0"/>
          </a:p>
          <a:p>
            <a:pPr>
              <a:buNone/>
            </a:pPr>
            <a:endParaRPr lang="en-US" dirty="0" smtClean="0"/>
          </a:p>
          <a:p>
            <a:endParaRPr lang="en-US" dirty="0" smtClean="0"/>
          </a:p>
          <a:p>
            <a:endParaRPr lang="en-US" dirty="0" smtClean="0"/>
          </a:p>
          <a:p>
            <a:endParaRPr lang="en-US" dirty="0" smtClean="0"/>
          </a:p>
          <a:p>
            <a:pPr>
              <a:buNone/>
            </a:pPr>
            <a:r>
              <a:rPr lang="en-US" b="1" dirty="0" smtClean="0"/>
              <a:t>    Pigeonhole Principle</a:t>
            </a:r>
            <a:r>
              <a:rPr lang="en-US" dirty="0" smtClean="0"/>
              <a:t>: If </a:t>
            </a:r>
            <a:r>
              <a:rPr lang="en-US" i="1" dirty="0" smtClean="0"/>
              <a:t>k</a:t>
            </a:r>
            <a:r>
              <a:rPr lang="en-US" dirty="0" smtClean="0"/>
              <a:t> is a positive integer and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 are placed into </a:t>
            </a:r>
            <a:r>
              <a:rPr lang="en-US" i="1" dirty="0" smtClean="0"/>
              <a:t>k </a:t>
            </a:r>
            <a:r>
              <a:rPr lang="en-US" dirty="0" smtClean="0"/>
              <a:t>boxes, then at least one box contains two or more objects. </a:t>
            </a:r>
          </a:p>
          <a:p>
            <a:pPr>
              <a:buNone/>
            </a:pPr>
            <a:r>
              <a:rPr lang="en-US" b="1" dirty="0" smtClean="0"/>
              <a:t>    Proof</a:t>
            </a:r>
            <a:r>
              <a:rPr lang="en-US" dirty="0" smtClean="0"/>
              <a:t>: We use a proof  by contraposition. Suppose none of the </a:t>
            </a:r>
            <a:r>
              <a:rPr lang="en-US" i="1" dirty="0" smtClean="0"/>
              <a:t>k</a:t>
            </a:r>
            <a:r>
              <a:rPr lang="en-US" dirty="0" smtClean="0"/>
              <a:t> boxes has more than one object. Then the total number of objects would be at most </a:t>
            </a:r>
            <a:r>
              <a:rPr lang="en-US" i="1" dirty="0" smtClean="0"/>
              <a:t>k</a:t>
            </a:r>
            <a:r>
              <a:rPr lang="en-US" dirty="0" smtClean="0"/>
              <a:t>. This contradicts the statement that we have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a:t>
            </a:r>
            <a:endParaRPr lang="en-US" dirty="0"/>
          </a:p>
        </p:txBody>
      </p:sp>
      <p:pic>
        <p:nvPicPr>
          <p:cNvPr id="4" name="Picture 3" descr="0507.jpg"/>
          <p:cNvPicPr>
            <a:picLocks noChangeAspect="1"/>
          </p:cNvPicPr>
          <p:nvPr/>
        </p:nvPicPr>
        <p:blipFill>
          <a:blip r:embed="rId2" cstate="print"/>
          <a:stretch>
            <a:fillRect/>
          </a:stretch>
        </p:blipFill>
        <p:spPr>
          <a:xfrm>
            <a:off x="1676400" y="2819400"/>
            <a:ext cx="4112518" cy="1371600"/>
          </a:xfrm>
          <a:prstGeom prst="rect">
            <a:avLst/>
          </a:prstGeom>
        </p:spPr>
      </p:pic>
      <p:sp>
        <p:nvSpPr>
          <p:cNvPr id="5" name="Isosceles Triangle 4"/>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A function </a:t>
            </a:r>
            <a:r>
              <a:rPr lang="en-US" i="1" dirty="0" smtClean="0"/>
              <a:t>f</a:t>
            </a:r>
            <a:r>
              <a:rPr lang="en-US" dirty="0" smtClean="0"/>
              <a:t> from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to a set with </a:t>
            </a:r>
            <a:r>
              <a:rPr lang="en-US" i="1" dirty="0" smtClean="0"/>
              <a:t>k</a:t>
            </a:r>
            <a:r>
              <a:rPr lang="en-US" dirty="0" smtClean="0"/>
              <a:t> elements is not one-to-one.</a:t>
            </a:r>
          </a:p>
          <a:p>
            <a:pPr>
              <a:buNone/>
            </a:pPr>
            <a:r>
              <a:rPr lang="en-US" b="1" dirty="0" smtClean="0"/>
              <a:t>   Proof</a:t>
            </a:r>
            <a:r>
              <a:rPr lang="en-US" dirty="0" smtClean="0"/>
              <a:t>: Use the pigeonhole principle.</a:t>
            </a:r>
          </a:p>
          <a:p>
            <a:pPr lvl="1"/>
            <a:r>
              <a:rPr lang="en-US" dirty="0" smtClean="0"/>
              <a:t>Create a box for each element </a:t>
            </a:r>
            <a:r>
              <a:rPr lang="en-US" i="1" dirty="0" smtClean="0"/>
              <a:t>y</a:t>
            </a:r>
            <a:r>
              <a:rPr lang="en-US" dirty="0" smtClean="0"/>
              <a:t> in the </a:t>
            </a:r>
            <a:r>
              <a:rPr lang="en-US" dirty="0" err="1" smtClean="0"/>
              <a:t>codomain</a:t>
            </a:r>
            <a:r>
              <a:rPr lang="en-US" dirty="0" smtClean="0"/>
              <a:t> of </a:t>
            </a:r>
            <a:r>
              <a:rPr lang="en-US" i="1" dirty="0" smtClean="0"/>
              <a:t>f</a:t>
            </a:r>
            <a:r>
              <a:rPr lang="en-US" dirty="0" smtClean="0"/>
              <a:t> .</a:t>
            </a:r>
          </a:p>
          <a:p>
            <a:pPr lvl="1"/>
            <a:r>
              <a:rPr lang="en-US" dirty="0" smtClean="0"/>
              <a:t>Put in the box for </a:t>
            </a:r>
            <a:r>
              <a:rPr lang="en-US" i="1" dirty="0" smtClean="0"/>
              <a:t>y</a:t>
            </a:r>
            <a:r>
              <a:rPr lang="en-US" dirty="0" smtClean="0"/>
              <a:t> all of the elements </a:t>
            </a:r>
            <a:r>
              <a:rPr lang="en-US" i="1" dirty="0" smtClean="0"/>
              <a:t>x</a:t>
            </a:r>
            <a:r>
              <a:rPr lang="en-US" dirty="0" smtClean="0"/>
              <a:t> from the domain such that </a:t>
            </a:r>
            <a:r>
              <a:rPr lang="en-US" i="1" dirty="0" smtClean="0"/>
              <a:t>f</a:t>
            </a:r>
            <a:r>
              <a:rPr lang="en-US" dirty="0" smtClean="0"/>
              <a:t>(</a:t>
            </a:r>
            <a:r>
              <a:rPr lang="en-US" i="1" dirty="0" smtClean="0"/>
              <a:t>x</a:t>
            </a:r>
            <a:r>
              <a:rPr lang="en-US" dirty="0" smtClean="0"/>
              <a:t>) = </a:t>
            </a:r>
            <a:r>
              <a:rPr lang="en-US" i="1" dirty="0" smtClean="0"/>
              <a:t>y</a:t>
            </a:r>
            <a:r>
              <a:rPr lang="en-US" dirty="0" smtClean="0"/>
              <a:t>.  </a:t>
            </a:r>
          </a:p>
          <a:p>
            <a:pPr lvl="1"/>
            <a:r>
              <a:rPr lang="en-US" dirty="0" smtClean="0"/>
              <a:t>Because there are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and only </a:t>
            </a:r>
            <a:r>
              <a:rPr lang="en-US" i="1" dirty="0" smtClean="0"/>
              <a:t>k</a:t>
            </a:r>
            <a:r>
              <a:rPr lang="en-US" dirty="0" smtClean="0"/>
              <a:t> boxes, at least one box has two or more elements. </a:t>
            </a:r>
          </a:p>
          <a:p>
            <a:pPr>
              <a:buNone/>
            </a:pPr>
            <a:r>
              <a:rPr lang="en-US" dirty="0" smtClean="0"/>
              <a:t>    Hence, </a:t>
            </a:r>
            <a:r>
              <a:rPr lang="en-US" i="1" dirty="0" smtClean="0"/>
              <a:t>f </a:t>
            </a:r>
            <a:r>
              <a:rPr lang="en-US" dirty="0" smtClean="0"/>
              <a:t>can’t be one-to-one.</a:t>
            </a:r>
            <a:endParaRPr lang="en-US" dirty="0"/>
          </a:p>
        </p:txBody>
      </p:sp>
      <p:sp>
        <p:nvSpPr>
          <p:cNvPr id="4" name="Isosceles Triangle 3"/>
          <p:cNvSpPr/>
          <p:nvPr/>
        </p:nvSpPr>
        <p:spPr>
          <a:xfrm rot="5400000" flipV="1">
            <a:off x="82296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Principle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Among any group of </a:t>
            </a:r>
            <a:r>
              <a:rPr lang="en-US" dirty="0" smtClean="0">
                <a:latin typeface="Cambria Math" pitchFamily="18" charset="0"/>
                <a:ea typeface="Cambria Math" pitchFamily="18" charset="0"/>
              </a:rPr>
              <a:t>367</a:t>
            </a:r>
            <a:r>
              <a:rPr lang="en-US" dirty="0" smtClean="0"/>
              <a:t> people, there must be at least two with the same birthday, because there are only </a:t>
            </a:r>
            <a:r>
              <a:rPr lang="en-US" dirty="0" smtClean="0">
                <a:latin typeface="Cambria Math" pitchFamily="18" charset="0"/>
                <a:ea typeface="Cambria Math" pitchFamily="18" charset="0"/>
              </a:rPr>
              <a:t>366</a:t>
            </a:r>
            <a:r>
              <a:rPr lang="en-US" dirty="0" smtClean="0"/>
              <a:t> possible birthdays.</a:t>
            </a:r>
          </a:p>
          <a:p>
            <a:pPr>
              <a:buNone/>
            </a:pPr>
            <a:endParaRPr lang="en-US" dirty="0" smtClean="0"/>
          </a:p>
          <a:p>
            <a:pPr>
              <a:buNone/>
            </a:pPr>
            <a:r>
              <a:rPr lang="en-US" b="1" dirty="0" smtClean="0"/>
              <a:t>    Example </a:t>
            </a:r>
            <a:r>
              <a:rPr lang="en-US" dirty="0" smtClean="0"/>
              <a:t>(</a:t>
            </a:r>
            <a:r>
              <a:rPr lang="en-US" i="1" dirty="0" smtClean="0"/>
              <a:t>optional</a:t>
            </a:r>
            <a:r>
              <a:rPr lang="en-US" dirty="0" smtClean="0"/>
              <a:t>): Show that for every integer </a:t>
            </a:r>
            <a:r>
              <a:rPr lang="en-US" i="1" dirty="0" smtClean="0"/>
              <a:t>n</a:t>
            </a:r>
            <a:r>
              <a:rPr lang="en-US" dirty="0" smtClean="0"/>
              <a:t> there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p>
          <a:p>
            <a:pPr>
              <a:buNone/>
            </a:pPr>
            <a:r>
              <a:rPr lang="en-US" b="1" dirty="0" smtClean="0"/>
              <a:t>    Solution</a:t>
            </a:r>
            <a:r>
              <a:rPr lang="en-US" dirty="0" smtClean="0"/>
              <a:t>: Let </a:t>
            </a:r>
            <a:r>
              <a:rPr lang="en-US" i="1" dirty="0" smtClean="0"/>
              <a:t>n</a:t>
            </a:r>
            <a:r>
              <a:rPr lang="en-US" dirty="0" smtClean="0"/>
              <a:t> be a positive integer. Consider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11</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11</a:t>
            </a:r>
            <a:r>
              <a:rPr lang="en-US" dirty="0" smtClean="0"/>
              <a:t>…</a:t>
            </a:r>
            <a:r>
              <a:rPr lang="en-US" dirty="0" smtClean="0">
                <a:latin typeface="Cambria Math" pitchFamily="18" charset="0"/>
                <a:ea typeface="Cambria Math" pitchFamily="18" charset="0"/>
              </a:rPr>
              <a:t>1</a:t>
            </a:r>
            <a:r>
              <a:rPr lang="en-US" dirty="0" smtClean="0"/>
              <a:t> (where the last has </a:t>
            </a:r>
            <a:r>
              <a:rPr lang="en-US" i="1" dirty="0" smtClean="0"/>
              <a:t>n</a:t>
            </a:r>
            <a:r>
              <a:rPr lang="en-US" dirty="0" smtClean="0"/>
              <a:t> + </a:t>
            </a:r>
            <a:r>
              <a:rPr lang="en-US" dirty="0" smtClean="0">
                <a:latin typeface="Cambria Math" pitchFamily="18" charset="0"/>
                <a:ea typeface="Cambria Math" pitchFamily="18" charset="0"/>
              </a:rPr>
              <a:t>1 1</a:t>
            </a:r>
            <a:r>
              <a:rPr lang="en-US" dirty="0" smtClean="0"/>
              <a:t>s). There are </a:t>
            </a:r>
            <a:r>
              <a:rPr lang="en-US" i="1" dirty="0" smtClean="0"/>
              <a:t>n</a:t>
            </a:r>
            <a:r>
              <a:rPr lang="en-US" dirty="0" smtClean="0"/>
              <a:t> possible remainders when an integer is divided by </a:t>
            </a:r>
            <a:r>
              <a:rPr lang="en-US" i="1" dirty="0" smtClean="0"/>
              <a:t>n</a:t>
            </a:r>
            <a:r>
              <a:rPr lang="en-US" dirty="0" smtClean="0"/>
              <a:t>. By the pigeonhole principle, when each of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is divided by </a:t>
            </a:r>
            <a:r>
              <a:rPr lang="en-US" i="1" dirty="0" smtClean="0"/>
              <a:t>n</a:t>
            </a:r>
            <a:r>
              <a:rPr lang="en-US" dirty="0" smtClean="0"/>
              <a:t>, at least two must have the same remainder. Subtract the smaller from the larger and the result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Generalized Pigeonhole Principle</a:t>
            </a:r>
            <a:r>
              <a:rPr lang="en-US" dirty="0" smtClean="0"/>
              <a:t>: If </a:t>
            </a:r>
            <a:r>
              <a:rPr lang="en-US" i="1" dirty="0" smtClean="0"/>
              <a:t>N</a:t>
            </a:r>
            <a:r>
              <a:rPr lang="en-US" dirty="0" smtClean="0"/>
              <a:t> objects are placed into </a:t>
            </a:r>
            <a:r>
              <a:rPr lang="en-US" i="1" dirty="0" smtClean="0"/>
              <a:t>k</a:t>
            </a:r>
            <a:r>
              <a:rPr lang="en-US" dirty="0" smtClean="0"/>
              <a:t> boxes, then there is at least one box containing at least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objects.</a:t>
            </a:r>
          </a:p>
          <a:p>
            <a:pPr>
              <a:buNone/>
            </a:pPr>
            <a:r>
              <a:rPr lang="en-US" b="1" dirty="0" smtClean="0"/>
              <a:t>    Proof</a:t>
            </a:r>
            <a:r>
              <a:rPr lang="en-US" dirty="0" smtClean="0"/>
              <a:t>: We use a proof by contraposition. Suppose that none of the boxes contains more than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a:t>
            </a:r>
            <a:r>
              <a:rPr lang="en-US" dirty="0" smtClean="0">
                <a:latin typeface="Cambria Math"/>
                <a:ea typeface="Cambria Math"/>
              </a:rPr>
              <a:t>− 1 </a:t>
            </a:r>
            <a:r>
              <a:rPr lang="en-US" dirty="0" smtClean="0">
                <a:ea typeface="Cambria Math"/>
              </a:rPr>
              <a:t>objects. Then the total number of objects is at most</a:t>
            </a:r>
          </a:p>
          <a:p>
            <a:pPr>
              <a:buNone/>
            </a:pPr>
            <a:endParaRPr lang="en-US" dirty="0" smtClean="0">
              <a:ea typeface="Cambria Math"/>
            </a:endParaRPr>
          </a:p>
          <a:p>
            <a:pPr>
              <a:buNone/>
            </a:pPr>
            <a:endParaRPr lang="en-US" dirty="0" smtClean="0">
              <a:ea typeface="Cambria Math"/>
            </a:endParaRPr>
          </a:p>
          <a:p>
            <a:pPr>
              <a:buNone/>
            </a:pPr>
            <a:r>
              <a:rPr lang="en-US" dirty="0" smtClean="0">
                <a:ea typeface="Cambria Math"/>
              </a:rPr>
              <a:t>    where the inequality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&lt;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 </a:t>
            </a:r>
            <a:r>
              <a:rPr lang="en-US" dirty="0" smtClean="0">
                <a:latin typeface="Cambria Math" pitchFamily="18" charset="0"/>
                <a:ea typeface="Cambria Math" pitchFamily="18" charset="0"/>
              </a:rPr>
              <a:t>1</a:t>
            </a:r>
            <a:r>
              <a:rPr lang="en-US" dirty="0" smtClean="0"/>
              <a:t> has been used. This is a contradiction because there are a total of n objects.</a:t>
            </a:r>
          </a:p>
          <a:p>
            <a:pPr>
              <a:buNone/>
            </a:pPr>
            <a:endParaRPr lang="en-US" dirty="0" smtClean="0"/>
          </a:p>
          <a:p>
            <a:pPr>
              <a:buNone/>
            </a:pPr>
            <a:r>
              <a:rPr lang="en-US" dirty="0" smtClean="0"/>
              <a:t>   </a:t>
            </a:r>
            <a:r>
              <a:rPr lang="en-US" b="1" dirty="0" smtClean="0"/>
              <a:t>Example</a:t>
            </a:r>
            <a:r>
              <a:rPr lang="en-US" dirty="0" smtClean="0"/>
              <a:t>: Among </a:t>
            </a:r>
            <a:r>
              <a:rPr lang="en-US" dirty="0" smtClean="0">
                <a:latin typeface="Cambria Math" pitchFamily="18" charset="0"/>
                <a:ea typeface="Cambria Math" pitchFamily="18" charset="0"/>
              </a:rPr>
              <a:t>100</a:t>
            </a:r>
            <a:r>
              <a:rPr lang="en-US" dirty="0" smtClean="0"/>
              <a:t> people there are at least           </a:t>
            </a:r>
            <a:r>
              <a:rPr lang="en-US" dirty="0" smtClean="0">
                <a:latin typeface="Cambria Math"/>
                <a:ea typeface="Cambria Math"/>
              </a:rPr>
              <a:t>⌈</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12</a:t>
            </a:r>
            <a:r>
              <a:rPr lang="en-US" dirty="0" smtClean="0">
                <a:latin typeface="Cambria Math"/>
                <a:ea typeface="Cambria Math"/>
              </a:rPr>
              <a:t>⌉ = 9</a:t>
            </a:r>
            <a:r>
              <a:rPr lang="en-US" dirty="0" smtClean="0"/>
              <a:t> who were born in the same month.</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286000" y="3962400"/>
            <a:ext cx="3908870" cy="518160"/>
          </a:xfrm>
          <a:prstGeom prst="rect">
            <a:avLst/>
          </a:prstGeom>
        </p:spPr>
      </p:pic>
      <p:sp>
        <p:nvSpPr>
          <p:cNvPr id="6" name="Isosceles Triangle 5"/>
          <p:cNvSpPr/>
          <p:nvPr/>
        </p:nvSpPr>
        <p:spPr>
          <a:xfrm rot="5400000" flipV="1">
            <a:off x="83820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a) How many cards must be selected from a standard deck of </a:t>
            </a:r>
            <a:r>
              <a:rPr lang="en-US" dirty="0" smtClean="0">
                <a:latin typeface="Cambria Math" pitchFamily="18" charset="0"/>
                <a:ea typeface="Cambria Math" pitchFamily="18" charset="0"/>
              </a:rPr>
              <a:t>52</a:t>
            </a:r>
            <a:r>
              <a:rPr lang="en-US" dirty="0" smtClean="0"/>
              <a:t> cards to guarantee that at least three cards of the same suit are chosen? </a:t>
            </a:r>
          </a:p>
          <a:p>
            <a:pPr>
              <a:buNone/>
            </a:pPr>
            <a:r>
              <a:rPr lang="en-US" dirty="0" smtClean="0"/>
              <a:t>    b) How many must be selected to guarantee that at least three hearts are selected?</a:t>
            </a:r>
          </a:p>
          <a:p>
            <a:pPr>
              <a:buNone/>
            </a:pPr>
            <a:r>
              <a:rPr lang="en-US" b="1" dirty="0" smtClean="0"/>
              <a:t>    Solution</a:t>
            </a:r>
            <a:r>
              <a:rPr lang="en-US" dirty="0" smtClean="0"/>
              <a:t>: a) We assume four boxes; one for each suit. Using the generalized pigeonhole principle, at least one box contains at least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cards. At least three cards of one suit are selected if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The smallest integer </a:t>
            </a:r>
            <a:r>
              <a:rPr lang="en-US" i="1" dirty="0" smtClean="0"/>
              <a:t>N</a:t>
            </a:r>
            <a:r>
              <a:rPr lang="en-US" dirty="0" smtClean="0"/>
              <a:t> such that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 </a:t>
            </a:r>
            <a:r>
              <a:rPr lang="en-US" dirty="0" smtClean="0">
                <a:ea typeface="Cambria Math" pitchFamily="18" charset="0"/>
              </a:rPr>
              <a:t>is</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 </a:t>
            </a:r>
            <a:r>
              <a:rPr lang="en-US" dirty="0" smtClean="0">
                <a:latin typeface="Cambria Math"/>
                <a:ea typeface="Cambria Math"/>
              </a:rPr>
              <a:t>∙ </a:t>
            </a:r>
            <a:r>
              <a:rPr lang="en-US" dirty="0" smtClean="0">
                <a:latin typeface="Cambria Math" pitchFamily="18" charset="0"/>
                <a:ea typeface="Cambria Math" pitchFamily="18" charset="0"/>
              </a:rPr>
              <a:t>4 + 1 = 9.</a:t>
            </a:r>
          </a:p>
          <a:p>
            <a:pPr>
              <a:buNone/>
            </a:pPr>
            <a:r>
              <a:rPr lang="en-US" dirty="0" smtClean="0">
                <a:latin typeface="Cambria Math" pitchFamily="18" charset="0"/>
                <a:ea typeface="Cambria Math" pitchFamily="18" charset="0"/>
              </a:rPr>
              <a:t>     b) A deck contains 13 hearts and 39 cards which are not hearts. So, if we select 41 cards, we may have 39 cards which are not hearts along with 2 hearts. However, when we select 42 cards, we must have at least three hearts. (Note that the generalized pigeonhole principle is not used here.)</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Basics of Counting</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4" name="Slide Number Placeholder 3"/>
          <p:cNvSpPr>
            <a:spLocks noGrp="1"/>
          </p:cNvSpPr>
          <p:nvPr>
            <p:ph type="sldNum" sz="quarter" idx="12"/>
          </p:nvPr>
        </p:nvSpPr>
        <p:spPr/>
        <p:txBody>
          <a:bodyPr/>
          <a:lstStyle/>
          <a:p>
            <a:fld id="{8CD41AC4-40F7-4FE0-8905-74C6698904F3}"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Product Rule</a:t>
            </a:r>
          </a:p>
          <a:p>
            <a:r>
              <a:rPr lang="en-US" dirty="0" smtClean="0"/>
              <a:t>The Sum Rule</a:t>
            </a:r>
          </a:p>
          <a:p>
            <a:r>
              <a:rPr lang="en-US" dirty="0" smtClean="0"/>
              <a:t>The Subtraction Rule</a:t>
            </a:r>
          </a:p>
          <a:p>
            <a:r>
              <a:rPr lang="en-US" dirty="0" smtClean="0"/>
              <a:t>The Division Rule</a:t>
            </a:r>
          </a:p>
          <a:p>
            <a:r>
              <a:rPr lang="en-US" dirty="0" smtClean="0"/>
              <a:t>Examples, Examples, and Examples</a:t>
            </a:r>
          </a:p>
          <a:p>
            <a:r>
              <a:rPr lang="en-US" dirty="0" smtClean="0">
                <a:solidFill>
                  <a:schemeClr val="bg1">
                    <a:lumMod val="65000"/>
                  </a:schemeClr>
                </a:solidFill>
              </a:rPr>
              <a:t>Tree Diagrams</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8CD41AC4-40F7-4FE0-8905-74C6698904F3}"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Basic Counting Principles: The Product Rule</a:t>
            </a:r>
            <a:endParaRPr lang="en-US" sz="4000" dirty="0"/>
          </a:p>
        </p:txBody>
      </p:sp>
      <p:sp>
        <p:nvSpPr>
          <p:cNvPr id="3" name="Content Placeholder 2"/>
          <p:cNvSpPr>
            <a:spLocks noGrp="1"/>
          </p:cNvSpPr>
          <p:nvPr>
            <p:ph idx="1"/>
          </p:nvPr>
        </p:nvSpPr>
        <p:spPr/>
        <p:txBody>
          <a:bodyPr/>
          <a:lstStyle/>
          <a:p>
            <a:pPr>
              <a:buNone/>
            </a:pPr>
            <a:r>
              <a:rPr lang="en-US" b="1" dirty="0" smtClean="0"/>
              <a:t>   The Product Rule</a:t>
            </a:r>
            <a:r>
              <a:rPr lang="en-US" dirty="0" smtClean="0"/>
              <a:t>: A procedure can be broken down into a sequence of two tasks. There are </a:t>
            </a:r>
            <a:r>
              <a:rPr lang="en-US" i="1" dirty="0" smtClean="0"/>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ways to do the first task and </a:t>
            </a:r>
            <a:r>
              <a:rPr lang="en-US" i="1" dirty="0" smtClean="0"/>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ways to do the second task. Then there are </a:t>
            </a:r>
            <a:r>
              <a:rPr lang="en-US" i="1" dirty="0" smtClean="0"/>
              <a:t>n</a:t>
            </a:r>
            <a:r>
              <a:rPr lang="en-US" baseline="-25000" dirty="0" smtClean="0">
                <a:latin typeface="Cambria Math" pitchFamily="18" charset="0"/>
                <a:ea typeface="Cambria Math" pitchFamily="18" charset="0"/>
              </a:rPr>
              <a:t>1</a:t>
            </a:r>
            <a:r>
              <a:rPr lang="en-US" i="1" dirty="0" smtClean="0"/>
              <a:t>∙n</a:t>
            </a:r>
            <a:r>
              <a:rPr lang="en-US" baseline="-25000" dirty="0" smtClean="0">
                <a:latin typeface="Cambria Math" pitchFamily="18" charset="0"/>
                <a:ea typeface="Cambria Math" pitchFamily="18" charset="0"/>
              </a:rPr>
              <a:t>2</a:t>
            </a:r>
            <a:r>
              <a:rPr lang="en-US" dirty="0" smtClean="0"/>
              <a:t> ways to do the procedure.</a:t>
            </a:r>
          </a:p>
          <a:p>
            <a:pPr>
              <a:buNone/>
            </a:pPr>
            <a:endParaRPr lang="en-US" dirty="0" smtClean="0"/>
          </a:p>
          <a:p>
            <a:pPr>
              <a:buNone/>
            </a:pPr>
            <a:r>
              <a:rPr lang="en-US" b="1" dirty="0" smtClean="0"/>
              <a:t>   Example</a:t>
            </a:r>
            <a:r>
              <a:rPr lang="en-US" dirty="0" smtClean="0"/>
              <a:t>: How many bit strings of length seven are there?</a:t>
            </a:r>
          </a:p>
          <a:p>
            <a:pPr>
              <a:buNone/>
            </a:pPr>
            <a:r>
              <a:rPr lang="en-US" b="1" dirty="0" smtClean="0"/>
              <a:t>   Solution</a:t>
            </a:r>
            <a:r>
              <a:rPr lang="en-US" dirty="0" smtClean="0"/>
              <a:t>: Since each of the seven bits is either a </a:t>
            </a:r>
            <a:r>
              <a:rPr lang="en-US" dirty="0" smtClean="0">
                <a:latin typeface="Cambria Math" pitchFamily="18" charset="0"/>
                <a:ea typeface="Cambria Math" pitchFamily="18" charset="0"/>
              </a:rPr>
              <a:t>0</a:t>
            </a:r>
            <a:r>
              <a:rPr lang="en-US" dirty="0" smtClean="0"/>
              <a:t> or a </a:t>
            </a:r>
            <a:r>
              <a:rPr lang="en-US" dirty="0" smtClean="0">
                <a:latin typeface="Cambria Math" pitchFamily="18" charset="0"/>
                <a:ea typeface="Cambria Math" pitchFamily="18" charset="0"/>
              </a:rPr>
              <a:t>1</a:t>
            </a:r>
            <a:r>
              <a:rPr lang="en-US" dirty="0" smtClean="0"/>
              <a:t>, the answer is...</a:t>
            </a:r>
          </a:p>
          <a:p>
            <a:pPr>
              <a:buNone/>
            </a:pP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different license plates can be made if each plate contains a sequence of three uppercase English letters followed by three digits?</a:t>
            </a:r>
          </a:p>
          <a:p>
            <a:pPr>
              <a:buNone/>
            </a:pPr>
            <a:r>
              <a:rPr lang="en-US" dirty="0" smtClean="0"/>
              <a:t>   </a:t>
            </a:r>
            <a:r>
              <a:rPr lang="en-US" b="1" dirty="0" smtClean="0"/>
              <a:t>Solution</a:t>
            </a:r>
            <a:r>
              <a:rPr lang="en-US" dirty="0" smtClean="0"/>
              <a:t>:  By the product rule,</a:t>
            </a:r>
          </a:p>
          <a:p>
            <a:pPr>
              <a:buNone/>
            </a:pPr>
            <a:r>
              <a:rPr lang="en-US" dirty="0" smtClean="0">
                <a:latin typeface="Cambria Math" pitchFamily="18" charset="0"/>
                <a:ea typeface="Cambria Math" pitchFamily="18" charset="0"/>
              </a:rPr>
              <a:t>    there are 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10 ∙ 10 ∙ 10 = 17,576,000 different possible license plates.</a:t>
            </a:r>
            <a:endParaRPr lang="en-US" dirty="0">
              <a:latin typeface="Cambria Math" pitchFamily="18" charset="0"/>
              <a:ea typeface="Cambria Math" pitchFamily="18" charset="0"/>
            </a:endParaRPr>
          </a:p>
        </p:txBody>
      </p:sp>
      <p:pic>
        <p:nvPicPr>
          <p:cNvPr id="4" name="Picture 3" descr="0501.jpg"/>
          <p:cNvPicPr>
            <a:picLocks noChangeAspect="1"/>
          </p:cNvPicPr>
          <p:nvPr/>
        </p:nvPicPr>
        <p:blipFill>
          <a:blip r:embed="rId2" cstate="print"/>
          <a:stretch>
            <a:fillRect/>
          </a:stretch>
        </p:blipFill>
        <p:spPr>
          <a:xfrm>
            <a:off x="3200400" y="4800600"/>
            <a:ext cx="2019180" cy="914400"/>
          </a:xfrm>
          <a:prstGeom prst="rect">
            <a:avLst/>
          </a:prstGeom>
        </p:spPr>
      </p:pic>
      <p:sp>
        <p:nvSpPr>
          <p:cNvPr id="5" name="Slide Number Placeholder 4"/>
          <p:cNvSpPr>
            <a:spLocks noGrp="1"/>
          </p:cNvSpPr>
          <p:nvPr>
            <p:ph type="sldNum" sz="quarter" idx="12"/>
          </p:nvPr>
        </p:nvSpPr>
        <p:spPr/>
        <p:txBody>
          <a:bodyPr/>
          <a:lstStyle/>
          <a:p>
            <a:fld id="{8CD41AC4-40F7-4FE0-8905-74C6698904F3}"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Counting Functions</a:t>
            </a:r>
            <a:r>
              <a:rPr lang="en-US" dirty="0" smtClean="0"/>
              <a:t>: How many functions are there from a set with </a:t>
            </a:r>
            <a:r>
              <a:rPr lang="en-US" i="1" dirty="0" smtClean="0"/>
              <a:t>m</a:t>
            </a:r>
            <a:r>
              <a:rPr lang="en-US" dirty="0" smtClean="0"/>
              <a:t> elements to a set with </a:t>
            </a:r>
            <a:r>
              <a:rPr lang="en-US" i="1" dirty="0" smtClean="0"/>
              <a:t>n</a:t>
            </a:r>
            <a:r>
              <a:rPr lang="en-US" dirty="0" smtClean="0"/>
              <a:t> elements?</a:t>
            </a:r>
          </a:p>
          <a:p>
            <a:pPr>
              <a:buNone/>
            </a:pPr>
            <a:r>
              <a:rPr lang="en-US" b="1" dirty="0" smtClean="0"/>
              <a:t>    Solution</a:t>
            </a:r>
            <a:r>
              <a:rPr lang="en-US" dirty="0" smtClean="0"/>
              <a:t>:  Since a function represents a choice of one of the </a:t>
            </a:r>
            <a:r>
              <a:rPr lang="en-US" i="1" dirty="0" smtClean="0"/>
              <a:t>n</a:t>
            </a:r>
            <a:r>
              <a:rPr lang="en-US" dirty="0" smtClean="0"/>
              <a:t> elements of the </a:t>
            </a:r>
            <a:r>
              <a:rPr lang="en-US" dirty="0" err="1" smtClean="0"/>
              <a:t>codomain</a:t>
            </a:r>
            <a:r>
              <a:rPr lang="en-US" dirty="0" smtClean="0"/>
              <a:t> for each of the </a:t>
            </a:r>
            <a:r>
              <a:rPr lang="en-US" i="1" dirty="0" smtClean="0"/>
              <a:t>m</a:t>
            </a:r>
            <a:r>
              <a:rPr lang="en-US" dirty="0" smtClean="0"/>
              <a:t> elements in the domain, the product rule tells us that there are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 ∙ ∙ </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i="1" baseline="30000" dirty="0" smtClean="0"/>
              <a:t>m</a:t>
            </a:r>
            <a:r>
              <a:rPr lang="en-US" dirty="0" smtClean="0"/>
              <a:t> such functions.</a:t>
            </a:r>
          </a:p>
          <a:p>
            <a:pPr>
              <a:buNone/>
            </a:pPr>
            <a:endParaRPr lang="en-US" dirty="0" smtClean="0"/>
          </a:p>
          <a:p>
            <a:pPr>
              <a:buNone/>
            </a:pPr>
            <a:r>
              <a:rPr lang="en-US" b="1" dirty="0" smtClean="0"/>
              <a:t>    Counting One-to-One Functions</a:t>
            </a:r>
            <a:r>
              <a:rPr lang="en-US" dirty="0" smtClean="0"/>
              <a:t>: How many one-to-one functions are there from a set with </a:t>
            </a:r>
            <a:r>
              <a:rPr lang="en-US" i="1" dirty="0" smtClean="0"/>
              <a:t>m</a:t>
            </a:r>
            <a:r>
              <a:rPr lang="en-US" dirty="0" smtClean="0"/>
              <a:t> elements to one with </a:t>
            </a:r>
            <a:r>
              <a:rPr lang="en-US" i="1" dirty="0" smtClean="0"/>
              <a:t>n</a:t>
            </a:r>
            <a:r>
              <a:rPr lang="en-US" dirty="0" smtClean="0"/>
              <a:t> elements?</a:t>
            </a:r>
          </a:p>
          <a:p>
            <a:pPr>
              <a:buNone/>
            </a:pPr>
            <a:r>
              <a:rPr lang="en-US" b="1" dirty="0" smtClean="0"/>
              <a:t>    Solution</a:t>
            </a:r>
            <a:r>
              <a:rPr lang="en-US" dirty="0" smtClean="0"/>
              <a:t>: Suppose the elements in the domain are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a</a:t>
            </a:r>
            <a:r>
              <a:rPr lang="en-US" i="1" baseline="-25000" dirty="0" smtClean="0"/>
              <a:t>m</a:t>
            </a:r>
            <a:r>
              <a:rPr lang="en-US" dirty="0" smtClean="0"/>
              <a:t>. There are </a:t>
            </a:r>
            <a:r>
              <a:rPr lang="en-US" i="1" dirty="0" smtClean="0"/>
              <a:t>n</a:t>
            </a:r>
            <a:r>
              <a:rPr lang="en-US" dirty="0" smtClean="0"/>
              <a:t> ways to choose the value of </a:t>
            </a:r>
            <a:r>
              <a:rPr lang="en-US" i="1" dirty="0" smtClean="0"/>
              <a:t>a</a:t>
            </a:r>
            <a:r>
              <a:rPr lang="en-US" baseline="-25000" dirty="0" smtClean="0">
                <a:latin typeface="Cambria Math" pitchFamily="18" charset="0"/>
                <a:ea typeface="Cambria Math" pitchFamily="18" charset="0"/>
              </a:rPr>
              <a:t>1 </a:t>
            </a:r>
            <a:r>
              <a:rPr lang="en-US" dirty="0" smtClean="0"/>
              <a:t>and </a:t>
            </a:r>
            <a:r>
              <a:rPr lang="en-US" i="1" dirty="0" smtClean="0"/>
              <a:t>n</a:t>
            </a:r>
            <a:r>
              <a:rPr lang="en-US" dirty="0" smtClean="0">
                <a:latin typeface="Cambria Math"/>
                <a:ea typeface="Cambria Math"/>
              </a:rPr>
              <a:t>−1 </a:t>
            </a:r>
            <a:r>
              <a:rPr lang="en-US" dirty="0" smtClean="0"/>
              <a:t>ways to choose </a:t>
            </a:r>
            <a:r>
              <a:rPr lang="en-US" i="1" dirty="0" smtClean="0"/>
              <a:t>a</a:t>
            </a:r>
            <a:r>
              <a:rPr lang="en-US" baseline="-25000" dirty="0" smtClean="0">
                <a:latin typeface="Cambria Math" pitchFamily="18" charset="0"/>
                <a:ea typeface="Cambria Math" pitchFamily="18" charset="0"/>
              </a:rPr>
              <a:t>2</a:t>
            </a:r>
            <a:r>
              <a:rPr lang="en-US" dirty="0" smtClean="0"/>
              <a:t>, etc. The product rule tells us that there are                          </a:t>
            </a:r>
            <a:r>
              <a:rPr lang="en-US" i="1" dirty="0" smtClean="0"/>
              <a:t>n</a:t>
            </a:r>
            <a:r>
              <a:rPr lang="en-US" dirty="0" smtClean="0"/>
              <a:t>(</a:t>
            </a:r>
            <a:r>
              <a:rPr lang="en-US" i="1" dirty="0" smtClean="0"/>
              <a:t>n</a:t>
            </a:r>
            <a:r>
              <a:rPr lang="en-US" dirty="0" smtClean="0">
                <a:latin typeface="Cambria Math"/>
                <a:ea typeface="Cambria Math"/>
              </a:rPr>
              <a:t>−1)</a:t>
            </a:r>
            <a:r>
              <a:rPr lang="en-US" i="1" dirty="0" smtClean="0"/>
              <a:t> </a:t>
            </a:r>
            <a:r>
              <a:rPr lang="en-US" dirty="0" smtClean="0"/>
              <a:t>(</a:t>
            </a:r>
            <a:r>
              <a:rPr lang="en-US" i="1" dirty="0" smtClean="0"/>
              <a:t>n</a:t>
            </a:r>
            <a:r>
              <a:rPr lang="en-US" dirty="0" smtClean="0">
                <a:latin typeface="Cambria Math"/>
                <a:ea typeface="Cambria Math"/>
              </a:rPr>
              <a:t>−2)∙∙∙(</a:t>
            </a:r>
            <a:r>
              <a:rPr lang="en-US" i="1" dirty="0" smtClean="0"/>
              <a:t>n</a:t>
            </a:r>
            <a:r>
              <a:rPr lang="en-US" dirty="0" smtClean="0">
                <a:latin typeface="Cambria Math"/>
                <a:ea typeface="Cambria Math"/>
              </a:rPr>
              <a:t>−</a:t>
            </a:r>
            <a:r>
              <a:rPr lang="en-US" i="1" dirty="0" smtClean="0">
                <a:ea typeface="Cambria Math"/>
              </a:rPr>
              <a:t>m</a:t>
            </a:r>
            <a:r>
              <a:rPr lang="en-US" dirty="0" smtClean="0">
                <a:latin typeface="Cambria Math"/>
                <a:ea typeface="Cambria Math"/>
              </a:rPr>
              <a:t> +1) such functions.</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Telephone Numbering Plan</a:t>
            </a:r>
            <a:br>
              <a:rPr lang="en-US" dirty="0" smtClean="0"/>
            </a:br>
            <a:r>
              <a:rPr lang="en-US" dirty="0" smtClean="0"/>
              <a:t>(Self Study)</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The </a:t>
            </a:r>
            <a:r>
              <a:rPr lang="en-US" i="1" dirty="0" smtClean="0"/>
              <a:t>North American numbering plan </a:t>
            </a:r>
            <a:r>
              <a:rPr lang="en-US" dirty="0" smtClean="0"/>
              <a:t>(</a:t>
            </a:r>
            <a:r>
              <a:rPr lang="en-US" i="1" dirty="0" smtClean="0"/>
              <a:t>NANP</a:t>
            </a:r>
            <a:r>
              <a:rPr lang="en-US" dirty="0" smtClean="0"/>
              <a:t>) specifies that a telephone number consists of </a:t>
            </a:r>
            <a:r>
              <a:rPr lang="en-US" dirty="0" smtClean="0">
                <a:latin typeface="Cambria Math" pitchFamily="18" charset="0"/>
                <a:ea typeface="Cambria Math" pitchFamily="18" charset="0"/>
              </a:rPr>
              <a:t>10</a:t>
            </a:r>
            <a:r>
              <a:rPr lang="en-US" dirty="0" smtClean="0"/>
              <a:t> digits, consisting of a three-digit area code, a three-digit office code, and a four-digit station code.  There are some restrictions on the digits.</a:t>
            </a:r>
          </a:p>
          <a:p>
            <a:pPr lvl="1"/>
            <a:r>
              <a:rPr lang="en-US" dirty="0" smtClean="0"/>
              <a:t>Let </a:t>
            </a:r>
            <a:r>
              <a:rPr lang="en-US" i="1" dirty="0" smtClean="0"/>
              <a:t>X</a:t>
            </a:r>
            <a:r>
              <a:rPr lang="en-US" dirty="0" smtClean="0"/>
              <a:t> denote a digit from </a:t>
            </a:r>
            <a:r>
              <a:rPr lang="en-US" dirty="0" smtClean="0">
                <a:latin typeface="Cambria Math" pitchFamily="18" charset="0"/>
                <a:ea typeface="Cambria Math" pitchFamily="18" charset="0"/>
              </a:rPr>
              <a:t>0</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N</a:t>
            </a:r>
            <a:r>
              <a:rPr lang="en-US" dirty="0" smtClean="0"/>
              <a:t> denote a digit from </a:t>
            </a:r>
            <a:r>
              <a:rPr lang="en-US" dirty="0" smtClean="0">
                <a:latin typeface="Cambria Math" pitchFamily="18" charset="0"/>
                <a:ea typeface="Cambria Math" pitchFamily="18" charset="0"/>
              </a:rPr>
              <a:t>2</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Y</a:t>
            </a:r>
            <a:r>
              <a:rPr lang="en-US" dirty="0" smtClean="0"/>
              <a:t> denote a digit that is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a:t>
            </a:r>
          </a:p>
          <a:p>
            <a:pPr lvl="1"/>
            <a:r>
              <a:rPr lang="en-US" dirty="0" smtClean="0"/>
              <a:t>In the old plan (in use in the </a:t>
            </a:r>
            <a:r>
              <a:rPr lang="en-US" dirty="0" smtClean="0">
                <a:latin typeface="Cambria Math" pitchFamily="18" charset="0"/>
                <a:ea typeface="Cambria Math" pitchFamily="18" charset="0"/>
              </a:rPr>
              <a:t>1960</a:t>
            </a:r>
            <a:r>
              <a:rPr lang="en-US" dirty="0" smtClean="0"/>
              <a:t>s) the format was </a:t>
            </a:r>
            <a:r>
              <a:rPr lang="en-US" i="1" dirty="0" smtClean="0"/>
              <a:t>NYX</a:t>
            </a:r>
            <a:r>
              <a:rPr lang="en-US" dirty="0" smtClean="0"/>
              <a:t>-</a:t>
            </a:r>
            <a:r>
              <a:rPr lang="en-US" i="1" dirty="0" smtClean="0"/>
              <a:t>NNX-XXX</a:t>
            </a:r>
            <a:r>
              <a:rPr lang="en-US" dirty="0" smtClean="0"/>
              <a:t>.</a:t>
            </a:r>
          </a:p>
          <a:p>
            <a:pPr lvl="1"/>
            <a:r>
              <a:rPr lang="en-US" dirty="0" smtClean="0"/>
              <a:t>In the new plan, the format is </a:t>
            </a:r>
            <a:r>
              <a:rPr lang="en-US" i="1" dirty="0" smtClean="0"/>
              <a:t>NXX</a:t>
            </a:r>
            <a:r>
              <a:rPr lang="en-US" dirty="0" smtClean="0"/>
              <a:t>-</a:t>
            </a:r>
            <a:r>
              <a:rPr lang="en-US" i="1" dirty="0" smtClean="0"/>
              <a:t>NXX</a:t>
            </a:r>
            <a:r>
              <a:rPr lang="en-US" dirty="0" smtClean="0"/>
              <a:t>-</a:t>
            </a:r>
            <a:r>
              <a:rPr lang="en-US" i="1" dirty="0" smtClean="0"/>
              <a:t>XXX</a:t>
            </a:r>
            <a:r>
              <a:rPr lang="en-US" dirty="0" smtClean="0"/>
              <a:t>.</a:t>
            </a:r>
          </a:p>
          <a:p>
            <a:pPr>
              <a:buNone/>
            </a:pPr>
            <a:r>
              <a:rPr lang="en-US" dirty="0" smtClean="0"/>
              <a:t>     How many different telephone numbers are possible under the old plan and the new plan?</a:t>
            </a:r>
          </a:p>
          <a:p>
            <a:pPr>
              <a:buNone/>
            </a:pPr>
            <a:endParaRPr lang="en-US" dirty="0" smtClean="0"/>
          </a:p>
          <a:p>
            <a:pPr>
              <a:buNone/>
            </a:pPr>
            <a:r>
              <a:rPr lang="en-US" b="1" dirty="0" smtClean="0"/>
              <a:t>     Solution</a:t>
            </a:r>
            <a:r>
              <a:rPr lang="en-US" dirty="0" smtClean="0"/>
              <a:t>:  Use the Product Rule.</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160</a:t>
            </a:r>
            <a:r>
              <a:rPr lang="en-US" dirty="0" smtClean="0"/>
              <a:t> area codes with the format </a:t>
            </a:r>
            <a:r>
              <a:rPr lang="en-US" i="1" dirty="0" smtClean="0"/>
              <a:t>NYX.</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800</a:t>
            </a:r>
            <a:r>
              <a:rPr lang="en-US" dirty="0" smtClean="0"/>
              <a:t> area codes with the format </a:t>
            </a:r>
            <a:r>
              <a:rPr lang="en-US" i="1" dirty="0" smtClean="0"/>
              <a:t>NXX. </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640</a:t>
            </a:r>
            <a:r>
              <a:rPr lang="en-US" dirty="0" smtClean="0"/>
              <a:t> office codes with the format </a:t>
            </a:r>
            <a:r>
              <a:rPr lang="en-US" i="1" dirty="0" smtClean="0"/>
              <a:t>NNX.  </a:t>
            </a:r>
          </a:p>
          <a:p>
            <a:pPr lvl="1"/>
            <a:r>
              <a:rPr lang="en-US" dirty="0" smtClean="0"/>
              <a:t>There are  </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10,000</a:t>
            </a:r>
            <a:r>
              <a:rPr lang="en-US" dirty="0" smtClean="0"/>
              <a:t> station codes with the format </a:t>
            </a:r>
            <a:r>
              <a:rPr lang="en-US" i="1" dirty="0" smtClean="0"/>
              <a:t>XXXX. </a:t>
            </a:r>
          </a:p>
          <a:p>
            <a:pPr>
              <a:buNone/>
            </a:pPr>
            <a:r>
              <a:rPr lang="en-US" dirty="0" smtClean="0"/>
              <a:t>     Number of  old plan telephone numbers: </a:t>
            </a:r>
            <a:r>
              <a:rPr lang="en-US" dirty="0" smtClean="0">
                <a:latin typeface="Cambria Math" pitchFamily="18" charset="0"/>
                <a:ea typeface="Cambria Math" pitchFamily="18" charset="0"/>
              </a:rPr>
              <a:t>160 </a:t>
            </a:r>
            <a:r>
              <a:rPr lang="en-US" dirty="0" smtClean="0">
                <a:latin typeface="Cambria Math"/>
                <a:ea typeface="Cambria Math"/>
              </a:rPr>
              <a:t>∙</a:t>
            </a:r>
            <a:r>
              <a:rPr lang="en-US" dirty="0" smtClean="0">
                <a:latin typeface="Cambria Math" pitchFamily="18" charset="0"/>
                <a:ea typeface="Cambria Math" pitchFamily="18" charset="0"/>
              </a:rPr>
              <a:t>640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1,024,000,000</a:t>
            </a:r>
            <a:r>
              <a:rPr lang="en-US" dirty="0" smtClean="0"/>
              <a:t>.</a:t>
            </a:r>
          </a:p>
          <a:p>
            <a:pPr>
              <a:buNone/>
            </a:pPr>
            <a:r>
              <a:rPr lang="en-US" dirty="0" smtClean="0"/>
              <a:t>     Number of new plan telephone numbers: </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6,400,000,000</a:t>
            </a:r>
            <a:r>
              <a:rPr lang="en-US" dirty="0" smtClean="0"/>
              <a: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Counting Subsets of a Finite Set</a:t>
            </a:r>
            <a:r>
              <a:rPr lang="en-US" dirty="0" smtClean="0"/>
              <a:t>: Use the product rule to show that the number of different subsets of a finite set </a:t>
            </a:r>
            <a:r>
              <a:rPr lang="en-US" i="1" dirty="0" smtClean="0"/>
              <a:t>S</a:t>
            </a:r>
            <a:r>
              <a:rPr lang="en-US" dirty="0" smtClean="0"/>
              <a:t> is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a:t>
            </a:r>
            <a:r>
              <a:rPr lang="en-US" sz="2800" dirty="0" smtClean="0"/>
              <a:t> (</a:t>
            </a:r>
            <a:r>
              <a:rPr lang="en-US" sz="2800" i="1" dirty="0" smtClean="0"/>
              <a:t>In Section </a:t>
            </a:r>
            <a:r>
              <a:rPr lang="en-US" sz="2800" dirty="0" smtClean="0">
                <a:latin typeface="Cambria Math" pitchFamily="18" charset="0"/>
                <a:ea typeface="Cambria Math" pitchFamily="18" charset="0"/>
              </a:rPr>
              <a:t>5.1</a:t>
            </a:r>
            <a:r>
              <a:rPr lang="en-US" sz="2800" dirty="0" smtClean="0"/>
              <a:t>, </a:t>
            </a:r>
            <a:r>
              <a:rPr lang="en-US" sz="2800" i="1" dirty="0" smtClean="0"/>
              <a:t>mathematical induction was used to prove this same result</a:t>
            </a:r>
            <a:r>
              <a:rPr lang="en-US" sz="2800" dirty="0" smtClean="0"/>
              <a:t>.)</a:t>
            </a:r>
          </a:p>
          <a:p>
            <a:pPr>
              <a:buNone/>
            </a:pPr>
            <a:r>
              <a:rPr lang="en-US" sz="2800" b="1" dirty="0" smtClean="0"/>
              <a:t>    Solution</a:t>
            </a:r>
            <a:r>
              <a:rPr lang="en-US" sz="2800" dirty="0" smtClean="0"/>
              <a:t>: </a:t>
            </a:r>
            <a:r>
              <a:rPr lang="en-US" dirty="0" smtClean="0"/>
              <a:t>When the elements of S are listed in an arbitrary order, there is a one-to-one correspondence between subsets of </a:t>
            </a:r>
            <a:r>
              <a:rPr lang="en-US" i="1" dirty="0" smtClean="0"/>
              <a:t>S</a:t>
            </a:r>
            <a:r>
              <a:rPr lang="en-US" dirty="0" smtClean="0"/>
              <a:t> and bit strings of length |</a:t>
            </a:r>
            <a:r>
              <a:rPr lang="en-US" i="1" dirty="0" smtClean="0"/>
              <a:t>S</a:t>
            </a:r>
            <a:r>
              <a:rPr lang="en-US" dirty="0" smtClean="0"/>
              <a:t>|.  When the </a:t>
            </a:r>
            <a:r>
              <a:rPr lang="en-US" i="1" dirty="0" err="1" smtClean="0"/>
              <a:t>i</a:t>
            </a:r>
            <a:r>
              <a:rPr lang="en-US" dirty="0" err="1" smtClean="0"/>
              <a:t>th</a:t>
            </a:r>
            <a:r>
              <a:rPr lang="en-US" dirty="0" smtClean="0"/>
              <a:t> element is in the subset, the bit string has a </a:t>
            </a:r>
            <a:r>
              <a:rPr lang="en-US" dirty="0" smtClean="0">
                <a:latin typeface="Cambria Math" pitchFamily="18" charset="0"/>
                <a:ea typeface="Cambria Math" pitchFamily="18" charset="0"/>
              </a:rPr>
              <a:t>1</a:t>
            </a:r>
            <a:r>
              <a:rPr lang="en-US" dirty="0" smtClean="0"/>
              <a:t> in the </a:t>
            </a:r>
            <a:r>
              <a:rPr lang="en-US" i="1" dirty="0" err="1" smtClean="0"/>
              <a:t>i</a:t>
            </a:r>
            <a:r>
              <a:rPr lang="en-US" dirty="0" err="1" smtClean="0"/>
              <a:t>th</a:t>
            </a:r>
            <a:r>
              <a:rPr lang="en-US" dirty="0" smtClean="0"/>
              <a:t> position and a </a:t>
            </a:r>
            <a:r>
              <a:rPr lang="en-US" dirty="0" smtClean="0">
                <a:latin typeface="Cambria Math" pitchFamily="18" charset="0"/>
                <a:ea typeface="Cambria Math" pitchFamily="18" charset="0"/>
              </a:rPr>
              <a:t>0</a:t>
            </a:r>
            <a:r>
              <a:rPr lang="en-US" dirty="0" smtClean="0"/>
              <a:t> otherwise.</a:t>
            </a:r>
          </a:p>
          <a:p>
            <a:pPr>
              <a:buNone/>
            </a:pPr>
            <a:endParaRPr lang="en-US" dirty="0" smtClean="0"/>
          </a:p>
          <a:p>
            <a:pPr>
              <a:buNone/>
            </a:pPr>
            <a:r>
              <a:rPr lang="en-US" dirty="0" smtClean="0"/>
              <a:t>    By the product rule, there are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such bit strings, and therefore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subsets.</a:t>
            </a:r>
            <a:r>
              <a:rPr lang="en-US" sz="2800" dirty="0" smtClean="0"/>
              <a:t> </a:t>
            </a:r>
            <a:endParaRPr lang="en-US" dirty="0" smtClean="0"/>
          </a:p>
          <a:p>
            <a:pPr>
              <a:buNone/>
            </a:pPr>
            <a:r>
              <a:rPr lang="en-US" sz="1900" dirty="0" smtClean="0"/>
              <a:t>      </a:t>
            </a:r>
            <a:endParaRPr lang="en-US" sz="1900"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 |A| + |B| - |A \cap B|$&#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left( \left\lceil \frac{N}{k}\right\rceil -  1 \right) &lt; k\left(\left(\frac{N}{k} + 1\right) - 1\right) = N,$$&#10;&#10;&#10;\end{document}"/>
  <p:tag name="IGUANATEXSIZE" val="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12488</TotalTime>
  <Words>3163</Words>
  <Application>Microsoft Office PowerPoint</Application>
  <PresentationFormat>On-screen Show (4:3)</PresentationFormat>
  <Paragraphs>227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Constantia</vt:lpstr>
      <vt:lpstr>Wingdings 2</vt:lpstr>
      <vt:lpstr>Cambria Math</vt:lpstr>
      <vt:lpstr>Flow</vt:lpstr>
      <vt:lpstr>Counting</vt:lpstr>
      <vt:lpstr>Chapter Summary</vt:lpstr>
      <vt:lpstr>The Basics of Counting</vt:lpstr>
      <vt:lpstr>Section Summary</vt:lpstr>
      <vt:lpstr>Basic Counting Principles: The Product Rule</vt:lpstr>
      <vt:lpstr>The Product Rule</vt:lpstr>
      <vt:lpstr>Counting Functions</vt:lpstr>
      <vt:lpstr>Telephone Numbering Plan (Self Study)</vt:lpstr>
      <vt:lpstr>Counting Subsets of a Finite Set</vt:lpstr>
      <vt:lpstr>Product Rule in Terms of Sets</vt:lpstr>
      <vt:lpstr>DNA and Genomes (Self Study)</vt:lpstr>
      <vt:lpstr>Basic Counting Principles:  The Sum Rule</vt:lpstr>
      <vt:lpstr>The Sum Rule in terms of sets.</vt:lpstr>
      <vt:lpstr>Combining the Sum and Product Rule</vt:lpstr>
      <vt:lpstr>Counting Passwords</vt:lpstr>
      <vt:lpstr>Internet Addresses (Self Study)</vt:lpstr>
      <vt:lpstr>Counting Internet Addresses (Self Study)</vt:lpstr>
      <vt:lpstr>Basic Counting Principles: Subtraction Rule</vt:lpstr>
      <vt:lpstr>Counting Bit Strings</vt:lpstr>
      <vt:lpstr>Basic Counting Principles: Division Rule</vt:lpstr>
      <vt:lpstr>Tree Diagrams (Self study)</vt:lpstr>
      <vt:lpstr>The Pigeonhole Principle</vt:lpstr>
      <vt:lpstr>Section Summary</vt:lpstr>
      <vt:lpstr>The Pigeonhole Principle</vt:lpstr>
      <vt:lpstr>The Pigeonhole Principle</vt:lpstr>
      <vt:lpstr>Pigeonhole Principle</vt:lpstr>
      <vt:lpstr>The Generalized Pigeonhole Principle</vt:lpstr>
      <vt:lpstr>The Generalized Pigeonhole Principle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Hiva</cp:lastModifiedBy>
  <cp:revision>543</cp:revision>
  <cp:lastPrinted>2011-09-18T13:59:11Z</cp:lastPrinted>
  <dcterms:created xsi:type="dcterms:W3CDTF">2011-09-18T13:59:01Z</dcterms:created>
  <dcterms:modified xsi:type="dcterms:W3CDTF">2014-11-17T17:21:44Z</dcterms:modified>
</cp:coreProperties>
</file>