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8qJN4M9p1En1DzfjdGpL0YqR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extLst>
      <p:ext uri="{BB962C8B-B14F-4D97-AF65-F5344CB8AC3E}">
        <p14:creationId xmlns:p14="http://schemas.microsoft.com/office/powerpoint/2010/main" val="40392989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a:p>
        </p:txBody>
      </p:sp>
    </p:spTree>
    <p:extLst>
      <p:ext uri="{BB962C8B-B14F-4D97-AF65-F5344CB8AC3E}">
        <p14:creationId xmlns:p14="http://schemas.microsoft.com/office/powerpoint/2010/main" val="252182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45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703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3" name="Google Shape;163;p1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4" name="Google Shape;164;p12: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a:p>
        </p:txBody>
      </p:sp>
    </p:spTree>
    <p:extLst>
      <p:ext uri="{BB962C8B-B14F-4D97-AF65-F5344CB8AC3E}">
        <p14:creationId xmlns:p14="http://schemas.microsoft.com/office/powerpoint/2010/main" val="75931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0" name="Google Shape;170;p1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p13: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a:p>
        </p:txBody>
      </p:sp>
    </p:spTree>
    <p:extLst>
      <p:ext uri="{BB962C8B-B14F-4D97-AF65-F5344CB8AC3E}">
        <p14:creationId xmlns:p14="http://schemas.microsoft.com/office/powerpoint/2010/main" val="265310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7" name="Google Shape;177;p1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8" name="Google Shape;178;p14: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a:p>
        </p:txBody>
      </p:sp>
    </p:spTree>
    <p:extLst>
      <p:ext uri="{BB962C8B-B14F-4D97-AF65-F5344CB8AC3E}">
        <p14:creationId xmlns:p14="http://schemas.microsoft.com/office/powerpoint/2010/main" val="285979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3" name="Google Shape;183;p1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4" name="Google Shape;184;p15: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a:p>
        </p:txBody>
      </p:sp>
    </p:spTree>
    <p:extLst>
      <p:ext uri="{BB962C8B-B14F-4D97-AF65-F5344CB8AC3E}">
        <p14:creationId xmlns:p14="http://schemas.microsoft.com/office/powerpoint/2010/main" val="185638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0" name="Google Shape;190;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016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6" name="Google Shape;196;p1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7" name="Google Shape;197;p17: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a:p>
        </p:txBody>
      </p:sp>
    </p:spTree>
    <p:extLst>
      <p:ext uri="{BB962C8B-B14F-4D97-AF65-F5344CB8AC3E}">
        <p14:creationId xmlns:p14="http://schemas.microsoft.com/office/powerpoint/2010/main" val="1327376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3" name="Google Shape;203;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77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9" name="Google Shape;209;p1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0" name="Google Shape;210;p19: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a:p>
        </p:txBody>
      </p:sp>
    </p:spTree>
    <p:extLst>
      <p:ext uri="{BB962C8B-B14F-4D97-AF65-F5344CB8AC3E}">
        <p14:creationId xmlns:p14="http://schemas.microsoft.com/office/powerpoint/2010/main" val="123780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5" name="Google Shape;95;p2: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6" name="Google Shape;96;p2: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a:p>
        </p:txBody>
      </p:sp>
    </p:spTree>
    <p:extLst>
      <p:ext uri="{BB962C8B-B14F-4D97-AF65-F5344CB8AC3E}">
        <p14:creationId xmlns:p14="http://schemas.microsoft.com/office/powerpoint/2010/main" val="1596079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09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2" name="Google Shape;222;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906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2: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8" name="Google Shape;228;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29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5" name="Google Shape;235;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449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1" name="Google Shape;241;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7267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8" name="Google Shape;248;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478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4" name="Google Shape;254;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193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2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1" name="Google Shape;261;p27: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a:p>
        </p:txBody>
      </p:sp>
    </p:spTree>
    <p:extLst>
      <p:ext uri="{BB962C8B-B14F-4D97-AF65-F5344CB8AC3E}">
        <p14:creationId xmlns:p14="http://schemas.microsoft.com/office/powerpoint/2010/main" val="238518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2" name="Google Shape;102;p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3" name="Google Shape;103;p3: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a:p>
        </p:txBody>
      </p:sp>
    </p:spTree>
    <p:extLst>
      <p:ext uri="{BB962C8B-B14F-4D97-AF65-F5344CB8AC3E}">
        <p14:creationId xmlns:p14="http://schemas.microsoft.com/office/powerpoint/2010/main" val="411817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9" name="Google Shape;109;p4: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p4: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a:p>
        </p:txBody>
      </p:sp>
    </p:spTree>
    <p:extLst>
      <p:ext uri="{BB962C8B-B14F-4D97-AF65-F5344CB8AC3E}">
        <p14:creationId xmlns:p14="http://schemas.microsoft.com/office/powerpoint/2010/main" val="205082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5" name="Google Shape;115;p5: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6" name="Google Shape;116;p5: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a:p>
        </p:txBody>
      </p:sp>
    </p:spTree>
    <p:extLst>
      <p:ext uri="{BB962C8B-B14F-4D97-AF65-F5344CB8AC3E}">
        <p14:creationId xmlns:p14="http://schemas.microsoft.com/office/powerpoint/2010/main" val="318232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30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8" name="Google Shape;128;p7: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 name="Google Shape;129;p7: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a:p>
        </p:txBody>
      </p:sp>
    </p:spTree>
    <p:extLst>
      <p:ext uri="{BB962C8B-B14F-4D97-AF65-F5344CB8AC3E}">
        <p14:creationId xmlns:p14="http://schemas.microsoft.com/office/powerpoint/2010/main" val="403337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5" name="Google Shape;135;p8: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p8: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a:p>
        </p:txBody>
      </p:sp>
    </p:spTree>
    <p:extLst>
      <p:ext uri="{BB962C8B-B14F-4D97-AF65-F5344CB8AC3E}">
        <p14:creationId xmlns:p14="http://schemas.microsoft.com/office/powerpoint/2010/main" val="389749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2" name="Google Shape;142;p9: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3" name="Google Shape;143;p9:notes"/>
          <p:cNvSpPr txBox="1"/>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a:p>
        </p:txBody>
      </p:sp>
    </p:spTree>
    <p:extLst>
      <p:ext uri="{BB962C8B-B14F-4D97-AF65-F5344CB8AC3E}">
        <p14:creationId xmlns:p14="http://schemas.microsoft.com/office/powerpoint/2010/main" val="77421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3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1" name="Google Shape;71;p3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3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3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3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1" name="Google Shape;81;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3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3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rot="5400000">
            <a:off x="2396332"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35"/>
          <p:cNvSpPr>
            <a:spLocks noGrp="1"/>
          </p:cNvSpPr>
          <p:nvPr>
            <p:ph type="pic" idx="2"/>
          </p:nvPr>
        </p:nvSpPr>
        <p:spPr>
          <a:xfrm>
            <a:off x="3887391" y="987426"/>
            <a:ext cx="4629150" cy="4873625"/>
          </a:xfrm>
          <a:prstGeom prst="rect">
            <a:avLst/>
          </a:prstGeom>
          <a:noFill/>
          <a:ln>
            <a:noFill/>
          </a:ln>
        </p:spPr>
      </p:sp>
      <p:sp>
        <p:nvSpPr>
          <p:cNvPr id="53" name="Google Shape;53;p3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 name="Google Shape;54;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3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0" name="Google Shape;60;p3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1" name="Google Shape;61;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37"/>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6" name="Google Shape;66;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brewminate.com/the-boundaries-of-science-pseudoscie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249362" y="4510087"/>
            <a:ext cx="7772400" cy="1470025"/>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dk1"/>
              </a:buClr>
              <a:buSzPts val="4500"/>
              <a:buFont typeface="Calibri"/>
              <a:buNone/>
            </a:pPr>
            <a:r>
              <a:rPr lang="en-US" sz="4500" b="0" i="0" u="none">
                <a:solidFill>
                  <a:schemeClr val="dk1"/>
                </a:solidFill>
                <a:latin typeface="Calibri"/>
                <a:ea typeface="Calibri"/>
                <a:cs typeface="Calibri"/>
                <a:sym typeface="Calibri"/>
              </a:rPr>
              <a:t>Método Científico</a:t>
            </a:r>
            <a:endParaRPr/>
          </a:p>
        </p:txBody>
      </p:sp>
      <p:sp>
        <p:nvSpPr>
          <p:cNvPr id="90" name="Google Shape;90;p1"/>
          <p:cNvSpPr txBox="1">
            <a:spLocks noGrp="1"/>
          </p:cNvSpPr>
          <p:nvPr>
            <p:ph type="subTitle" idx="1"/>
          </p:nvPr>
        </p:nvSpPr>
        <p:spPr>
          <a:xfrm>
            <a:off x="2590800" y="5942012"/>
            <a:ext cx="6400800" cy="7620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None/>
            </a:pPr>
            <a:r>
              <a:rPr lang="en-US" sz="3200" b="0" i="0" u="none">
                <a:solidFill>
                  <a:schemeClr val="dk1"/>
                </a:solidFill>
                <a:latin typeface="Calibri"/>
                <a:ea typeface="Calibri"/>
                <a:cs typeface="Calibri"/>
                <a:sym typeface="Calibri"/>
              </a:rPr>
              <a:t>Biol 3063</a:t>
            </a:r>
            <a:endParaRPr/>
          </a:p>
          <a:p>
            <a:pPr marL="0" lvl="0" indent="0" algn="ctr" rtl="0">
              <a:lnSpc>
                <a:spcPct val="90000"/>
              </a:lnSpc>
              <a:spcBef>
                <a:spcPts val="750"/>
              </a:spcBef>
              <a:spcAft>
                <a:spcPts val="0"/>
              </a:spcAft>
              <a:buClr>
                <a:schemeClr val="dk1"/>
              </a:buClr>
              <a:buSzPts val="3200"/>
              <a:buNone/>
            </a:pPr>
            <a:endParaRPr sz="3200" b="0" i="0" u="none">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a:stretch/>
        </p:blipFill>
        <p:spPr>
          <a:xfrm>
            <a:off x="762000" y="439737"/>
            <a:ext cx="7620000" cy="4430712"/>
          </a:xfrm>
          <a:prstGeom prst="rect">
            <a:avLst/>
          </a:prstGeom>
          <a:noFill/>
          <a:ln>
            <a:noFill/>
          </a:ln>
        </p:spPr>
      </p:pic>
      <p:sp>
        <p:nvSpPr>
          <p:cNvPr id="92" name="Google Shape;92;p1"/>
          <p:cNvSpPr txBox="1"/>
          <p:nvPr/>
        </p:nvSpPr>
        <p:spPr>
          <a:xfrm>
            <a:off x="762000" y="4394200"/>
            <a:ext cx="7620000" cy="231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Calibri"/>
              <a:buNone/>
            </a:pPr>
            <a:r>
              <a:rPr lang="en-US" sz="9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This Photo</a:t>
            </a:r>
            <a:r>
              <a:rPr lang="en-US" sz="900" b="0" i="0" u="none" strike="noStrike" cap="none">
                <a:solidFill>
                  <a:schemeClr val="dk1"/>
                </a:solidFill>
                <a:latin typeface="Calibri"/>
                <a:ea typeface="Calibri"/>
                <a:cs typeface="Calibri"/>
                <a:sym typeface="Calibri"/>
              </a:rPr>
              <a:t>This Photo by Unknown Author is licensed under </a:t>
            </a:r>
            <a:r>
              <a:rPr lang="en-US" sz="9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BY-SA-NC</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0"/>
          <p:cNvPicPr preferRelativeResize="0"/>
          <p:nvPr/>
        </p:nvPicPr>
        <p:blipFill rotWithShape="1">
          <a:blip r:embed="rId3">
            <a:alphaModFix/>
          </a:blip>
          <a:srcRect/>
          <a:stretch/>
        </p:blipFill>
        <p:spPr>
          <a:xfrm>
            <a:off x="517525" y="360362"/>
            <a:ext cx="8010525" cy="1017587"/>
          </a:xfrm>
          <a:prstGeom prst="rect">
            <a:avLst/>
          </a:prstGeom>
          <a:noFill/>
          <a:ln>
            <a:noFill/>
          </a:ln>
        </p:spPr>
      </p:pic>
      <p:sp>
        <p:nvSpPr>
          <p:cNvPr id="154" name="Google Shape;154;p10"/>
          <p:cNvSpPr txBox="1">
            <a:spLocks noGrp="1"/>
          </p:cNvSpPr>
          <p:nvPr>
            <p:ph type="body" idx="1"/>
          </p:nvPr>
        </p:nvSpPr>
        <p:spPr>
          <a:xfrm>
            <a:off x="628650" y="1371600"/>
            <a:ext cx="7886700" cy="4805362"/>
          </a:xfrm>
          <a:prstGeom prst="rect">
            <a:avLst/>
          </a:prstGeom>
          <a:noFill/>
          <a:ln>
            <a:noFill/>
          </a:ln>
        </p:spPr>
        <p:txBody>
          <a:bodyPr spcFirstLastPara="1" wrap="square" lIns="91425" tIns="45700" rIns="91425" bIns="45700" anchor="t" anchorCtr="0">
            <a:normAutofit/>
          </a:bodyPr>
          <a:lstStyle/>
          <a:p>
            <a:pPr marL="171450" marR="0" lvl="0" indent="-177800" algn="l" rtl="0">
              <a:lnSpc>
                <a:spcPct val="8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Un planteamiento poco claro del problema o pregunta.</a:t>
            </a:r>
            <a:endParaRPr/>
          </a:p>
          <a:p>
            <a:pPr marL="171450" marR="0" lvl="0" indent="-171450" algn="l" rtl="0">
              <a:lnSpc>
                <a:spcPct val="8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7800" algn="l" rtl="0">
              <a:lnSpc>
                <a:spcPct val="8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Falta de conocimiento previo del tema. </a:t>
            </a:r>
            <a:endParaRPr/>
          </a:p>
          <a:p>
            <a:pPr marL="171450" marR="0" lvl="0" indent="-171450" algn="l" rtl="0">
              <a:lnSpc>
                <a:spcPct val="8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7800" algn="l" rtl="0">
              <a:lnSpc>
                <a:spcPct val="8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Metodología inadecuada y/o mala selección de técnicas para poder llevar a cabo una investigación apropiada. </a:t>
            </a:r>
            <a:endParaRPr/>
          </a:p>
          <a:p>
            <a:pPr marL="171450" marR="0" lvl="0" indent="0" algn="l" rtl="0">
              <a:lnSpc>
                <a:spcPct val="8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1450" algn="l" rtl="0">
              <a:lnSpc>
                <a:spcPct val="80000"/>
              </a:lnSpc>
              <a:spcBef>
                <a:spcPts val="7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Ejercicio: Formule una hipótesis para la pregunta que realizó.</a:t>
            </a:r>
            <a:endParaRPr/>
          </a:p>
          <a:p>
            <a:pPr marL="171450" marR="0" lvl="0" indent="0" algn="l" rtl="0">
              <a:lnSpc>
                <a:spcPct val="90000"/>
              </a:lnSpc>
              <a:spcBef>
                <a:spcPts val="75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anim calcmode="lin" valueType="num">
                                      <p:cBhvr additive="base">
                                        <p:cTn id="7" dur="500"/>
                                        <p:tgtEl>
                                          <p:spTgt spid="1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4">
                                            <p:txEl>
                                              <p:pRg st="1" end="1"/>
                                            </p:txEl>
                                          </p:spTgt>
                                        </p:tgtEl>
                                        <p:attrNameLst>
                                          <p:attrName>style.visibility</p:attrName>
                                        </p:attrNameLst>
                                      </p:cBhvr>
                                      <p:to>
                                        <p:strVal val="visible"/>
                                      </p:to>
                                    </p:set>
                                    <p:anim calcmode="lin" valueType="num">
                                      <p:cBhvr additive="base">
                                        <p:cTn id="12" dur="500"/>
                                        <p:tgtEl>
                                          <p:spTgt spid="1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4">
                                            <p:txEl>
                                              <p:pRg st="2" end="2"/>
                                            </p:txEl>
                                          </p:spTgt>
                                        </p:tgtEl>
                                        <p:attrNameLst>
                                          <p:attrName>style.visibility</p:attrName>
                                        </p:attrNameLst>
                                      </p:cBhvr>
                                      <p:to>
                                        <p:strVal val="visible"/>
                                      </p:to>
                                    </p:set>
                                    <p:anim calcmode="lin" valueType="num">
                                      <p:cBhvr additive="base">
                                        <p:cTn id="17" dur="500"/>
                                        <p:tgtEl>
                                          <p:spTgt spid="1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4">
                                            <p:txEl>
                                              <p:pRg st="3" end="3"/>
                                            </p:txEl>
                                          </p:spTgt>
                                        </p:tgtEl>
                                        <p:attrNameLst>
                                          <p:attrName>style.visibility</p:attrName>
                                        </p:attrNameLst>
                                      </p:cBhvr>
                                      <p:to>
                                        <p:strVal val="visible"/>
                                      </p:to>
                                    </p:set>
                                    <p:anim calcmode="lin" valueType="num">
                                      <p:cBhvr additive="base">
                                        <p:cTn id="22" dur="500"/>
                                        <p:tgtEl>
                                          <p:spTgt spid="1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4">
                                            <p:txEl>
                                              <p:pRg st="4" end="4"/>
                                            </p:txEl>
                                          </p:spTgt>
                                        </p:tgtEl>
                                        <p:attrNameLst>
                                          <p:attrName>style.visibility</p:attrName>
                                        </p:attrNameLst>
                                      </p:cBhvr>
                                      <p:to>
                                        <p:strVal val="visible"/>
                                      </p:to>
                                    </p:set>
                                    <p:anim calcmode="lin" valueType="num">
                                      <p:cBhvr additive="base">
                                        <p:cTn id="27" dur="500"/>
                                        <p:tgtEl>
                                          <p:spTgt spid="1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4">
                                            <p:txEl>
                                              <p:pRg st="5" end="5"/>
                                            </p:txEl>
                                          </p:spTgt>
                                        </p:tgtEl>
                                        <p:attrNameLst>
                                          <p:attrName>style.visibility</p:attrName>
                                        </p:attrNameLst>
                                      </p:cBhvr>
                                      <p:to>
                                        <p:strVal val="visible"/>
                                      </p:to>
                                    </p:set>
                                    <p:anim calcmode="lin" valueType="num">
                                      <p:cBhvr additive="base">
                                        <p:cTn id="32" dur="500"/>
                                        <p:tgtEl>
                                          <p:spTgt spid="1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4">
                                            <p:txEl>
                                              <p:pRg st="6" end="6"/>
                                            </p:txEl>
                                          </p:spTgt>
                                        </p:tgtEl>
                                        <p:attrNameLst>
                                          <p:attrName>style.visibility</p:attrName>
                                        </p:attrNameLst>
                                      </p:cBhvr>
                                      <p:to>
                                        <p:strVal val="visible"/>
                                      </p:to>
                                    </p:set>
                                    <p:anim calcmode="lin" valueType="num">
                                      <p:cBhvr additive="base">
                                        <p:cTn id="37" dur="500"/>
                                        <p:tgtEl>
                                          <p:spTgt spid="15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4">
                                            <p:txEl>
                                              <p:pRg st="7" end="7"/>
                                            </p:txEl>
                                          </p:spTgt>
                                        </p:tgtEl>
                                        <p:attrNameLst>
                                          <p:attrName>style.visibility</p:attrName>
                                        </p:attrNameLst>
                                      </p:cBhvr>
                                      <p:to>
                                        <p:strVal val="visible"/>
                                      </p:to>
                                    </p:set>
                                    <p:anim calcmode="lin" valueType="num">
                                      <p:cBhvr additive="base">
                                        <p:cTn id="42" dur="500"/>
                                        <p:tgtEl>
                                          <p:spTgt spid="15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1"/>
          <p:cNvPicPr preferRelativeResize="0"/>
          <p:nvPr/>
        </p:nvPicPr>
        <p:blipFill rotWithShape="1">
          <a:blip r:embed="rId3">
            <a:alphaModFix/>
          </a:blip>
          <a:srcRect/>
          <a:stretch/>
        </p:blipFill>
        <p:spPr>
          <a:xfrm>
            <a:off x="377825" y="268287"/>
            <a:ext cx="8321675" cy="652462"/>
          </a:xfrm>
          <a:prstGeom prst="rect">
            <a:avLst/>
          </a:prstGeom>
          <a:noFill/>
          <a:ln>
            <a:noFill/>
          </a:ln>
        </p:spPr>
      </p:pic>
      <p:sp>
        <p:nvSpPr>
          <p:cNvPr id="160" name="Google Shape;160;p11"/>
          <p:cNvSpPr txBox="1">
            <a:spLocks noGrp="1"/>
          </p:cNvSpPr>
          <p:nvPr>
            <p:ph type="body" idx="1"/>
          </p:nvPr>
        </p:nvSpPr>
        <p:spPr>
          <a:xfrm>
            <a:off x="457200" y="914400"/>
            <a:ext cx="8229600" cy="5668962"/>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7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¿Permite ser comprobada?</a:t>
            </a:r>
            <a:endParaRPr/>
          </a:p>
          <a:p>
            <a:pPr marL="171450" marR="0" lvl="0" indent="-171450" algn="l" rtl="0">
              <a:lnSpc>
                <a:spcPct val="7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7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¿Está en correlación con la pregunta de la investigación? </a:t>
            </a:r>
            <a:endParaRPr/>
          </a:p>
          <a:p>
            <a:pPr marL="171450" marR="0" lvl="0" indent="-171450" algn="l" rtl="0">
              <a:lnSpc>
                <a:spcPct val="7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7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¿Responde en términos claros y precisos al problema planteado; es decir, señala la relación que se espera de las variables? </a:t>
            </a:r>
            <a:endParaRPr/>
          </a:p>
          <a:p>
            <a:pPr marL="171450" marR="0" lvl="0" indent="-19050" algn="l" rtl="0">
              <a:lnSpc>
                <a:spcPct val="7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7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¿Se pueden elaborar los objetivos de la investigación?</a:t>
            </a:r>
            <a:endParaRPr/>
          </a:p>
          <a:p>
            <a:pPr marL="171450" marR="0" lvl="0" indent="-171450" algn="l" rtl="0">
              <a:lnSpc>
                <a:spcPct val="7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7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¿Se puede diseñar una investigación a partir del problema planteado?</a:t>
            </a:r>
            <a:endParaRPr/>
          </a:p>
          <a:p>
            <a:pPr marL="171450" marR="0" lvl="0" indent="-19050" algn="l" rtl="0">
              <a:lnSpc>
                <a:spcPct val="7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7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¿Se puede seleccionar el método, los instrumentos, materiales y las técnicas de investigación acordes con el problema que se desea resolver? </a:t>
            </a:r>
            <a:endParaRPr/>
          </a:p>
          <a:p>
            <a:pPr marL="171450" marR="0" lvl="0" indent="-88900" algn="l" rtl="0">
              <a:lnSpc>
                <a:spcPct val="70000"/>
              </a:lnSpc>
              <a:spcBef>
                <a:spcPts val="700"/>
              </a:spcBef>
              <a:spcAft>
                <a:spcPts val="0"/>
              </a:spcAft>
              <a:buClr>
                <a:schemeClr val="dk1"/>
              </a:buClr>
              <a:buSzPts val="1300"/>
              <a:buFont typeface="Arial"/>
              <a:buNone/>
            </a:pPr>
            <a:endParaRPr sz="1300" b="0" i="0" u="none">
              <a:solidFill>
                <a:schemeClr val="dk1"/>
              </a:solidFill>
              <a:latin typeface="Calibri"/>
              <a:ea typeface="Calibri"/>
              <a:cs typeface="Calibri"/>
              <a:sym typeface="Calibri"/>
            </a:endParaRPr>
          </a:p>
          <a:p>
            <a:pPr marL="171450" marR="0" lvl="0" indent="-88900" algn="l" rtl="0">
              <a:lnSpc>
                <a:spcPct val="70000"/>
              </a:lnSpc>
              <a:spcBef>
                <a:spcPts val="700"/>
              </a:spcBef>
              <a:spcAft>
                <a:spcPts val="0"/>
              </a:spcAft>
              <a:buClr>
                <a:schemeClr val="dk1"/>
              </a:buClr>
              <a:buSzPts val="1300"/>
              <a:buFont typeface="Arial"/>
              <a:buNone/>
            </a:pPr>
            <a:endParaRPr sz="1300" b="0" i="0" u="none">
              <a:solidFill>
                <a:schemeClr val="dk1"/>
              </a:solidFill>
              <a:latin typeface="Calibri"/>
              <a:ea typeface="Calibri"/>
              <a:cs typeface="Calibri"/>
              <a:sym typeface="Calibri"/>
            </a:endParaRPr>
          </a:p>
          <a:p>
            <a:pPr marL="171450" marR="0" lvl="0" indent="-88900" algn="l" rtl="0">
              <a:lnSpc>
                <a:spcPct val="90000"/>
              </a:lnSpc>
              <a:spcBef>
                <a:spcPts val="750"/>
              </a:spcBef>
              <a:spcAft>
                <a:spcPts val="0"/>
              </a:spcAft>
              <a:buClr>
                <a:schemeClr val="dk1"/>
              </a:buClr>
              <a:buSzPts val="1300"/>
              <a:buFont typeface="Arial"/>
              <a:buNone/>
            </a:pPr>
            <a:endParaRPr sz="13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2"/>
          <p:cNvPicPr preferRelativeResize="0"/>
          <p:nvPr/>
        </p:nvPicPr>
        <p:blipFill rotWithShape="1">
          <a:blip r:embed="rId3">
            <a:alphaModFix/>
          </a:blip>
          <a:srcRect/>
          <a:stretch/>
        </p:blipFill>
        <p:spPr>
          <a:xfrm>
            <a:off x="500062" y="360362"/>
            <a:ext cx="8058150" cy="1335087"/>
          </a:xfrm>
          <a:prstGeom prst="rect">
            <a:avLst/>
          </a:prstGeom>
          <a:noFill/>
          <a:ln>
            <a:noFill/>
          </a:ln>
        </p:spPr>
      </p:pic>
      <p:sp>
        <p:nvSpPr>
          <p:cNvPr id="167" name="Google Shape;167;p12"/>
          <p:cNvSpPr txBox="1">
            <a:spLocks noGrp="1"/>
          </p:cNvSpPr>
          <p:nvPr>
            <p:ph type="body" idx="1"/>
          </p:nvPr>
        </p:nvSpPr>
        <p:spPr>
          <a:xfrm>
            <a:off x="457200" y="1966912"/>
            <a:ext cx="8229600" cy="4525962"/>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La experimentación puede realizarse a través de experimentos controlados o experimentos comparativos.</a:t>
            </a:r>
            <a:endParaRPr/>
          </a:p>
          <a:p>
            <a:pPr marL="171450" marR="0" lvl="0" indent="-171450" algn="l" rtl="0">
              <a:lnSpc>
                <a:spcPct val="90000"/>
              </a:lnSpc>
              <a:spcBef>
                <a:spcPts val="70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La experimentación controlada consiste en manipular un factor o proceso mientras se mantienen las demás variables controladas.</a:t>
            </a:r>
            <a:endParaRPr/>
          </a:p>
          <a:p>
            <a:pPr marL="171450" marR="0" lvl="0" indent="-171450" algn="l" rtl="0">
              <a:lnSpc>
                <a:spcPct val="90000"/>
              </a:lnSpc>
              <a:spcBef>
                <a:spcPts val="70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Importante: el </a:t>
            </a:r>
            <a:r>
              <a:rPr lang="en-US" sz="2800" b="0" i="0" u="none">
                <a:solidFill>
                  <a:schemeClr val="dk1"/>
                </a:solidFill>
                <a:latin typeface="Calibri"/>
                <a:ea typeface="Calibri"/>
                <a:cs typeface="Calibri"/>
                <a:sym typeface="Calibri"/>
              </a:rPr>
              <a:t>uso de controles, la aleatorización y la duplicación (réplicas).</a:t>
            </a:r>
            <a:endParaRPr sz="2700" b="0" i="0" u="none">
              <a:solidFill>
                <a:schemeClr val="dk1"/>
              </a:solidFill>
              <a:latin typeface="Calibri"/>
              <a:ea typeface="Calibri"/>
              <a:cs typeface="Calibri"/>
              <a:sym typeface="Calibri"/>
            </a:endParaRPr>
          </a:p>
          <a:p>
            <a:pPr marL="171450" marR="0" lvl="0" indent="0" algn="l" rtl="0">
              <a:lnSpc>
                <a:spcPct val="90000"/>
              </a:lnSpc>
              <a:spcBef>
                <a:spcPts val="750"/>
              </a:spcBef>
              <a:spcAft>
                <a:spcPts val="0"/>
              </a:spcAft>
              <a:buClr>
                <a:schemeClr val="dk1"/>
              </a:buClr>
              <a:buSzPts val="2700"/>
              <a:buFont typeface="Arial"/>
              <a:buNone/>
            </a:pPr>
            <a:endParaRPr sz="27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3"/>
          <p:cNvPicPr preferRelativeResize="0"/>
          <p:nvPr/>
        </p:nvPicPr>
        <p:blipFill rotWithShape="1">
          <a:blip r:embed="rId3">
            <a:alphaModFix/>
          </a:blip>
          <a:srcRect/>
          <a:stretch/>
        </p:blipFill>
        <p:spPr>
          <a:xfrm>
            <a:off x="323850" y="139700"/>
            <a:ext cx="8375650" cy="1165225"/>
          </a:xfrm>
          <a:prstGeom prst="rect">
            <a:avLst/>
          </a:prstGeom>
          <a:noFill/>
          <a:ln>
            <a:noFill/>
          </a:ln>
        </p:spPr>
      </p:pic>
      <p:sp>
        <p:nvSpPr>
          <p:cNvPr id="174" name="Google Shape;174;p13"/>
          <p:cNvSpPr txBox="1">
            <a:spLocks noGrp="1"/>
          </p:cNvSpPr>
          <p:nvPr>
            <p:ph type="body" idx="1"/>
          </p:nvPr>
        </p:nvSpPr>
        <p:spPr>
          <a:xfrm>
            <a:off x="479425" y="1447800"/>
            <a:ext cx="8229600" cy="5059362"/>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Los factores que afectan un experimento se conoce como variables.</a:t>
            </a:r>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Hay tres categorías principales de variables</a:t>
            </a:r>
            <a:r>
              <a:rPr lang="en-US" sz="2400" b="1" i="0" u="none">
                <a:solidFill>
                  <a:schemeClr val="dk1"/>
                </a:solidFill>
                <a:latin typeface="Calibri"/>
                <a:ea typeface="Calibri"/>
                <a:cs typeface="Calibri"/>
                <a:sym typeface="Calibri"/>
              </a:rPr>
              <a:t>: independientes, dependientes y controladas</a:t>
            </a:r>
            <a:r>
              <a:rPr lang="en-US" sz="2400" b="0" i="0" u="none">
                <a:solidFill>
                  <a:schemeClr val="dk1"/>
                </a:solidFill>
                <a:latin typeface="Calibri"/>
                <a:ea typeface="Calibri"/>
                <a:cs typeface="Calibri"/>
                <a:sym typeface="Calibri"/>
              </a:rPr>
              <a:t>.</a:t>
            </a:r>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La variable que se estudia y se manipula (cambia) es la variable </a:t>
            </a:r>
            <a:r>
              <a:rPr lang="en-US" sz="2400" b="1" i="0" u="none">
                <a:solidFill>
                  <a:schemeClr val="dk1"/>
                </a:solidFill>
                <a:latin typeface="Calibri"/>
                <a:ea typeface="Calibri"/>
                <a:cs typeface="Calibri"/>
                <a:sym typeface="Calibri"/>
              </a:rPr>
              <a:t>independiente</a:t>
            </a:r>
            <a:r>
              <a:rPr lang="en-US" sz="2400" b="0" i="0" u="none">
                <a:solidFill>
                  <a:schemeClr val="dk1"/>
                </a:solidFill>
                <a:latin typeface="Calibri"/>
                <a:ea typeface="Calibri"/>
                <a:cs typeface="Calibri"/>
                <a:sym typeface="Calibri"/>
              </a:rPr>
              <a:t>. </a:t>
            </a:r>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Cuando se manipula la variable independiente, se observa su efecto directo el experimento. </a:t>
            </a:r>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Ejemplos de variables independientes pueden ser:</a:t>
            </a:r>
            <a:endParaRPr/>
          </a:p>
          <a:p>
            <a:pPr marL="514350" marR="0" lvl="1" indent="-171450" algn="l" rtl="0">
              <a:lnSpc>
                <a:spcPct val="90000"/>
              </a:lnSpc>
              <a:spcBef>
                <a:spcPts val="30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 temperatura, cantidad de agua y luz; es decir, variables que pueden manipularse. </a:t>
            </a:r>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4"/>
          <p:cNvSpPr txBox="1">
            <a:spLocks noGrp="1"/>
          </p:cNvSpPr>
          <p:nvPr>
            <p:ph type="body" idx="1"/>
          </p:nvPr>
        </p:nvSpPr>
        <p:spPr>
          <a:xfrm>
            <a:off x="457200" y="685800"/>
            <a:ext cx="8229600" cy="5440362"/>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500"/>
              <a:buFont typeface="Arial"/>
              <a:buChar char="•"/>
            </a:pPr>
            <a:r>
              <a:rPr lang="en-US" sz="2500" b="0" i="0" u="none">
                <a:solidFill>
                  <a:schemeClr val="dk1"/>
                </a:solidFill>
                <a:latin typeface="Calibri"/>
                <a:ea typeface="Calibri"/>
                <a:cs typeface="Calibri"/>
                <a:sym typeface="Calibri"/>
              </a:rPr>
              <a:t>Si la variable independiente es un valor se debe establecer el rango de valores.  Ej. Para ver el efecto del nitrógeno sobre el crecimiento de una planta, se establece un experimento utilizando varias concentraciones de nitrógeno.</a:t>
            </a:r>
            <a:endParaRPr/>
          </a:p>
          <a:p>
            <a:pPr marL="171450" marR="0" lvl="0" indent="-12700" algn="l" rtl="0">
              <a:lnSpc>
                <a:spcPct val="80000"/>
              </a:lnSpc>
              <a:spcBef>
                <a:spcPts val="700"/>
              </a:spcBef>
              <a:spcAft>
                <a:spcPts val="0"/>
              </a:spcAft>
              <a:buClr>
                <a:schemeClr val="dk1"/>
              </a:buClr>
              <a:buSzPts val="2500"/>
              <a:buFont typeface="Arial"/>
              <a:buNone/>
            </a:pPr>
            <a:endParaRPr sz="2500" b="0" i="0" u="none">
              <a:solidFill>
                <a:schemeClr val="dk1"/>
              </a:solidFill>
              <a:latin typeface="Calibri"/>
              <a:ea typeface="Calibri"/>
              <a:cs typeface="Calibri"/>
              <a:sym typeface="Calibri"/>
            </a:endParaRPr>
          </a:p>
          <a:p>
            <a:pPr marL="171450" marR="0" lvl="0" indent="-171450" algn="l" rtl="0">
              <a:lnSpc>
                <a:spcPct val="80000"/>
              </a:lnSpc>
              <a:spcBef>
                <a:spcPts val="700"/>
              </a:spcBef>
              <a:spcAft>
                <a:spcPts val="0"/>
              </a:spcAft>
              <a:buClr>
                <a:schemeClr val="dk1"/>
              </a:buClr>
              <a:buSzPts val="2500"/>
              <a:buFont typeface="Arial"/>
              <a:buChar char="•"/>
            </a:pPr>
            <a:r>
              <a:rPr lang="en-US" sz="2500" b="0" i="0" u="none">
                <a:solidFill>
                  <a:schemeClr val="dk1"/>
                </a:solidFill>
                <a:latin typeface="Calibri"/>
                <a:ea typeface="Calibri"/>
                <a:cs typeface="Calibri"/>
                <a:sym typeface="Calibri"/>
              </a:rPr>
              <a:t>Este rango de valores de la variable independiente se conoce como el </a:t>
            </a:r>
            <a:r>
              <a:rPr lang="en-US" sz="2500" b="1" i="0" u="none">
                <a:solidFill>
                  <a:schemeClr val="dk1"/>
                </a:solidFill>
                <a:latin typeface="Calibri"/>
                <a:ea typeface="Calibri"/>
                <a:cs typeface="Calibri"/>
                <a:sym typeface="Calibri"/>
              </a:rPr>
              <a:t>nivel de tratamiento</a:t>
            </a:r>
            <a:r>
              <a:rPr lang="en-US" sz="2500" b="0" i="0" u="none">
                <a:solidFill>
                  <a:schemeClr val="dk1"/>
                </a:solidFill>
                <a:latin typeface="Calibri"/>
                <a:ea typeface="Calibri"/>
                <a:cs typeface="Calibri"/>
                <a:sym typeface="Calibri"/>
              </a:rPr>
              <a:t>. </a:t>
            </a:r>
            <a:endParaRPr/>
          </a:p>
          <a:p>
            <a:pPr marL="171450" marR="0" lvl="0" indent="-12700" algn="l" rtl="0">
              <a:lnSpc>
                <a:spcPct val="80000"/>
              </a:lnSpc>
              <a:spcBef>
                <a:spcPts val="700"/>
              </a:spcBef>
              <a:spcAft>
                <a:spcPts val="0"/>
              </a:spcAft>
              <a:buClr>
                <a:schemeClr val="dk1"/>
              </a:buClr>
              <a:buSzPts val="2500"/>
              <a:buFont typeface="Arial"/>
              <a:buNone/>
            </a:pPr>
            <a:endParaRPr sz="2500" b="0" i="0" u="none">
              <a:solidFill>
                <a:schemeClr val="dk1"/>
              </a:solidFill>
              <a:latin typeface="Calibri"/>
              <a:ea typeface="Calibri"/>
              <a:cs typeface="Calibri"/>
              <a:sym typeface="Calibri"/>
            </a:endParaRPr>
          </a:p>
          <a:p>
            <a:pPr marL="171450" marR="0" lvl="0" indent="-171450" algn="l" rtl="0">
              <a:lnSpc>
                <a:spcPct val="80000"/>
              </a:lnSpc>
              <a:spcBef>
                <a:spcPts val="700"/>
              </a:spcBef>
              <a:spcAft>
                <a:spcPts val="0"/>
              </a:spcAft>
              <a:buClr>
                <a:schemeClr val="dk1"/>
              </a:buClr>
              <a:buSzPts val="2500"/>
              <a:buFont typeface="Arial"/>
              <a:buChar char="•"/>
            </a:pPr>
            <a:r>
              <a:rPr lang="en-US" sz="2500" b="0" i="0" u="none">
                <a:solidFill>
                  <a:schemeClr val="dk1"/>
                </a:solidFill>
                <a:latin typeface="Calibri"/>
                <a:ea typeface="Calibri"/>
                <a:cs typeface="Calibri"/>
                <a:sym typeface="Calibri"/>
              </a:rPr>
              <a:t>El experimento, además, debe tener un  </a:t>
            </a:r>
            <a:r>
              <a:rPr lang="en-US" sz="2500" b="1" i="0" u="none">
                <a:solidFill>
                  <a:schemeClr val="dk1"/>
                </a:solidFill>
                <a:latin typeface="Calibri"/>
                <a:ea typeface="Calibri"/>
                <a:cs typeface="Calibri"/>
                <a:sym typeface="Calibri"/>
              </a:rPr>
              <a:t>tratamiento control </a:t>
            </a:r>
            <a:r>
              <a:rPr lang="en-US" sz="2500" b="0" i="0" u="none">
                <a:solidFill>
                  <a:schemeClr val="dk1"/>
                </a:solidFill>
                <a:latin typeface="Calibri"/>
                <a:ea typeface="Calibri"/>
                <a:cs typeface="Calibri"/>
                <a:sym typeface="Calibri"/>
              </a:rPr>
              <a:t>o testigo en donde la variable independiente no cambie o se omita.</a:t>
            </a:r>
            <a:endParaRPr/>
          </a:p>
          <a:p>
            <a:pPr marL="171450" marR="0" lvl="0" indent="-12700" algn="l" rtl="0">
              <a:lnSpc>
                <a:spcPct val="80000"/>
              </a:lnSpc>
              <a:spcBef>
                <a:spcPts val="700"/>
              </a:spcBef>
              <a:spcAft>
                <a:spcPts val="0"/>
              </a:spcAft>
              <a:buClr>
                <a:schemeClr val="dk1"/>
              </a:buClr>
              <a:buSzPts val="2500"/>
              <a:buFont typeface="Arial"/>
              <a:buNone/>
            </a:pPr>
            <a:endParaRPr sz="2500" b="0" i="0" u="none">
              <a:solidFill>
                <a:schemeClr val="dk1"/>
              </a:solidFill>
              <a:latin typeface="Calibri"/>
              <a:ea typeface="Calibri"/>
              <a:cs typeface="Calibri"/>
              <a:sym typeface="Calibri"/>
            </a:endParaRPr>
          </a:p>
          <a:p>
            <a:pPr marL="171450" marR="0" lvl="0" indent="-171450" algn="l" rtl="0">
              <a:lnSpc>
                <a:spcPct val="80000"/>
              </a:lnSpc>
              <a:spcBef>
                <a:spcPts val="700"/>
              </a:spcBef>
              <a:spcAft>
                <a:spcPts val="0"/>
              </a:spcAft>
              <a:buClr>
                <a:schemeClr val="dk1"/>
              </a:buClr>
              <a:buSzPts val="2500"/>
              <a:buFont typeface="Arial"/>
              <a:buChar char="•"/>
            </a:pPr>
            <a:r>
              <a:rPr lang="en-US" sz="2500" b="0" i="0" u="none">
                <a:solidFill>
                  <a:schemeClr val="dk1"/>
                </a:solidFill>
                <a:latin typeface="Calibri"/>
                <a:ea typeface="Calibri"/>
                <a:cs typeface="Calibri"/>
                <a:sym typeface="Calibri"/>
              </a:rPr>
              <a:t>El control nos ayuda a decidir si nuestros resultados se deben a la manipulación de la variable independiente.</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5"/>
          <p:cNvPicPr preferRelativeResize="0"/>
          <p:nvPr/>
        </p:nvPicPr>
        <p:blipFill rotWithShape="1">
          <a:blip r:embed="rId3">
            <a:alphaModFix/>
          </a:blip>
          <a:srcRect/>
          <a:stretch/>
        </p:blipFill>
        <p:spPr>
          <a:xfrm>
            <a:off x="469900" y="341312"/>
            <a:ext cx="8058150" cy="1358900"/>
          </a:xfrm>
          <a:prstGeom prst="rect">
            <a:avLst/>
          </a:prstGeom>
          <a:noFill/>
          <a:ln>
            <a:noFill/>
          </a:ln>
        </p:spPr>
      </p:pic>
      <p:sp>
        <p:nvSpPr>
          <p:cNvPr id="187" name="Google Shape;187;p15"/>
          <p:cNvSpPr txBox="1">
            <a:spLocks noGrp="1"/>
          </p:cNvSpPr>
          <p:nvPr>
            <p:ph type="body" idx="1"/>
          </p:nvPr>
        </p:nvSpPr>
        <p:spPr>
          <a:xfrm>
            <a:off x="628650" y="1981200"/>
            <a:ext cx="7886700" cy="4351337"/>
          </a:xfrm>
          <a:prstGeom prst="rect">
            <a:avLst/>
          </a:prstGeom>
          <a:noFill/>
          <a:ln>
            <a:noFill/>
          </a:ln>
        </p:spPr>
        <p:txBody>
          <a:bodyPr spcFirstLastPara="1" wrap="square" lIns="91425" tIns="45700" rIns="91425" bIns="45700" anchor="t" anchorCtr="0">
            <a:noAutofit/>
          </a:bodyPr>
          <a:lstStyle/>
          <a:p>
            <a:pPr marL="171450" marR="0" lvl="0" indent="-1778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La </a:t>
            </a:r>
            <a:r>
              <a:rPr lang="en-US" sz="2800" b="1" i="0" u="none">
                <a:solidFill>
                  <a:schemeClr val="dk1"/>
                </a:solidFill>
                <a:latin typeface="Calibri"/>
                <a:ea typeface="Calibri"/>
                <a:cs typeface="Calibri"/>
                <a:sym typeface="Calibri"/>
              </a:rPr>
              <a:t>variable dependiente “</a:t>
            </a:r>
            <a:r>
              <a:rPr lang="en-US" sz="2800" b="0" i="0" u="none">
                <a:solidFill>
                  <a:schemeClr val="dk1"/>
                </a:solidFill>
                <a:latin typeface="Calibri"/>
                <a:ea typeface="Calibri"/>
                <a:cs typeface="Calibri"/>
                <a:sym typeface="Calibri"/>
              </a:rPr>
              <a:t>depende” de la variable independiente y refleja los cambios en la variable independiente. </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Por ejemplo, el peso corporal de un perro (variable dependiente) depende de la cantidad de comida que consume diariamente y de su nivel de actividad (variables independientes).</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¿Puede mencionar otros ejemplos de variables dependientes?</a:t>
            </a:r>
            <a:endParaRPr/>
          </a:p>
          <a:p>
            <a:pPr marL="171450" marR="0" lvl="0" indent="0" algn="l" rtl="0">
              <a:lnSpc>
                <a:spcPct val="90000"/>
              </a:lnSpc>
              <a:spcBef>
                <a:spcPts val="75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6"/>
          <p:cNvPicPr preferRelativeResize="0"/>
          <p:nvPr/>
        </p:nvPicPr>
        <p:blipFill rotWithShape="1">
          <a:blip r:embed="rId3">
            <a:alphaModFix/>
          </a:blip>
          <a:srcRect/>
          <a:stretch/>
        </p:blipFill>
        <p:spPr>
          <a:xfrm>
            <a:off x="238125" y="280987"/>
            <a:ext cx="8766175" cy="1511300"/>
          </a:xfrm>
          <a:prstGeom prst="rect">
            <a:avLst/>
          </a:prstGeom>
          <a:noFill/>
          <a:ln>
            <a:noFill/>
          </a:ln>
        </p:spPr>
      </p:pic>
      <p:sp>
        <p:nvSpPr>
          <p:cNvPr id="193" name="Google Shape;193;p16"/>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78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Cuál será la </a:t>
            </a:r>
            <a:r>
              <a:rPr lang="en-US" sz="2800"/>
              <a:t>tasa</a:t>
            </a:r>
            <a:r>
              <a:rPr lang="en-US" sz="2800" b="0" i="0" u="none">
                <a:solidFill>
                  <a:schemeClr val="dk1"/>
                </a:solidFill>
                <a:latin typeface="Calibri"/>
                <a:ea typeface="Calibri"/>
                <a:cs typeface="Calibri"/>
                <a:sym typeface="Calibri"/>
              </a:rPr>
              <a:t> de producción de oxígeno para células de levadura expuestas a cianuro, un inhibidor de respiración.</a:t>
            </a:r>
            <a:endParaRPr/>
          </a:p>
          <a:p>
            <a:pPr marL="171450" marR="0" lvl="0" indent="0" algn="l" rtl="0">
              <a:lnSpc>
                <a:spcPct val="9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Cuál será el número de tumores colo-rectales en pacientes tomando aspirina dos veces al día.</a:t>
            </a:r>
            <a:endParaRPr/>
          </a:p>
          <a:p>
            <a:pPr marL="171450" marR="0" lvl="0" indent="0" algn="l" rtl="0">
              <a:lnSpc>
                <a:spcPct val="9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Cuántas ballenas grises se observaron en el 2010 en aguas con temperatura promedio de 20°C.</a:t>
            </a:r>
            <a:endParaRPr/>
          </a:p>
          <a:p>
            <a:pPr marL="171450" marR="0" lvl="0" indent="0" algn="l" rtl="0">
              <a:lnSpc>
                <a:spcPct val="90000"/>
              </a:lnSpc>
              <a:spcBef>
                <a:spcPts val="75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 calcmode="lin" valueType="num">
                                      <p:cBhvr additive="base">
                                        <p:cTn id="7" dur="500"/>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 calcmode="lin" valueType="num">
                                      <p:cBhvr additive="base">
                                        <p:cTn id="12" dur="500"/>
                                        <p:tgtEl>
                                          <p:spTgt spid="1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 calcmode="lin" valueType="num">
                                      <p:cBhvr additive="base">
                                        <p:cTn id="17" dur="500"/>
                                        <p:tgtEl>
                                          <p:spTgt spid="1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 calcmode="lin" valueType="num">
                                      <p:cBhvr additive="base">
                                        <p:cTn id="22" dur="500"/>
                                        <p:tgtEl>
                                          <p:spTgt spid="1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 calcmode="lin" valueType="num">
                                      <p:cBhvr additive="base">
                                        <p:cTn id="27" dur="500"/>
                                        <p:tgtEl>
                                          <p:spTgt spid="1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 calcmode="lin" valueType="num">
                                      <p:cBhvr additive="base">
                                        <p:cTn id="32" dur="500"/>
                                        <p:tgtEl>
                                          <p:spTgt spid="19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7"/>
          <p:cNvPicPr preferRelativeResize="0"/>
          <p:nvPr/>
        </p:nvPicPr>
        <p:blipFill rotWithShape="1">
          <a:blip r:embed="rId3">
            <a:alphaModFix/>
          </a:blip>
          <a:srcRect/>
          <a:stretch/>
        </p:blipFill>
        <p:spPr>
          <a:xfrm>
            <a:off x="469900" y="341312"/>
            <a:ext cx="8058150" cy="1358900"/>
          </a:xfrm>
          <a:prstGeom prst="rect">
            <a:avLst/>
          </a:prstGeom>
          <a:noFill/>
          <a:ln>
            <a:noFill/>
          </a:ln>
        </p:spPr>
      </p:pic>
      <p:sp>
        <p:nvSpPr>
          <p:cNvPr id="200" name="Google Shape;200;p17"/>
          <p:cNvSpPr txBox="1">
            <a:spLocks noGrp="1"/>
          </p:cNvSpPr>
          <p:nvPr>
            <p:ph type="body" idx="1"/>
          </p:nvPr>
        </p:nvSpPr>
        <p:spPr>
          <a:xfrm>
            <a:off x="628650" y="1585912"/>
            <a:ext cx="8229600" cy="4876800"/>
          </a:xfrm>
          <a:prstGeom prst="rect">
            <a:avLst/>
          </a:prstGeom>
          <a:noFill/>
          <a:ln>
            <a:noFill/>
          </a:ln>
        </p:spPr>
        <p:txBody>
          <a:bodyPr spcFirstLastPara="1" wrap="square" lIns="91425" tIns="45700" rIns="91425" bIns="45700" anchor="t" anchorCtr="0">
            <a:noAutofit/>
          </a:bodyPr>
          <a:lstStyle/>
          <a:p>
            <a:pPr marL="171450" marR="0" lvl="0" indent="-19050" algn="l" rtl="0">
              <a:lnSpc>
                <a:spcPct val="90000"/>
              </a:lnSpc>
              <a:spcBef>
                <a:spcPts val="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Para medir el efecto de la variable independiente sobre la variable dependiente, se deben mantener constantes otras variables que puedan afectar al experimento. </a:t>
            </a:r>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Estas variables adicionales, se conocen como </a:t>
            </a:r>
            <a:r>
              <a:rPr lang="en-US" sz="2400" b="1" i="0" u="none">
                <a:solidFill>
                  <a:schemeClr val="dk1"/>
                </a:solidFill>
                <a:latin typeface="Calibri"/>
                <a:ea typeface="Calibri"/>
                <a:cs typeface="Calibri"/>
                <a:sym typeface="Calibri"/>
              </a:rPr>
              <a:t>las variables controladas</a:t>
            </a:r>
            <a:r>
              <a:rPr lang="en-US" sz="2400" b="0" i="0" u="none">
                <a:solidFill>
                  <a:schemeClr val="dk1"/>
                </a:solidFill>
                <a:latin typeface="Calibri"/>
                <a:ea typeface="Calibri"/>
                <a:cs typeface="Calibri"/>
                <a:sym typeface="Calibri"/>
              </a:rPr>
              <a:t>. </a:t>
            </a:r>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Por ejemplo, para medir el efecto del etileno sobre el crecimiento de las plantas, se deben controlar varios factores como temperatura, humedad, tiestos de igual tamaño y tipo de suelo.</a:t>
            </a:r>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Si quiero medir el efecto del ejercicio aeróbico sobre la masa muscular de un perro: ¿Cuáles son las variables dependientes e independientes? ¿</a:t>
            </a:r>
            <a:r>
              <a:rPr lang="en-US" sz="2400"/>
              <a:t>Qué</a:t>
            </a:r>
            <a:r>
              <a:rPr lang="en-US" sz="2400" b="0" i="0" u="none">
                <a:solidFill>
                  <a:schemeClr val="dk1"/>
                </a:solidFill>
                <a:latin typeface="Calibri"/>
                <a:ea typeface="Calibri"/>
                <a:cs typeface="Calibri"/>
                <a:sym typeface="Calibri"/>
              </a:rPr>
              <a:t> variables debo controlar? </a:t>
            </a:r>
            <a:endParaRPr/>
          </a:p>
          <a:p>
            <a:pPr marL="171450" marR="0" lvl="0" indent="-38100" algn="l" rtl="0">
              <a:lnSpc>
                <a:spcPct val="90000"/>
              </a:lnSpc>
              <a:spcBef>
                <a:spcPts val="700"/>
              </a:spcBef>
              <a:spcAft>
                <a:spcPts val="0"/>
              </a:spcAft>
              <a:buClr>
                <a:schemeClr val="dk1"/>
              </a:buClr>
              <a:buSzPts val="2100"/>
              <a:buFont typeface="Arial"/>
              <a:buNone/>
            </a:pPr>
            <a:endParaRPr sz="2100" b="0" i="0" u="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8"/>
          <p:cNvPicPr preferRelativeResize="0"/>
          <p:nvPr/>
        </p:nvPicPr>
        <p:blipFill rotWithShape="1">
          <a:blip r:embed="rId3">
            <a:alphaModFix/>
          </a:blip>
          <a:srcRect/>
          <a:stretch/>
        </p:blipFill>
        <p:spPr>
          <a:xfrm>
            <a:off x="554037" y="73025"/>
            <a:ext cx="8145462" cy="1335087"/>
          </a:xfrm>
          <a:prstGeom prst="rect">
            <a:avLst/>
          </a:prstGeom>
          <a:noFill/>
          <a:ln>
            <a:noFill/>
          </a:ln>
        </p:spPr>
      </p:pic>
      <p:sp>
        <p:nvSpPr>
          <p:cNvPr id="206" name="Google Shape;206;p18"/>
          <p:cNvSpPr txBox="1">
            <a:spLocks noGrp="1"/>
          </p:cNvSpPr>
          <p:nvPr>
            <p:ph type="body" idx="1"/>
          </p:nvPr>
        </p:nvSpPr>
        <p:spPr>
          <a:xfrm>
            <a:off x="628650" y="1676400"/>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Los experimentos controlados no siempre representan las condiciones de la vida real.</a:t>
            </a:r>
            <a:endParaRPr/>
          </a:p>
          <a:p>
            <a:pPr marL="171450" marR="0" lvl="0" indent="-1905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El diseño es clave para el éxito de un experimento. Variaciones en el tipo de experimento escogido podría afectar significativamente los resultados.</a:t>
            </a:r>
            <a:endParaRPr/>
          </a:p>
          <a:p>
            <a:pPr marL="171450" marR="0" lvl="0" indent="-1905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Existen límites éticos en el diseño y la realización de los experimentos.</a:t>
            </a:r>
            <a:endParaRPr/>
          </a:p>
          <a:p>
            <a:pPr marL="171450" marR="0" lvl="0" indent="-1905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Siempre tenemos que considerar los errores en nuestro experimento:  error experimental y error humano.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 calcmode="lin" valueType="num">
                                      <p:cBhvr additive="base">
                                        <p:cTn id="7" dur="500"/>
                                        <p:tgtEl>
                                          <p:spTgt spid="2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 calcmode="lin" valueType="num">
                                      <p:cBhvr additive="base">
                                        <p:cTn id="12" dur="500"/>
                                        <p:tgtEl>
                                          <p:spTgt spid="2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 calcmode="lin" valueType="num">
                                      <p:cBhvr additive="base">
                                        <p:cTn id="17" dur="500"/>
                                        <p:tgtEl>
                                          <p:spTgt spid="2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 calcmode="lin" valueType="num">
                                      <p:cBhvr additive="base">
                                        <p:cTn id="22" dur="500"/>
                                        <p:tgtEl>
                                          <p:spTgt spid="2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 calcmode="lin" valueType="num">
                                      <p:cBhvr additive="base">
                                        <p:cTn id="27" dur="500"/>
                                        <p:tgtEl>
                                          <p:spTgt spid="20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6">
                                            <p:txEl>
                                              <p:pRg st="5" end="5"/>
                                            </p:txEl>
                                          </p:spTgt>
                                        </p:tgtEl>
                                        <p:attrNameLst>
                                          <p:attrName>style.visibility</p:attrName>
                                        </p:attrNameLst>
                                      </p:cBhvr>
                                      <p:to>
                                        <p:strVal val="visible"/>
                                      </p:to>
                                    </p:set>
                                    <p:anim calcmode="lin" valueType="num">
                                      <p:cBhvr additive="base">
                                        <p:cTn id="32" dur="500"/>
                                        <p:tgtEl>
                                          <p:spTgt spid="2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6">
                                            <p:txEl>
                                              <p:pRg st="6" end="6"/>
                                            </p:txEl>
                                          </p:spTgt>
                                        </p:tgtEl>
                                        <p:attrNameLst>
                                          <p:attrName>style.visibility</p:attrName>
                                        </p:attrNameLst>
                                      </p:cBhvr>
                                      <p:to>
                                        <p:strVal val="visible"/>
                                      </p:to>
                                    </p:set>
                                    <p:anim calcmode="lin" valueType="num">
                                      <p:cBhvr additive="base">
                                        <p:cTn id="37" dur="500"/>
                                        <p:tgtEl>
                                          <p:spTgt spid="20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9"/>
          <p:cNvPicPr preferRelativeResize="0"/>
          <p:nvPr/>
        </p:nvPicPr>
        <p:blipFill rotWithShape="1">
          <a:blip r:embed="rId3">
            <a:alphaModFix/>
          </a:blip>
          <a:srcRect/>
          <a:stretch/>
        </p:blipFill>
        <p:spPr>
          <a:xfrm>
            <a:off x="195262" y="201612"/>
            <a:ext cx="8047037" cy="798512"/>
          </a:xfrm>
          <a:prstGeom prst="rect">
            <a:avLst/>
          </a:prstGeom>
          <a:noFill/>
          <a:ln>
            <a:noFill/>
          </a:ln>
        </p:spPr>
      </p:pic>
      <p:sp>
        <p:nvSpPr>
          <p:cNvPr id="213" name="Google Shape;213;p19"/>
          <p:cNvSpPr txBox="1">
            <a:spLocks noGrp="1"/>
          </p:cNvSpPr>
          <p:nvPr>
            <p:ph type="body" idx="4294967295"/>
          </p:nvPr>
        </p:nvSpPr>
        <p:spPr>
          <a:xfrm>
            <a:off x="334962" y="1036637"/>
            <a:ext cx="7924800" cy="5791200"/>
          </a:xfrm>
          <a:prstGeom prst="rect">
            <a:avLst/>
          </a:prstGeom>
          <a:noFill/>
          <a:ln>
            <a:noFill/>
          </a:ln>
        </p:spPr>
        <p:txBody>
          <a:bodyPr spcFirstLastPara="1" wrap="square" lIns="91425" tIns="45700" rIns="91425" bIns="45700" anchor="t" anchorCtr="0">
            <a:normAutofit/>
          </a:bodyPr>
          <a:lstStyle/>
          <a:p>
            <a:pPr marL="0" marR="0" lvl="0" indent="0" algn="l" rtl="0">
              <a:lnSpc>
                <a:spcPct val="60000"/>
              </a:lnSpc>
              <a:spcBef>
                <a:spcPts val="0"/>
              </a:spcBef>
              <a:spcAft>
                <a:spcPts val="0"/>
              </a:spcAft>
              <a:buClr>
                <a:schemeClr val="dk1"/>
              </a:buClr>
              <a:buSzPts val="2500"/>
              <a:buFont typeface="Arial"/>
              <a:buNone/>
            </a:pPr>
            <a:endParaRPr sz="2500" b="0" i="0" u="none">
              <a:solidFill>
                <a:schemeClr val="dk1"/>
              </a:solidFill>
              <a:latin typeface="Calibri"/>
              <a:ea typeface="Calibri"/>
              <a:cs typeface="Calibri"/>
              <a:sym typeface="Calibri"/>
            </a:endParaRPr>
          </a:p>
          <a:p>
            <a:pPr marL="0" marR="0" lvl="0" indent="-177800" algn="l" rtl="0">
              <a:lnSpc>
                <a:spcPct val="7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Es el error distribuido al azar cerca a la medida verdadera y representa la variabilidad real del experimento.  </a:t>
            </a:r>
            <a:endParaRPr/>
          </a:p>
          <a:p>
            <a:pPr marL="0" marR="0" lvl="0" indent="-177800" algn="l" rtl="0">
              <a:lnSpc>
                <a:spcPct val="7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Siempre tendremos variabilidad.  Por ejemplo, el tamaño de las hojas de una especie nunca será una medida exacta, debido a diferencias genéticas y ambientales.</a:t>
            </a:r>
            <a:endParaRPr/>
          </a:p>
          <a:p>
            <a:pPr marL="0" marR="0" lvl="0" indent="-177800" algn="l" rtl="0">
              <a:lnSpc>
                <a:spcPct val="7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Para reducir el error experimental debemos tener </a:t>
            </a:r>
            <a:r>
              <a:rPr lang="en-US" sz="2800" b="1" i="0" u="none">
                <a:solidFill>
                  <a:schemeClr val="dk1"/>
                </a:solidFill>
                <a:latin typeface="Calibri"/>
                <a:ea typeface="Calibri"/>
                <a:cs typeface="Calibri"/>
                <a:sym typeface="Calibri"/>
              </a:rPr>
              <a:t>réplicas; </a:t>
            </a:r>
            <a:r>
              <a:rPr lang="en-US" sz="2800" b="0" i="0" u="none">
                <a:solidFill>
                  <a:schemeClr val="dk1"/>
                </a:solidFill>
                <a:latin typeface="Calibri"/>
                <a:ea typeface="Calibri"/>
                <a:cs typeface="Calibri"/>
                <a:sym typeface="Calibri"/>
              </a:rPr>
              <a:t>o sea, repeticiones en el experimento.</a:t>
            </a:r>
            <a:endParaRPr/>
          </a:p>
          <a:p>
            <a:pPr marL="0" marR="0" lvl="0" indent="-177800" algn="l" rtl="0">
              <a:lnSpc>
                <a:spcPct val="7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Las réplicas ayudan a minimizar el efecto de los errores experimentales.</a:t>
            </a:r>
            <a:endParaRPr/>
          </a:p>
          <a:p>
            <a:pPr marL="0" marR="0" lvl="0" indent="-177800" algn="l" rtl="0">
              <a:lnSpc>
                <a:spcPct val="7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Ejemplo, queremos saber el % de germinación de plantas de habichuelas. ¿Qué debe tomar en consideración al diseñar su experimento?</a:t>
            </a:r>
            <a:endParaRPr/>
          </a:p>
          <a:p>
            <a:pPr marL="0" marR="0" lvl="0" indent="0" algn="l" rtl="0">
              <a:lnSpc>
                <a:spcPct val="70000"/>
              </a:lnSpc>
              <a:spcBef>
                <a:spcPts val="7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70000"/>
              </a:lnSpc>
              <a:spcBef>
                <a:spcPts val="7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70000"/>
              </a:lnSpc>
              <a:spcBef>
                <a:spcPts val="7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171450" marR="0" lvl="0" indent="-44450" algn="l" rtl="0">
              <a:lnSpc>
                <a:spcPct val="90000"/>
              </a:lnSpc>
              <a:spcBef>
                <a:spcPts val="75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355600" y="381000"/>
            <a:ext cx="813435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6000"/>
              <a:buFont typeface="Calibri"/>
              <a:buNone/>
            </a:pPr>
            <a:r>
              <a:rPr lang="en-US" sz="6000" b="1" i="0" u="none">
                <a:solidFill>
                  <a:srgbClr val="203864"/>
                </a:solidFill>
                <a:latin typeface="Calibri"/>
                <a:ea typeface="Calibri"/>
                <a:cs typeface="Calibri"/>
                <a:sym typeface="Calibri"/>
              </a:rPr>
              <a:t>Objetivos</a:t>
            </a:r>
            <a:endParaRPr/>
          </a:p>
        </p:txBody>
      </p:sp>
      <p:pic>
        <p:nvPicPr>
          <p:cNvPr id="99" name="Google Shape;99;p2"/>
          <p:cNvPicPr preferRelativeResize="0">
            <a:picLocks noGrp="1"/>
          </p:cNvPicPr>
          <p:nvPr>
            <p:ph type="body" idx="1"/>
          </p:nvPr>
        </p:nvPicPr>
        <p:blipFill rotWithShape="1">
          <a:blip r:embed="rId3">
            <a:alphaModFix/>
          </a:blip>
          <a:srcRect/>
          <a:stretch/>
        </p:blipFill>
        <p:spPr>
          <a:xfrm>
            <a:off x="377825" y="1895475"/>
            <a:ext cx="8242300" cy="44386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0"/>
          <p:cNvPicPr preferRelativeResize="0"/>
          <p:nvPr/>
        </p:nvPicPr>
        <p:blipFill rotWithShape="1">
          <a:blip r:embed="rId3">
            <a:alphaModFix/>
          </a:blip>
          <a:srcRect/>
          <a:stretch/>
        </p:blipFill>
        <p:spPr>
          <a:xfrm>
            <a:off x="469900" y="341312"/>
            <a:ext cx="8058150" cy="1358900"/>
          </a:xfrm>
          <a:prstGeom prst="rect">
            <a:avLst/>
          </a:prstGeom>
          <a:noFill/>
          <a:ln>
            <a:noFill/>
          </a:ln>
        </p:spPr>
      </p:pic>
      <p:sp>
        <p:nvSpPr>
          <p:cNvPr id="219" name="Google Shape;219;p20"/>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78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Este error afecta los resultados ampliando por encima o por debajo del valor real la variabilidad de los datos obtenidos.</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Podríamos tener valores completamente erróneos y lejanos al valor real.  </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Este tipo de error puede ser compensado, o algunas veces eliminado, si su fuente se identifica.</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¿Puede mencionar posibles errores humanos que alteren los resultados de un experimento?</a:t>
            </a:r>
            <a:endParaRPr/>
          </a:p>
          <a:p>
            <a:pPr marL="171450" marR="0" lvl="0" indent="-1905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171450" marR="0" lvl="0" indent="-19050" algn="l" rtl="0">
              <a:lnSpc>
                <a:spcPct val="90000"/>
              </a:lnSpc>
              <a:spcBef>
                <a:spcPts val="75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1"/>
          <p:cNvPicPr preferRelativeResize="0"/>
          <p:nvPr/>
        </p:nvPicPr>
        <p:blipFill rotWithShape="1">
          <a:blip r:embed="rId3">
            <a:alphaModFix/>
          </a:blip>
          <a:srcRect/>
          <a:stretch/>
        </p:blipFill>
        <p:spPr>
          <a:xfrm>
            <a:off x="469900" y="341312"/>
            <a:ext cx="8058150" cy="1358900"/>
          </a:xfrm>
          <a:prstGeom prst="rect">
            <a:avLst/>
          </a:prstGeom>
          <a:noFill/>
          <a:ln>
            <a:noFill/>
          </a:ln>
        </p:spPr>
      </p:pic>
      <p:pic>
        <p:nvPicPr>
          <p:cNvPr id="225" name="Google Shape;225;p21"/>
          <p:cNvPicPr preferRelativeResize="0">
            <a:picLocks noGrp="1"/>
          </p:cNvPicPr>
          <p:nvPr>
            <p:ph type="body" idx="1"/>
          </p:nvPr>
        </p:nvPicPr>
        <p:blipFill rotWithShape="1">
          <a:blip r:embed="rId4">
            <a:alphaModFix/>
          </a:blip>
          <a:srcRect/>
          <a:stretch/>
        </p:blipFill>
        <p:spPr>
          <a:xfrm>
            <a:off x="444500" y="1749425"/>
            <a:ext cx="8255000" cy="494347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2"/>
          <p:cNvPicPr preferRelativeResize="0"/>
          <p:nvPr/>
        </p:nvPicPr>
        <p:blipFill rotWithShape="1">
          <a:blip r:embed="rId3">
            <a:alphaModFix/>
          </a:blip>
          <a:srcRect/>
          <a:stretch/>
        </p:blipFill>
        <p:spPr>
          <a:xfrm>
            <a:off x="444500" y="298450"/>
            <a:ext cx="7961312" cy="1335087"/>
          </a:xfrm>
          <a:prstGeom prst="rect">
            <a:avLst/>
          </a:prstGeom>
          <a:noFill/>
          <a:ln>
            <a:noFill/>
          </a:ln>
        </p:spPr>
      </p:pic>
      <p:sp>
        <p:nvSpPr>
          <p:cNvPr id="231" name="Google Shape;231;p22"/>
          <p:cNvSpPr txBox="1">
            <a:spLocks noGrp="1"/>
          </p:cNvSpPr>
          <p:nvPr>
            <p:ph type="body" idx="1"/>
          </p:nvPr>
        </p:nvSpPr>
        <p:spPr>
          <a:xfrm>
            <a:off x="571500" y="2767012"/>
            <a:ext cx="7886700" cy="4351337"/>
          </a:xfrm>
          <a:prstGeom prst="rect">
            <a:avLst/>
          </a:prstGeom>
          <a:noFill/>
          <a:ln>
            <a:noFill/>
          </a:ln>
        </p:spPr>
        <p:txBody>
          <a:bodyPr spcFirstLastPara="1" wrap="square" lIns="91425" tIns="45700" rIns="91425" bIns="45700" anchor="t" anchorCtr="0">
            <a:noAutofit/>
          </a:bodyPr>
          <a:lstStyle/>
          <a:p>
            <a:pPr marL="171450" marR="0" lvl="0" indent="-1778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Por experimentación comparativa se pueden realizar varios métodos: </a:t>
            </a:r>
            <a:r>
              <a:rPr lang="en-US" sz="2800" b="1" i="0" u="none">
                <a:solidFill>
                  <a:schemeClr val="dk1"/>
                </a:solidFill>
                <a:latin typeface="Calibri"/>
                <a:ea typeface="Calibri"/>
                <a:cs typeface="Calibri"/>
                <a:sym typeface="Calibri"/>
              </a:rPr>
              <a:t>modelaje</a:t>
            </a:r>
            <a:r>
              <a:rPr lang="en-US" sz="2800" b="0" i="0" u="none">
                <a:solidFill>
                  <a:schemeClr val="dk1"/>
                </a:solidFill>
                <a:latin typeface="Calibri"/>
                <a:ea typeface="Calibri"/>
                <a:cs typeface="Calibri"/>
                <a:sym typeface="Calibri"/>
              </a:rPr>
              <a:t>, </a:t>
            </a:r>
            <a:r>
              <a:rPr lang="en-US" sz="2800" b="1" i="0" u="none">
                <a:solidFill>
                  <a:schemeClr val="dk1"/>
                </a:solidFill>
                <a:latin typeface="Calibri"/>
                <a:ea typeface="Calibri"/>
                <a:cs typeface="Calibri"/>
                <a:sym typeface="Calibri"/>
              </a:rPr>
              <a:t>descripción</a:t>
            </a:r>
            <a:r>
              <a:rPr lang="en-US" sz="2800" b="0" i="0" u="none">
                <a:solidFill>
                  <a:schemeClr val="dk1"/>
                </a:solidFill>
                <a:latin typeface="Calibri"/>
                <a:ea typeface="Calibri"/>
                <a:cs typeface="Calibri"/>
                <a:sym typeface="Calibri"/>
              </a:rPr>
              <a:t> y </a:t>
            </a:r>
            <a:r>
              <a:rPr lang="en-US" sz="2800" b="1" i="0" u="none">
                <a:solidFill>
                  <a:schemeClr val="dk1"/>
                </a:solidFill>
                <a:latin typeface="Calibri"/>
                <a:ea typeface="Calibri"/>
                <a:cs typeface="Calibri"/>
                <a:sym typeface="Calibri"/>
              </a:rPr>
              <a:t>comparación</a:t>
            </a:r>
            <a:r>
              <a:rPr lang="en-US" sz="2800" b="0" i="0" u="none">
                <a:solidFill>
                  <a:schemeClr val="dk1"/>
                </a:solidFill>
                <a:latin typeface="Calibri"/>
                <a:ea typeface="Calibri"/>
                <a:cs typeface="Calibri"/>
                <a:sym typeface="Calibri"/>
              </a:rPr>
              <a:t>.</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Además, una investigación se puede llevar a cabo por la acumulación de información de más de un método, lo que genera múltiples líneas de evidencia.</a:t>
            </a:r>
            <a:endParaRPr/>
          </a:p>
          <a:p>
            <a:pPr marL="171450" marR="0" lvl="0" indent="0" algn="l" rtl="0">
              <a:lnSpc>
                <a:spcPct val="90000"/>
              </a:lnSpc>
              <a:spcBef>
                <a:spcPts val="75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
        <p:nvSpPr>
          <p:cNvPr id="232" name="Google Shape;232;p22"/>
          <p:cNvSpPr txBox="1"/>
          <p:nvPr/>
        </p:nvSpPr>
        <p:spPr>
          <a:xfrm>
            <a:off x="457200" y="1643062"/>
            <a:ext cx="7800975" cy="1076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NO.  En algunos casos debemos usar otros métodos comparativos.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1">
                                            <p:txEl>
                                              <p:pRg st="0" end="0"/>
                                            </p:txEl>
                                          </p:spTgt>
                                        </p:tgtEl>
                                        <p:attrNameLst>
                                          <p:attrName>style.visibility</p:attrName>
                                        </p:attrNameLst>
                                      </p:cBhvr>
                                      <p:to>
                                        <p:strVal val="visible"/>
                                      </p:to>
                                    </p:set>
                                    <p:anim calcmode="lin" valueType="num">
                                      <p:cBhvr additive="base">
                                        <p:cTn id="11" dur="500"/>
                                        <p:tgtEl>
                                          <p:spTgt spid="2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1">
                                            <p:txEl>
                                              <p:pRg st="1" end="1"/>
                                            </p:txEl>
                                          </p:spTgt>
                                        </p:tgtEl>
                                        <p:attrNameLst>
                                          <p:attrName>style.visibility</p:attrName>
                                        </p:attrNameLst>
                                      </p:cBhvr>
                                      <p:to>
                                        <p:strVal val="visible"/>
                                      </p:to>
                                    </p:set>
                                    <p:anim calcmode="lin" valueType="num">
                                      <p:cBhvr additive="base">
                                        <p:cTn id="16" dur="500"/>
                                        <p:tgtEl>
                                          <p:spTgt spid="2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1">
                                            <p:txEl>
                                              <p:pRg st="2" end="2"/>
                                            </p:txEl>
                                          </p:spTgt>
                                        </p:tgtEl>
                                        <p:attrNameLst>
                                          <p:attrName>style.visibility</p:attrName>
                                        </p:attrNameLst>
                                      </p:cBhvr>
                                      <p:to>
                                        <p:strVal val="visible"/>
                                      </p:to>
                                    </p:set>
                                    <p:anim calcmode="lin" valueType="num">
                                      <p:cBhvr additive="base">
                                        <p:cTn id="21" dur="500"/>
                                        <p:tgtEl>
                                          <p:spTgt spid="2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3"/>
          <p:cNvPicPr preferRelativeResize="0"/>
          <p:nvPr/>
        </p:nvPicPr>
        <p:blipFill rotWithShape="1">
          <a:blip r:embed="rId3">
            <a:alphaModFix/>
          </a:blip>
          <a:srcRect/>
          <a:stretch/>
        </p:blipFill>
        <p:spPr>
          <a:xfrm>
            <a:off x="469900" y="341312"/>
            <a:ext cx="8058150" cy="1358900"/>
          </a:xfrm>
          <a:prstGeom prst="rect">
            <a:avLst/>
          </a:prstGeom>
          <a:noFill/>
          <a:ln>
            <a:noFill/>
          </a:ln>
        </p:spPr>
      </p:pic>
      <p:sp>
        <p:nvSpPr>
          <p:cNvPr id="238" name="Google Shape;238;p23"/>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78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Un modelo se hace para simular sistemas naturales y llevar a cabo unas predicciones.  Luego se pueden hacer experimentos u observaciones. Usualmente es por programa de computadora.</a:t>
            </a:r>
            <a:endParaRPr/>
          </a:p>
          <a:p>
            <a:pPr marL="171450" marR="0" lvl="0" indent="0" algn="l" rtl="0">
              <a:lnSpc>
                <a:spcPct val="9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Ejemplo de modelo: el pronóstico del tiempo. Sin embargo, este pronostico depende de suposiciones y conocimientos de los sistemas existentes.</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3">
            <a:alphaModFix/>
          </a:blip>
          <a:srcRect/>
          <a:stretch/>
        </p:blipFill>
        <p:spPr>
          <a:xfrm>
            <a:off x="469900" y="341312"/>
            <a:ext cx="8058150" cy="1358900"/>
          </a:xfrm>
          <a:prstGeom prst="rect">
            <a:avLst/>
          </a:prstGeom>
          <a:noFill/>
          <a:ln>
            <a:noFill/>
          </a:ln>
        </p:spPr>
      </p:pic>
      <p:sp>
        <p:nvSpPr>
          <p:cNvPr id="244" name="Google Shape;244;p24"/>
          <p:cNvSpPr txBox="1">
            <a:spLocks noGrp="1"/>
          </p:cNvSpPr>
          <p:nvPr>
            <p:ph type="body" idx="1"/>
          </p:nvPr>
        </p:nvSpPr>
        <p:spPr>
          <a:xfrm>
            <a:off x="628650" y="1825625"/>
            <a:ext cx="3886200" cy="4351337"/>
          </a:xfrm>
          <a:prstGeom prst="rect">
            <a:avLst/>
          </a:prstGeom>
          <a:noFill/>
          <a:ln>
            <a:noFill/>
          </a:ln>
        </p:spPr>
        <p:txBody>
          <a:bodyPr spcFirstLastPara="1" wrap="square" lIns="91425" tIns="45700" rIns="91425" bIns="45700" anchor="t" anchorCtr="0">
            <a:noAutofit/>
          </a:bodyPr>
          <a:lstStyle/>
          <a:p>
            <a:pPr marL="171450" marR="0" lvl="0" indent="-203200" algn="l" rtl="0">
              <a:lnSpc>
                <a:spcPct val="9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La descripción recoge datos sobre fenómenos o relaciones naturales.</a:t>
            </a:r>
            <a:endParaRPr/>
          </a:p>
          <a:p>
            <a:pPr marL="171450" marR="0" lvl="0" indent="-171450" algn="l" rtl="0">
              <a:lnSpc>
                <a:spcPct val="90000"/>
              </a:lnSpc>
              <a:spcBef>
                <a:spcPts val="70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171450" marR="0" lvl="0" indent="-203200" algn="l" rtl="0">
              <a:lnSpc>
                <a:spcPct val="90000"/>
              </a:lnSpc>
              <a:spcBef>
                <a:spcPts val="70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Ejemplo: </a:t>
            </a:r>
            <a:endParaRPr/>
          </a:p>
          <a:p>
            <a:pPr marL="514350" marR="0" lvl="1" indent="-203200" algn="l" rtl="0">
              <a:lnSpc>
                <a:spcPct val="90000"/>
              </a:lnSpc>
              <a:spcBef>
                <a:spcPts val="3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Una descripción de una especie nueva.</a:t>
            </a:r>
            <a:endParaRPr/>
          </a:p>
          <a:p>
            <a:pPr marL="171450" marR="0" lvl="0" indent="0" algn="l" rtl="0">
              <a:lnSpc>
                <a:spcPct val="90000"/>
              </a:lnSpc>
              <a:spcBef>
                <a:spcPts val="75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45" name="Google Shape;245;p24"/>
          <p:cNvPicPr preferRelativeResize="0">
            <a:picLocks noGrp="1"/>
          </p:cNvPicPr>
          <p:nvPr>
            <p:ph type="body" idx="2"/>
          </p:nvPr>
        </p:nvPicPr>
        <p:blipFill rotWithShape="1">
          <a:blip r:embed="rId4">
            <a:alphaModFix/>
          </a:blip>
          <a:srcRect/>
          <a:stretch/>
        </p:blipFill>
        <p:spPr>
          <a:xfrm>
            <a:off x="4876800" y="1825625"/>
            <a:ext cx="3138487" cy="4732337"/>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5"/>
          <p:cNvPicPr preferRelativeResize="0"/>
          <p:nvPr/>
        </p:nvPicPr>
        <p:blipFill rotWithShape="1">
          <a:blip r:embed="rId3">
            <a:alphaModFix/>
          </a:blip>
          <a:srcRect/>
          <a:stretch/>
        </p:blipFill>
        <p:spPr>
          <a:xfrm>
            <a:off x="323850" y="212725"/>
            <a:ext cx="8375650" cy="1165225"/>
          </a:xfrm>
          <a:prstGeom prst="rect">
            <a:avLst/>
          </a:prstGeom>
          <a:noFill/>
          <a:ln>
            <a:noFill/>
          </a:ln>
        </p:spPr>
      </p:pic>
      <p:sp>
        <p:nvSpPr>
          <p:cNvPr id="251" name="Google Shape;251;p25"/>
          <p:cNvSpPr txBox="1">
            <a:spLocks noGrp="1"/>
          </p:cNvSpPr>
          <p:nvPr>
            <p:ph type="body" idx="1"/>
          </p:nvPr>
        </p:nvSpPr>
        <p:spPr>
          <a:xfrm>
            <a:off x="381000" y="1447800"/>
            <a:ext cx="8229600" cy="4525962"/>
          </a:xfrm>
          <a:prstGeom prst="rect">
            <a:avLst/>
          </a:prstGeom>
          <a:noFill/>
          <a:ln>
            <a:noFill/>
          </a:ln>
        </p:spPr>
        <p:txBody>
          <a:bodyPr spcFirstLastPara="1" wrap="square" lIns="91425" tIns="45700" rIns="91425" bIns="45700" anchor="t" anchorCtr="0">
            <a:noAutofit/>
          </a:bodyPr>
          <a:lstStyle/>
          <a:p>
            <a:pPr marL="171450" marR="0" lvl="0" indent="-1778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Se usa para determinar y cuantificar las relaciones entre dos o más variables al observar diferentes grupos que están expuestos a tratamientos diferentes. </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Para estudios con data retrospectiva o para proyecciones al futuro. </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También cuando las condiciones éticas no permiten tener un grupo control. </a:t>
            </a:r>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En comparaciones es difícil controlar las variables.</a:t>
            </a:r>
            <a:endParaRPr/>
          </a:p>
          <a:p>
            <a:pPr marL="171450" marR="0" lvl="0" indent="0" algn="l" rtl="0">
              <a:lnSpc>
                <a:spcPct val="9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1450" algn="l" rtl="0">
              <a:lnSpc>
                <a:spcPct val="90000"/>
              </a:lnSpc>
              <a:spcBef>
                <a:spcPts val="700"/>
              </a:spcBef>
              <a:spcAft>
                <a:spcPts val="0"/>
              </a:spcAft>
              <a:buClr>
                <a:schemeClr val="dk1"/>
              </a:buClr>
              <a:buSzPts val="2100"/>
              <a:buFont typeface="Arial"/>
              <a:buNone/>
            </a:pPr>
            <a:r>
              <a:rPr lang="en-US" sz="2100" b="0" i="0" u="none">
                <a:solidFill>
                  <a:schemeClr val="dk1"/>
                </a:solidFill>
                <a:latin typeface="Calibri"/>
                <a:ea typeface="Calibri"/>
                <a:cs typeface="Calibri"/>
                <a:sym typeface="Calibri"/>
              </a:rPr>
              <a:t> </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p:cNvPicPr preferRelativeResize="0"/>
          <p:nvPr/>
        </p:nvPicPr>
        <p:blipFill rotWithShape="1">
          <a:blip r:embed="rId3">
            <a:alphaModFix/>
          </a:blip>
          <a:srcRect/>
          <a:stretch/>
        </p:blipFill>
        <p:spPr>
          <a:xfrm>
            <a:off x="487362" y="360362"/>
            <a:ext cx="8040687" cy="1335087"/>
          </a:xfrm>
          <a:prstGeom prst="rect">
            <a:avLst/>
          </a:prstGeom>
          <a:noFill/>
          <a:ln>
            <a:noFill/>
          </a:ln>
        </p:spPr>
      </p:pic>
      <p:sp>
        <p:nvSpPr>
          <p:cNvPr id="257" name="Google Shape;257;p26"/>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78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El efecto de dos medicamentos para una misma enfermedad para determinar cuál funciona mejor en determinada población. </a:t>
            </a:r>
            <a:endParaRPr/>
          </a:p>
          <a:p>
            <a:pPr marL="171450" marR="0" lvl="0" indent="0" algn="l" rtl="0">
              <a:lnSpc>
                <a:spcPct val="9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Los estudios realizados para correlacionar el cáncer del pulmón con el fumar.</a:t>
            </a:r>
            <a:endParaRPr/>
          </a:p>
          <a:p>
            <a:pPr marL="171450" marR="0" lvl="0" indent="0" algn="l" rtl="0">
              <a:lnSpc>
                <a:spcPct val="90000"/>
              </a:lnSpc>
              <a:spcBef>
                <a:spcPts val="7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171450" marR="0" lvl="0" indent="-177800" algn="l" rtl="0">
              <a:lnSpc>
                <a:spcPct val="9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Los estudios de ADN para </a:t>
            </a:r>
            <a:r>
              <a:rPr lang="en-US" sz="2800"/>
              <a:t>determinar la investigación</a:t>
            </a:r>
            <a:r>
              <a:rPr lang="en-US" sz="2800" b="0" i="0" u="none">
                <a:solidFill>
                  <a:schemeClr val="dk1"/>
                </a:solidFill>
                <a:latin typeface="Calibri"/>
                <a:ea typeface="Calibri"/>
                <a:cs typeface="Calibri"/>
                <a:sym typeface="Calibri"/>
              </a:rPr>
              <a:t> de escenas de crimen.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 calcmode="lin" valueType="num">
                                      <p:cBhvr additive="base">
                                        <p:cTn id="7" dur="500"/>
                                        <p:tgtEl>
                                          <p:spTgt spid="2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7">
                                            <p:txEl>
                                              <p:pRg st="1" end="1"/>
                                            </p:txEl>
                                          </p:spTgt>
                                        </p:tgtEl>
                                        <p:attrNameLst>
                                          <p:attrName>style.visibility</p:attrName>
                                        </p:attrNameLst>
                                      </p:cBhvr>
                                      <p:to>
                                        <p:strVal val="visible"/>
                                      </p:to>
                                    </p:set>
                                    <p:anim calcmode="lin" valueType="num">
                                      <p:cBhvr additive="base">
                                        <p:cTn id="12" dur="500"/>
                                        <p:tgtEl>
                                          <p:spTgt spid="2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7">
                                            <p:txEl>
                                              <p:pRg st="2" end="2"/>
                                            </p:txEl>
                                          </p:spTgt>
                                        </p:tgtEl>
                                        <p:attrNameLst>
                                          <p:attrName>style.visibility</p:attrName>
                                        </p:attrNameLst>
                                      </p:cBhvr>
                                      <p:to>
                                        <p:strVal val="visible"/>
                                      </p:to>
                                    </p:set>
                                    <p:anim calcmode="lin" valueType="num">
                                      <p:cBhvr additive="base">
                                        <p:cTn id="17" dur="500"/>
                                        <p:tgtEl>
                                          <p:spTgt spid="2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7">
                                            <p:txEl>
                                              <p:pRg st="3" end="3"/>
                                            </p:txEl>
                                          </p:spTgt>
                                        </p:tgtEl>
                                        <p:attrNameLst>
                                          <p:attrName>style.visibility</p:attrName>
                                        </p:attrNameLst>
                                      </p:cBhvr>
                                      <p:to>
                                        <p:strVal val="visible"/>
                                      </p:to>
                                    </p:set>
                                    <p:anim calcmode="lin" valueType="num">
                                      <p:cBhvr additive="base">
                                        <p:cTn id="22" dur="500"/>
                                        <p:tgtEl>
                                          <p:spTgt spid="2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7">
                                            <p:txEl>
                                              <p:pRg st="4" end="4"/>
                                            </p:txEl>
                                          </p:spTgt>
                                        </p:tgtEl>
                                        <p:attrNameLst>
                                          <p:attrName>style.visibility</p:attrName>
                                        </p:attrNameLst>
                                      </p:cBhvr>
                                      <p:to>
                                        <p:strVal val="visible"/>
                                      </p:to>
                                    </p:set>
                                    <p:anim calcmode="lin" valueType="num">
                                      <p:cBhvr additive="base">
                                        <p:cTn id="27" dur="500"/>
                                        <p:tgtEl>
                                          <p:spTgt spid="25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7"/>
          <p:cNvPicPr preferRelativeResize="0"/>
          <p:nvPr/>
        </p:nvPicPr>
        <p:blipFill rotWithShape="1">
          <a:blip r:embed="rId3">
            <a:alphaModFix/>
          </a:blip>
          <a:srcRect/>
          <a:stretch/>
        </p:blipFill>
        <p:spPr>
          <a:xfrm>
            <a:off x="549275" y="354012"/>
            <a:ext cx="4035425" cy="646112"/>
          </a:xfrm>
          <a:prstGeom prst="rect">
            <a:avLst/>
          </a:prstGeom>
          <a:noFill/>
          <a:ln>
            <a:noFill/>
          </a:ln>
        </p:spPr>
      </p:pic>
      <p:sp>
        <p:nvSpPr>
          <p:cNvPr id="264" name="Google Shape;264;p27"/>
          <p:cNvSpPr txBox="1">
            <a:spLocks noGrp="1"/>
          </p:cNvSpPr>
          <p:nvPr>
            <p:ph type="body" idx="1"/>
          </p:nvPr>
        </p:nvSpPr>
        <p:spPr>
          <a:xfrm>
            <a:off x="628650" y="990600"/>
            <a:ext cx="3886200" cy="51863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0" i="0" u="none">
                <a:solidFill>
                  <a:schemeClr val="dk1"/>
                </a:solidFill>
                <a:latin typeface="Calibri"/>
                <a:ea typeface="Calibri"/>
                <a:cs typeface="Calibri"/>
                <a:sym typeface="Calibri"/>
              </a:rPr>
              <a:t>Considere lo siguiente: El jabón líquido (ej. jabón de fregar, lavarse las manos o lavar carros), es una sustancia de uso común en gran parte del mundo. Es habitual en la isla de Puerto Rico que estos sean utilizados y después descartados directamente por el desagüe, para luego ser procesados y desechados según las regulaciones ambientales. No obstante, muchas veces estos jabones son utilizados en otras labores y no son desechados por el desagüe, sino que en ocasiones estos son directamente descartados sobre el suelo. A pesar de que existen algunos jabones líquidos que afirman ser biodegradables, es posible que la aplicación de los jabones </a:t>
            </a:r>
            <a:r>
              <a:rPr lang="en-US" sz="1400"/>
              <a:t>líquidos</a:t>
            </a:r>
            <a:r>
              <a:rPr lang="en-US" sz="1400" b="0" i="0" u="none">
                <a:solidFill>
                  <a:schemeClr val="dk1"/>
                </a:solidFill>
                <a:latin typeface="Calibri"/>
                <a:ea typeface="Calibri"/>
                <a:cs typeface="Calibri"/>
                <a:sym typeface="Calibri"/>
              </a:rPr>
              <a:t> sobre el banco de semillas del suelo pudiese tener un efecto negativo sobre la germinación de estas semillas. Dada la fragilidad de muchas plantas durante su germinación, es de sumo interés saber si los jabones líquidos de uso común pueden ocasionar problemas en la germinación o crecimiento temprano de estas semillas. Entonces, ¿será posible que soluciones de jabón líquido afecten de manera negativa la germinación o el desarrollo temprano de ciertas semillas?</a:t>
            </a:r>
            <a:endParaRPr/>
          </a:p>
          <a:p>
            <a:pPr marL="0" marR="0" lvl="0" indent="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342900" marR="0" lvl="1" indent="0" algn="l" rtl="0">
              <a:lnSpc>
                <a:spcPct val="90000"/>
              </a:lnSpc>
              <a:spcBef>
                <a:spcPts val="3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1" indent="0" algn="l" rtl="0">
              <a:lnSpc>
                <a:spcPct val="90000"/>
              </a:lnSpc>
              <a:spcBef>
                <a:spcPts val="3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1" indent="0" algn="l" rtl="0">
              <a:lnSpc>
                <a:spcPct val="90000"/>
              </a:lnSpc>
              <a:spcBef>
                <a:spcPts val="3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171450" marR="0" lvl="0" indent="-19050" algn="l" rtl="0">
              <a:lnSpc>
                <a:spcPct val="90000"/>
              </a:lnSpc>
              <a:spcBef>
                <a:spcPts val="75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65" name="Google Shape;265;p27"/>
          <p:cNvSpPr txBox="1">
            <a:spLocks noGrp="1"/>
          </p:cNvSpPr>
          <p:nvPr>
            <p:ph type="body" idx="2"/>
          </p:nvPr>
        </p:nvSpPr>
        <p:spPr>
          <a:xfrm>
            <a:off x="4800600" y="609600"/>
            <a:ext cx="38862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Con la información disponible:</a:t>
            </a:r>
            <a:endParaRPr/>
          </a:p>
          <a:p>
            <a:pPr marL="514350" marR="0" lvl="1" indent="-171450" algn="l" rtl="0">
              <a:lnSpc>
                <a:spcPct val="90000"/>
              </a:lnSpc>
              <a:spcBef>
                <a:spcPts val="3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¿Tiene una pregunta válida?</a:t>
            </a:r>
            <a:endParaRPr/>
          </a:p>
          <a:p>
            <a:pPr marL="514350" marR="0" lvl="1" indent="-171450" algn="l" rtl="0">
              <a:lnSpc>
                <a:spcPct val="90000"/>
              </a:lnSpc>
              <a:spcBef>
                <a:spcPts val="3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Mencione una hipótesis.</a:t>
            </a:r>
            <a:endParaRPr/>
          </a:p>
          <a:p>
            <a:pPr marL="514350" marR="0" lvl="1" indent="-171450" algn="l" rtl="0">
              <a:lnSpc>
                <a:spcPct val="90000"/>
              </a:lnSpc>
              <a:spcBef>
                <a:spcPts val="3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Identifique:</a:t>
            </a:r>
            <a:endParaRPr/>
          </a:p>
          <a:p>
            <a:pPr marL="857250" marR="0" lvl="2" indent="-171450" algn="l" rtl="0">
              <a:lnSpc>
                <a:spcPct val="90000"/>
              </a:lnSpc>
              <a:spcBef>
                <a:spcPts val="30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 las variables de su experimento.</a:t>
            </a:r>
            <a:endParaRPr/>
          </a:p>
          <a:p>
            <a:pPr marL="857250" marR="0" lvl="2" indent="-171450" algn="l" rtl="0">
              <a:lnSpc>
                <a:spcPct val="90000"/>
              </a:lnSpc>
              <a:spcBef>
                <a:spcPts val="30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El tratamiento control.	</a:t>
            </a:r>
            <a:endParaRPr/>
          </a:p>
          <a:p>
            <a:pPr marL="857250" marR="0" lvl="2" indent="-171450" algn="l" rtl="0">
              <a:lnSpc>
                <a:spcPct val="90000"/>
              </a:lnSpc>
              <a:spcBef>
                <a:spcPts val="30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Las réplicas.</a:t>
            </a:r>
            <a:endParaRPr/>
          </a:p>
          <a:p>
            <a:pPr marL="857250" marR="0" lvl="2" indent="-171450" algn="l" rtl="0">
              <a:lnSpc>
                <a:spcPct val="90000"/>
              </a:lnSpc>
              <a:spcBef>
                <a:spcPts val="30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Los niveles de tratamiento.</a:t>
            </a:r>
            <a:endParaRPr/>
          </a:p>
          <a:p>
            <a:pPr marL="514350" marR="0" lvl="1" indent="-171450" algn="l" rtl="0">
              <a:lnSpc>
                <a:spcPct val="90000"/>
              </a:lnSpc>
              <a:spcBef>
                <a:spcPts val="3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514350" marR="0" lvl="1" indent="-171450" algn="l" rtl="0">
              <a:lnSpc>
                <a:spcPct val="90000"/>
              </a:lnSpc>
              <a:spcBef>
                <a:spcPts val="3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Mencione cómo se puede minimizar el error del experimento.</a:t>
            </a:r>
            <a:endParaRPr/>
          </a:p>
          <a:p>
            <a:pPr marL="171450" marR="0" lvl="0" indent="-19050" algn="l" rtl="0">
              <a:lnSpc>
                <a:spcPct val="90000"/>
              </a:lnSpc>
              <a:spcBef>
                <a:spcPts val="75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a:stretch/>
        </p:blipFill>
        <p:spPr>
          <a:xfrm>
            <a:off x="317500" y="377825"/>
            <a:ext cx="8412162" cy="1152525"/>
          </a:xfrm>
          <a:prstGeom prst="rect">
            <a:avLst/>
          </a:prstGeom>
          <a:noFill/>
          <a:ln>
            <a:noFill/>
          </a:ln>
        </p:spPr>
      </p:pic>
      <p:sp>
        <p:nvSpPr>
          <p:cNvPr id="106" name="Google Shape;106;p3"/>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rmAutofit/>
          </a:bodyPr>
          <a:lstStyle/>
          <a:p>
            <a:pPr marL="171450" marR="0" lvl="0" indent="-2032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La investigación científica usualmente se basa en observaciones, experimentación, análisis de datos y lógica. </a:t>
            </a:r>
            <a:endParaRPr/>
          </a:p>
          <a:p>
            <a:pPr marL="171450" marR="0" lvl="0" indent="0" algn="l" rtl="0">
              <a:lnSpc>
                <a:spcPct val="90000"/>
              </a:lnSpc>
              <a:spcBef>
                <a:spcPts val="7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171450" marR="0" lvl="0" indent="-203200" algn="l" rtl="0">
              <a:lnSpc>
                <a:spcPct val="90000"/>
              </a:lnSpc>
              <a:spcBef>
                <a:spcPts val="7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El </a:t>
            </a:r>
            <a:r>
              <a:rPr lang="en-US" sz="3200" b="0" i="0" u="none" strike="noStrike" cap="none">
                <a:solidFill>
                  <a:srgbClr val="203864"/>
                </a:solidFill>
                <a:latin typeface="Calibri"/>
                <a:ea typeface="Calibri"/>
                <a:cs typeface="Calibri"/>
                <a:sym typeface="Calibri"/>
              </a:rPr>
              <a:t>método científico </a:t>
            </a:r>
            <a:r>
              <a:rPr lang="en-US" sz="3200" b="0" i="0" u="none" strike="noStrike" cap="none">
                <a:solidFill>
                  <a:schemeClr val="dk1"/>
                </a:solidFill>
                <a:latin typeface="Calibri"/>
                <a:ea typeface="Calibri"/>
                <a:cs typeface="Calibri"/>
                <a:sym typeface="Calibri"/>
              </a:rPr>
              <a:t> nos ayuda a contestar una interrogante y obtener una explicación; a partir de la recopilación y análisis de datos. </a:t>
            </a:r>
            <a:endParaRPr/>
          </a:p>
          <a:p>
            <a:pPr marL="171450" marR="0" lvl="0" indent="0" algn="l" rtl="0">
              <a:lnSpc>
                <a:spcPct val="90000"/>
              </a:lnSpc>
              <a:spcBef>
                <a:spcPts val="75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a:picLocks noGrp="1"/>
          </p:cNvPicPr>
          <p:nvPr>
            <p:ph type="body" idx="1"/>
          </p:nvPr>
        </p:nvPicPr>
        <p:blipFill rotWithShape="1">
          <a:blip r:embed="rId3">
            <a:alphaModFix/>
          </a:blip>
          <a:srcRect/>
          <a:stretch/>
        </p:blipFill>
        <p:spPr>
          <a:xfrm>
            <a:off x="347662" y="676275"/>
            <a:ext cx="8272462" cy="5511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b="1" i="0" u="none">
                <a:solidFill>
                  <a:schemeClr val="dk1"/>
                </a:solidFill>
                <a:latin typeface="Calibri"/>
                <a:ea typeface="Calibri"/>
                <a:cs typeface="Calibri"/>
                <a:sym typeface="Calibri"/>
              </a:rPr>
              <a:t>Observaciones y pregunta válida:</a:t>
            </a:r>
            <a:endParaRPr/>
          </a:p>
        </p:txBody>
      </p:sp>
      <p:pic>
        <p:nvPicPr>
          <p:cNvPr id="119" name="Google Shape;119;p5"/>
          <p:cNvPicPr preferRelativeResize="0">
            <a:picLocks noGrp="1"/>
          </p:cNvPicPr>
          <p:nvPr>
            <p:ph type="body" idx="1"/>
          </p:nvPr>
        </p:nvPicPr>
        <p:blipFill rotWithShape="1">
          <a:blip r:embed="rId3">
            <a:alphaModFix/>
          </a:blip>
          <a:srcRect/>
          <a:stretch/>
        </p:blipFill>
        <p:spPr>
          <a:xfrm>
            <a:off x="396875" y="1060450"/>
            <a:ext cx="8302625" cy="51943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6"/>
          <p:cNvPicPr preferRelativeResize="0"/>
          <p:nvPr/>
        </p:nvPicPr>
        <p:blipFill rotWithShape="1">
          <a:blip r:embed="rId3">
            <a:alphaModFix/>
          </a:blip>
          <a:srcRect/>
          <a:stretch/>
        </p:blipFill>
        <p:spPr>
          <a:xfrm>
            <a:off x="530225" y="377825"/>
            <a:ext cx="8023225" cy="1335087"/>
          </a:xfrm>
          <a:prstGeom prst="rect">
            <a:avLst/>
          </a:prstGeom>
          <a:noFill/>
          <a:ln>
            <a:noFill/>
          </a:ln>
        </p:spPr>
      </p:pic>
      <p:sp>
        <p:nvSpPr>
          <p:cNvPr id="125" name="Google Shape;125;p6"/>
          <p:cNvSpPr txBox="1">
            <a:spLocks noGrp="1"/>
          </p:cNvSpPr>
          <p:nvPr>
            <p:ph type="body" idx="1"/>
          </p:nvPr>
        </p:nvSpPr>
        <p:spPr>
          <a:xfrm>
            <a:off x="654050" y="1828800"/>
            <a:ext cx="7886700" cy="4351337"/>
          </a:xfrm>
          <a:prstGeom prst="rect">
            <a:avLst/>
          </a:prstGeom>
          <a:noFill/>
          <a:ln>
            <a:noFill/>
          </a:ln>
        </p:spPr>
        <p:txBody>
          <a:bodyPr spcFirstLastPara="1" wrap="square" lIns="91425" tIns="45700" rIns="91425" bIns="45700" anchor="t" anchorCtr="0">
            <a:normAutofit/>
          </a:bodyPr>
          <a:lstStyle/>
          <a:p>
            <a:pPr marL="171450" marR="0" lvl="0" indent="-171450" algn="l" rtl="0">
              <a:lnSpc>
                <a:spcPct val="7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Recopilar información de trabajos previos, hablando con colegas y/o de su propia experiencia.</a:t>
            </a:r>
            <a:endParaRPr/>
          </a:p>
          <a:p>
            <a:pPr marL="171450" marR="0" lvl="0" indent="-171450" algn="l" rtl="0">
              <a:lnSpc>
                <a:spcPct val="70000"/>
              </a:lnSpc>
              <a:spcBef>
                <a:spcPts val="70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Dividirla en preguntas más simples y más fáciles de resolver.</a:t>
            </a:r>
            <a:br>
              <a:rPr lang="en-US" sz="2400" b="0" i="0" u="none">
                <a:solidFill>
                  <a:schemeClr val="dk1"/>
                </a:solidFill>
                <a:latin typeface="Calibri"/>
                <a:ea typeface="Calibri"/>
                <a:cs typeface="Calibri"/>
                <a:sym typeface="Calibri"/>
              </a:rPr>
            </a:br>
            <a:endParaRPr/>
          </a:p>
          <a:p>
            <a:pPr marL="514350" marR="0" lvl="1" indent="-171450" algn="l" rtl="0">
              <a:lnSpc>
                <a:spcPct val="80000"/>
              </a:lnSpc>
              <a:spcBef>
                <a:spcPts val="3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Ejemplo: “yo quiero encontrar la cura para el cancer”.</a:t>
            </a:r>
            <a:endParaRPr/>
          </a:p>
          <a:p>
            <a:pPr marL="514350" marR="0" lvl="1" indent="-171450" algn="l" rtl="0">
              <a:lnSpc>
                <a:spcPct val="80000"/>
              </a:lnSpc>
              <a:spcBef>
                <a:spcPts val="3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¿Qué se necesita para que sea una pregunta válida? </a:t>
            </a:r>
            <a:endParaRPr/>
          </a:p>
          <a:p>
            <a:pPr marL="514350" marR="0" lvl="1" indent="-171450" algn="l" rtl="0">
              <a:lnSpc>
                <a:spcPct val="80000"/>
              </a:lnSpc>
              <a:spcBef>
                <a:spcPts val="3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514350" marR="0" lvl="1" indent="-171450" algn="l" rtl="0">
              <a:lnSpc>
                <a:spcPct val="80000"/>
              </a:lnSpc>
              <a:spcBef>
                <a:spcPts val="3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Ejemplo de trabajo más específico:</a:t>
            </a:r>
            <a:endParaRPr/>
          </a:p>
          <a:p>
            <a:pPr marL="514350" marR="0" lvl="1" indent="-171450" algn="l" rtl="0">
              <a:lnSpc>
                <a:spcPct val="80000"/>
              </a:lnSpc>
              <a:spcBef>
                <a:spcPts val="30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	Inhibition of Histone Lysine Methylation Enhances 	Cancer–Testis Antigen Expression in Lung Cancer 	Cells: Implications for Adoptive Immunotherapy of 	Cancer ; </a:t>
            </a:r>
            <a:r>
              <a:rPr lang="en-US" sz="2400" b="0" i="0" u="none" strike="noStrike" cap="none">
                <a:solidFill>
                  <a:schemeClr val="dk1"/>
                </a:solidFill>
                <a:latin typeface="Calibri"/>
                <a:ea typeface="Calibri"/>
                <a:cs typeface="Calibri"/>
                <a:sym typeface="Calibri"/>
              </a:rPr>
              <a:t>Mahadev Rao et al. </a:t>
            </a:r>
            <a:r>
              <a:rPr lang="en-US" sz="2400" b="0" i="1" u="none" strike="noStrike" cap="none">
                <a:solidFill>
                  <a:schemeClr val="dk1"/>
                </a:solidFill>
                <a:latin typeface="Calibri"/>
                <a:ea typeface="Calibri"/>
                <a:cs typeface="Calibri"/>
                <a:sym typeface="Calibri"/>
              </a:rPr>
              <a:t>Cancer Research June 15, 	2011 71:4192-4204.</a:t>
            </a:r>
            <a:endParaRPr sz="2400" b="0" i="0" u="none" strike="noStrike" cap="none">
              <a:solidFill>
                <a:schemeClr val="dk1"/>
              </a:solidFill>
              <a:latin typeface="Calibri"/>
              <a:ea typeface="Calibri"/>
              <a:cs typeface="Calibri"/>
              <a:sym typeface="Calibri"/>
            </a:endParaRPr>
          </a:p>
          <a:p>
            <a:pPr marL="171450" marR="0" lvl="0" indent="-19050" algn="l" rtl="0">
              <a:lnSpc>
                <a:spcPct val="90000"/>
              </a:lnSpc>
              <a:spcBef>
                <a:spcPts val="75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7"/>
          <p:cNvPicPr preferRelativeResize="0"/>
          <p:nvPr/>
        </p:nvPicPr>
        <p:blipFill rotWithShape="1">
          <a:blip r:embed="rId3">
            <a:alphaModFix/>
          </a:blip>
          <a:srcRect/>
          <a:stretch/>
        </p:blipFill>
        <p:spPr>
          <a:xfrm>
            <a:off x="396875" y="268287"/>
            <a:ext cx="8455025" cy="1158875"/>
          </a:xfrm>
          <a:prstGeom prst="rect">
            <a:avLst/>
          </a:prstGeom>
          <a:noFill/>
          <a:ln>
            <a:noFill/>
          </a:ln>
        </p:spPr>
      </p:pic>
      <p:sp>
        <p:nvSpPr>
          <p:cNvPr id="132" name="Google Shape;132;p7"/>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¿Se puede usar el horóscopo para conocer lo que nos sucederá al día siguiente?</a:t>
            </a:r>
            <a:endParaRPr/>
          </a:p>
          <a:p>
            <a:pPr marL="171450" marR="0" lvl="0" indent="-171450" algn="l" rtl="0">
              <a:lnSpc>
                <a:spcPct val="80000"/>
              </a:lnSpc>
              <a:spcBef>
                <a:spcPts val="70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¿El calentamiento global ocasionará la pérdida de especies en el Mar Caribe?</a:t>
            </a:r>
            <a:endParaRPr/>
          </a:p>
          <a:p>
            <a:pPr marL="171450" marR="0" lvl="0" indent="-171450" algn="l" rtl="0">
              <a:lnSpc>
                <a:spcPct val="80000"/>
              </a:lnSpc>
              <a:spcBef>
                <a:spcPts val="70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¿Es la planta de anamú útil para el tratamiento de cáncer de la próstata?</a:t>
            </a:r>
            <a:endParaRPr/>
          </a:p>
          <a:p>
            <a:pPr marL="171450" marR="0" lvl="0" indent="-171450" algn="l" rtl="0">
              <a:lnSpc>
                <a:spcPct val="80000"/>
              </a:lnSpc>
              <a:spcBef>
                <a:spcPts val="700"/>
              </a:spcBef>
              <a:spcAft>
                <a:spcPts val="0"/>
              </a:spcAft>
              <a:buClr>
                <a:schemeClr val="dk1"/>
              </a:buClr>
              <a:buSzPts val="2700"/>
              <a:buFont typeface="Arial"/>
              <a:buNone/>
            </a:pPr>
            <a:endParaRPr sz="2700" b="0" i="0" u="none">
              <a:solidFill>
                <a:schemeClr val="dk1"/>
              </a:solidFill>
              <a:latin typeface="Calibri"/>
              <a:ea typeface="Calibri"/>
              <a:cs typeface="Calibri"/>
              <a:sym typeface="Calibri"/>
            </a:endParaRPr>
          </a:p>
          <a:p>
            <a:pPr marL="171450" marR="0" lvl="0" indent="-171450" algn="l" rtl="0">
              <a:lnSpc>
                <a:spcPct val="80000"/>
              </a:lnSpc>
              <a:spcBef>
                <a:spcPts val="700"/>
              </a:spcBef>
              <a:spcAft>
                <a:spcPts val="0"/>
              </a:spcAft>
              <a:buClr>
                <a:schemeClr val="dk1"/>
              </a:buClr>
              <a:buSzPts val="2700"/>
              <a:buFont typeface="Arial"/>
              <a:buNone/>
            </a:pPr>
            <a:r>
              <a:rPr lang="en-US" sz="2700" b="0" i="0" u="none">
                <a:solidFill>
                  <a:schemeClr val="dk1"/>
                </a:solidFill>
                <a:latin typeface="Calibri"/>
                <a:ea typeface="Calibri"/>
                <a:cs typeface="Calibri"/>
                <a:sym typeface="Calibri"/>
              </a:rPr>
              <a:t>Ejercicio: Formule una pregunta válida que pueda contestar con el método científico.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 calcmode="lin" valueType="num">
                                      <p:cBhvr additive="base">
                                        <p:cTn id="7" dur="1000"/>
                                        <p:tgtEl>
                                          <p:spTgt spid="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 calcmode="lin" valueType="num">
                                      <p:cBhvr additive="base">
                                        <p:cTn id="12" dur="1000"/>
                                        <p:tgtEl>
                                          <p:spTgt spid="1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 calcmode="lin" valueType="num">
                                      <p:cBhvr additive="base">
                                        <p:cTn id="17" dur="1000"/>
                                        <p:tgtEl>
                                          <p:spTgt spid="1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 calcmode="lin" valueType="num">
                                      <p:cBhvr additive="base">
                                        <p:cTn id="22" dur="1000"/>
                                        <p:tgtEl>
                                          <p:spTgt spid="1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2">
                                            <p:txEl>
                                              <p:pRg st="4" end="4"/>
                                            </p:txEl>
                                          </p:spTgt>
                                        </p:tgtEl>
                                        <p:attrNameLst>
                                          <p:attrName>style.visibility</p:attrName>
                                        </p:attrNameLst>
                                      </p:cBhvr>
                                      <p:to>
                                        <p:strVal val="visible"/>
                                      </p:to>
                                    </p:set>
                                    <p:anim calcmode="lin" valueType="num">
                                      <p:cBhvr additive="base">
                                        <p:cTn id="27" dur="1000"/>
                                        <p:tgtEl>
                                          <p:spTgt spid="1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8"/>
          <p:cNvPicPr preferRelativeResize="0"/>
          <p:nvPr/>
        </p:nvPicPr>
        <p:blipFill rotWithShape="1">
          <a:blip r:embed="rId3">
            <a:alphaModFix/>
          </a:blip>
          <a:srcRect/>
          <a:stretch/>
        </p:blipFill>
        <p:spPr>
          <a:xfrm>
            <a:off x="182562" y="-12700"/>
            <a:ext cx="8059737" cy="1365250"/>
          </a:xfrm>
          <a:prstGeom prst="rect">
            <a:avLst/>
          </a:prstGeom>
          <a:noFill/>
          <a:ln>
            <a:noFill/>
          </a:ln>
        </p:spPr>
      </p:pic>
      <p:sp>
        <p:nvSpPr>
          <p:cNvPr id="139" name="Google Shape;139;p8"/>
          <p:cNvSpPr txBox="1">
            <a:spLocks noGrp="1"/>
          </p:cNvSpPr>
          <p:nvPr>
            <p:ph type="body" idx="1"/>
          </p:nvPr>
        </p:nvSpPr>
        <p:spPr>
          <a:xfrm>
            <a:off x="171450" y="1524000"/>
            <a:ext cx="8229600" cy="5029200"/>
          </a:xfrm>
          <a:prstGeom prst="rect">
            <a:avLst/>
          </a:prstGeom>
          <a:noFill/>
          <a:ln>
            <a:noFill/>
          </a:ln>
        </p:spPr>
        <p:txBody>
          <a:bodyPr spcFirstLastPara="1" wrap="square" lIns="91425" tIns="45700" rIns="91425" bIns="45700" anchor="t" anchorCtr="0">
            <a:noAutofit/>
          </a:bodyPr>
          <a:lstStyle/>
          <a:p>
            <a:pPr marL="514350" marR="0" lvl="1" indent="-177800" algn="l" rtl="0">
              <a:lnSpc>
                <a:spcPct val="8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Una posible explicación para una observación.</a:t>
            </a:r>
            <a:endParaRPr/>
          </a:p>
          <a:p>
            <a:pPr marL="514350" marR="0" lvl="1" indent="-177800" algn="l" rtl="0">
              <a:lnSpc>
                <a:spcPct val="80000"/>
              </a:lnSpc>
              <a:spcBef>
                <a:spcPts val="3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Identifica el organismo o procesos y las variables a investigar.</a:t>
            </a:r>
            <a:endParaRPr/>
          </a:p>
          <a:p>
            <a:pPr marL="514350" marR="0" lvl="1" indent="-177800" algn="l" rtl="0">
              <a:lnSpc>
                <a:spcPct val="80000"/>
              </a:lnSpc>
              <a:spcBef>
                <a:spcPts val="3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Siempre tiene que ser comprobable.</a:t>
            </a:r>
            <a:endParaRPr/>
          </a:p>
          <a:p>
            <a:pPr marL="514350" marR="0" lvl="1" indent="-177800" algn="l" rtl="0">
              <a:lnSpc>
                <a:spcPct val="80000"/>
              </a:lnSpc>
              <a:spcBef>
                <a:spcPts val="3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Puede ser probada falsa.  Otros trabajos y/u  otras tecnologías podrían producir datos que falsifiquen mi hipótesis. </a:t>
            </a:r>
            <a:endParaRPr/>
          </a:p>
          <a:p>
            <a:pPr marL="514350" marR="0" lvl="1" indent="0" algn="l" rtl="0">
              <a:lnSpc>
                <a:spcPct val="80000"/>
              </a:lnSpc>
              <a:spcBef>
                <a:spcPts val="3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171450" marR="0" lvl="0" indent="-177800" algn="l" rtl="0">
              <a:lnSpc>
                <a:spcPct val="80000"/>
              </a:lnSpc>
              <a:spcBef>
                <a:spcPts val="700"/>
              </a:spcBef>
              <a:spcAft>
                <a:spcPts val="0"/>
              </a:spcAft>
              <a:buClr>
                <a:schemeClr val="dk1"/>
              </a:buClr>
              <a:buSzPts val="2800"/>
              <a:buFont typeface="Arial"/>
              <a:buChar char="•"/>
            </a:pPr>
            <a:r>
              <a:rPr lang="en-US" sz="2800" b="0" i="0" u="none">
                <a:solidFill>
                  <a:schemeClr val="dk1"/>
                </a:solidFill>
                <a:latin typeface="Calibri"/>
                <a:ea typeface="Calibri"/>
                <a:cs typeface="Calibri"/>
                <a:sym typeface="Calibri"/>
              </a:rPr>
              <a:t>¿Necesito realizar un experimento controlado para probar mi hipótesis?</a:t>
            </a:r>
            <a:endParaRPr/>
          </a:p>
          <a:p>
            <a:pPr marL="171450" marR="0" lvl="0" indent="-171450" algn="l" rtl="0">
              <a:lnSpc>
                <a:spcPct val="80000"/>
              </a:lnSpc>
              <a:spcBef>
                <a:spcPts val="7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No. Por ejemplo, una investigación sobre evolución 	</a:t>
            </a:r>
            <a:r>
              <a:rPr lang="en-US" sz="2800"/>
              <a:t>puede</a:t>
            </a:r>
            <a:r>
              <a:rPr lang="en-US" sz="2800" b="0" i="0" u="none">
                <a:solidFill>
                  <a:schemeClr val="dk1"/>
                </a:solidFill>
                <a:latin typeface="Calibri"/>
                <a:ea typeface="Calibri"/>
                <a:cs typeface="Calibri"/>
                <a:sym typeface="Calibri"/>
              </a:rPr>
              <a:t> basarse en el estudio de los fósiles y no en 	el análisis de experimentos.</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9"/>
          <p:cNvPicPr preferRelativeResize="0"/>
          <p:nvPr/>
        </p:nvPicPr>
        <p:blipFill rotWithShape="1">
          <a:blip r:embed="rId3">
            <a:alphaModFix/>
          </a:blip>
          <a:srcRect/>
          <a:stretch/>
        </p:blipFill>
        <p:spPr>
          <a:xfrm>
            <a:off x="354012" y="146050"/>
            <a:ext cx="8040687" cy="1335087"/>
          </a:xfrm>
          <a:prstGeom prst="rect">
            <a:avLst/>
          </a:prstGeom>
          <a:noFill/>
          <a:ln>
            <a:noFill/>
          </a:ln>
        </p:spPr>
      </p:pic>
      <p:pic>
        <p:nvPicPr>
          <p:cNvPr id="146" name="Google Shape;146;p9"/>
          <p:cNvPicPr preferRelativeResize="0">
            <a:picLocks noGrp="1"/>
          </p:cNvPicPr>
          <p:nvPr>
            <p:ph type="body" idx="1"/>
          </p:nvPr>
        </p:nvPicPr>
        <p:blipFill rotWithShape="1">
          <a:blip r:embed="rId4">
            <a:alphaModFix/>
          </a:blip>
          <a:srcRect/>
          <a:stretch/>
        </p:blipFill>
        <p:spPr>
          <a:xfrm>
            <a:off x="450850" y="2047875"/>
            <a:ext cx="8242300" cy="4548187"/>
          </a:xfrm>
          <a:prstGeom prst="rect">
            <a:avLst/>
          </a:prstGeom>
          <a:noFill/>
          <a:ln>
            <a:noFill/>
          </a:ln>
        </p:spPr>
      </p:pic>
      <p:pic>
        <p:nvPicPr>
          <p:cNvPr id="147" name="Google Shape;147;p9"/>
          <p:cNvPicPr preferRelativeResize="0"/>
          <p:nvPr/>
        </p:nvPicPr>
        <p:blipFill rotWithShape="1">
          <a:blip r:embed="rId5">
            <a:alphaModFix/>
          </a:blip>
          <a:srcRect/>
          <a:stretch/>
        </p:blipFill>
        <p:spPr>
          <a:xfrm>
            <a:off x="1524000" y="2057400"/>
            <a:ext cx="1262062" cy="1262062"/>
          </a:xfrm>
          <a:prstGeom prst="rect">
            <a:avLst/>
          </a:prstGeom>
          <a:noFill/>
          <a:ln>
            <a:noFill/>
          </a:ln>
        </p:spPr>
      </p:pic>
      <p:pic>
        <p:nvPicPr>
          <p:cNvPr id="148" name="Google Shape;148;p9"/>
          <p:cNvPicPr preferRelativeResize="0"/>
          <p:nvPr/>
        </p:nvPicPr>
        <p:blipFill rotWithShape="1">
          <a:blip r:embed="rId5">
            <a:alphaModFix/>
          </a:blip>
          <a:srcRect/>
          <a:stretch/>
        </p:blipFill>
        <p:spPr>
          <a:xfrm>
            <a:off x="1524000" y="3689350"/>
            <a:ext cx="1262062" cy="12620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Presentación en pantalla (4:3)</PresentationFormat>
  <Paragraphs>146</Paragraphs>
  <Slides>27</Slides>
  <Notes>27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Arial</vt:lpstr>
      <vt:lpstr>Calibri</vt:lpstr>
      <vt:lpstr>Office Theme</vt:lpstr>
      <vt:lpstr>Método Científico</vt:lpstr>
      <vt:lpstr>Objetivos</vt:lpstr>
      <vt:lpstr>Presentación de PowerPoint</vt:lpstr>
      <vt:lpstr>Presentación de PowerPoint</vt:lpstr>
      <vt:lpstr>Observaciones y pregunta válida: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Método Científico</dc:title>
  <dc:creator>Jeanine</dc:creator>
  <cp:lastModifiedBy>Owner</cp:lastModifiedBy>
  <cp:revision>1</cp:revision>
  <dcterms:created xsi:type="dcterms:W3CDTF">2009-06-17T01:08:12Z</dcterms:created>
  <dcterms:modified xsi:type="dcterms:W3CDTF">2022-08-23T20:10:32Z</dcterms:modified>
</cp:coreProperties>
</file>