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50" r:id="rId2"/>
    <p:sldId id="351" r:id="rId3"/>
    <p:sldId id="312" r:id="rId4"/>
    <p:sldId id="327" r:id="rId5"/>
    <p:sldId id="266" r:id="rId6"/>
    <p:sldId id="268" r:id="rId7"/>
    <p:sldId id="269" r:id="rId8"/>
    <p:sldId id="329" r:id="rId9"/>
    <p:sldId id="325" r:id="rId10"/>
    <p:sldId id="326" r:id="rId11"/>
    <p:sldId id="332" r:id="rId12"/>
    <p:sldId id="330" r:id="rId13"/>
    <p:sldId id="333" r:id="rId14"/>
    <p:sldId id="270" r:id="rId15"/>
    <p:sldId id="334" r:id="rId16"/>
    <p:sldId id="336" r:id="rId17"/>
    <p:sldId id="342" r:id="rId18"/>
    <p:sldId id="314" r:id="rId19"/>
    <p:sldId id="349" r:id="rId20"/>
    <p:sldId id="341" r:id="rId21"/>
    <p:sldId id="345" r:id="rId22"/>
  </p:sldIdLst>
  <p:sldSz cx="9144000" cy="6858000" type="screen4x3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Constantia" pitchFamily="18" charset="0"/>
      <p:regular r:id="rId29"/>
      <p:bold r:id="rId30"/>
      <p:italic r:id="rId31"/>
      <p:boldItalic r:id="rId32"/>
    </p:embeddedFont>
    <p:embeddedFont>
      <p:font typeface="Wingdings 2" pitchFamily="18" charset="2"/>
      <p:regular r:id="rId33"/>
    </p:embeddedFont>
    <p:embeddedFont>
      <p:font typeface="Cambria Math" pitchFamily="18" charset="0"/>
      <p:regular r:id="rId34"/>
    </p:embeddedFont>
    <p:embeddedFont>
      <p:font typeface="Cambria" pitchFamily="18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7" autoAdjust="0"/>
    <p:restoredTop sz="97922" autoAdjust="0"/>
  </p:normalViewPr>
  <p:slideViewPr>
    <p:cSldViewPr>
      <p:cViewPr varScale="1">
        <p:scale>
          <a:sx n="76" d="100"/>
          <a:sy n="76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FA632-885D-4831-9476-D76FE939E0A1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64385-8513-453C-9E3D-636D0AA403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2119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16AA0-8216-4751-9814-EA67007A7C08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76B2B-4BAF-43E6-B118-D588ADE20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218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5EF5-E3C8-4B01-90EE-C7B1DAA38A9F}" type="datetime1">
              <a:rPr lang="en-US" smtClean="0"/>
              <a:pPr/>
              <a:t>10/30/2014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FA7B-2DF2-4C81-89A6-79D84D733433}" type="datetime1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BEAC-06E2-468E-B81D-BEEE844FF602}" type="datetime1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FC26-7339-44C6-A070-2CEC5DEF35FE}" type="datetime1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CA81-8A95-4A3F-A065-7B91BA7E8589}" type="datetime1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160-115C-42F1-AE4F-D63898AAE1F5}" type="datetime1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C178-FA62-4A67-A29D-B2A579E673A7}" type="datetime1">
              <a:rPr lang="en-US" smtClean="0"/>
              <a:pPr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913B-BFE4-4C67-A2C5-0600A99A8540}" type="datetime1">
              <a:rPr lang="en-US" smtClean="0"/>
              <a:pPr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C263-3CB2-4DD7-AF02-03FC7585054E}" type="datetime1">
              <a:rPr lang="en-US" smtClean="0"/>
              <a:pPr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D461-7369-4F0D-AE81-3B98E20BF341}" type="datetime1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D527-DA67-43FB-A1E0-0D2B2073829A}" type="datetime1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5CC176-36C5-4975-A2AE-1A655EC90CD6}" type="datetime1">
              <a:rPr lang="en-US" smtClean="0"/>
              <a:pPr/>
              <a:t>10/30/2014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ersenne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Number Theory and Cryptography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Question/Answer Animations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Sieve of Eratosthenes</a:t>
            </a:r>
            <a:endParaRPr lang="en-US" dirty="0"/>
          </a:p>
        </p:txBody>
      </p:sp>
      <p:pic>
        <p:nvPicPr>
          <p:cNvPr id="4" name="Content Placeholder 3" descr="table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5033501" cy="4389437"/>
          </a:xfrm>
        </p:spPr>
      </p:pic>
      <p:sp>
        <p:nvSpPr>
          <p:cNvPr id="5" name="TextBox 4"/>
          <p:cNvSpPr txBox="1"/>
          <p:nvPr/>
        </p:nvSpPr>
        <p:spPr>
          <a:xfrm>
            <a:off x="5638800" y="1828800"/>
            <a:ext cx="2971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an integer </a:t>
            </a:r>
            <a:r>
              <a:rPr lang="en-US" i="1" dirty="0" smtClean="0"/>
              <a:t>n</a:t>
            </a:r>
            <a:r>
              <a:rPr lang="en-US" dirty="0" smtClean="0"/>
              <a:t> is a composite integer, then it has a prime divisor less than or equal to </a:t>
            </a:r>
            <a:r>
              <a:rPr lang="en-US" dirty="0" smtClean="0">
                <a:latin typeface="Cambria Math"/>
                <a:ea typeface="Cambria Math"/>
              </a:rPr>
              <a:t>√</a:t>
            </a:r>
            <a:r>
              <a:rPr lang="en-US" i="1" dirty="0" smtClean="0"/>
              <a:t>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To see this, note that if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i="1" dirty="0" err="1" smtClean="0"/>
              <a:t>ab</a:t>
            </a:r>
            <a:r>
              <a:rPr lang="en-US" dirty="0" smtClean="0"/>
              <a:t>, then  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≤ √</a:t>
            </a:r>
            <a:r>
              <a:rPr lang="en-US" i="1" dirty="0" smtClean="0"/>
              <a:t>n </a:t>
            </a:r>
            <a:r>
              <a:rPr lang="en-US" dirty="0" smtClean="0"/>
              <a:t> or </a:t>
            </a:r>
            <a:r>
              <a:rPr lang="en-US" i="1" dirty="0" smtClean="0"/>
              <a:t>b </a:t>
            </a:r>
            <a:r>
              <a:rPr lang="en-US" dirty="0" smtClean="0">
                <a:latin typeface="Cambria Math"/>
                <a:ea typeface="Cambria Math"/>
              </a:rPr>
              <a:t>≤√</a:t>
            </a:r>
            <a:r>
              <a:rPr lang="en-US" i="1" dirty="0" smtClean="0"/>
              <a:t>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Trial division</a:t>
            </a:r>
            <a:r>
              <a:rPr lang="en-US" dirty="0" smtClean="0"/>
              <a:t>, a very inefficient method of determining if a number </a:t>
            </a:r>
            <a:r>
              <a:rPr lang="en-US" i="1" dirty="0" smtClean="0"/>
              <a:t>n</a:t>
            </a:r>
            <a:r>
              <a:rPr lang="en-US" dirty="0" smtClean="0"/>
              <a:t>  is prime, is to try every integer </a:t>
            </a:r>
            <a:r>
              <a:rPr lang="en-US" i="1" dirty="0" err="1" smtClean="0"/>
              <a:t>i</a:t>
            </a:r>
            <a:r>
              <a:rPr lang="en-US" dirty="0" smtClean="0">
                <a:latin typeface="Cambria Math"/>
                <a:ea typeface="Cambria Math"/>
              </a:rPr>
              <a:t> ≤√</a:t>
            </a:r>
            <a:r>
              <a:rPr lang="en-US" i="1" dirty="0" smtClean="0"/>
              <a:t>n </a:t>
            </a:r>
            <a:r>
              <a:rPr lang="en-US" dirty="0" smtClean="0"/>
              <a:t>and see if n is divisible by </a:t>
            </a:r>
            <a:r>
              <a:rPr lang="en-US" i="1" dirty="0" err="1" smtClean="0"/>
              <a:t>i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Primes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Mathematicians have been interested in the distribution of prime numbers among the positive integers. In the nineteenth century, the </a:t>
            </a:r>
            <a:r>
              <a:rPr lang="en-US" i="1" dirty="0" smtClean="0"/>
              <a:t>prime number theorem </a:t>
            </a:r>
            <a:r>
              <a:rPr lang="en-US" dirty="0" smtClean="0"/>
              <a:t>was proved which</a:t>
            </a:r>
            <a:r>
              <a:rPr lang="en-US" i="1" dirty="0" smtClean="0"/>
              <a:t> </a:t>
            </a:r>
            <a:r>
              <a:rPr lang="en-US" dirty="0" smtClean="0"/>
              <a:t>gives an asymptotic estimate for the number of primes not exceeding </a:t>
            </a:r>
            <a:r>
              <a:rPr lang="en-US" i="1" dirty="0" smtClean="0"/>
              <a:t>x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Prime Number Theorem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The ratio of the number of primes not exceeding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  <a:r>
              <a:rPr lang="en-US" dirty="0" smtClean="0"/>
              <a:t>/</a:t>
            </a:r>
            <a:r>
              <a:rPr lang="en-US" dirty="0" err="1" smtClean="0"/>
              <a:t>ln</a:t>
            </a:r>
            <a:r>
              <a:rPr lang="en-US" dirty="0" smtClean="0"/>
              <a:t> </a:t>
            </a:r>
            <a:r>
              <a:rPr lang="en-US" i="1" dirty="0" smtClean="0"/>
              <a:t>x </a:t>
            </a:r>
            <a:r>
              <a:rPr lang="en-US" dirty="0" smtClean="0"/>
              <a:t>approaches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as </a:t>
            </a:r>
            <a:r>
              <a:rPr lang="en-US" i="1" dirty="0" smtClean="0"/>
              <a:t>x</a:t>
            </a:r>
            <a:r>
              <a:rPr lang="en-US" dirty="0" smtClean="0"/>
              <a:t> grows without bound. (</a:t>
            </a:r>
            <a:r>
              <a:rPr lang="en-US" dirty="0" err="1" smtClean="0"/>
              <a:t>ln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 is the natural logarithm of 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theorem tells us that the number of primes not exceeding </a:t>
            </a:r>
            <a:r>
              <a:rPr lang="en-US" i="1" dirty="0" smtClean="0"/>
              <a:t>x</a:t>
            </a:r>
            <a:r>
              <a:rPr lang="en-US" dirty="0" smtClean="0"/>
              <a:t>, can be approximated by </a:t>
            </a:r>
            <a:r>
              <a:rPr lang="en-US" i="1" dirty="0" smtClean="0"/>
              <a:t>x</a:t>
            </a:r>
            <a:r>
              <a:rPr lang="en-US" dirty="0" smtClean="0"/>
              <a:t>/</a:t>
            </a:r>
            <a:r>
              <a:rPr lang="en-US" dirty="0" err="1" smtClean="0"/>
              <a:t>ln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Mersenne</a:t>
            </a:r>
            <a:r>
              <a:rPr lang="en-US" dirty="0" smtClean="0"/>
              <a:t> Primes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  Definition</a:t>
            </a:r>
            <a:r>
              <a:rPr lang="en-US" dirty="0" smtClean="0"/>
              <a:t>: Prime numbers of the form </a:t>
            </a:r>
            <a:r>
              <a:rPr lang="en-US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="1" i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="1" i="1" baseline="30000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Cambria Math"/>
                <a:ea typeface="Cambria Math"/>
              </a:rPr>
              <a:t>− </a:t>
            </a:r>
            <a:r>
              <a:rPr lang="en-US" b="1" dirty="0" smtClean="0">
                <a:solidFill>
                  <a:srgbClr val="FF0000"/>
                </a:solidFill>
                <a:latin typeface="Cambria Math"/>
                <a:ea typeface="Cambria Math"/>
              </a:rPr>
              <a:t>1</a:t>
            </a:r>
            <a:r>
              <a:rPr lang="en-US" b="1" i="1" dirty="0" smtClean="0">
                <a:solidFill>
                  <a:srgbClr val="FF0000"/>
                </a:solidFill>
                <a:latin typeface="Cambria Math"/>
                <a:ea typeface="Cambria Math"/>
              </a:rPr>
              <a:t> , </a:t>
            </a:r>
            <a:r>
              <a:rPr lang="en-US" b="1" dirty="0" smtClean="0">
                <a:solidFill>
                  <a:srgbClr val="FF0000"/>
                </a:solidFill>
                <a:ea typeface="Cambria Math"/>
              </a:rPr>
              <a:t>where</a:t>
            </a:r>
            <a:r>
              <a:rPr lang="en-US" b="1" i="1" dirty="0" smtClean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en-US" b="1" baseline="30000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 is prime</a:t>
            </a:r>
            <a:r>
              <a:rPr lang="en-US" dirty="0" smtClean="0"/>
              <a:t>, are called </a:t>
            </a:r>
            <a:r>
              <a:rPr lang="en-US" i="1" dirty="0" err="1" smtClean="0"/>
              <a:t>Mersenne</a:t>
            </a:r>
            <a:r>
              <a:rPr lang="en-US" i="1" dirty="0" smtClean="0"/>
              <a:t> primes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</a:t>
            </a:r>
            <a:r>
              <a:rPr lang="en-US" i="1" dirty="0" smtClean="0">
                <a:latin typeface="Cambria Math"/>
                <a:ea typeface="Cambria Math"/>
              </a:rPr>
              <a:t>− </a:t>
            </a:r>
            <a:r>
              <a:rPr lang="en-US" dirty="0" smtClean="0">
                <a:latin typeface="Cambria Math"/>
                <a:ea typeface="Cambria Math"/>
              </a:rPr>
              <a:t>1</a:t>
            </a:r>
            <a:r>
              <a:rPr lang="en-US" i="1" dirty="0" smtClean="0">
                <a:latin typeface="Cambria Math"/>
                <a:ea typeface="Cambria Math"/>
              </a:rPr>
              <a:t>  = </a:t>
            </a:r>
            <a:r>
              <a:rPr lang="en-US" dirty="0" smtClean="0">
                <a:latin typeface="Cambria Math"/>
                <a:ea typeface="Cambria Math"/>
              </a:rPr>
              <a:t>3</a:t>
            </a:r>
            <a:r>
              <a:rPr lang="en-US" i="1" dirty="0" smtClean="0">
                <a:latin typeface="Cambria Math"/>
                <a:ea typeface="Cambria Math"/>
              </a:rPr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baseline="30000" dirty="0" smtClean="0"/>
              <a:t> </a:t>
            </a:r>
            <a:r>
              <a:rPr lang="en-US" i="1" dirty="0" smtClean="0">
                <a:latin typeface="Cambria Math"/>
                <a:ea typeface="Cambria Math"/>
              </a:rPr>
              <a:t>− </a:t>
            </a:r>
            <a:r>
              <a:rPr lang="en-US" dirty="0" smtClean="0">
                <a:latin typeface="Cambria Math"/>
                <a:ea typeface="Cambria Math"/>
              </a:rPr>
              <a:t>1</a:t>
            </a:r>
            <a:r>
              <a:rPr lang="en-US" i="1" dirty="0" smtClean="0">
                <a:latin typeface="Cambria Math"/>
                <a:ea typeface="Cambria Math"/>
              </a:rPr>
              <a:t>  = </a:t>
            </a:r>
            <a:r>
              <a:rPr lang="en-US" dirty="0" smtClean="0">
                <a:latin typeface="Cambria Math"/>
                <a:ea typeface="Cambria Math"/>
              </a:rPr>
              <a:t>7,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2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i="1" baseline="30000" dirty="0" smtClean="0"/>
              <a:t> </a:t>
            </a:r>
            <a:r>
              <a:rPr lang="en-US" i="1" dirty="0" smtClean="0">
                <a:latin typeface="Cambria Math"/>
                <a:ea typeface="Cambria Math"/>
              </a:rPr>
              <a:t>− </a:t>
            </a:r>
            <a:r>
              <a:rPr lang="en-US" dirty="0" smtClean="0">
                <a:latin typeface="Cambria Math"/>
                <a:ea typeface="Cambria Math"/>
              </a:rPr>
              <a:t>1</a:t>
            </a:r>
            <a:r>
              <a:rPr lang="en-US" i="1" dirty="0" smtClean="0">
                <a:latin typeface="Cambria Math"/>
                <a:ea typeface="Cambria Math"/>
              </a:rPr>
              <a:t>  = </a:t>
            </a:r>
            <a:r>
              <a:rPr lang="en-US" dirty="0" smtClean="0">
                <a:latin typeface="Cambria Math"/>
                <a:ea typeface="Cambria Math"/>
              </a:rPr>
              <a:t>31 ,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2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i="1" baseline="30000" dirty="0" smtClean="0"/>
              <a:t> </a:t>
            </a:r>
            <a:r>
              <a:rPr lang="en-US" i="1" dirty="0" smtClean="0">
                <a:latin typeface="Cambria Math"/>
                <a:ea typeface="Cambria Math"/>
              </a:rPr>
              <a:t>− </a:t>
            </a:r>
            <a:r>
              <a:rPr lang="en-US" dirty="0" smtClean="0">
                <a:latin typeface="Cambria Math"/>
                <a:ea typeface="Cambria Math"/>
              </a:rPr>
              <a:t>1 </a:t>
            </a:r>
            <a:r>
              <a:rPr lang="en-US" i="1" dirty="0" smtClean="0">
                <a:latin typeface="Cambria Math"/>
                <a:ea typeface="Cambria Math"/>
              </a:rPr>
              <a:t> = </a:t>
            </a:r>
            <a:r>
              <a:rPr lang="en-US" dirty="0" smtClean="0">
                <a:latin typeface="Cambria Math"/>
                <a:ea typeface="Cambria Math"/>
              </a:rPr>
              <a:t>127  are </a:t>
            </a:r>
            <a:r>
              <a:rPr lang="en-US" dirty="0" err="1" smtClean="0">
                <a:latin typeface="Cambria Math"/>
                <a:ea typeface="Cambria Math"/>
              </a:rPr>
              <a:t>Mersenne</a:t>
            </a:r>
            <a:r>
              <a:rPr lang="en-US" dirty="0" smtClean="0">
                <a:latin typeface="Cambria Math"/>
                <a:ea typeface="Cambria Math"/>
              </a:rPr>
              <a:t> primes.</a:t>
            </a:r>
          </a:p>
          <a:p>
            <a:pPr lvl="1"/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i="1" baseline="30000" dirty="0" smtClean="0"/>
              <a:t> </a:t>
            </a:r>
            <a:r>
              <a:rPr lang="en-US" i="1" dirty="0" smtClean="0">
                <a:latin typeface="Cambria Math"/>
                <a:ea typeface="Cambria Math"/>
              </a:rPr>
              <a:t>− </a:t>
            </a:r>
            <a:r>
              <a:rPr lang="en-US" dirty="0" smtClean="0">
                <a:latin typeface="Cambria Math"/>
                <a:ea typeface="Cambria Math"/>
              </a:rPr>
              <a:t>1</a:t>
            </a:r>
            <a:r>
              <a:rPr lang="en-US" i="1" dirty="0" smtClean="0">
                <a:latin typeface="Cambria Math"/>
                <a:ea typeface="Cambria Math"/>
              </a:rPr>
              <a:t>  = </a:t>
            </a:r>
            <a:r>
              <a:rPr lang="en-US" dirty="0" smtClean="0">
                <a:latin typeface="Cambria Math"/>
                <a:ea typeface="Cambria Math"/>
              </a:rPr>
              <a:t>2047 </a:t>
            </a:r>
            <a:r>
              <a:rPr lang="en-US" i="1" dirty="0" smtClean="0">
                <a:latin typeface="Cambria Math"/>
                <a:ea typeface="Cambria Math"/>
              </a:rPr>
              <a:t>  </a:t>
            </a:r>
            <a:r>
              <a:rPr lang="en-US" dirty="0" smtClean="0">
                <a:ea typeface="Cambria Math"/>
              </a:rPr>
              <a:t>is not a </a:t>
            </a:r>
            <a:r>
              <a:rPr lang="en-US" dirty="0" err="1" smtClean="0">
                <a:ea typeface="Cambria Math"/>
              </a:rPr>
              <a:t>Mersenne</a:t>
            </a:r>
            <a:r>
              <a:rPr lang="en-US" dirty="0" smtClean="0">
                <a:ea typeface="Cambria Math"/>
              </a:rPr>
              <a:t> prime</a:t>
            </a:r>
            <a:r>
              <a:rPr lang="en-US" dirty="0" smtClean="0">
                <a:latin typeface="Cambria Math"/>
                <a:ea typeface="Cambria Math"/>
              </a:rPr>
              <a:t> since 2047 = 23∙89.</a:t>
            </a:r>
          </a:p>
          <a:p>
            <a:pPr lvl="1"/>
            <a:r>
              <a:rPr lang="en-US" dirty="0" smtClean="0">
                <a:latin typeface="Cambria Math"/>
                <a:ea typeface="Cambria Math"/>
              </a:rPr>
              <a:t>There is an efficient test for determining if 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i="1" baseline="30000" dirty="0" smtClean="0"/>
              <a:t> </a:t>
            </a:r>
            <a:r>
              <a:rPr lang="en-US" i="1" dirty="0" smtClean="0">
                <a:latin typeface="Cambria Math"/>
                <a:ea typeface="Cambria Math"/>
              </a:rPr>
              <a:t>− </a:t>
            </a:r>
            <a:r>
              <a:rPr lang="en-US" dirty="0" smtClean="0">
                <a:latin typeface="Cambria Math"/>
                <a:ea typeface="Cambria Math"/>
              </a:rPr>
              <a:t>1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 is prime.</a:t>
            </a:r>
          </a:p>
          <a:p>
            <a:pPr lvl="1"/>
            <a:r>
              <a:rPr lang="en-US" dirty="0" smtClean="0">
                <a:latin typeface="Cambria Math"/>
                <a:ea typeface="Cambria Math"/>
              </a:rPr>
              <a:t>The largest known prime numbers are </a:t>
            </a:r>
            <a:r>
              <a:rPr lang="en-US" dirty="0" err="1" smtClean="0">
                <a:latin typeface="Cambria Math"/>
                <a:ea typeface="Cambria Math"/>
              </a:rPr>
              <a:t>Mersenne</a:t>
            </a:r>
            <a:r>
              <a:rPr lang="en-US" dirty="0" smtClean="0">
                <a:latin typeface="Cambria Math"/>
                <a:ea typeface="Cambria Math"/>
              </a:rPr>
              <a:t> primes.</a:t>
            </a:r>
          </a:p>
          <a:p>
            <a:pPr lvl="1"/>
            <a:r>
              <a:rPr lang="en-US" dirty="0" smtClean="0">
                <a:latin typeface="Cambria Math"/>
                <a:ea typeface="Cambria Math"/>
              </a:rPr>
              <a:t>As of mid 2011, 47 </a:t>
            </a:r>
            <a:r>
              <a:rPr lang="en-US" dirty="0" err="1" smtClean="0">
                <a:latin typeface="Cambria Math"/>
                <a:ea typeface="Cambria Math"/>
              </a:rPr>
              <a:t>Mersenne</a:t>
            </a:r>
            <a:r>
              <a:rPr lang="en-US" dirty="0" smtClean="0">
                <a:latin typeface="Cambria Math"/>
                <a:ea typeface="Cambria Math"/>
              </a:rPr>
              <a:t> primes were known, the largest  is 2</a:t>
            </a:r>
            <a:r>
              <a:rPr lang="en-US" baseline="30000" dirty="0" smtClean="0">
                <a:latin typeface="Cambria Math"/>
                <a:ea typeface="Cambria Math"/>
              </a:rPr>
              <a:t>43,112,609</a:t>
            </a:r>
            <a:r>
              <a:rPr lang="en-US" dirty="0" smtClean="0">
                <a:latin typeface="Cambria Math"/>
                <a:ea typeface="Cambria Math"/>
              </a:rPr>
              <a:t> </a:t>
            </a:r>
            <a:r>
              <a:rPr lang="en-US" i="1" dirty="0" smtClean="0">
                <a:latin typeface="Cambria Math"/>
                <a:ea typeface="Cambria Math"/>
              </a:rPr>
              <a:t>− </a:t>
            </a:r>
            <a:r>
              <a:rPr lang="en-US" dirty="0" smtClean="0">
                <a:latin typeface="Cambria Math"/>
                <a:ea typeface="Cambria Math"/>
              </a:rPr>
              <a:t>1, which has nearly 13 million decimal digits.</a:t>
            </a:r>
          </a:p>
          <a:p>
            <a:pPr lvl="1"/>
            <a:r>
              <a:rPr lang="en-US" dirty="0" smtClean="0">
                <a:latin typeface="Cambria Math"/>
                <a:ea typeface="Cambria Math"/>
              </a:rPr>
              <a:t>The </a:t>
            </a:r>
            <a:r>
              <a:rPr lang="en-US" i="1" dirty="0" smtClean="0">
                <a:ea typeface="Cambria Math"/>
              </a:rPr>
              <a:t>Great Internet </a:t>
            </a:r>
            <a:r>
              <a:rPr lang="en-US" i="1" dirty="0" err="1" smtClean="0">
                <a:ea typeface="Cambria Math"/>
              </a:rPr>
              <a:t>Mersenne</a:t>
            </a:r>
            <a:r>
              <a:rPr lang="en-US" i="1" dirty="0" smtClean="0">
                <a:ea typeface="Cambria Math"/>
              </a:rPr>
              <a:t> Prime Search 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>
                <a:ea typeface="Cambria Math"/>
              </a:rPr>
              <a:t>GIMPS</a:t>
            </a:r>
            <a:r>
              <a:rPr lang="en-US" dirty="0" smtClean="0">
                <a:latin typeface="Cambria Math"/>
                <a:ea typeface="Cambria Math"/>
              </a:rPr>
              <a:t>) is a distributed computing project to search  for new </a:t>
            </a:r>
            <a:r>
              <a:rPr lang="en-US" dirty="0" err="1" smtClean="0">
                <a:latin typeface="Cambria Math"/>
                <a:ea typeface="Cambria Math"/>
              </a:rPr>
              <a:t>Mersenne</a:t>
            </a:r>
            <a:r>
              <a:rPr lang="en-US" dirty="0" smtClean="0">
                <a:latin typeface="Cambria Math"/>
                <a:ea typeface="Cambria Math"/>
              </a:rPr>
              <a:t> Primes.</a:t>
            </a:r>
          </a:p>
          <a:p>
            <a:pPr lvl="1">
              <a:buNone/>
            </a:pPr>
            <a:r>
              <a:rPr lang="en-US" dirty="0" smtClean="0">
                <a:latin typeface="Cambria Math"/>
                <a:ea typeface="Cambria Math"/>
              </a:rPr>
              <a:t>                   </a:t>
            </a:r>
            <a:r>
              <a:rPr lang="en-US" dirty="0" smtClean="0">
                <a:latin typeface="Cambria Math"/>
                <a:ea typeface="Cambria Math"/>
                <a:hlinkClick r:id="rId2"/>
              </a:rPr>
              <a:t>http://www.mersenne.org/</a:t>
            </a:r>
            <a:endParaRPr lang="en-US" dirty="0" smtClean="0">
              <a:latin typeface="Cambria Math"/>
              <a:ea typeface="Cambria Math"/>
            </a:endParaRPr>
          </a:p>
          <a:p>
            <a:pPr lvl="1">
              <a:buNone/>
            </a:pPr>
            <a:endParaRPr lang="en-US" dirty="0" smtClean="0">
              <a:latin typeface="Cambria Math"/>
              <a:ea typeface="Cambria Math"/>
            </a:endParaRPr>
          </a:p>
          <a:p>
            <a:pPr lvl="1"/>
            <a:endParaRPr lang="en-US" dirty="0"/>
          </a:p>
        </p:txBody>
      </p:sp>
      <p:pic>
        <p:nvPicPr>
          <p:cNvPr id="4" name="Picture 3" descr="03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81000"/>
            <a:ext cx="895350" cy="1040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685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Marin </a:t>
            </a:r>
            <a:r>
              <a:rPr lang="en-US" dirty="0" err="1" smtClean="0"/>
              <a:t>Mersenne</a:t>
            </a:r>
            <a:endParaRPr lang="en-US" dirty="0" smtClean="0"/>
          </a:p>
          <a:p>
            <a:r>
              <a:rPr lang="en-US" dirty="0" smtClean="0"/>
              <a:t>(1588-1648)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Conjectures about Primes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Even though primes have been studied extensively for centuries, many conjectures about them are unresolved, including:</a:t>
            </a:r>
          </a:p>
          <a:p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Goldbach’s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Conjecture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: Every even integer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&gt; 2, is the sum of two primes. It has been verified  by computer for all positive even integers up to  1.6 </a:t>
            </a:r>
            <a:r>
              <a:rPr lang="en-US" dirty="0" smtClean="0">
                <a:latin typeface="Cambria Math"/>
                <a:ea typeface="Cambria Math"/>
              </a:rPr>
              <a:t>∙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18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  The conjecture is believed to be true by most mathematicians.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There are infinitely many primes of the form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+ 1, where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is a positive integer. But it has been shown that there are infinitely many primes  of the form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+ 1, where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is a positive  integer or  the product of at most two primes.</a:t>
            </a:r>
          </a:p>
          <a:p>
            <a:r>
              <a:rPr lang="en-US" i="1" dirty="0" smtClean="0">
                <a:ea typeface="Cambria Math" pitchFamily="18" charset="0"/>
              </a:rPr>
              <a:t>The Twin Prime Conjecture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: The twin prime conjecture is that there are infinitely many pairs of twin primes. Twin primes are pairs of primes that differ by 2. Examples are 3 and 5, 5 and 7, 11 and 13, etc. The current world’s record for twin primes (as of mid 2011) consists of numbers   65,516,468,355</a:t>
            </a:r>
            <a:r>
              <a:rPr lang="en-US" dirty="0" smtClean="0">
                <a:latin typeface="Cambria Math"/>
                <a:ea typeface="Cambria Math"/>
              </a:rPr>
              <a:t>∙23</a:t>
            </a:r>
            <a:r>
              <a:rPr lang="en-US" baseline="30000" dirty="0" smtClean="0">
                <a:latin typeface="Cambria Math"/>
                <a:ea typeface="Cambria Math"/>
              </a:rPr>
              <a:t>33,333</a:t>
            </a:r>
            <a:r>
              <a:rPr lang="en-US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"/>
                <a:ea typeface="Cambria Math"/>
              </a:rPr>
              <a:t>±</a:t>
            </a:r>
            <a:r>
              <a:rPr lang="en-US" dirty="0" smtClean="0">
                <a:latin typeface="Cambria Math"/>
                <a:ea typeface="Cambria Math"/>
              </a:rPr>
              <a:t>1, which have 100,355 decimal digits.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 lvl="1"/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 lvl="1"/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Common Divisor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  Definition</a:t>
            </a:r>
            <a:r>
              <a:rPr lang="en-US" dirty="0" smtClean="0"/>
              <a:t>: Let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 </a:t>
            </a:r>
            <a:r>
              <a:rPr lang="en-US" dirty="0" smtClean="0"/>
              <a:t>be integers, not both zero. The largest integer </a:t>
            </a:r>
            <a:r>
              <a:rPr lang="en-US" i="1" dirty="0" smtClean="0"/>
              <a:t>d</a:t>
            </a:r>
            <a:r>
              <a:rPr lang="en-US" dirty="0" smtClean="0"/>
              <a:t> such that </a:t>
            </a:r>
            <a:r>
              <a:rPr lang="en-US" i="1" dirty="0" smtClean="0"/>
              <a:t>d </a:t>
            </a:r>
            <a:r>
              <a:rPr lang="en-US" dirty="0" smtClean="0"/>
              <a:t>|</a:t>
            </a:r>
            <a:r>
              <a:rPr lang="en-US" i="1" dirty="0" smtClean="0"/>
              <a:t> a </a:t>
            </a:r>
            <a:r>
              <a:rPr lang="en-US" dirty="0" smtClean="0"/>
              <a:t>and also </a:t>
            </a:r>
            <a:r>
              <a:rPr lang="en-US" i="1" dirty="0" smtClean="0"/>
              <a:t>d </a:t>
            </a:r>
            <a:r>
              <a:rPr lang="en-US" dirty="0" smtClean="0"/>
              <a:t>| </a:t>
            </a:r>
            <a:r>
              <a:rPr lang="en-US" i="1" dirty="0" smtClean="0"/>
              <a:t>b </a:t>
            </a:r>
            <a:r>
              <a:rPr lang="en-US" dirty="0" smtClean="0"/>
              <a:t>is called the greatest common divisor of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. The  greatest common divisor of </a:t>
            </a:r>
            <a:r>
              <a:rPr lang="en-US" i="1" dirty="0" smtClean="0"/>
              <a:t>a </a:t>
            </a:r>
            <a:r>
              <a:rPr lang="en-US" dirty="0" smtClean="0"/>
              <a:t>and </a:t>
            </a:r>
            <a:r>
              <a:rPr lang="en-US" i="1" dirty="0" smtClean="0"/>
              <a:t>b</a:t>
            </a:r>
            <a:r>
              <a:rPr lang="en-US" dirty="0" smtClean="0"/>
              <a:t> is denoted by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i="1" dirty="0" err="1" smtClean="0"/>
              <a:t>a,b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One can find greatest common divisors of small numbers by inspection.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err="1" smtClean="0"/>
              <a:t>Example</a:t>
            </a:r>
            <a:r>
              <a:rPr lang="en-US" dirty="0" err="1" smtClean="0"/>
              <a:t>:What</a:t>
            </a:r>
            <a:r>
              <a:rPr lang="en-US" dirty="0" smtClean="0"/>
              <a:t> is the greatest common divisor of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24</a:t>
            </a:r>
            <a:r>
              <a:rPr lang="en-US" dirty="0" smtClean="0"/>
              <a:t>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36</a:t>
            </a:r>
            <a:r>
              <a:rPr lang="en-US" dirty="0" smtClean="0"/>
              <a:t>?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Solution</a:t>
            </a:r>
            <a:r>
              <a:rPr lang="en-US" dirty="0" smtClean="0"/>
              <a:t>: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24,26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b="1" dirty="0" err="1" smtClean="0"/>
              <a:t>Example</a:t>
            </a:r>
            <a:r>
              <a:rPr lang="en-US" dirty="0" err="1" smtClean="0"/>
              <a:t>:What</a:t>
            </a:r>
            <a:r>
              <a:rPr lang="en-US" dirty="0" smtClean="0"/>
              <a:t> is the greatest common divisor of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17</a:t>
            </a:r>
            <a:r>
              <a:rPr lang="en-US" dirty="0" smtClean="0"/>
              <a:t>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22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Solution</a:t>
            </a:r>
            <a:r>
              <a:rPr lang="en-US" dirty="0" smtClean="0"/>
              <a:t>: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17,22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</a:p>
          <a:p>
            <a:pPr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Common Divisor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   Definition</a:t>
            </a:r>
            <a:r>
              <a:rPr lang="en-US" dirty="0" smtClean="0"/>
              <a:t>: The integers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 </a:t>
            </a:r>
            <a:r>
              <a:rPr lang="en-US" dirty="0" smtClean="0"/>
              <a:t>are </a:t>
            </a:r>
            <a:r>
              <a:rPr lang="en-US" b="1" i="1" dirty="0" smtClean="0">
                <a:solidFill>
                  <a:srgbClr val="FF0000"/>
                </a:solidFill>
              </a:rPr>
              <a:t>relatively prime </a:t>
            </a:r>
            <a:r>
              <a:rPr lang="en-US" dirty="0" smtClean="0"/>
              <a:t>if their greatest common divisor is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17</a:t>
            </a:r>
            <a:r>
              <a:rPr lang="en-US" dirty="0" smtClean="0"/>
              <a:t>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Definition</a:t>
            </a:r>
            <a:r>
              <a:rPr lang="en-US" dirty="0" smtClean="0"/>
              <a:t>: The integers </a:t>
            </a:r>
            <a:r>
              <a:rPr lang="en-US" i="1" dirty="0" smtClean="0"/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…, 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dirty="0" smtClean="0"/>
              <a:t> are </a:t>
            </a:r>
            <a:r>
              <a:rPr lang="en-US" b="1" i="1" dirty="0" err="1" smtClean="0">
                <a:solidFill>
                  <a:srgbClr val="FF0000"/>
                </a:solidFill>
              </a:rPr>
              <a:t>pairwise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relatively prime </a:t>
            </a:r>
            <a:r>
              <a:rPr lang="en-US" dirty="0" smtClean="0"/>
              <a:t>if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dirty="0" smtClean="0"/>
              <a:t>,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j</a:t>
            </a:r>
            <a:r>
              <a:rPr lang="en-US" dirty="0" smtClean="0"/>
              <a:t>)=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whenever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>
                <a:latin typeface="Cambria Math"/>
                <a:ea typeface="Cambria Math"/>
              </a:rPr>
              <a:t>≤ </a:t>
            </a:r>
            <a:r>
              <a:rPr lang="en-US" i="1" dirty="0" err="1" smtClean="0">
                <a:ea typeface="Cambria Math"/>
              </a:rPr>
              <a:t>i</a:t>
            </a:r>
            <a:r>
              <a:rPr lang="en-US" dirty="0" smtClean="0">
                <a:latin typeface="Cambria Math"/>
                <a:ea typeface="Cambria Math"/>
              </a:rPr>
              <a:t>&lt;</a:t>
            </a:r>
            <a:r>
              <a:rPr lang="en-US" i="1" dirty="0" smtClean="0">
                <a:ea typeface="Cambria Math"/>
              </a:rPr>
              <a:t>j</a:t>
            </a:r>
            <a:r>
              <a:rPr lang="en-US" dirty="0" smtClean="0">
                <a:latin typeface="Cambria Math"/>
                <a:ea typeface="Cambria Math"/>
              </a:rPr>
              <a:t> ≤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Determine whether the integers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10, 17</a:t>
            </a:r>
            <a:r>
              <a:rPr lang="en-US" dirty="0" smtClean="0"/>
              <a:t>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21 are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pairwise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relatively prime.</a:t>
            </a:r>
            <a:endParaRPr lang="en-US" i="1" dirty="0" smtClean="0">
              <a:ea typeface="Cambria Math" pitchFamily="18" charset="0"/>
            </a:endParaRP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en-US" b="1" dirty="0" smtClean="0"/>
              <a:t>Solution</a:t>
            </a:r>
            <a:r>
              <a:rPr lang="en-US" dirty="0" smtClean="0"/>
              <a:t>: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gcd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(10,17) = 1,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gcd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(10,21) = 1, and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gcd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(17,21) = 1 so 10, 17, and 21 are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pairwise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relatively prime.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Determine whether the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integers 10, 19, and 24 are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pairwise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relatively prime.</a:t>
            </a:r>
          </a:p>
          <a:p>
            <a:pPr>
              <a:buNone/>
            </a:pP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b="1" dirty="0" smtClean="0"/>
              <a:t> Solution</a:t>
            </a:r>
            <a:r>
              <a:rPr lang="en-US" dirty="0" smtClean="0"/>
              <a:t>: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Because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gcd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(10,24) = 2, then10, 19, and 24 are  not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pairwise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relatively prime.</a:t>
            </a:r>
            <a:r>
              <a:rPr lang="en-US" b="1" dirty="0" smtClean="0"/>
              <a:t> 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Finding the Greatest Common Divisor Using Prime Factorizations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Suppose  the prime factorizations of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 are: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where each exponent is a nonnegative integer, and where all primes occurring in either prime factorization are included in both. Then: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</a:p>
          <a:p>
            <a:r>
              <a:rPr lang="en-US" dirty="0" smtClean="0"/>
              <a:t> This formula is valid since the integer  on the right (of the equals sign) divides both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. No larger integer can divide both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b="1" dirty="0" smtClean="0"/>
              <a:t>     Example</a:t>
            </a:r>
            <a:r>
              <a:rPr lang="en-US" dirty="0" smtClean="0"/>
              <a:t>: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120</a:t>
            </a:r>
            <a:r>
              <a:rPr lang="en-US" dirty="0" smtClean="0"/>
              <a:t> =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∙3 ∙5  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500</a:t>
            </a:r>
            <a:r>
              <a:rPr lang="en-US" dirty="0" smtClean="0"/>
              <a:t> =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 ∙5</a:t>
            </a:r>
            <a:r>
              <a:rPr lang="en-US" baseline="30000" dirty="0" smtClean="0">
                <a:latin typeface="Cambria Math"/>
                <a:ea typeface="Cambria Math"/>
              </a:rPr>
              <a:t>3</a:t>
            </a:r>
            <a:r>
              <a:rPr lang="en-US" dirty="0" smtClean="0">
                <a:latin typeface="Cambria Math"/>
                <a:ea typeface="Cambria Math"/>
              </a:rPr>
              <a:t> 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120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500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min(3,2)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∙3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min(1,0)</a:t>
            </a:r>
            <a:r>
              <a:rPr lang="en-US" dirty="0" smtClean="0">
                <a:latin typeface="Cambria Math"/>
                <a:ea typeface="Cambria Math"/>
              </a:rPr>
              <a:t> ∙5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min(1,3)</a:t>
            </a:r>
            <a:r>
              <a:rPr lang="en-US" dirty="0" smtClean="0">
                <a:latin typeface="Cambria Math"/>
                <a:ea typeface="Cambria Math"/>
              </a:rPr>
              <a:t> =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2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∙3</a:t>
            </a:r>
            <a:r>
              <a:rPr lang="en-US" baseline="30000" dirty="0" smtClean="0">
                <a:latin typeface="Cambria Math"/>
                <a:ea typeface="Cambria Math"/>
              </a:rPr>
              <a:t>0</a:t>
            </a:r>
            <a:r>
              <a:rPr lang="en-US" dirty="0" smtClean="0">
                <a:latin typeface="Cambria Math"/>
                <a:ea typeface="Cambria Math"/>
              </a:rPr>
              <a:t> ∙5</a:t>
            </a:r>
            <a:r>
              <a:rPr lang="en-US" baseline="30000" dirty="0" smtClean="0">
                <a:latin typeface="Cambria Math"/>
                <a:ea typeface="Cambria Math"/>
              </a:rPr>
              <a:t>1</a:t>
            </a:r>
            <a:r>
              <a:rPr lang="en-US" dirty="0" smtClean="0">
                <a:latin typeface="Cambria Math"/>
                <a:ea typeface="Cambria Math"/>
              </a:rPr>
              <a:t> = 20</a:t>
            </a:r>
          </a:p>
          <a:p>
            <a:r>
              <a:rPr lang="en-US" dirty="0" smtClean="0"/>
              <a:t>Finding the </a:t>
            </a:r>
            <a:r>
              <a:rPr lang="en-US" dirty="0" err="1" smtClean="0"/>
              <a:t>gcd</a:t>
            </a:r>
            <a:r>
              <a:rPr lang="en-US" dirty="0" smtClean="0"/>
              <a:t> of two positive integers using their prime factorizations </a:t>
            </a:r>
            <a:r>
              <a:rPr lang="en-US" b="1" dirty="0" smtClean="0">
                <a:solidFill>
                  <a:srgbClr val="FF0000"/>
                </a:solidFill>
              </a:rPr>
              <a:t>is NOT efficient </a:t>
            </a:r>
            <a:r>
              <a:rPr lang="en-US" dirty="0" smtClean="0"/>
              <a:t>because there is no efficient algorithm for finding the prime factorization of a positive integer.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905000" y="2362200"/>
            <a:ext cx="2034540" cy="259080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953000" y="2362200"/>
            <a:ext cx="1945005" cy="30480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057400" y="3429000"/>
            <a:ext cx="5343525" cy="36957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Common Multiple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b="1" dirty="0" smtClean="0"/>
              <a:t>           </a:t>
            </a:r>
            <a:r>
              <a:rPr lang="en-US" sz="8000" b="1" dirty="0" smtClean="0"/>
              <a:t>Definition</a:t>
            </a:r>
            <a:r>
              <a:rPr lang="en-US" sz="8000" dirty="0" smtClean="0"/>
              <a:t>: The least common multiple of the positive integers </a:t>
            </a:r>
            <a:r>
              <a:rPr lang="en-US" sz="8000" i="1" dirty="0" smtClean="0"/>
              <a:t>a</a:t>
            </a:r>
            <a:r>
              <a:rPr lang="en-US" sz="8000" dirty="0" smtClean="0"/>
              <a:t> and </a:t>
            </a:r>
            <a:r>
              <a:rPr lang="en-US" sz="8000" i="1" dirty="0" smtClean="0"/>
              <a:t>b </a:t>
            </a:r>
            <a:r>
              <a:rPr lang="en-US" sz="8000" dirty="0" smtClean="0"/>
              <a:t>is the smallest  positive integer that is divisible by both </a:t>
            </a:r>
            <a:r>
              <a:rPr lang="en-US" sz="8000" i="1" dirty="0" smtClean="0"/>
              <a:t>a</a:t>
            </a:r>
            <a:r>
              <a:rPr lang="en-US" sz="8000" dirty="0" smtClean="0"/>
              <a:t> and </a:t>
            </a:r>
            <a:r>
              <a:rPr lang="en-US" sz="8000" i="1" dirty="0" smtClean="0"/>
              <a:t>b</a:t>
            </a:r>
            <a:r>
              <a:rPr lang="en-US" sz="8000" dirty="0" smtClean="0"/>
              <a:t>. It is denoted by lcm(</a:t>
            </a:r>
            <a:r>
              <a:rPr lang="en-US" sz="8000" i="1" dirty="0" err="1" smtClean="0"/>
              <a:t>a</a:t>
            </a:r>
            <a:r>
              <a:rPr lang="en-US" sz="8000" dirty="0" err="1" smtClean="0"/>
              <a:t>,</a:t>
            </a:r>
            <a:r>
              <a:rPr lang="en-US" sz="8000" i="1" dirty="0" err="1" smtClean="0"/>
              <a:t>b</a:t>
            </a:r>
            <a:r>
              <a:rPr lang="en-US" sz="8000" dirty="0" smtClean="0"/>
              <a:t>).</a:t>
            </a:r>
            <a:endParaRPr lang="en-US" sz="80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sz="8200" dirty="0" smtClean="0"/>
              <a:t>The least common multiple can also be computed from the prime factorizations. </a:t>
            </a:r>
            <a:r>
              <a:rPr lang="en-US" sz="8200" b="1" dirty="0" smtClean="0"/>
              <a:t> </a:t>
            </a:r>
          </a:p>
          <a:p>
            <a:endParaRPr lang="en-US" sz="8000" b="1" dirty="0" smtClean="0"/>
          </a:p>
          <a:p>
            <a:pPr>
              <a:buNone/>
            </a:pPr>
            <a:endParaRPr lang="en-US" sz="8000" b="1" dirty="0" smtClean="0"/>
          </a:p>
          <a:p>
            <a:pPr>
              <a:buNone/>
            </a:pPr>
            <a:r>
              <a:rPr lang="en-US" sz="8000" b="1" dirty="0" smtClean="0"/>
              <a:t>    </a:t>
            </a:r>
            <a:r>
              <a:rPr lang="en-US" sz="8000" dirty="0" smtClean="0"/>
              <a:t>This number is divided by both </a:t>
            </a:r>
            <a:r>
              <a:rPr lang="en-US" sz="8000" i="1" dirty="0" smtClean="0"/>
              <a:t>a</a:t>
            </a:r>
            <a:r>
              <a:rPr lang="en-US" sz="8000" dirty="0" smtClean="0"/>
              <a:t> and </a:t>
            </a:r>
            <a:r>
              <a:rPr lang="en-US" sz="8000" i="1" dirty="0" smtClean="0"/>
              <a:t>b</a:t>
            </a:r>
            <a:r>
              <a:rPr lang="en-US" sz="8000" dirty="0" smtClean="0"/>
              <a:t> and no smaller number  is divided by </a:t>
            </a:r>
            <a:r>
              <a:rPr lang="en-US" sz="8000" i="1" dirty="0" smtClean="0"/>
              <a:t>a</a:t>
            </a:r>
            <a:r>
              <a:rPr lang="en-US" sz="8000" dirty="0" smtClean="0"/>
              <a:t> and </a:t>
            </a:r>
            <a:r>
              <a:rPr lang="en-US" sz="8000" i="1" dirty="0" smtClean="0"/>
              <a:t>b</a:t>
            </a:r>
            <a:r>
              <a:rPr lang="en-US" sz="8000" dirty="0" smtClean="0"/>
              <a:t>.</a:t>
            </a:r>
            <a:endParaRPr lang="en-US" sz="8000" b="1" dirty="0" smtClean="0"/>
          </a:p>
          <a:p>
            <a:pPr>
              <a:buNone/>
            </a:pPr>
            <a:r>
              <a:rPr lang="en-US" sz="8000" b="1" dirty="0" smtClean="0"/>
              <a:t>    Example:  </a:t>
            </a:r>
            <a:r>
              <a:rPr lang="en-US" sz="8000" dirty="0" smtClean="0"/>
              <a:t>lcm(</a:t>
            </a:r>
            <a:r>
              <a:rPr lang="en-US" sz="8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8000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8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8000" baseline="30000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sz="8000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sz="800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8000" dirty="0" smtClean="0"/>
              <a:t>,</a:t>
            </a:r>
            <a:r>
              <a:rPr lang="en-US" sz="8000" dirty="0" smtClean="0">
                <a:latin typeface="Cambria Math" pitchFamily="18" charset="0"/>
                <a:ea typeface="Cambria Math" pitchFamily="18" charset="0"/>
              </a:rPr>
              <a:t> 2</a:t>
            </a:r>
            <a:r>
              <a:rPr lang="en-US" sz="8000" baseline="300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sz="8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8000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8000" dirty="0" smtClean="0"/>
              <a:t>) = </a:t>
            </a:r>
            <a:r>
              <a:rPr lang="en-US" sz="8000" dirty="0" smtClean="0">
                <a:latin typeface="Cambria Math" pitchFamily="18" charset="0"/>
                <a:ea typeface="Cambria Math" pitchFamily="18" charset="0"/>
              </a:rPr>
              <a:t> 2</a:t>
            </a:r>
            <a:r>
              <a:rPr lang="en-US" sz="8000" baseline="30000" dirty="0" smtClean="0">
                <a:latin typeface="Cambria Math" pitchFamily="18" charset="0"/>
                <a:ea typeface="Cambria Math" pitchFamily="18" charset="0"/>
              </a:rPr>
              <a:t>max(3,4)</a:t>
            </a:r>
            <a:r>
              <a:rPr lang="en-US" sz="8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8000" dirty="0" smtClean="0">
                <a:latin typeface="Cambria Math"/>
                <a:ea typeface="Cambria Math"/>
              </a:rPr>
              <a:t>3</a:t>
            </a:r>
            <a:r>
              <a:rPr lang="en-US" sz="8000" baseline="30000" dirty="0" smtClean="0">
                <a:latin typeface="Cambria Math" pitchFamily="18" charset="0"/>
                <a:ea typeface="Cambria Math" pitchFamily="18" charset="0"/>
              </a:rPr>
              <a:t>max(5,3)</a:t>
            </a:r>
            <a:r>
              <a:rPr lang="en-US" sz="8000" dirty="0" smtClean="0">
                <a:latin typeface="Cambria Math"/>
                <a:ea typeface="Cambria Math"/>
              </a:rPr>
              <a:t> 7</a:t>
            </a:r>
            <a:r>
              <a:rPr lang="en-US" sz="8000" baseline="30000" dirty="0" smtClean="0">
                <a:latin typeface="Cambria Math" pitchFamily="18" charset="0"/>
                <a:ea typeface="Cambria Math" pitchFamily="18" charset="0"/>
              </a:rPr>
              <a:t>max(2,0)</a:t>
            </a:r>
            <a:r>
              <a:rPr lang="en-US" sz="8000" dirty="0" smtClean="0">
                <a:latin typeface="Cambria Math"/>
                <a:ea typeface="Cambria Math"/>
              </a:rPr>
              <a:t> =</a:t>
            </a:r>
            <a:r>
              <a:rPr lang="en-US" sz="8000" dirty="0" smtClean="0">
                <a:latin typeface="Cambria Math" pitchFamily="18" charset="0"/>
                <a:ea typeface="Cambria Math" pitchFamily="18" charset="0"/>
              </a:rPr>
              <a:t> 2</a:t>
            </a:r>
            <a:r>
              <a:rPr lang="en-US" sz="8000" baseline="300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sz="8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8000" dirty="0" smtClean="0">
                <a:latin typeface="Cambria Math"/>
                <a:ea typeface="Cambria Math"/>
              </a:rPr>
              <a:t>3</a:t>
            </a:r>
            <a:r>
              <a:rPr lang="en-US" sz="8000" baseline="30000" dirty="0" smtClean="0">
                <a:latin typeface="Cambria Math"/>
                <a:ea typeface="Cambria Math"/>
              </a:rPr>
              <a:t>5</a:t>
            </a:r>
            <a:r>
              <a:rPr lang="en-US" sz="8000" dirty="0" smtClean="0">
                <a:latin typeface="Cambria Math"/>
                <a:ea typeface="Cambria Math"/>
              </a:rPr>
              <a:t> 7</a:t>
            </a:r>
            <a:r>
              <a:rPr lang="en-US" sz="8000" baseline="30000" dirty="0" smtClean="0">
                <a:latin typeface="Cambria Math"/>
                <a:ea typeface="Cambria Math"/>
              </a:rPr>
              <a:t>2</a:t>
            </a:r>
            <a:endParaRPr lang="en-US" sz="8000" b="1" dirty="0" smtClean="0"/>
          </a:p>
          <a:p>
            <a:r>
              <a:rPr lang="en-US" sz="8000" dirty="0" smtClean="0"/>
              <a:t>The greatest common divisor and the least common multiple of two integers are related by:</a:t>
            </a:r>
          </a:p>
          <a:p>
            <a:pPr>
              <a:buNone/>
            </a:pPr>
            <a:r>
              <a:rPr lang="en-US" sz="8000" b="1" dirty="0" smtClean="0"/>
              <a:t>     Theorem </a:t>
            </a:r>
            <a:r>
              <a:rPr lang="en-US" sz="8000" b="1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sz="8000" b="1" dirty="0" smtClean="0"/>
              <a:t>: </a:t>
            </a:r>
            <a:r>
              <a:rPr lang="en-US" sz="8000" dirty="0" smtClean="0"/>
              <a:t>Let a and b be positive integers. Then</a:t>
            </a:r>
          </a:p>
          <a:p>
            <a:pPr>
              <a:buNone/>
            </a:pPr>
            <a:r>
              <a:rPr lang="en-US" sz="8000" b="1" dirty="0" smtClean="0"/>
              <a:t>                </a:t>
            </a:r>
            <a:r>
              <a:rPr lang="en-US" sz="8000" i="1" dirty="0" err="1" smtClean="0"/>
              <a:t>ab</a:t>
            </a:r>
            <a:r>
              <a:rPr lang="en-US" sz="8000" dirty="0" smtClean="0"/>
              <a:t> = </a:t>
            </a:r>
            <a:r>
              <a:rPr lang="en-US" sz="8000" dirty="0" err="1" smtClean="0"/>
              <a:t>gcd</a:t>
            </a:r>
            <a:r>
              <a:rPr lang="en-US" sz="8000" dirty="0" smtClean="0"/>
              <a:t>(</a:t>
            </a:r>
            <a:r>
              <a:rPr lang="en-US" sz="8000" i="1" dirty="0" err="1" smtClean="0"/>
              <a:t>a</a:t>
            </a:r>
            <a:r>
              <a:rPr lang="en-US" sz="8000" dirty="0" err="1" smtClean="0"/>
              <a:t>,</a:t>
            </a:r>
            <a:r>
              <a:rPr lang="en-US" sz="8000" i="1" dirty="0" err="1" smtClean="0"/>
              <a:t>b</a:t>
            </a:r>
            <a:r>
              <a:rPr lang="en-US" sz="8000" dirty="0" smtClean="0"/>
              <a:t>)</a:t>
            </a:r>
            <a:r>
              <a:rPr lang="en-US" sz="8000" dirty="0" smtClean="0">
                <a:latin typeface="Cambria Math"/>
                <a:ea typeface="Cambria Math"/>
              </a:rPr>
              <a:t> ∙lcm(</a:t>
            </a:r>
            <a:r>
              <a:rPr lang="en-US" sz="8000" i="1" dirty="0" err="1" smtClean="0">
                <a:ea typeface="Cambria Math"/>
              </a:rPr>
              <a:t>a,b</a:t>
            </a:r>
            <a:r>
              <a:rPr lang="en-US" sz="8000" dirty="0" smtClean="0">
                <a:latin typeface="Cambria Math"/>
                <a:ea typeface="Cambria Math"/>
              </a:rPr>
              <a:t>)</a:t>
            </a:r>
          </a:p>
          <a:p>
            <a:pPr>
              <a:buNone/>
            </a:pPr>
            <a:r>
              <a:rPr lang="en-US" sz="8000" dirty="0" smtClean="0">
                <a:latin typeface="Cambria Math"/>
                <a:ea typeface="Cambria Math"/>
              </a:rPr>
              <a:t>         (</a:t>
            </a:r>
            <a:r>
              <a:rPr lang="en-US" sz="8000" i="1" dirty="0" smtClean="0">
                <a:latin typeface="Cambria Math"/>
                <a:ea typeface="Cambria Math"/>
              </a:rPr>
              <a:t>proof  is Exercise </a:t>
            </a:r>
            <a:r>
              <a:rPr lang="en-US" sz="8000" dirty="0" smtClean="0">
                <a:latin typeface="Cambria Math"/>
                <a:ea typeface="Cambria Math"/>
              </a:rPr>
              <a:t>31)</a:t>
            </a:r>
          </a:p>
          <a:p>
            <a:pPr>
              <a:buNone/>
            </a:pPr>
            <a:endParaRPr lang="en-US" sz="9800" b="1" dirty="0" smtClean="0">
              <a:latin typeface="Cambria Math"/>
              <a:ea typeface="Cambria Math"/>
            </a:endParaRPr>
          </a:p>
          <a:p>
            <a:pPr>
              <a:buNone/>
            </a:pPr>
            <a:endParaRPr lang="en-US" sz="9800" b="1" dirty="0" smtClean="0"/>
          </a:p>
          <a:p>
            <a:endParaRPr lang="en-US" sz="9800" dirty="0" smtClean="0"/>
          </a:p>
          <a:p>
            <a:pPr>
              <a:buNone/>
            </a:pPr>
            <a:r>
              <a:rPr lang="en-US" sz="9800" dirty="0" smtClean="0"/>
              <a:t>   </a:t>
            </a:r>
            <a:endParaRPr lang="en-US" sz="98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676401" y="3429000"/>
            <a:ext cx="5351145" cy="3352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Euclidean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Euclidian algorithm is an </a:t>
            </a:r>
            <a:r>
              <a:rPr lang="en-US" sz="2400" b="1" dirty="0" smtClean="0"/>
              <a:t>efficient</a:t>
            </a:r>
            <a:r>
              <a:rPr lang="en-US" sz="2400" dirty="0" smtClean="0"/>
              <a:t> method for  computing the greatest common divisor of two integers. It is based on the idea that </a:t>
            </a:r>
            <a:r>
              <a:rPr lang="en-US" sz="2400" dirty="0" err="1" smtClean="0"/>
              <a:t>gcd</a:t>
            </a:r>
            <a:r>
              <a:rPr lang="en-US" sz="2400" dirty="0" smtClean="0"/>
              <a:t>(</a:t>
            </a:r>
            <a:r>
              <a:rPr lang="en-US" sz="2400" i="1" dirty="0" err="1" smtClean="0"/>
              <a:t>a</a:t>
            </a:r>
            <a:r>
              <a:rPr lang="en-US" sz="2400" dirty="0" err="1" smtClean="0"/>
              <a:t>,</a:t>
            </a:r>
            <a:r>
              <a:rPr lang="en-US" sz="2400" i="1" dirty="0" err="1" smtClean="0"/>
              <a:t>b</a:t>
            </a:r>
            <a:r>
              <a:rPr lang="en-US" sz="2400" dirty="0" smtClean="0"/>
              <a:t>) is equal to </a:t>
            </a:r>
            <a:r>
              <a:rPr lang="en-US" sz="2400" dirty="0" err="1" smtClean="0"/>
              <a:t>gcd</a:t>
            </a:r>
            <a:r>
              <a:rPr lang="en-US" sz="2400" dirty="0" smtClean="0"/>
              <a:t>(</a:t>
            </a:r>
            <a:r>
              <a:rPr lang="en-US" sz="2400" i="1" dirty="0" err="1" smtClean="0"/>
              <a:t>a</a:t>
            </a:r>
            <a:r>
              <a:rPr lang="en-US" sz="2400" dirty="0" err="1" smtClean="0"/>
              <a:t>,</a:t>
            </a:r>
            <a:r>
              <a:rPr lang="en-US" sz="2400" i="1" dirty="0" err="1" smtClean="0"/>
              <a:t>c</a:t>
            </a:r>
            <a:r>
              <a:rPr lang="en-US" sz="2400" dirty="0" smtClean="0"/>
              <a:t>) when </a:t>
            </a:r>
            <a:r>
              <a:rPr lang="en-US" sz="2400" i="1" dirty="0" smtClean="0"/>
              <a:t>a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ambria Math"/>
                <a:ea typeface="Cambria Math"/>
              </a:rPr>
              <a:t>&gt;</a:t>
            </a:r>
            <a:r>
              <a:rPr lang="en-US" sz="2400" dirty="0" smtClean="0"/>
              <a:t> </a:t>
            </a:r>
            <a:r>
              <a:rPr lang="en-US" sz="2400" i="1" dirty="0" smtClean="0"/>
              <a:t>b</a:t>
            </a:r>
            <a:r>
              <a:rPr lang="en-US" sz="2400" dirty="0" smtClean="0"/>
              <a:t> and </a:t>
            </a:r>
            <a:r>
              <a:rPr lang="en-US" sz="2400" i="1" dirty="0" smtClean="0"/>
              <a:t>c</a:t>
            </a:r>
            <a:r>
              <a:rPr lang="en-US" sz="2400" dirty="0" smtClean="0"/>
              <a:t> is the remainder when a is divided by </a:t>
            </a:r>
            <a:r>
              <a:rPr lang="en-US" sz="2400" i="1" dirty="0" smtClean="0"/>
              <a:t>b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Example</a:t>
            </a:r>
            <a:r>
              <a:rPr lang="en-US" dirty="0" smtClean="0"/>
              <a:t>: Find 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287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91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>
                <a:latin typeface="Cambria Math" pitchFamily="18" charset="0"/>
                <a:ea typeface="Cambria Math" pitchFamily="18" charset="0"/>
              </a:rPr>
              <a:t>287 = 91 ∙ 3 + 14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91 = 14 ∙ 6 + 7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14 =  7 ∙ 2 + 0</a:t>
            </a:r>
          </a:p>
          <a:p>
            <a:pPr lvl="1"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 lvl="1">
              <a:buNone/>
            </a:pP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287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91</a:t>
            </a:r>
            <a:r>
              <a:rPr lang="en-US" dirty="0" smtClean="0"/>
              <a:t>) =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91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14</a:t>
            </a:r>
            <a:r>
              <a:rPr lang="en-US" dirty="0" smtClean="0"/>
              <a:t>) = 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14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 smtClean="0"/>
              <a:t>) 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</a:p>
        </p:txBody>
      </p:sp>
      <p:pic>
        <p:nvPicPr>
          <p:cNvPr id="4" name="Picture 3" descr="0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228600"/>
            <a:ext cx="894588" cy="1038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1295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Euclid </a:t>
            </a:r>
          </a:p>
          <a:p>
            <a:pPr algn="ctr"/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325</a:t>
            </a:r>
            <a:r>
              <a:rPr lang="en-US" dirty="0" smtClean="0"/>
              <a:t> </a:t>
            </a:r>
            <a:r>
              <a:rPr lang="en-US" sz="1200" dirty="0" smtClean="0"/>
              <a:t>B.C.E.</a:t>
            </a:r>
            <a:r>
              <a:rPr lang="en-US" dirty="0" smtClean="0"/>
              <a:t> –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265</a:t>
            </a:r>
            <a:r>
              <a:rPr lang="en-US" dirty="0" smtClean="0"/>
              <a:t> </a:t>
            </a:r>
            <a:r>
              <a:rPr lang="en-US" sz="1200" dirty="0" smtClean="0"/>
              <a:t>B.C.E.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1828800" y="4267200"/>
            <a:ext cx="3048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2362200" y="4267200"/>
            <a:ext cx="8382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1828800" y="4648200"/>
            <a:ext cx="3048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2362200" y="4572000"/>
            <a:ext cx="68580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76600" y="5029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Stopping condition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41148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Divide </a:t>
            </a:r>
            <a:r>
              <a:rPr lang="en-US" sz="1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287</a:t>
            </a:r>
            <a:r>
              <a:rPr lang="en-US" sz="1400" dirty="0" smtClean="0">
                <a:solidFill>
                  <a:srgbClr val="C00000"/>
                </a:solidFill>
              </a:rPr>
              <a:t> by </a:t>
            </a:r>
            <a:r>
              <a:rPr lang="en-US" sz="1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91</a:t>
            </a:r>
            <a:endParaRPr lang="en-US" sz="14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0" y="44958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Divide </a:t>
            </a:r>
            <a:r>
              <a:rPr lang="en-US" sz="1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91</a:t>
            </a:r>
            <a:r>
              <a:rPr lang="en-US" sz="1400" dirty="0" smtClean="0">
                <a:solidFill>
                  <a:srgbClr val="C00000"/>
                </a:solidFill>
              </a:rPr>
              <a:t> by </a:t>
            </a:r>
            <a:r>
              <a:rPr lang="en-US" sz="1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14</a:t>
            </a:r>
            <a:endParaRPr lang="en-US" sz="14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0600" y="48006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Divide </a:t>
            </a:r>
            <a:r>
              <a:rPr lang="en-US" sz="1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14</a:t>
            </a:r>
            <a:r>
              <a:rPr lang="en-US" sz="1400" dirty="0" smtClean="0">
                <a:solidFill>
                  <a:srgbClr val="C00000"/>
                </a:solidFill>
              </a:rPr>
              <a:t> by </a:t>
            </a:r>
            <a:r>
              <a:rPr lang="en-US" sz="1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7</a:t>
            </a:r>
            <a:endParaRPr lang="en-US" sz="14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3200400" y="4876800"/>
            <a:ext cx="3810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72200" y="6172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Euclidean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Euclidean algorithm expressed in </a:t>
            </a:r>
            <a:r>
              <a:rPr lang="en-US" dirty="0" err="1" smtClean="0"/>
              <a:t>pseudocode</a:t>
            </a:r>
            <a:r>
              <a:rPr lang="en-US" dirty="0" smtClean="0"/>
              <a:t> is: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Section 5.3, we’ll see that the time complexity of the algorithm is </a:t>
            </a:r>
            <a:r>
              <a:rPr lang="en-US" i="1" dirty="0" smtClean="0"/>
              <a:t>O</a:t>
            </a:r>
            <a:r>
              <a:rPr lang="en-US" dirty="0" smtClean="0"/>
              <a:t>(log </a:t>
            </a:r>
            <a:r>
              <a:rPr lang="en-US" i="1" dirty="0" smtClean="0"/>
              <a:t>b</a:t>
            </a:r>
            <a:r>
              <a:rPr lang="en-US" dirty="0" smtClean="0"/>
              <a:t>), where </a:t>
            </a:r>
            <a:r>
              <a:rPr lang="en-US" i="1" dirty="0" smtClean="0"/>
              <a:t>a</a:t>
            </a:r>
            <a:r>
              <a:rPr lang="en-US" dirty="0" smtClean="0"/>
              <a:t> &gt; b.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2514600"/>
            <a:ext cx="7848600" cy="2362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 smtClean="0"/>
              <a:t>procedure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 err="1" smtClean="0"/>
              <a:t>gcd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600" i="1" noProof="0" dirty="0" smtClean="0"/>
              <a:t>a</a:t>
            </a:r>
            <a:r>
              <a:rPr lang="en-US" sz="2600" i="1" dirty="0" smtClean="0"/>
              <a:t>, b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en-US" sz="2600" dirty="0" smtClean="0"/>
              <a:t>positive integers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i="1" dirty="0" smtClean="0">
                <a:ea typeface="Cambria Math" pitchFamily="18" charset="0"/>
              </a:rPr>
              <a:t>x </a:t>
            </a:r>
            <a:r>
              <a:rPr lang="en-US" sz="2600" dirty="0" smtClean="0">
                <a:ea typeface="Cambria Math" pitchFamily="18" charset="0"/>
              </a:rPr>
              <a:t>:= </a:t>
            </a:r>
            <a:r>
              <a:rPr lang="en-US" sz="2600" i="1" dirty="0" smtClean="0">
                <a:ea typeface="Cambria Math" pitchFamily="18" charset="0"/>
              </a:rPr>
              <a:t>a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i="1" dirty="0" smtClean="0">
                <a:ea typeface="Cambria Math" pitchFamily="18" charset="0"/>
              </a:rPr>
              <a:t>y </a:t>
            </a:r>
            <a:r>
              <a:rPr lang="en-US" sz="2600" dirty="0" smtClean="0">
                <a:ea typeface="Cambria Math" pitchFamily="18" charset="0"/>
              </a:rPr>
              <a:t>:= </a:t>
            </a:r>
            <a:r>
              <a:rPr lang="en-US" sz="2600" i="1" dirty="0" smtClean="0">
                <a:ea typeface="Cambria Math" pitchFamily="18" charset="0"/>
              </a:rPr>
              <a:t>b</a:t>
            </a: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b="1" dirty="0" smtClean="0"/>
              <a:t>while   </a:t>
            </a:r>
            <a:r>
              <a:rPr lang="en-US" sz="2600" i="1" dirty="0" smtClean="0"/>
              <a:t>y </a:t>
            </a:r>
            <a:r>
              <a:rPr lang="en-US" sz="2600" i="1" dirty="0" smtClean="0">
                <a:latin typeface="Cambria Math"/>
                <a:ea typeface="Cambria Math"/>
              </a:rPr>
              <a:t>≠ </a:t>
            </a:r>
            <a:r>
              <a:rPr lang="en-US" sz="2600" dirty="0" smtClean="0">
                <a:latin typeface="Cambria Math"/>
                <a:ea typeface="Cambria Math"/>
              </a:rPr>
              <a:t>0</a:t>
            </a:r>
            <a:endParaRPr kumimoji="0" lang="en-US" sz="26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600" dirty="0" smtClean="0"/>
              <a:t>       </a:t>
            </a:r>
            <a:r>
              <a:rPr lang="en-US" sz="2600" i="1" dirty="0" smtClean="0"/>
              <a:t>r</a:t>
            </a:r>
            <a:r>
              <a:rPr lang="en-US" sz="2600" dirty="0" smtClean="0"/>
              <a:t> := </a:t>
            </a:r>
            <a:r>
              <a:rPr lang="en-US" sz="2600" i="1" dirty="0" smtClean="0"/>
              <a:t>x</a:t>
            </a:r>
            <a:r>
              <a:rPr lang="en-US" sz="2600" dirty="0" smtClean="0"/>
              <a:t> </a:t>
            </a:r>
            <a:r>
              <a:rPr lang="en-US" sz="2600" b="1" dirty="0" smtClean="0"/>
              <a:t>mod</a:t>
            </a:r>
            <a:r>
              <a:rPr lang="en-US" sz="2600" dirty="0" smtClean="0"/>
              <a:t> </a:t>
            </a:r>
            <a:r>
              <a:rPr lang="en-US" sz="2600" i="1" dirty="0" smtClean="0"/>
              <a:t>y</a:t>
            </a:r>
          </a:p>
          <a:p>
            <a:pPr>
              <a:buNone/>
            </a:pPr>
            <a:r>
              <a:rPr lang="en-US" sz="2600" dirty="0" smtClean="0"/>
              <a:t>       </a:t>
            </a:r>
            <a:r>
              <a:rPr lang="en-US" sz="2600" i="1" dirty="0" smtClean="0"/>
              <a:t>x </a:t>
            </a:r>
            <a:r>
              <a:rPr lang="en-US" sz="2600" dirty="0" smtClean="0"/>
              <a:t>:= </a:t>
            </a:r>
            <a:r>
              <a:rPr lang="en-US" sz="2600" i="1" dirty="0" smtClean="0"/>
              <a:t>y</a:t>
            </a:r>
          </a:p>
          <a:p>
            <a:pPr>
              <a:buNone/>
            </a:pPr>
            <a:r>
              <a:rPr lang="en-US" sz="2600" dirty="0" smtClean="0"/>
              <a:t>       </a:t>
            </a:r>
            <a:r>
              <a:rPr lang="en-US" sz="2600" i="1" dirty="0" smtClean="0"/>
              <a:t>y</a:t>
            </a:r>
            <a:r>
              <a:rPr lang="en-US" sz="2600" dirty="0" smtClean="0"/>
              <a:t> := </a:t>
            </a:r>
            <a:r>
              <a:rPr lang="en-US" sz="2600" i="1" dirty="0" smtClean="0"/>
              <a:t>r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b="1" noProof="0" dirty="0" smtClean="0"/>
              <a:t>r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eturn</a:t>
            </a:r>
            <a:r>
              <a:rPr lang="en-US" sz="2600" noProof="0" dirty="0" smtClean="0"/>
              <a:t> </a:t>
            </a:r>
            <a:r>
              <a:rPr lang="en-US" sz="2600" i="1" noProof="0" dirty="0" smtClean="0"/>
              <a:t>x</a:t>
            </a:r>
            <a:r>
              <a:rPr lang="en-US" sz="2600" noProof="0" dirty="0" smtClean="0"/>
              <a:t> </a:t>
            </a:r>
            <a:r>
              <a:rPr lang="en-US" sz="2600" dirty="0" smtClean="0"/>
              <a:t>{</a:t>
            </a:r>
            <a:r>
              <a:rPr lang="en-US" sz="2600" dirty="0" err="1" smtClean="0"/>
              <a:t>gcd</a:t>
            </a:r>
            <a:r>
              <a:rPr lang="en-US" sz="2600" dirty="0" smtClean="0"/>
              <a:t>(</a:t>
            </a:r>
            <a:r>
              <a:rPr lang="en-US" sz="2600" i="1" dirty="0" err="1" smtClean="0"/>
              <a:t>a</a:t>
            </a:r>
            <a:r>
              <a:rPr lang="en-US" sz="2600" dirty="0" err="1" smtClean="0"/>
              <a:t>,</a:t>
            </a:r>
            <a:r>
              <a:rPr lang="en-US" sz="2600" i="1" dirty="0" err="1" smtClean="0"/>
              <a:t>b</a:t>
            </a:r>
            <a:r>
              <a:rPr lang="en-US" sz="2600" dirty="0" smtClean="0"/>
              <a:t>) is </a:t>
            </a:r>
            <a:r>
              <a:rPr lang="en-US" sz="2600" i="1" dirty="0" smtClean="0"/>
              <a:t>x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3429000"/>
            <a:ext cx="476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Assignment: Implement this algorithm.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0772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Divisibility and Modular </a:t>
            </a:r>
            <a:r>
              <a:rPr lang="en-US" dirty="0" smtClean="0"/>
              <a:t>Arithmetic - Sec 4.1 – Lecture 16</a:t>
            </a: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Integer Representations and Algorithms (not covered)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Primes and Greatest Common Divisors – Sec </a:t>
            </a:r>
            <a:r>
              <a:rPr lang="en-US" smtClean="0">
                <a:solidFill>
                  <a:srgbClr val="FF0000"/>
                </a:solidFill>
              </a:rPr>
              <a:t>4.3 – Lecture 17    </a:t>
            </a:r>
            <a:r>
              <a:rPr lang="en-US" dirty="0" smtClean="0">
                <a:solidFill>
                  <a:srgbClr val="FF0000"/>
                </a:solidFill>
              </a:rPr>
              <a:t>(This Slide)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Solving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Congruences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(not covered)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Applications of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Congruences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(not covered)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Cryptography (not covered)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gcds</a:t>
            </a:r>
            <a:r>
              <a:rPr lang="en-US" dirty="0" smtClean="0"/>
              <a:t> as Linear Combinations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  </a:t>
            </a:r>
            <a:r>
              <a:rPr lang="en-US" b="1" dirty="0" err="1" smtClean="0"/>
              <a:t>B</a:t>
            </a:r>
            <a:r>
              <a:rPr lang="en-US" b="1" dirty="0" err="1" smtClean="0">
                <a:latin typeface="Cambria Math"/>
                <a:ea typeface="Cambria Math"/>
              </a:rPr>
              <a:t>é</a:t>
            </a:r>
            <a:r>
              <a:rPr lang="en-US" b="1" dirty="0" err="1" smtClean="0"/>
              <a:t>zout’s</a:t>
            </a:r>
            <a:r>
              <a:rPr lang="en-US" b="1" dirty="0" smtClean="0"/>
              <a:t> Theorem</a:t>
            </a:r>
            <a:r>
              <a:rPr lang="en-US" dirty="0" smtClean="0"/>
              <a:t>: If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 are positive integers, then there exist integers </a:t>
            </a:r>
            <a:r>
              <a:rPr lang="en-US" i="1" dirty="0" smtClean="0"/>
              <a:t>s</a:t>
            </a:r>
            <a:r>
              <a:rPr lang="en-US" dirty="0" smtClean="0"/>
              <a:t> and </a:t>
            </a:r>
            <a:r>
              <a:rPr lang="en-US" i="1" dirty="0" smtClean="0"/>
              <a:t>t</a:t>
            </a:r>
            <a:r>
              <a:rPr lang="en-US" dirty="0" smtClean="0"/>
              <a:t> such that 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i="1" dirty="0" err="1" smtClean="0"/>
              <a:t>a</a:t>
            </a:r>
            <a:r>
              <a:rPr lang="en-US" dirty="0" err="1" smtClean="0"/>
              <a:t>,</a:t>
            </a:r>
            <a:r>
              <a:rPr lang="en-US" i="1" dirty="0" err="1" smtClean="0"/>
              <a:t>b</a:t>
            </a:r>
            <a:r>
              <a:rPr lang="en-US" dirty="0" smtClean="0"/>
              <a:t>) = </a:t>
            </a:r>
            <a:r>
              <a:rPr lang="en-US" i="1" dirty="0" err="1" smtClean="0"/>
              <a:t>sa</a:t>
            </a:r>
            <a:r>
              <a:rPr lang="en-US" dirty="0" smtClean="0"/>
              <a:t> + </a:t>
            </a:r>
            <a:r>
              <a:rPr lang="en-US" i="1" dirty="0" err="1" smtClean="0"/>
              <a:t>tb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    (</a:t>
            </a:r>
            <a:r>
              <a:rPr lang="en-US" i="1" dirty="0" smtClean="0"/>
              <a:t>proof  in exercises of 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5.2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Definition</a:t>
            </a:r>
            <a:r>
              <a:rPr lang="en-US" dirty="0" smtClean="0"/>
              <a:t>: If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 are positive integers, then integers </a:t>
            </a:r>
            <a:r>
              <a:rPr lang="en-US" i="1" dirty="0" smtClean="0"/>
              <a:t>s</a:t>
            </a:r>
            <a:r>
              <a:rPr lang="en-US" dirty="0" smtClean="0"/>
              <a:t> and </a:t>
            </a:r>
            <a:r>
              <a:rPr lang="en-US" i="1" dirty="0" smtClean="0"/>
              <a:t>t</a:t>
            </a:r>
            <a:r>
              <a:rPr lang="en-US" dirty="0" smtClean="0"/>
              <a:t> such that 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i="1" dirty="0" err="1" smtClean="0"/>
              <a:t>a</a:t>
            </a:r>
            <a:r>
              <a:rPr lang="en-US" dirty="0" err="1" smtClean="0"/>
              <a:t>,</a:t>
            </a:r>
            <a:r>
              <a:rPr lang="en-US" i="1" dirty="0" err="1" smtClean="0"/>
              <a:t>b</a:t>
            </a:r>
            <a:r>
              <a:rPr lang="en-US" dirty="0" smtClean="0"/>
              <a:t>) = </a:t>
            </a:r>
            <a:r>
              <a:rPr lang="en-US" i="1" dirty="0" err="1" smtClean="0"/>
              <a:t>sa</a:t>
            </a:r>
            <a:r>
              <a:rPr lang="en-US" dirty="0" smtClean="0"/>
              <a:t> + </a:t>
            </a:r>
            <a:r>
              <a:rPr lang="en-US" i="1" dirty="0" err="1" smtClean="0"/>
              <a:t>tb</a:t>
            </a:r>
            <a:r>
              <a:rPr lang="en-US" dirty="0" smtClean="0"/>
              <a:t> are called </a:t>
            </a:r>
            <a:r>
              <a:rPr lang="en-US" b="1" i="1" dirty="0" err="1" smtClean="0">
                <a:solidFill>
                  <a:srgbClr val="FF0000"/>
                </a:solidFill>
              </a:rPr>
              <a:t>B</a:t>
            </a:r>
            <a:r>
              <a:rPr lang="en-US" b="1" i="1" dirty="0" err="1" smtClean="0">
                <a:solidFill>
                  <a:srgbClr val="FF0000"/>
                </a:solidFill>
                <a:latin typeface="Cambria Math"/>
                <a:ea typeface="Cambria Math"/>
              </a:rPr>
              <a:t>é</a:t>
            </a:r>
            <a:r>
              <a:rPr lang="en-US" b="1" i="1" dirty="0" err="1" smtClean="0">
                <a:solidFill>
                  <a:srgbClr val="FF0000"/>
                </a:solidFill>
              </a:rPr>
              <a:t>zout</a:t>
            </a:r>
            <a:r>
              <a:rPr lang="en-US" b="1" i="1" dirty="0" smtClean="0">
                <a:solidFill>
                  <a:srgbClr val="FF0000"/>
                </a:solidFill>
              </a:rPr>
              <a:t> coefficients </a:t>
            </a:r>
            <a:r>
              <a:rPr lang="en-US" b="1" dirty="0" smtClean="0">
                <a:solidFill>
                  <a:srgbClr val="FF0000"/>
                </a:solidFill>
              </a:rPr>
              <a:t>of </a:t>
            </a:r>
            <a:r>
              <a:rPr lang="en-US" b="1" i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i="1" dirty="0" smtClean="0">
                <a:solidFill>
                  <a:srgbClr val="FF0000"/>
                </a:solidFill>
              </a:rPr>
              <a:t>b</a:t>
            </a:r>
            <a:r>
              <a:rPr lang="en-US" i="1" dirty="0" smtClean="0"/>
              <a:t>. </a:t>
            </a:r>
            <a:r>
              <a:rPr lang="en-US" dirty="0" smtClean="0"/>
              <a:t>The equation 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i="1" dirty="0" err="1" smtClean="0"/>
              <a:t>a</a:t>
            </a:r>
            <a:r>
              <a:rPr lang="en-US" dirty="0" err="1" smtClean="0"/>
              <a:t>,</a:t>
            </a:r>
            <a:r>
              <a:rPr lang="en-US" i="1" dirty="0" err="1" smtClean="0"/>
              <a:t>b</a:t>
            </a:r>
            <a:r>
              <a:rPr lang="en-US" dirty="0" smtClean="0"/>
              <a:t>) = </a:t>
            </a:r>
            <a:r>
              <a:rPr lang="en-US" i="1" dirty="0" err="1" smtClean="0"/>
              <a:t>sa</a:t>
            </a:r>
            <a:r>
              <a:rPr lang="en-US" dirty="0" smtClean="0"/>
              <a:t> + </a:t>
            </a:r>
            <a:r>
              <a:rPr lang="en-US" i="1" dirty="0" err="1" smtClean="0"/>
              <a:t>tb</a:t>
            </a:r>
            <a:r>
              <a:rPr lang="en-US" dirty="0" smtClean="0"/>
              <a:t>  is called</a:t>
            </a:r>
            <a:r>
              <a:rPr lang="en-US" i="1" dirty="0" smtClean="0"/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B</a:t>
            </a:r>
            <a:r>
              <a:rPr lang="en-US" b="1" i="1" dirty="0" err="1" smtClean="0">
                <a:solidFill>
                  <a:srgbClr val="FF0000"/>
                </a:solidFill>
                <a:latin typeface="Cambria Math"/>
                <a:ea typeface="Cambria Math"/>
              </a:rPr>
              <a:t>é</a:t>
            </a:r>
            <a:r>
              <a:rPr lang="en-US" b="1" i="1" dirty="0" err="1" smtClean="0">
                <a:solidFill>
                  <a:srgbClr val="FF0000"/>
                </a:solidFill>
              </a:rPr>
              <a:t>zout’s</a:t>
            </a:r>
            <a:r>
              <a:rPr lang="en-US" b="1" i="1" dirty="0" smtClean="0">
                <a:solidFill>
                  <a:srgbClr val="FF0000"/>
                </a:solidFill>
              </a:rPr>
              <a:t> identity</a:t>
            </a:r>
            <a:r>
              <a:rPr lang="en-US" i="1" dirty="0" smtClean="0"/>
              <a:t>. 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B</a:t>
            </a:r>
            <a:r>
              <a:rPr lang="en-US" dirty="0" err="1" smtClean="0">
                <a:latin typeface="Cambria Math"/>
                <a:ea typeface="Cambria Math"/>
              </a:rPr>
              <a:t>é</a:t>
            </a:r>
            <a:r>
              <a:rPr lang="en-US" dirty="0" err="1" smtClean="0"/>
              <a:t>zout’s</a:t>
            </a:r>
            <a:r>
              <a:rPr lang="en-US" dirty="0" smtClean="0"/>
              <a:t> Theorem,  the </a:t>
            </a:r>
            <a:r>
              <a:rPr lang="en-US" dirty="0" err="1" smtClean="0"/>
              <a:t>gcd</a:t>
            </a:r>
            <a:r>
              <a:rPr lang="en-US" dirty="0" smtClean="0"/>
              <a:t> of integers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 can be expressed in the form  </a:t>
            </a:r>
            <a:r>
              <a:rPr lang="en-US" i="1" dirty="0" err="1" smtClean="0"/>
              <a:t>sa</a:t>
            </a:r>
            <a:r>
              <a:rPr lang="en-US" dirty="0" smtClean="0"/>
              <a:t> + </a:t>
            </a:r>
            <a:r>
              <a:rPr lang="en-US" i="1" dirty="0" err="1" smtClean="0"/>
              <a:t>tb</a:t>
            </a:r>
            <a:r>
              <a:rPr lang="en-US" i="1" dirty="0" smtClean="0"/>
              <a:t> </a:t>
            </a:r>
            <a:r>
              <a:rPr lang="en-US" dirty="0" smtClean="0"/>
              <a:t>where </a:t>
            </a:r>
            <a:r>
              <a:rPr lang="en-US" i="1" dirty="0" smtClean="0"/>
              <a:t>s</a:t>
            </a:r>
            <a:r>
              <a:rPr lang="en-US" dirty="0" smtClean="0"/>
              <a:t> and </a:t>
            </a:r>
            <a:r>
              <a:rPr lang="en-US" i="1" dirty="0" smtClean="0"/>
              <a:t>t</a:t>
            </a:r>
            <a:r>
              <a:rPr lang="en-US" dirty="0" smtClean="0"/>
              <a:t> are integers. This is a </a:t>
            </a:r>
            <a:r>
              <a:rPr lang="en-US" i="1" dirty="0" smtClean="0"/>
              <a:t>linear combination </a:t>
            </a:r>
            <a:r>
              <a:rPr lang="en-US" dirty="0" smtClean="0"/>
              <a:t>with integer coefficients of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6,14</a:t>
            </a:r>
            <a:r>
              <a:rPr lang="en-US" dirty="0" smtClean="0"/>
              <a:t>) = (</a:t>
            </a:r>
            <a:r>
              <a:rPr lang="en-US" dirty="0" smtClean="0">
                <a:latin typeface="Cambria Math"/>
                <a:ea typeface="Cambria Math"/>
              </a:rPr>
              <a:t>−2)∙6 + 1∙14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  </a:t>
            </a:r>
            <a:endParaRPr lang="en-US" dirty="0" smtClean="0"/>
          </a:p>
          <a:p>
            <a:pPr>
              <a:buNone/>
            </a:pPr>
            <a:endParaRPr lang="en-US" i="1" dirty="0"/>
          </a:p>
        </p:txBody>
      </p:sp>
      <p:pic>
        <p:nvPicPr>
          <p:cNvPr id="4" name="Picture 3" descr="bez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81000"/>
            <a:ext cx="906780" cy="1242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304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mbria Math"/>
                <a:ea typeface="Cambria Math"/>
              </a:rPr>
              <a:t>É</a:t>
            </a:r>
            <a:r>
              <a:rPr lang="en-US" dirty="0" err="1" smtClean="0"/>
              <a:t>tienne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dirty="0" err="1" smtClean="0">
                <a:latin typeface="Cambria Math"/>
                <a:ea typeface="Cambria Math"/>
              </a:rPr>
              <a:t>é</a:t>
            </a:r>
            <a:r>
              <a:rPr lang="en-US" dirty="0" err="1" smtClean="0"/>
              <a:t>zout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1730-1783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Finding </a:t>
            </a:r>
            <a:r>
              <a:rPr lang="en-US" sz="4000" dirty="0" err="1" smtClean="0"/>
              <a:t>gcds</a:t>
            </a:r>
            <a:r>
              <a:rPr lang="en-US" sz="4000" dirty="0" smtClean="0"/>
              <a:t> as Linear Combinations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Example</a:t>
            </a:r>
            <a:r>
              <a:rPr lang="en-US" dirty="0" smtClean="0"/>
              <a:t>: Express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252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198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 as a linear combination of 252 and 198.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en-US" b="1" dirty="0" smtClean="0"/>
              <a:t>Solution</a:t>
            </a:r>
            <a:r>
              <a:rPr lang="en-US" dirty="0" smtClean="0"/>
              <a:t>: First use the Euclidean algorithm to show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252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198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</a:t>
            </a:r>
          </a:p>
          <a:p>
            <a:pPr marL="1181862" lvl="2" indent="-514350">
              <a:buFont typeface="+mj-lt"/>
              <a:buAutoNum type="romanLcPeriod"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252 = 1</a:t>
            </a:r>
            <a:r>
              <a:rPr lang="en-US" dirty="0" smtClean="0">
                <a:latin typeface="Cambria Math"/>
                <a:ea typeface="Cambria Math"/>
              </a:rPr>
              <a:t>∙198 + 54</a:t>
            </a:r>
          </a:p>
          <a:p>
            <a:pPr marL="1181862" lvl="2" indent="-514350">
              <a:buFont typeface="+mj-lt"/>
              <a:buAutoNum type="romanLcPeriod"/>
            </a:pPr>
            <a:r>
              <a:rPr lang="en-US" dirty="0" smtClean="0">
                <a:latin typeface="Cambria Math"/>
                <a:ea typeface="Cambria Math"/>
              </a:rPr>
              <a:t>198 = 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∙54 + 36</a:t>
            </a:r>
          </a:p>
          <a:p>
            <a:pPr marL="1181862" lvl="2" indent="-514350">
              <a:buFont typeface="+mj-lt"/>
              <a:buAutoNum type="romanLcPeriod"/>
            </a:pPr>
            <a:r>
              <a:rPr lang="en-US" dirty="0" smtClean="0">
                <a:latin typeface="Cambria Math"/>
                <a:ea typeface="Cambria Math"/>
              </a:rPr>
              <a:t>54 = 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∙36 + 18</a:t>
            </a:r>
          </a:p>
          <a:p>
            <a:pPr marL="1181862" lvl="2" indent="-514350">
              <a:buFont typeface="+mj-lt"/>
              <a:buAutoNum type="romanLcPeriod"/>
            </a:pPr>
            <a:r>
              <a:rPr lang="en-US" dirty="0" smtClean="0">
                <a:latin typeface="Cambria Math"/>
                <a:ea typeface="Cambria Math"/>
              </a:rPr>
              <a:t>36 = 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∙18 </a:t>
            </a:r>
          </a:p>
          <a:p>
            <a:pPr lvl="1"/>
            <a:r>
              <a:rPr lang="en-US" dirty="0" smtClean="0">
                <a:latin typeface="Cambria Math"/>
                <a:ea typeface="Cambria Math"/>
              </a:rPr>
              <a:t>Now working backwards, from 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/>
                <a:ea typeface="Cambria Math"/>
              </a:rPr>
              <a:t>iii</a:t>
            </a:r>
            <a:r>
              <a:rPr lang="en-US" dirty="0" smtClean="0">
                <a:latin typeface="Cambria Math"/>
                <a:ea typeface="Cambria Math"/>
              </a:rPr>
              <a:t> and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/>
                <a:ea typeface="Cambria Math"/>
              </a:rPr>
              <a:t>i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above </a:t>
            </a:r>
          </a:p>
          <a:p>
            <a:pPr lvl="2"/>
            <a:r>
              <a:rPr lang="en-US" dirty="0" smtClean="0">
                <a:latin typeface="Cambria Math"/>
                <a:ea typeface="Cambria Math"/>
              </a:rPr>
              <a:t>18 = 54 −  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∙36 </a:t>
            </a:r>
          </a:p>
          <a:p>
            <a:pPr lvl="2"/>
            <a:r>
              <a:rPr lang="en-US" dirty="0" smtClean="0">
                <a:latin typeface="Cambria Math"/>
                <a:ea typeface="Cambria Math"/>
              </a:rPr>
              <a:t>36 = 198 −  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∙54 </a:t>
            </a:r>
          </a:p>
          <a:p>
            <a:pPr lvl="1"/>
            <a:r>
              <a:rPr lang="en-US" dirty="0" smtClean="0">
                <a:latin typeface="Cambria Math"/>
                <a:ea typeface="Cambria Math"/>
              </a:rPr>
              <a:t>Substituting the 2</a:t>
            </a:r>
            <a:r>
              <a:rPr lang="en-US" baseline="30000" dirty="0" smtClean="0">
                <a:latin typeface="Cambria Math"/>
                <a:ea typeface="Cambria Math"/>
              </a:rPr>
              <a:t>nd</a:t>
            </a:r>
            <a:r>
              <a:rPr lang="en-US" dirty="0" smtClean="0">
                <a:latin typeface="Cambria Math"/>
                <a:ea typeface="Cambria Math"/>
              </a:rPr>
              <a:t> equation into the 1</a:t>
            </a:r>
            <a:r>
              <a:rPr lang="en-US" baseline="30000" dirty="0" smtClean="0">
                <a:latin typeface="Cambria Math"/>
                <a:ea typeface="Cambria Math"/>
              </a:rPr>
              <a:t>st</a:t>
            </a:r>
            <a:r>
              <a:rPr lang="en-US" dirty="0" smtClean="0">
                <a:latin typeface="Cambria Math"/>
                <a:ea typeface="Cambria Math"/>
              </a:rPr>
              <a:t> yields:</a:t>
            </a:r>
          </a:p>
          <a:p>
            <a:pPr lvl="2"/>
            <a:r>
              <a:rPr lang="en-US" dirty="0" smtClean="0">
                <a:latin typeface="Cambria Math"/>
                <a:ea typeface="Cambria Math"/>
              </a:rPr>
              <a:t>18 = 54 −  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∙(198 −  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∙54 )= 4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∙54 −  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∙198 </a:t>
            </a:r>
          </a:p>
          <a:p>
            <a:pPr lvl="1"/>
            <a:r>
              <a:rPr lang="en-US" dirty="0" smtClean="0">
                <a:latin typeface="Cambria Math"/>
                <a:ea typeface="Cambria Math"/>
              </a:rPr>
              <a:t>Substituting 54 = 252 −  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∙198 (from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/>
                <a:ea typeface="Cambria Math"/>
              </a:rPr>
              <a:t>i</a:t>
            </a:r>
            <a:r>
              <a:rPr lang="en-US" dirty="0" smtClean="0">
                <a:latin typeface="Cambria Math"/>
                <a:ea typeface="Cambria Math"/>
              </a:rPr>
              <a:t>)) yields:</a:t>
            </a:r>
          </a:p>
          <a:p>
            <a:pPr lvl="2"/>
            <a:r>
              <a:rPr lang="en-US" dirty="0" smtClean="0">
                <a:latin typeface="Cambria Math"/>
                <a:ea typeface="Cambria Math"/>
              </a:rPr>
              <a:t> 18 = 4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∙(252 −  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∙198) −  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∙198 = </a:t>
            </a:r>
            <a:r>
              <a:rPr lang="en-US" dirty="0" smtClean="0">
                <a:solidFill>
                  <a:srgbClr val="C00000"/>
                </a:solidFill>
                <a:latin typeface="Cambria Math"/>
                <a:ea typeface="Cambria Math"/>
              </a:rPr>
              <a:t>4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∙252 −  </a:t>
            </a:r>
            <a:r>
              <a:rPr lang="en-US" dirty="0" smtClean="0">
                <a:solidFill>
                  <a:srgbClr val="C00000"/>
                </a:solidFill>
                <a:latin typeface="Cambria Math"/>
                <a:ea typeface="Cambria Math"/>
              </a:rPr>
              <a:t>5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∙198 </a:t>
            </a:r>
          </a:p>
          <a:p>
            <a:r>
              <a:rPr lang="en-US" dirty="0" smtClean="0">
                <a:ea typeface="Cambria Math"/>
              </a:rPr>
              <a:t>This method illustrated above is a two pass method. It first uses the Euclidian algorithm to find the </a:t>
            </a:r>
            <a:r>
              <a:rPr lang="en-US" dirty="0" err="1" smtClean="0">
                <a:ea typeface="Cambria Math"/>
              </a:rPr>
              <a:t>gcd</a:t>
            </a:r>
            <a:r>
              <a:rPr lang="en-US" dirty="0" smtClean="0">
                <a:ea typeface="Cambria Math"/>
              </a:rPr>
              <a:t> and then works backwards to express the </a:t>
            </a:r>
            <a:r>
              <a:rPr lang="en-US" dirty="0" err="1" smtClean="0">
                <a:ea typeface="Cambria Math"/>
              </a:rPr>
              <a:t>gcd</a:t>
            </a:r>
            <a:r>
              <a:rPr lang="en-US" dirty="0" smtClean="0">
                <a:ea typeface="Cambria Math"/>
              </a:rPr>
              <a:t> as a linear combination of the original two integers. A one pass method, called the </a:t>
            </a:r>
            <a:r>
              <a:rPr lang="en-US" i="1" dirty="0" smtClean="0">
                <a:ea typeface="Cambria Math"/>
              </a:rPr>
              <a:t>extended Euclidean algorithm</a:t>
            </a:r>
            <a:r>
              <a:rPr lang="en-US" dirty="0" smtClean="0">
                <a:ea typeface="Cambria Math"/>
              </a:rPr>
              <a:t>, is developed in the exercises</a:t>
            </a:r>
            <a:r>
              <a:rPr lang="en-US" dirty="0" smtClean="0">
                <a:latin typeface="Cambria Math"/>
                <a:ea typeface="Cambria Math"/>
              </a:rPr>
              <a:t>.</a:t>
            </a:r>
          </a:p>
          <a:p>
            <a:pPr lvl="2"/>
            <a:endParaRPr lang="en-US" dirty="0" smtClean="0">
              <a:latin typeface="Cambria Math"/>
              <a:ea typeface="Cambria Math"/>
            </a:endParaRPr>
          </a:p>
          <a:p>
            <a:pPr lvl="2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Primes and Greatest Common Divisors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4.3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Prime Numbers and their Properties</a:t>
            </a:r>
          </a:p>
          <a:p>
            <a:r>
              <a:rPr lang="en-US" dirty="0" smtClean="0"/>
              <a:t>Conjectures and Open Problems About Primes</a:t>
            </a:r>
          </a:p>
          <a:p>
            <a:r>
              <a:rPr lang="en-US" dirty="0" smtClean="0"/>
              <a:t>Greatest Common Divisors and Least Common Multiples</a:t>
            </a:r>
          </a:p>
          <a:p>
            <a:r>
              <a:rPr lang="en-US" dirty="0" smtClean="0"/>
              <a:t>The Euclidian Algorithm</a:t>
            </a:r>
          </a:p>
          <a:p>
            <a:r>
              <a:rPr lang="en-US" dirty="0" err="1" smtClean="0"/>
              <a:t>gcds</a:t>
            </a:r>
            <a:r>
              <a:rPr lang="en-US" dirty="0" smtClean="0"/>
              <a:t> as Linear Combinations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Definition</a:t>
            </a:r>
            <a:r>
              <a:rPr lang="en-US" dirty="0" smtClean="0"/>
              <a:t>: A positive integer </a:t>
            </a:r>
            <a:r>
              <a:rPr lang="en-US" i="1" dirty="0" smtClean="0"/>
              <a:t>p</a:t>
            </a:r>
            <a:r>
              <a:rPr lang="en-US" dirty="0" smtClean="0"/>
              <a:t> greater than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is called </a:t>
            </a:r>
            <a:r>
              <a:rPr lang="en-US" i="1" dirty="0" smtClean="0"/>
              <a:t>prime</a:t>
            </a:r>
            <a:r>
              <a:rPr lang="en-US" dirty="0" smtClean="0"/>
              <a:t> if the only positive factors of </a:t>
            </a:r>
            <a:r>
              <a:rPr lang="en-US" i="1" dirty="0" smtClean="0"/>
              <a:t>p</a:t>
            </a:r>
            <a:r>
              <a:rPr lang="en-US" dirty="0" smtClean="0"/>
              <a:t> are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and </a:t>
            </a:r>
            <a:r>
              <a:rPr lang="en-US" i="1" dirty="0" smtClean="0"/>
              <a:t>p</a:t>
            </a:r>
            <a:r>
              <a:rPr lang="en-US" dirty="0" smtClean="0"/>
              <a:t>. A positive integer that is greater than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and is not prime is called </a:t>
            </a:r>
            <a:r>
              <a:rPr lang="en-US" i="1" dirty="0" smtClean="0"/>
              <a:t>composite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Example</a:t>
            </a:r>
            <a:r>
              <a:rPr lang="en-US" dirty="0" smtClean="0"/>
              <a:t>:  The integer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 smtClean="0"/>
              <a:t> is prime because its only positive factors are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 smtClean="0"/>
              <a:t>, but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9</a:t>
            </a:r>
            <a:r>
              <a:rPr lang="en-US" dirty="0" smtClean="0"/>
              <a:t> is composite because it is divisible by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The Fundamental Theorem of Arithmetic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Theorem</a:t>
            </a:r>
            <a:r>
              <a:rPr lang="en-US" dirty="0" smtClean="0"/>
              <a:t>: Every positive integer greater than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can be written uniquely as a prime or as the product of two or more primes where the prime factors are written in order of </a:t>
            </a:r>
            <a:r>
              <a:rPr lang="en-US" dirty="0" err="1" smtClean="0"/>
              <a:t>nondecreasing</a:t>
            </a:r>
            <a:r>
              <a:rPr lang="en-US" dirty="0" smtClean="0"/>
              <a:t> size.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Examples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latin typeface="Cambria Math" pitchFamily="18" charset="0"/>
                <a:ea typeface="Cambria Math" pitchFamily="18" charset="0"/>
              </a:rPr>
              <a:t>100 = 2 </a:t>
            </a:r>
            <a:r>
              <a:rPr lang="en-US" dirty="0" smtClean="0">
                <a:latin typeface="Cambria Math"/>
                <a:ea typeface="Cambria Math"/>
              </a:rPr>
              <a:t>∙ 2 ∙ 5 ∙ 5 = 2</a:t>
            </a:r>
            <a:r>
              <a:rPr lang="en-US" baseline="30000" dirty="0" smtClean="0">
                <a:latin typeface="Cambria Math"/>
                <a:ea typeface="Cambria Math"/>
              </a:rPr>
              <a:t>2</a:t>
            </a:r>
            <a:r>
              <a:rPr lang="en-US" dirty="0" smtClean="0">
                <a:latin typeface="Cambria Math"/>
                <a:ea typeface="Cambria Math"/>
              </a:rPr>
              <a:t> ∙ 5</a:t>
            </a:r>
            <a:r>
              <a:rPr lang="en-US" baseline="30000" dirty="0" smtClean="0">
                <a:latin typeface="Cambria Math"/>
                <a:ea typeface="Cambria Math"/>
              </a:rPr>
              <a:t>2</a:t>
            </a:r>
            <a:r>
              <a:rPr lang="en-US" dirty="0" smtClean="0">
                <a:latin typeface="Cambria Math"/>
                <a:ea typeface="Cambria Math"/>
              </a:rPr>
              <a:t> </a:t>
            </a:r>
          </a:p>
          <a:p>
            <a:pPr lvl="1"/>
            <a:r>
              <a:rPr lang="en-US" dirty="0" smtClean="0">
                <a:latin typeface="Cambria Math"/>
                <a:ea typeface="Cambria Math"/>
              </a:rPr>
              <a:t>641 = 641</a:t>
            </a:r>
          </a:p>
          <a:p>
            <a:pPr lvl="1"/>
            <a:r>
              <a:rPr lang="en-US" dirty="0" smtClean="0">
                <a:latin typeface="Cambria Math"/>
                <a:ea typeface="Cambria Math"/>
              </a:rPr>
              <a:t>999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3 </a:t>
            </a:r>
            <a:r>
              <a:rPr lang="en-US" dirty="0" smtClean="0">
                <a:latin typeface="Cambria Math"/>
                <a:ea typeface="Cambria Math"/>
              </a:rPr>
              <a:t>∙ 3 ∙ 3 ∙ 37 = 3</a:t>
            </a:r>
            <a:r>
              <a:rPr lang="en-US" baseline="30000" dirty="0" smtClean="0">
                <a:latin typeface="Cambria Math"/>
                <a:ea typeface="Cambria Math"/>
              </a:rPr>
              <a:t>3</a:t>
            </a:r>
            <a:r>
              <a:rPr lang="en-US" dirty="0" smtClean="0">
                <a:latin typeface="Cambria Math"/>
                <a:ea typeface="Cambria Math"/>
              </a:rPr>
              <a:t> ∙ 37 </a:t>
            </a:r>
          </a:p>
          <a:p>
            <a:pPr lvl="1"/>
            <a:r>
              <a:rPr lang="en-US" dirty="0" smtClean="0">
                <a:latin typeface="Cambria Math"/>
                <a:ea typeface="Cambria Math"/>
              </a:rPr>
              <a:t>1024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2 </a:t>
            </a:r>
            <a:r>
              <a:rPr lang="en-US" dirty="0" smtClean="0">
                <a:latin typeface="Cambria Math"/>
                <a:ea typeface="Cambria Math"/>
              </a:rPr>
              <a:t>∙ 2 ∙ 2 ∙ 2 ∙ 2 ∙ 2 ∙ 2 ∙ 2 ∙ 2 ∙ 2 = 2</a:t>
            </a:r>
            <a:r>
              <a:rPr lang="en-US" baseline="30000" dirty="0" smtClean="0">
                <a:latin typeface="Cambria Math"/>
                <a:ea typeface="Cambria Math"/>
              </a:rPr>
              <a:t>10</a:t>
            </a:r>
            <a:r>
              <a:rPr lang="en-US" dirty="0" smtClean="0">
                <a:latin typeface="Cambria Math"/>
                <a:ea typeface="Cambria Math"/>
              </a:rPr>
              <a:t> 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Infinitude of Primes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</a:t>
            </a:r>
            <a:r>
              <a:rPr lang="en-US" sz="1800" b="1" dirty="0" smtClean="0"/>
              <a:t>Theorem</a:t>
            </a:r>
            <a:r>
              <a:rPr lang="en-US" sz="1800" dirty="0" smtClean="0"/>
              <a:t>: There are infinitely many primes. (Euclid)</a:t>
            </a:r>
          </a:p>
          <a:p>
            <a:pPr>
              <a:buNone/>
            </a:pPr>
            <a:r>
              <a:rPr lang="en-US" sz="1800" dirty="0" smtClean="0"/>
              <a:t>    </a:t>
            </a:r>
            <a:r>
              <a:rPr lang="en-US" sz="1800" b="1" dirty="0" smtClean="0"/>
              <a:t>Proof</a:t>
            </a:r>
            <a:r>
              <a:rPr lang="en-US" sz="1800" dirty="0" smtClean="0"/>
              <a:t>:  Assume finitely many primes:  </a:t>
            </a:r>
            <a:r>
              <a:rPr lang="en-US" sz="1800" i="1" dirty="0" smtClean="0"/>
              <a:t>p</a:t>
            </a:r>
            <a:r>
              <a:rPr lang="en-US" sz="1800" baseline="-25000" dirty="0" smtClean="0"/>
              <a:t>1</a:t>
            </a:r>
            <a:r>
              <a:rPr lang="en-US" sz="1800" i="1" dirty="0" smtClean="0"/>
              <a:t>, p</a:t>
            </a:r>
            <a:r>
              <a:rPr lang="en-US" sz="1800" baseline="-25000" dirty="0" smtClean="0"/>
              <a:t>2</a:t>
            </a:r>
            <a:r>
              <a:rPr lang="en-US" sz="1800" i="1" dirty="0" smtClean="0"/>
              <a:t>, ….., </a:t>
            </a:r>
            <a:r>
              <a:rPr lang="en-US" sz="1800" i="1" dirty="0" err="1" smtClean="0"/>
              <a:t>p</a:t>
            </a:r>
            <a:r>
              <a:rPr lang="en-US" sz="1800" i="1" baseline="-25000" dirty="0" err="1" smtClean="0"/>
              <a:t>n</a:t>
            </a:r>
            <a:endParaRPr lang="en-US" sz="1800" i="1" dirty="0" smtClean="0"/>
          </a:p>
          <a:p>
            <a:pPr lvl="1"/>
            <a:r>
              <a:rPr lang="en-US" sz="1800" dirty="0" smtClean="0"/>
              <a:t>Let </a:t>
            </a:r>
            <a:r>
              <a:rPr lang="en-US" sz="1800" i="1" dirty="0" smtClean="0"/>
              <a:t>q = p</a:t>
            </a:r>
            <a:r>
              <a:rPr lang="en-US" sz="1800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1800" i="1" dirty="0" smtClean="0"/>
              <a:t>p</a:t>
            </a:r>
            <a:r>
              <a:rPr lang="en-US" sz="1800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800" i="1" dirty="0" smtClean="0">
                <a:ea typeface="Cambria Math"/>
              </a:rPr>
              <a:t>∙∙∙</a:t>
            </a:r>
            <a:r>
              <a:rPr lang="en-US" sz="1800" i="1" dirty="0" smtClean="0">
                <a:latin typeface="Cambria Math"/>
                <a:ea typeface="Cambria Math"/>
              </a:rPr>
              <a:t> </a:t>
            </a:r>
            <a:r>
              <a:rPr lang="en-US" sz="1800" i="1" dirty="0" err="1" smtClean="0"/>
              <a:t>p</a:t>
            </a:r>
            <a:r>
              <a:rPr lang="en-US" sz="1800" i="1" baseline="-25000" dirty="0" err="1" smtClean="0"/>
              <a:t>n</a:t>
            </a:r>
            <a:r>
              <a:rPr lang="en-US" sz="1800" i="1" dirty="0" smtClean="0"/>
              <a:t> + 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lvl="1"/>
            <a:r>
              <a:rPr lang="en-US" sz="1800" dirty="0" smtClean="0"/>
              <a:t>Either </a:t>
            </a:r>
            <a:r>
              <a:rPr lang="en-US" sz="1800" i="1" dirty="0" smtClean="0"/>
              <a:t>q</a:t>
            </a:r>
            <a:r>
              <a:rPr lang="en-US" sz="1800" dirty="0" smtClean="0"/>
              <a:t> is prime or by the fundamental theorem of arithmetic it is a product of primes. </a:t>
            </a:r>
          </a:p>
          <a:p>
            <a:pPr lvl="2"/>
            <a:r>
              <a:rPr lang="en-US" sz="1800" dirty="0" smtClean="0"/>
              <a:t>But none of the primes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</a:t>
            </a:r>
            <a:r>
              <a:rPr lang="en-US" sz="1800" baseline="-25000" dirty="0" err="1" smtClean="0"/>
              <a:t>j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divides </a:t>
            </a:r>
            <a:r>
              <a:rPr lang="en-US" sz="1800" i="1" dirty="0" smtClean="0"/>
              <a:t>q</a:t>
            </a:r>
            <a:r>
              <a:rPr lang="en-US" sz="1800" dirty="0" smtClean="0"/>
              <a:t> since if  </a:t>
            </a:r>
            <a:r>
              <a:rPr lang="en-US" sz="1800" i="1" dirty="0" err="1" smtClean="0"/>
              <a:t>p</a:t>
            </a:r>
            <a:r>
              <a:rPr lang="en-US" sz="1800" baseline="-25000" dirty="0" err="1" smtClean="0"/>
              <a:t>j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| </a:t>
            </a:r>
            <a:r>
              <a:rPr lang="en-US" sz="1800" i="1" dirty="0" smtClean="0"/>
              <a:t>q</a:t>
            </a:r>
            <a:r>
              <a:rPr lang="en-US" sz="1800" dirty="0" smtClean="0"/>
              <a:t>, then </a:t>
            </a:r>
            <a:r>
              <a:rPr lang="en-US" sz="1800" i="1" dirty="0" err="1" smtClean="0"/>
              <a:t>p</a:t>
            </a:r>
            <a:r>
              <a:rPr lang="en-US" sz="1800" baseline="-25000" dirty="0" err="1" smtClean="0"/>
              <a:t>j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 divides                                              </a:t>
            </a:r>
            <a:r>
              <a:rPr lang="en-US" sz="1800" i="1" dirty="0" smtClean="0"/>
              <a:t>q </a:t>
            </a:r>
            <a:r>
              <a:rPr lang="en-US" sz="1800" i="1" dirty="0" smtClean="0">
                <a:latin typeface="Cambria Math"/>
                <a:ea typeface="Cambria Math"/>
              </a:rPr>
              <a:t>−</a:t>
            </a:r>
            <a:r>
              <a:rPr lang="en-US" sz="1800" i="1" dirty="0" smtClean="0"/>
              <a:t> p</a:t>
            </a:r>
            <a:r>
              <a:rPr lang="en-US" sz="1800" baseline="-25000" dirty="0" smtClean="0"/>
              <a:t>1</a:t>
            </a:r>
            <a:r>
              <a:rPr lang="en-US" sz="1800" i="1" dirty="0" smtClean="0"/>
              <a:t>p</a:t>
            </a:r>
            <a:r>
              <a:rPr lang="en-US" sz="1800" baseline="-25000" dirty="0" smtClean="0"/>
              <a:t>2</a:t>
            </a:r>
            <a:r>
              <a:rPr lang="en-US" sz="1800" i="1" dirty="0" smtClean="0">
                <a:ea typeface="Cambria Math"/>
              </a:rPr>
              <a:t>∙∙∙</a:t>
            </a:r>
            <a:r>
              <a:rPr lang="en-US" sz="1800" i="1" dirty="0" smtClean="0">
                <a:latin typeface="Cambria Math"/>
                <a:ea typeface="Cambria Math"/>
              </a:rPr>
              <a:t> </a:t>
            </a:r>
            <a:r>
              <a:rPr lang="en-US" sz="1800" i="1" dirty="0" err="1" smtClean="0"/>
              <a:t>p</a:t>
            </a:r>
            <a:r>
              <a:rPr lang="en-US" sz="1800" i="1" baseline="-25000" dirty="0" err="1" smtClean="0"/>
              <a:t>n</a:t>
            </a:r>
            <a:r>
              <a:rPr lang="en-US" sz="1800" i="1" dirty="0" smtClean="0"/>
              <a:t> = 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1800" i="1" dirty="0" smtClean="0"/>
              <a:t> .</a:t>
            </a:r>
          </a:p>
          <a:p>
            <a:pPr lvl="2"/>
            <a:r>
              <a:rPr lang="en-US" sz="1800" dirty="0" smtClean="0"/>
              <a:t>Hence</a:t>
            </a:r>
            <a:r>
              <a:rPr lang="en-US" sz="1800" i="1" dirty="0" smtClean="0"/>
              <a:t>, </a:t>
            </a:r>
            <a:r>
              <a:rPr lang="en-US" sz="1800" dirty="0" smtClean="0"/>
              <a:t>there is a prime not on the list </a:t>
            </a:r>
            <a:r>
              <a:rPr lang="en-US" sz="1800" i="1" dirty="0" smtClean="0"/>
              <a:t>p</a:t>
            </a:r>
            <a:r>
              <a:rPr lang="en-US" sz="1800" baseline="-25000" dirty="0" smtClean="0"/>
              <a:t>1</a:t>
            </a:r>
            <a:r>
              <a:rPr lang="en-US" sz="1800" i="1" dirty="0" smtClean="0"/>
              <a:t>, p</a:t>
            </a:r>
            <a:r>
              <a:rPr lang="en-US" sz="1800" baseline="-25000" dirty="0" smtClean="0"/>
              <a:t>2</a:t>
            </a:r>
            <a:r>
              <a:rPr lang="en-US" sz="1800" i="1" dirty="0" smtClean="0"/>
              <a:t>, ….., </a:t>
            </a:r>
            <a:r>
              <a:rPr lang="en-US" sz="1800" i="1" dirty="0" err="1" smtClean="0"/>
              <a:t>p</a:t>
            </a:r>
            <a:r>
              <a:rPr lang="en-US" sz="1800" i="1" baseline="-25000" dirty="0" err="1" smtClean="0"/>
              <a:t>n</a:t>
            </a:r>
            <a:r>
              <a:rPr lang="en-US" sz="1800" dirty="0" smtClean="0"/>
              <a:t>.</a:t>
            </a:r>
            <a:r>
              <a:rPr lang="en-US" sz="1800" i="1" baseline="-25000" dirty="0" smtClean="0"/>
              <a:t> </a:t>
            </a:r>
            <a:r>
              <a:rPr lang="en-US" sz="1800" dirty="0" smtClean="0"/>
              <a:t>It is either </a:t>
            </a:r>
            <a:r>
              <a:rPr lang="en-US" sz="1800" i="1" dirty="0" smtClean="0"/>
              <a:t>q</a:t>
            </a:r>
            <a:r>
              <a:rPr lang="en-US" sz="1800" dirty="0" smtClean="0"/>
              <a:t>, or if </a:t>
            </a:r>
            <a:r>
              <a:rPr lang="en-US" sz="1800" i="1" dirty="0" smtClean="0"/>
              <a:t>q</a:t>
            </a:r>
            <a:r>
              <a:rPr lang="en-US" sz="1800" dirty="0" smtClean="0"/>
              <a:t> is composite, it is a prime factor of </a:t>
            </a:r>
            <a:r>
              <a:rPr lang="en-US" sz="1800" i="1" dirty="0" smtClean="0"/>
              <a:t>q</a:t>
            </a:r>
            <a:r>
              <a:rPr lang="en-US" sz="1800" dirty="0" smtClean="0"/>
              <a:t>. This contradicts the assumption that  </a:t>
            </a:r>
            <a:r>
              <a:rPr lang="en-US" sz="1800" i="1" dirty="0" smtClean="0"/>
              <a:t>p</a:t>
            </a:r>
            <a:r>
              <a:rPr lang="en-US" sz="1800" baseline="-25000" dirty="0" smtClean="0"/>
              <a:t>1</a:t>
            </a:r>
            <a:r>
              <a:rPr lang="en-US" sz="1800" i="1" dirty="0" smtClean="0"/>
              <a:t>, p</a:t>
            </a:r>
            <a:r>
              <a:rPr lang="en-US" sz="1800" baseline="-25000" dirty="0" smtClean="0"/>
              <a:t>2</a:t>
            </a:r>
            <a:r>
              <a:rPr lang="en-US" sz="1800" i="1" dirty="0" smtClean="0"/>
              <a:t>, ….., </a:t>
            </a:r>
            <a:r>
              <a:rPr lang="en-US" sz="1800" i="1" dirty="0" err="1" smtClean="0"/>
              <a:t>p</a:t>
            </a:r>
            <a:r>
              <a:rPr lang="en-US" sz="1800" i="1" baseline="-25000" dirty="0" err="1" smtClean="0"/>
              <a:t>n</a:t>
            </a:r>
            <a:r>
              <a:rPr lang="en-US" sz="1800" dirty="0" smtClean="0"/>
              <a:t>   are all the primes. </a:t>
            </a:r>
          </a:p>
          <a:p>
            <a:pPr lvl="1"/>
            <a:r>
              <a:rPr lang="en-US" sz="1800" dirty="0" smtClean="0"/>
              <a:t>Consequently, there are infinitely many primes.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0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228600"/>
            <a:ext cx="894588" cy="1038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1295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Euclid </a:t>
            </a:r>
          </a:p>
          <a:p>
            <a:pPr algn="ctr"/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325</a:t>
            </a:r>
            <a:r>
              <a:rPr lang="en-US" dirty="0" smtClean="0"/>
              <a:t> </a:t>
            </a:r>
            <a:r>
              <a:rPr lang="en-US" sz="1200" dirty="0" smtClean="0"/>
              <a:t>B.C.E.</a:t>
            </a:r>
            <a:r>
              <a:rPr lang="en-US" dirty="0" smtClean="0"/>
              <a:t> –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265</a:t>
            </a:r>
            <a:r>
              <a:rPr lang="en-US" dirty="0" smtClean="0"/>
              <a:t> </a:t>
            </a:r>
            <a:r>
              <a:rPr lang="en-US" sz="1200" dirty="0" smtClean="0"/>
              <a:t>B.C.E.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 descr="0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105400"/>
            <a:ext cx="762000" cy="8887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5486400"/>
            <a:ext cx="65532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proof was given by Euclid  </a:t>
            </a:r>
            <a:r>
              <a:rPr lang="en-US" sz="1400" i="1" dirty="0" smtClean="0"/>
              <a:t>The Elements</a:t>
            </a:r>
            <a:r>
              <a:rPr lang="en-US" sz="1400" dirty="0" smtClean="0"/>
              <a:t>. The proof is considered to be one of the most beautiful in all  mathematics.  It is  the first proof in </a:t>
            </a:r>
            <a:r>
              <a:rPr lang="en-US" sz="1400" i="1" dirty="0" smtClean="0"/>
              <a:t>The Book, </a:t>
            </a:r>
            <a:r>
              <a:rPr lang="en-US" sz="1400" dirty="0" smtClean="0"/>
              <a:t>inspired by the famous mathematician Paul </a:t>
            </a:r>
            <a:r>
              <a:rPr lang="en-US" sz="1400" dirty="0" err="1" smtClean="0"/>
              <a:t>Erd</a:t>
            </a:r>
            <a:r>
              <a:rPr lang="hu-HU" sz="1400" dirty="0" smtClean="0">
                <a:latin typeface="Cambria Math"/>
                <a:ea typeface="Cambria Math"/>
              </a:rPr>
              <a:t>ő</a:t>
            </a:r>
            <a:r>
              <a:rPr lang="en-US" sz="1400" dirty="0" smtClean="0"/>
              <a:t>s’ imagined collection of perfect proofs maintained by God.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6019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Paul  </a:t>
            </a:r>
            <a:r>
              <a:rPr lang="en-US" sz="1400" dirty="0" err="1" smtClean="0"/>
              <a:t>Erd</a:t>
            </a:r>
            <a:r>
              <a:rPr lang="hu-HU" sz="1400" dirty="0" smtClean="0">
                <a:latin typeface="Cambria Math"/>
                <a:ea typeface="Cambria Math"/>
              </a:rPr>
              <a:t>ő</a:t>
            </a:r>
            <a:r>
              <a:rPr lang="en-US" sz="1400" dirty="0" smtClean="0"/>
              <a:t>s</a:t>
            </a:r>
          </a:p>
          <a:p>
            <a:r>
              <a:rPr lang="en-US" sz="1400" dirty="0" smtClean="0"/>
              <a:t>(1913-1996) 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Generating Primes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problem of generating large  primes is of both theoretical and practical interest.</a:t>
            </a:r>
          </a:p>
          <a:p>
            <a:r>
              <a:rPr lang="en-US" dirty="0" smtClean="0"/>
              <a:t>Finding large primes with </a:t>
            </a:r>
            <a:r>
              <a:rPr lang="en-US" b="1" dirty="0" smtClean="0"/>
              <a:t>hundreds of digits </a:t>
            </a:r>
            <a:r>
              <a:rPr lang="en-US" dirty="0" smtClean="0"/>
              <a:t>is important in cryptography.</a:t>
            </a:r>
          </a:p>
          <a:p>
            <a:r>
              <a:rPr lang="en-US" dirty="0" smtClean="0"/>
              <a:t>So far, no useful closed formula that always produces primes  has been found. There is no simple  function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such that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is prime for all positive integers </a:t>
            </a:r>
            <a:r>
              <a:rPr lang="en-US" i="1" dirty="0" smtClean="0"/>
              <a:t>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But 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41</a:t>
            </a:r>
            <a:r>
              <a:rPr lang="en-US" dirty="0" smtClean="0"/>
              <a:t>  is prime for all integers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1,2,…, 40</a:t>
            </a:r>
            <a:r>
              <a:rPr lang="en-US" dirty="0" smtClean="0"/>
              <a:t>. Because of this, we might conjecture that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is prime for all positive integers </a:t>
            </a:r>
            <a:r>
              <a:rPr lang="en-US" i="1" dirty="0" smtClean="0"/>
              <a:t>n</a:t>
            </a:r>
            <a:r>
              <a:rPr lang="en-US" dirty="0" smtClean="0"/>
              <a:t>.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But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41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41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is not prime. </a:t>
            </a:r>
          </a:p>
          <a:p>
            <a:r>
              <a:rPr lang="en-US" dirty="0" smtClean="0"/>
              <a:t>More generally, there is  no polynomial with integer coefficients such that 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is prime for all positive integers </a:t>
            </a:r>
            <a:r>
              <a:rPr lang="en-US" i="1" dirty="0" smtClean="0"/>
              <a:t>n. </a:t>
            </a:r>
            <a:r>
              <a:rPr lang="en-US" dirty="0" smtClean="0"/>
              <a:t>(See supplementary Exercise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23</a:t>
            </a:r>
            <a:r>
              <a:rPr lang="en-US" dirty="0" smtClean="0"/>
              <a:t>.)</a:t>
            </a:r>
          </a:p>
          <a:p>
            <a:r>
              <a:rPr lang="en-US" dirty="0" smtClean="0"/>
              <a:t>Fortunately, we can generate large integers which are almost certainly primes. See Chapter</a:t>
            </a:r>
            <a:r>
              <a:rPr lang="en-US" i="1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 smtClean="0"/>
              <a:t>.</a:t>
            </a:r>
          </a:p>
          <a:p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 lvl="1"/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Sieve of Eratosthenes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10400" y="457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Erastothenes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276-194</a:t>
            </a:r>
            <a:r>
              <a:rPr lang="en-US" dirty="0" smtClean="0"/>
              <a:t> B.C.)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Sieve of Eratosthenes </a:t>
            </a:r>
            <a:r>
              <a:rPr lang="en-US" dirty="0" smtClean="0"/>
              <a:t>can be used to find all primes not exceeding a specified positive integer. For example, begin with the list of integers between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100</a:t>
            </a:r>
            <a:r>
              <a:rPr lang="en-US" dirty="0" smtClean="0"/>
              <a:t>.</a:t>
            </a:r>
          </a:p>
          <a:p>
            <a:pPr marL="850392" lvl="1" indent="-457200">
              <a:buFont typeface="+mj-lt"/>
              <a:buAutoNum type="alphaLcPeriod"/>
            </a:pPr>
            <a:r>
              <a:rPr lang="en-US" dirty="0" smtClean="0"/>
              <a:t>Delete all  the integers, other than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divisible by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.</a:t>
            </a:r>
          </a:p>
          <a:p>
            <a:pPr marL="850392" lvl="1" indent="-457200">
              <a:buFont typeface="+mj-lt"/>
              <a:buAutoNum type="alphaLcPeriod"/>
            </a:pPr>
            <a:r>
              <a:rPr lang="en-US" dirty="0" smtClean="0"/>
              <a:t>Delete all the integers, other than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, divisible by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.</a:t>
            </a:r>
          </a:p>
          <a:p>
            <a:pPr marL="850392" lvl="1" indent="-457200">
              <a:buFont typeface="+mj-lt"/>
              <a:buAutoNum type="alphaLcPeriod"/>
            </a:pPr>
            <a:r>
              <a:rPr lang="en-US" dirty="0" smtClean="0"/>
              <a:t>Next, delete all the integers, other than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, divisible by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.</a:t>
            </a:r>
          </a:p>
          <a:p>
            <a:pPr marL="850392" lvl="1" indent="-457200">
              <a:buFont typeface="+mj-lt"/>
              <a:buAutoNum type="alphaLcPeriod"/>
            </a:pPr>
            <a:r>
              <a:rPr lang="en-US" dirty="0" smtClean="0"/>
              <a:t>Next, delete all the integers, other than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 smtClean="0"/>
              <a:t>, divisible by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 smtClean="0"/>
              <a:t>.</a:t>
            </a:r>
          </a:p>
          <a:p>
            <a:pPr marL="850392" lvl="1" indent="-457200">
              <a:buFont typeface="+mj-lt"/>
              <a:buAutoNum type="alphaLcPeriod"/>
            </a:pPr>
            <a:r>
              <a:rPr lang="en-US" dirty="0" smtClean="0"/>
              <a:t>Since all the remaining integers are not divisible by any of the previous integers, other than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the primes are: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2200" dirty="0" smtClean="0"/>
              <a:t>{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2,3,7,11,19,23,29,31,37,41,43,47,53,59,61,67,71,73,79,83,89, 97</a:t>
            </a:r>
            <a:r>
              <a:rPr lang="en-US" sz="2200" dirty="0" smtClean="0"/>
              <a:t>}</a:t>
            </a:r>
          </a:p>
          <a:p>
            <a:endParaRPr lang="en-US" dirty="0"/>
          </a:p>
        </p:txBody>
      </p:sp>
      <p:pic>
        <p:nvPicPr>
          <p:cNvPr id="7" name="Content Placeholder 3" descr="07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52400"/>
            <a:ext cx="885444" cy="1021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4600" y="6248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 = p_1^{a_1}p_2^{a_2}\ldots p_n^{a_n}\;,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b = p_1^{b_1}p_2^{b_2}\ldots p_n^{b_n}\; ,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mbox{gcd}(a,b) = p_1^{\mbox{min}(a_1,b_1)}p_2^{\mbox{min}(a_2,b_2)}\ldots p_n^{\mbox{min}(a_n,b_n)}\;.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mbox{lcm}(a,b) = p_1^{\mbox{max}(a_1,b_1)}p_2^{\mbox{max}(a_2,b_2)}\cdots p_n^{\mbox{max}(a_n,b_n)}$&#10;&#10;\end{document}"/>
  <p:tag name="IGUANATEXSIZE" val="2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29254</TotalTime>
  <Words>2333</Words>
  <Application>Microsoft Office PowerPoint</Application>
  <PresentationFormat>On-screen Show (4:3)</PresentationFormat>
  <Paragraphs>215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Constantia</vt:lpstr>
      <vt:lpstr>Wingdings 2</vt:lpstr>
      <vt:lpstr>Cambria Math</vt:lpstr>
      <vt:lpstr>Cambria</vt:lpstr>
      <vt:lpstr>Flow</vt:lpstr>
      <vt:lpstr>Number Theory and Cryptography</vt:lpstr>
      <vt:lpstr>Chapter Summary</vt:lpstr>
      <vt:lpstr>Primes and Greatest Common Divisors</vt:lpstr>
      <vt:lpstr>Section Summary</vt:lpstr>
      <vt:lpstr>Primes</vt:lpstr>
      <vt:lpstr>The Fundamental Theorem of Arithmetic</vt:lpstr>
      <vt:lpstr>Infinitude of Primes</vt:lpstr>
      <vt:lpstr>Generating Primes</vt:lpstr>
      <vt:lpstr>The Sieve of Eratosthenes</vt:lpstr>
      <vt:lpstr>The Sieve of Eratosthenes</vt:lpstr>
      <vt:lpstr>Distribution of Primes</vt:lpstr>
      <vt:lpstr>Mersenne Primes</vt:lpstr>
      <vt:lpstr>Conjectures about Primes</vt:lpstr>
      <vt:lpstr>Greatest Common Divisor</vt:lpstr>
      <vt:lpstr>Greatest Common Divisor</vt:lpstr>
      <vt:lpstr>Finding the Greatest Common Divisor Using Prime Factorizations</vt:lpstr>
      <vt:lpstr>Least Common Multiple</vt:lpstr>
      <vt:lpstr>Euclidean Algorithm</vt:lpstr>
      <vt:lpstr>Euclidean Algorithm</vt:lpstr>
      <vt:lpstr>gcds as Linear Combinations</vt:lpstr>
      <vt:lpstr>Finding gcds as Linear Combinations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Fundamentals: Algorithms, the Integers, and Matrices</dc:title>
  <dc:creator>Richard Scherl</dc:creator>
  <cp:lastModifiedBy>Hiva</cp:lastModifiedBy>
  <cp:revision>1357</cp:revision>
  <dcterms:created xsi:type="dcterms:W3CDTF">2011-03-27T19:20:00Z</dcterms:created>
  <dcterms:modified xsi:type="dcterms:W3CDTF">2014-10-31T02:46:03Z</dcterms:modified>
</cp:coreProperties>
</file>