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324" r:id="rId4"/>
    <p:sldId id="277" r:id="rId5"/>
    <p:sldId id="318" r:id="rId6"/>
    <p:sldId id="315" r:id="rId7"/>
    <p:sldId id="314" r:id="rId8"/>
    <p:sldId id="312" r:id="rId9"/>
    <p:sldId id="317" r:id="rId10"/>
    <p:sldId id="316" r:id="rId11"/>
    <p:sldId id="321" r:id="rId12"/>
    <p:sldId id="320" r:id="rId13"/>
    <p:sldId id="322" r:id="rId14"/>
    <p:sldId id="325" r:id="rId15"/>
    <p:sldId id="323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8EC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8" autoAdjust="0"/>
    <p:restoredTop sz="94660"/>
  </p:normalViewPr>
  <p:slideViewPr>
    <p:cSldViewPr>
      <p:cViewPr varScale="1">
        <p:scale>
          <a:sx n="82" d="100"/>
          <a:sy n="82" d="100"/>
        </p:scale>
        <p:origin x="1368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F8CD-D246-4F59-8CA8-519AECB094D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26055-FE3C-4FB7-AC05-AED8F01321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85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527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 </a:t>
            </a:r>
            <a:r>
              <a:rPr lang="en-US" dirty="0" err="1"/>
              <a:t>minuts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D0121-5D77-41B6-A094-11E6AF54E3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54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 minutes – 25 total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D0121-5D77-41B6-A094-11E6AF54E3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93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31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09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887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03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73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17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5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4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6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3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4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9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9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8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9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5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7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F5539-EFF7-452C-BA04-EA60236CC16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6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environment/keep-it-in-the-ground-blog/2015/mar/25/what-numbers-tell-about-how-much-fossil-fuel-reserves-cant-bur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nologyreview.com/s/541286/finally-fusion-takes-small-steps-toward-reality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technologyreview.com/s/601388/why-the-worlds-largest-nuclear-fusion-project-may-never-succeed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eehugger.com/green-food/energy-required-to-produce-a-pound-of-food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Introduction to Energy and Power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3083" name="Picture 11" descr="http://www.uprm.edu/aceer/images/logo_r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544" y="4783098"/>
            <a:ext cx="1617701" cy="161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 flipH="1">
            <a:off x="13648" y="1352490"/>
            <a:ext cx="9130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gency FB" pitchFamily="34" charset="0"/>
              </a:rPr>
              <a:t>INTD 3990:  Alternative and Appropriate Technologies</a:t>
            </a:r>
          </a:p>
        </p:txBody>
      </p:sp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094586"/>
            <a:ext cx="3943350" cy="9947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7320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US Energy </a:t>
            </a:r>
            <a:r>
              <a:rPr lang="en-US" sz="4800" b="1" dirty="0" err="1">
                <a:solidFill>
                  <a:schemeClr val="bg1"/>
                </a:solidFill>
                <a:latin typeface="Agency FB" pitchFamily="34" charset="0"/>
              </a:rPr>
              <a:t>Flowgram</a:t>
            </a:r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 (2014)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10242" name="Picture 2" descr="Resultado de imagen para energy flow 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6" y="830997"/>
            <a:ext cx="9040504" cy="602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926068"/>
            <a:ext cx="2017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0.102 ZJ equivalent</a:t>
            </a:r>
          </a:p>
        </p:txBody>
      </p:sp>
    </p:spTree>
    <p:extLst>
      <p:ext uri="{BB962C8B-B14F-4D97-AF65-F5344CB8AC3E}">
        <p14:creationId xmlns:p14="http://schemas.microsoft.com/office/powerpoint/2010/main" val="520870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1" name="Rectangle 5"/>
          <p:cNvSpPr>
            <a:spLocks noChangeArrowheads="1"/>
          </p:cNvSpPr>
          <p:nvPr/>
        </p:nvSpPr>
        <p:spPr bwMode="auto">
          <a:xfrm>
            <a:off x="228600" y="6362329"/>
            <a:ext cx="76200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06400" algn="ctr"/>
                <a:tab pos="1778000" algn="l"/>
                <a:tab pos="2235200" algn="l"/>
                <a:tab pos="2692400" algn="l"/>
                <a:tab pos="5246688" algn="l"/>
                <a:tab pos="6743700" algn="l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Source:</a:t>
            </a:r>
            <a:r>
              <a:rPr kumimoji="0" lang="en-US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   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B.K. Bose, “Global Warming: Energy, Environmental Pollution, and the Impact of Power Electronics”,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06400" algn="ctr"/>
                <a:tab pos="1778000" algn="l"/>
                <a:tab pos="2235200" algn="l"/>
                <a:tab pos="2692400" algn="l"/>
                <a:tab pos="5246688" algn="l"/>
                <a:tab pos="6743700" algn="l"/>
              </a:tabLst>
            </a:pPr>
            <a:r>
              <a:rPr kumimoji="0" lang="en-US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                   IEEE Industrial Electronics Magazine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, vol.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4, no. 1, pp. 6-17,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March 2010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.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950744"/>
            <a:ext cx="7467600" cy="529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Country Comparison of Energy Sources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533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163" y="838200"/>
            <a:ext cx="253903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5219" name="Picture 3"/>
          <p:cNvPicPr>
            <a:picLocks noChangeAspect="1" noChangeArrowheads="1"/>
          </p:cNvPicPr>
          <p:nvPr/>
        </p:nvPicPr>
        <p:blipFill>
          <a:blip r:embed="rId4" cstate="print"/>
          <a:srcRect l="5542" t="2917" r="7557" b="8113"/>
          <a:stretch>
            <a:fillRect/>
          </a:stretch>
        </p:blipFill>
        <p:spPr bwMode="auto">
          <a:xfrm>
            <a:off x="2825646" y="838200"/>
            <a:ext cx="6165954" cy="5451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52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05350" y="6172200"/>
            <a:ext cx="42862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5221" name="Rectangle 5"/>
          <p:cNvSpPr>
            <a:spLocks noChangeArrowheads="1"/>
          </p:cNvSpPr>
          <p:nvPr/>
        </p:nvSpPr>
        <p:spPr bwMode="auto">
          <a:xfrm>
            <a:off x="228600" y="6362329"/>
            <a:ext cx="76200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06400" algn="ctr"/>
                <a:tab pos="1778000" algn="l"/>
                <a:tab pos="2235200" algn="l"/>
                <a:tab pos="2692400" algn="l"/>
                <a:tab pos="5246688" algn="l"/>
                <a:tab pos="6743700" algn="l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Source:</a:t>
            </a:r>
            <a:r>
              <a:rPr kumimoji="0" lang="en-US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   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B.K. Bose, “Global Warming: Energy, Environmental Pollution, and the Impact of Power Electronics”,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06400" algn="ctr"/>
                <a:tab pos="1778000" algn="l"/>
                <a:tab pos="2235200" algn="l"/>
                <a:tab pos="2692400" algn="l"/>
                <a:tab pos="5246688" algn="l"/>
                <a:tab pos="6743700" algn="l"/>
              </a:tabLst>
            </a:pPr>
            <a:r>
              <a:rPr kumimoji="0" lang="en-US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                   IEEE Industrial Electronics Magazine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, vol.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4, no. 1, pp. 6-17,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 March 2010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Arial Unicode MS" pitchFamily="34" charset="-128"/>
                <a:cs typeface="Times New Roman" pitchFamily="18" charset="0"/>
              </a:rPr>
              <a:t>.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Limits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84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Some Important Notes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Key environmental </a:t>
            </a:r>
            <a:r>
              <a:rPr lang="en-US" dirty="0" err="1">
                <a:solidFill>
                  <a:schemeClr val="tx1"/>
                </a:solidFill>
                <a:latin typeface="Agency FB" pitchFamily="34" charset="0"/>
              </a:rPr>
              <a:t>threshholds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will be crossed before energy sources are depleted, e.g., “Keep it in the ground”</a:t>
            </a:r>
            <a:br>
              <a:rPr lang="en-US" dirty="0">
                <a:solidFill>
                  <a:schemeClr val="tx1"/>
                </a:solidFill>
                <a:latin typeface="Agency FB" pitchFamily="34" charset="0"/>
              </a:rPr>
            </a:br>
            <a:r>
              <a:rPr lang="en-US" sz="1700" dirty="0">
                <a:solidFill>
                  <a:schemeClr val="tx1"/>
                </a:solidFill>
                <a:latin typeface="Agency FB" pitchFamily="34" charset="0"/>
                <a:hlinkClick r:id="rId3"/>
              </a:rPr>
              <a:t>https://www.theguardian.com/environment/keep-it-in-the-ground-blog/2015/mar/25/what-numbers-tell-about-how-much-fossil-fuel-reserves-cant-burn</a:t>
            </a:r>
            <a:r>
              <a:rPr lang="en-US" sz="1700" dirty="0">
                <a:solidFill>
                  <a:schemeClr val="tx1"/>
                </a:solidFill>
                <a:latin typeface="Agency FB" pitchFamily="34" charset="0"/>
              </a:rPr>
              <a:t>; </a:t>
            </a:r>
            <a:r>
              <a:rPr lang="en-US" sz="1700" u="sng" dirty="0">
                <a:solidFill>
                  <a:srgbClr val="0000FF"/>
                </a:solidFill>
                <a:latin typeface="Agency FB" pitchFamily="34" charset="0"/>
              </a:rPr>
              <a:t>350.org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Institute for Energy and Environmental Research (</a:t>
            </a:r>
            <a:r>
              <a:rPr lang="en-US" u="sng" dirty="0">
                <a:solidFill>
                  <a:srgbClr val="0000FF"/>
                </a:solidFill>
                <a:latin typeface="Agency FB" pitchFamily="34" charset="0"/>
              </a:rPr>
              <a:t>ieer.org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) argues that nuclear energy is not feasible to meet sustainability goals on the timescale of </a:t>
            </a:r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decades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Carbon-Free, Nuclear Free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Research: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US Clean Power Plan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The ___________ Agreement</a:t>
            </a:r>
          </a:p>
        </p:txBody>
      </p:sp>
    </p:spTree>
    <p:extLst>
      <p:ext uri="{BB962C8B-B14F-4D97-AF65-F5344CB8AC3E}">
        <p14:creationId xmlns:p14="http://schemas.microsoft.com/office/powerpoint/2010/main" val="3592122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Some Important Notes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More on nuclear</a:t>
            </a:r>
            <a:br>
              <a:rPr lang="en-US" dirty="0">
                <a:solidFill>
                  <a:schemeClr val="tx1"/>
                </a:solidFill>
                <a:latin typeface="Agency FB" pitchFamily="34" charset="0"/>
              </a:rPr>
            </a:br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gency FB" pitchFamily="34" charset="0"/>
                <a:hlinkClick r:id="rId3"/>
              </a:rPr>
              <a:t>http://www.transatomicpower.com/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gency FB" pitchFamily="34" charset="0"/>
                <a:hlinkClick r:id="rId3"/>
              </a:rPr>
              <a:t>https://www.technologyreview.com/s/512321/safer-nuclear-power-at-half-the-price/</a:t>
            </a:r>
            <a:r>
              <a:rPr lang="en-US" sz="2000" dirty="0">
                <a:solidFill>
                  <a:schemeClr val="tx1"/>
                </a:solidFill>
                <a:latin typeface="Agency FB" pitchFamily="34" charset="0"/>
              </a:rPr>
              <a:t> 2013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Agency FB" pitchFamily="34" charset="0"/>
              <a:hlinkClick r:id="rId3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gency FB" pitchFamily="34" charset="0"/>
                <a:hlinkClick r:id="rId3"/>
              </a:rPr>
              <a:t>https://www.technologyreview.com/s/541286/finally-fusion-takes-small-steps-toward-reality/</a:t>
            </a:r>
            <a:r>
              <a:rPr lang="en-US" sz="2000" dirty="0">
                <a:solidFill>
                  <a:schemeClr val="tx1"/>
                </a:solidFill>
                <a:latin typeface="Agency FB" pitchFamily="34" charset="0"/>
              </a:rPr>
              <a:t> 2015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Agency FB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latin typeface="Agency FB" pitchFamily="34" charset="0"/>
                <a:hlinkClick r:id="rId4"/>
              </a:rPr>
              <a:t>https://www.technologyreview.com/s/601388/why-the-worlds-largest-nuclear-fusion-project-may-never-succeed/</a:t>
            </a:r>
            <a:r>
              <a:rPr lang="en-US" sz="2000" b="1" dirty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gency FB" pitchFamily="34" charset="0"/>
              </a:rPr>
              <a:t>2016</a:t>
            </a:r>
          </a:p>
          <a:p>
            <a:pPr algn="l"/>
            <a:endParaRPr lang="en-US" sz="1700" b="1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899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Some More Project Ideas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Do a survey to determine what people understand about energy (can base them off of class questions + others)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Contact representatives from oil companies – perhaps those who come to the UPRM job fair – and ask them what they think about “Keep it in the Ground”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Propose a campus initiative to reduce carbon footprint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Explore some proposals for new energy sources and assess their feasibility</a:t>
            </a:r>
          </a:p>
        </p:txBody>
      </p:sp>
    </p:spTree>
    <p:extLst>
      <p:ext uri="{BB962C8B-B14F-4D97-AF65-F5344CB8AC3E}">
        <p14:creationId xmlns:p14="http://schemas.microsoft.com/office/powerpoint/2010/main" val="1446606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Example: Food Efficiency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98976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marL="457200" indent="-457200" algn="l">
              <a:buFont typeface="Arial" charset="0"/>
              <a:buChar char="•"/>
            </a:pPr>
            <a:endParaRPr lang="en-US" dirty="0">
              <a:solidFill>
                <a:schemeClr val="tx1"/>
              </a:solidFill>
              <a:latin typeface="Agency FB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6534834"/>
            <a:ext cx="8839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hlinkClick r:id="rId3"/>
              </a:rPr>
              <a:t>http://www.treehugger.com/green-food/energy-required-to-produce-a-pound-of-food.html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6" name="Picture 4" descr="http://media.treehugger.com/assets/images/2011/10/food-energ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295400"/>
            <a:ext cx="6553200" cy="5004524"/>
          </a:xfrm>
          <a:prstGeom prst="rect">
            <a:avLst/>
          </a:prstGeom>
          <a:noFill/>
        </p:spPr>
      </p:pic>
      <p:pic>
        <p:nvPicPr>
          <p:cNvPr id="48130" name="Picture 2" descr="http://media.treehugger.com/assets/images/2011/10/energy-efficienc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752600"/>
            <a:ext cx="6154795" cy="259080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13349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Energy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Energy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is the </a:t>
            </a:r>
            <a:r>
              <a:rPr lang="en-US" i="1" dirty="0">
                <a:solidFill>
                  <a:schemeClr val="tx1"/>
                </a:solidFill>
                <a:latin typeface="Agency FB" pitchFamily="34" charset="0"/>
              </a:rPr>
              <a:t>capacity to do work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Work can transfer energy from one system to another and/or transform/convert energy from one form to another.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Energy has the same units as work and heat.  Later we will see that heat (low quality energy) is always generated when energy is converted from one form to another.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These ideas will become more clear with examples in this class AND </a:t>
            </a:r>
            <a:r>
              <a:rPr lang="en-US" b="1" dirty="0">
                <a:solidFill>
                  <a:srgbClr val="0000FF"/>
                </a:solidFill>
                <a:latin typeface="Agency FB" pitchFamily="34" charset="0"/>
              </a:rPr>
              <a:t>your critical thinking 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about the answers you obtain to problems in other courses such as physics, chemistry, mechanics, and thermodynamics.</a:t>
            </a:r>
          </a:p>
        </p:txBody>
      </p:sp>
    </p:spTree>
    <p:extLst>
      <p:ext uri="{BB962C8B-B14F-4D97-AF65-F5344CB8AC3E}">
        <p14:creationId xmlns:p14="http://schemas.microsoft.com/office/powerpoint/2010/main" val="216536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Energy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Energy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is a measure of the distance that a system is away from equilibrium.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Energy can be derived from systems in which there is a difference in state between two neighboring regions.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Energy can make things “flow up hill”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Energy “let’s you do stuff”/make a difference or change</a:t>
            </a:r>
          </a:p>
        </p:txBody>
      </p:sp>
    </p:spTree>
    <p:extLst>
      <p:ext uri="{BB962C8B-B14F-4D97-AF65-F5344CB8AC3E}">
        <p14:creationId xmlns:p14="http://schemas.microsoft.com/office/powerpoint/2010/main" val="1885123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Power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1066800"/>
            <a:ext cx="86868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Recall: Energy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is the </a:t>
            </a:r>
            <a:r>
              <a:rPr lang="en-US" i="1" dirty="0">
                <a:solidFill>
                  <a:schemeClr val="tx1"/>
                </a:solidFill>
                <a:latin typeface="Agency FB" pitchFamily="34" charset="0"/>
              </a:rPr>
              <a:t>capacity to do work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Power 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is the </a:t>
            </a:r>
            <a:r>
              <a:rPr lang="en-US" i="1" dirty="0">
                <a:solidFill>
                  <a:schemeClr val="tx1"/>
                </a:solidFill>
                <a:latin typeface="Agency FB" pitchFamily="34" charset="0"/>
              </a:rPr>
              <a:t>rate of energy use, exertion, production, or consumption with respect to time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Recall that a unit of energy is the Joule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1J = 1 Nm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).  A standard unit of power is the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Watt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, and is defined as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Joule/second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:</a:t>
            </a:r>
            <a:br>
              <a:rPr lang="en-US" dirty="0">
                <a:solidFill>
                  <a:schemeClr val="tx1"/>
                </a:solidFill>
                <a:latin typeface="Agency FB" pitchFamily="34" charset="0"/>
              </a:rPr>
            </a:br>
            <a:br>
              <a:rPr lang="en-US" dirty="0">
                <a:solidFill>
                  <a:schemeClr val="tx1"/>
                </a:solidFill>
                <a:latin typeface="Agency FB" pitchFamily="34" charset="0"/>
              </a:rPr>
            </a:b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Watt = 1 J/s</a:t>
            </a:r>
          </a:p>
        </p:txBody>
      </p:sp>
    </p:spTree>
    <p:extLst>
      <p:ext uri="{BB962C8B-B14F-4D97-AF65-F5344CB8AC3E}">
        <p14:creationId xmlns:p14="http://schemas.microsoft.com/office/powerpoint/2010/main" val="216536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Fig. 2 from </a:t>
            </a:r>
            <a:r>
              <a:rPr lang="en-US" sz="4800" b="1" dirty="0" err="1">
                <a:solidFill>
                  <a:schemeClr val="bg1"/>
                </a:solidFill>
                <a:latin typeface="Agency FB" pitchFamily="34" charset="0"/>
              </a:rPr>
              <a:t>Schramski</a:t>
            </a:r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 et al.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081" y="838200"/>
            <a:ext cx="6843719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97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Key Aspects of Energy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1066800"/>
            <a:ext cx="86868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dirty="0">
                <a:solidFill>
                  <a:schemeClr val="tx1"/>
                </a:solidFill>
                <a:latin typeface="Agency FB" pitchFamily="34" charset="0"/>
              </a:rPr>
              <a:t>Energy …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Generation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Storage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Transmission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Use/Consumption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41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Key Insight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>
                <a:solidFill>
                  <a:schemeClr val="tx1"/>
                </a:solidFill>
                <a:latin typeface="Agency FB" pitchFamily="34" charset="0"/>
              </a:rPr>
              <a:t>Notice that human “needs” require </a:t>
            </a:r>
            <a:r>
              <a:rPr lang="en-US" sz="4000" b="1" dirty="0">
                <a:solidFill>
                  <a:schemeClr val="tx1"/>
                </a:solidFill>
                <a:latin typeface="Agency FB" pitchFamily="34" charset="0"/>
              </a:rPr>
              <a:t>devices</a:t>
            </a:r>
            <a:r>
              <a:rPr lang="en-US" sz="4000" dirty="0">
                <a:solidFill>
                  <a:schemeClr val="tx1"/>
                </a:solidFill>
                <a:latin typeface="Agency FB" pitchFamily="34" charset="0"/>
              </a:rPr>
              <a:t> to capture, store, transmit, and convert energy into “useful” forms.</a:t>
            </a:r>
          </a:p>
          <a:p>
            <a:pPr marL="457200" indent="-457200" algn="l">
              <a:buFont typeface="Arial" charset="0"/>
              <a:buChar char="•"/>
            </a:pPr>
            <a:endParaRPr lang="en-US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77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gency FB" pitchFamily="34" charset="0"/>
              </a:rPr>
              <a:t>Efficiency</a:t>
            </a:r>
            <a:endParaRPr lang="en-US" sz="44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1066800"/>
            <a:ext cx="86106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Efficiency can be though of as a ratio of how much “useful” or “purposeful” energy is used vs. how much total energy is used.  For example, we could examine specific processes, such as: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  <a:cs typeface="Times New Roman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What is the </a:t>
            </a:r>
            <a:r>
              <a:rPr lang="en-US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theoretical minimum vs </a:t>
            </a:r>
            <a:r>
              <a:rPr lang="en-US" b="1" dirty="0">
                <a:solidFill>
                  <a:srgbClr val="0000FF"/>
                </a:solidFill>
                <a:latin typeface="Agency FB" pitchFamily="34" charset="0"/>
                <a:cs typeface="Times New Roman" pitchFamily="18" charset="0"/>
              </a:rPr>
              <a:t>actual (e.g. walking, biking, or driving)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 amount of energy required to ascend a hill at constant speed?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  <a:cs typeface="Times New Roman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What is the </a:t>
            </a:r>
            <a:r>
              <a:rPr lang="en-US" b="1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theoretical minimum vs </a:t>
            </a:r>
            <a:r>
              <a:rPr lang="en-US" b="1" dirty="0">
                <a:solidFill>
                  <a:srgbClr val="0000FF"/>
                </a:solidFill>
                <a:latin typeface="Agency FB" pitchFamily="34" charset="0"/>
                <a:cs typeface="Times New Roman" pitchFamily="18" charset="0"/>
              </a:rPr>
              <a:t>actual (e.g., using a microwave)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 amount of energy required to heat a plate of food from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baseline="4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 (refrigerated) to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160</a:t>
            </a:r>
            <a:r>
              <a:rPr lang="en-US" baseline="4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 (cooked)?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Agency FB" pitchFamily="34" charset="0"/>
              <a:cs typeface="Times New Roman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Agency FB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60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A Related Question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024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Can you explain why a person can go faster using a bicycle or skateboard rather than by walking?</a:t>
            </a:r>
          </a:p>
          <a:p>
            <a:pPr marL="457200" indent="-457200" algn="l">
              <a:buFont typeface="Arial" charset="0"/>
              <a:buChar char="•"/>
            </a:pPr>
            <a:endParaRPr lang="en-US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22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5359</TotalTime>
  <Words>633</Words>
  <Application>Microsoft Office PowerPoint</Application>
  <PresentationFormat>On-screen Show (4:3)</PresentationFormat>
  <Paragraphs>90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 Unicode MS</vt:lpstr>
      <vt:lpstr>Agency FB</vt:lpstr>
      <vt:lpstr>Arial</vt:lpstr>
      <vt:lpstr>Calibri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UPRM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Philosophy for Integrating FEA throughout the ME &amp; CE Curricula</dc:title>
  <dc:creator>Owner</dc:creator>
  <cp:lastModifiedBy>User</cp:lastModifiedBy>
  <cp:revision>153</cp:revision>
  <dcterms:created xsi:type="dcterms:W3CDTF">2011-06-12T14:20:09Z</dcterms:created>
  <dcterms:modified xsi:type="dcterms:W3CDTF">2016-08-25T14:43:16Z</dcterms:modified>
</cp:coreProperties>
</file>