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74" r:id="rId4"/>
    <p:sldId id="267" r:id="rId5"/>
    <p:sldId id="266" r:id="rId6"/>
    <p:sldId id="258" r:id="rId7"/>
    <p:sldId id="276" r:id="rId8"/>
    <p:sldId id="259" r:id="rId9"/>
    <p:sldId id="275" r:id="rId10"/>
    <p:sldId id="260" r:id="rId11"/>
    <p:sldId id="261" r:id="rId12"/>
    <p:sldId id="262" r:id="rId13"/>
    <p:sldId id="264" r:id="rId14"/>
    <p:sldId id="265" r:id="rId15"/>
    <p:sldId id="263" r:id="rId16"/>
    <p:sldId id="268" r:id="rId17"/>
    <p:sldId id="270" r:id="rId18"/>
    <p:sldId id="277" r:id="rId19"/>
    <p:sldId id="269" r:id="rId20"/>
    <p:sldId id="271" r:id="rId21"/>
    <p:sldId id="272" r:id="rId22"/>
    <p:sldId id="273"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4E0"/>
    <a:srgbClr val="E25893"/>
    <a:srgbClr val="ED222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6"/>
    <p:restoredTop sz="93224"/>
  </p:normalViewPr>
  <p:slideViewPr>
    <p:cSldViewPr snapToGrid="0" snapToObjects="1">
      <p:cViewPr varScale="1">
        <p:scale>
          <a:sx n="103" d="100"/>
          <a:sy n="103" d="100"/>
        </p:scale>
        <p:origin x="8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FD3571-F115-C64F-865E-A752215CAA86}" type="datetimeFigureOut">
              <a:rPr lang="es-ES_tradnl" smtClean="0"/>
              <a:t>01/12/2016</a:t>
            </a:fld>
            <a:endParaRPr lang="es-ES_trad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_trad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654419-6F90-FC4C-A68C-7B993947C88A}" type="slidenum">
              <a:rPr lang="es-ES_tradnl" smtClean="0"/>
              <a:t>‹#›</a:t>
            </a:fld>
            <a:endParaRPr lang="es-ES_tradnl"/>
          </a:p>
        </p:txBody>
      </p:sp>
    </p:spTree>
    <p:extLst>
      <p:ext uri="{BB962C8B-B14F-4D97-AF65-F5344CB8AC3E}">
        <p14:creationId xmlns:p14="http://schemas.microsoft.com/office/powerpoint/2010/main" val="2073710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dirty="0"/>
          </a:p>
        </p:txBody>
      </p:sp>
      <p:sp>
        <p:nvSpPr>
          <p:cNvPr id="4" name="Slide Number Placeholder 3"/>
          <p:cNvSpPr>
            <a:spLocks noGrp="1"/>
          </p:cNvSpPr>
          <p:nvPr>
            <p:ph type="sldNum" sz="quarter" idx="10"/>
          </p:nvPr>
        </p:nvSpPr>
        <p:spPr/>
        <p:txBody>
          <a:bodyPr/>
          <a:lstStyle/>
          <a:p>
            <a:fld id="{A6654419-6F90-FC4C-A68C-7B993947C88A}" type="slidenum">
              <a:rPr lang="es-ES_tradnl" smtClean="0"/>
              <a:t>10</a:t>
            </a:fld>
            <a:endParaRPr lang="es-ES_tradnl"/>
          </a:p>
        </p:txBody>
      </p:sp>
    </p:spTree>
    <p:extLst>
      <p:ext uri="{BB962C8B-B14F-4D97-AF65-F5344CB8AC3E}">
        <p14:creationId xmlns:p14="http://schemas.microsoft.com/office/powerpoint/2010/main" val="1336972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12/1/2016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12/1/2016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961861"/>
            <a:ext cx="9144000" cy="3143657"/>
          </a:xfrm>
        </p:spPr>
        <p:txBody>
          <a:bodyPr>
            <a:normAutofit fontScale="90000"/>
          </a:bodyPr>
          <a:lstStyle/>
          <a:p>
            <a:r>
              <a:rPr lang="es-ES_tradnl" sz="4400" dirty="0">
                <a:solidFill>
                  <a:schemeClr val="tx1"/>
                </a:solidFill>
              </a:rPr>
              <a:t>Dale </a:t>
            </a:r>
            <a:r>
              <a:rPr lang="es-ES_tradnl" sz="4400" dirty="0" err="1">
                <a:solidFill>
                  <a:schemeClr val="tx1"/>
                </a:solidFill>
              </a:rPr>
              <a:t>Jamieson</a:t>
            </a:r>
            <a:br>
              <a:rPr lang="es-ES_tradnl" sz="4400" dirty="0">
                <a:solidFill>
                  <a:schemeClr val="tx1"/>
                </a:solidFill>
              </a:rPr>
            </a:br>
            <a:br>
              <a:rPr lang="es-ES_tradnl" sz="1600" dirty="0">
                <a:solidFill>
                  <a:schemeClr val="tx1"/>
                </a:solidFill>
              </a:rPr>
            </a:br>
            <a:r>
              <a:rPr lang="es-ES_tradnl" sz="4400" dirty="0">
                <a:solidFill>
                  <a:schemeClr val="tx1"/>
                </a:solidFill>
              </a:rPr>
              <a:t> El capítulo 5 de </a:t>
            </a:r>
            <a:r>
              <a:rPr lang="es-ES_tradnl" sz="4400" b="1" dirty="0" err="1">
                <a:solidFill>
                  <a:schemeClr val="tx1"/>
                </a:solidFill>
              </a:rPr>
              <a:t>Reason</a:t>
            </a:r>
            <a:r>
              <a:rPr lang="es-ES_tradnl" sz="4400" b="1" dirty="0">
                <a:solidFill>
                  <a:schemeClr val="tx1"/>
                </a:solidFill>
              </a:rPr>
              <a:t> in  a </a:t>
            </a:r>
            <a:r>
              <a:rPr lang="es-ES_tradnl" sz="4400" b="1" dirty="0" err="1">
                <a:solidFill>
                  <a:schemeClr val="tx1"/>
                </a:solidFill>
              </a:rPr>
              <a:t>Dark</a:t>
            </a:r>
            <a:r>
              <a:rPr lang="es-ES_tradnl" sz="4400" b="1" dirty="0">
                <a:solidFill>
                  <a:schemeClr val="tx1"/>
                </a:solidFill>
              </a:rPr>
              <a:t> Time</a:t>
            </a:r>
            <a:r>
              <a:rPr lang="es-ES_tradnl" sz="4400" dirty="0">
                <a:solidFill>
                  <a:schemeClr val="tx1"/>
                </a:solidFill>
              </a:rPr>
              <a:t> </a:t>
            </a:r>
            <a:br>
              <a:rPr lang="es-ES_tradnl" sz="4400" dirty="0">
                <a:solidFill>
                  <a:schemeClr val="tx1"/>
                </a:solidFill>
              </a:rPr>
            </a:br>
            <a:r>
              <a:rPr lang="es-ES_tradnl" sz="4400" dirty="0">
                <a:solidFill>
                  <a:schemeClr val="tx1"/>
                </a:solidFill>
              </a:rPr>
              <a:t>páginas 144-177</a:t>
            </a:r>
            <a:br>
              <a:rPr lang="es-ES_tradnl" sz="4400" dirty="0">
                <a:solidFill>
                  <a:schemeClr val="tx1"/>
                </a:solidFill>
              </a:rPr>
            </a:br>
            <a:br>
              <a:rPr lang="es-ES_tradnl" sz="4400" dirty="0">
                <a:solidFill>
                  <a:schemeClr val="tx1"/>
                </a:solidFill>
              </a:rPr>
            </a:br>
            <a:r>
              <a:rPr lang="es-ES_tradnl" sz="4400" dirty="0">
                <a:solidFill>
                  <a:schemeClr val="tx1"/>
                </a:solidFill>
              </a:rPr>
              <a:t> </a:t>
            </a:r>
            <a:r>
              <a:rPr lang="es-ES_tradnl" sz="6000" b="1" dirty="0">
                <a:solidFill>
                  <a:schemeClr val="tx1"/>
                </a:solidFill>
              </a:rPr>
              <a:t>“</a:t>
            </a:r>
            <a:r>
              <a:rPr lang="es-ES_tradnl" sz="6000" b="1" dirty="0" err="1">
                <a:solidFill>
                  <a:schemeClr val="tx1"/>
                </a:solidFill>
              </a:rPr>
              <a:t>The</a:t>
            </a:r>
            <a:r>
              <a:rPr lang="es-ES_tradnl" sz="6000" b="1" dirty="0">
                <a:solidFill>
                  <a:schemeClr val="tx1"/>
                </a:solidFill>
              </a:rPr>
              <a:t> </a:t>
            </a:r>
            <a:r>
              <a:rPr lang="es-ES_tradnl" sz="6000" b="1" dirty="0" err="1">
                <a:solidFill>
                  <a:schemeClr val="tx1"/>
                </a:solidFill>
              </a:rPr>
              <a:t>Frontiers</a:t>
            </a:r>
            <a:r>
              <a:rPr lang="es-ES_tradnl" sz="6000" b="1" dirty="0">
                <a:solidFill>
                  <a:schemeClr val="tx1"/>
                </a:solidFill>
              </a:rPr>
              <a:t> of </a:t>
            </a:r>
            <a:r>
              <a:rPr lang="es-ES_tradnl" sz="6000" b="1" dirty="0" err="1">
                <a:solidFill>
                  <a:schemeClr val="tx1"/>
                </a:solidFill>
              </a:rPr>
              <a:t>Ethics</a:t>
            </a:r>
            <a:r>
              <a:rPr lang="es-ES_tradnl" sz="6000" b="1" dirty="0">
                <a:solidFill>
                  <a:schemeClr val="tx1"/>
                </a:solidFill>
              </a:rPr>
              <a:t>”</a:t>
            </a:r>
          </a:p>
        </p:txBody>
      </p:sp>
      <p:sp>
        <p:nvSpPr>
          <p:cNvPr id="3" name="Subtitle 2"/>
          <p:cNvSpPr>
            <a:spLocks noGrp="1"/>
          </p:cNvSpPr>
          <p:nvPr>
            <p:ph type="subTitle" idx="1"/>
          </p:nvPr>
        </p:nvSpPr>
        <p:spPr>
          <a:xfrm>
            <a:off x="2209799" y="974035"/>
            <a:ext cx="9144000" cy="1331843"/>
          </a:xfrm>
        </p:spPr>
        <p:txBody>
          <a:bodyPr>
            <a:normAutofit fontScale="62500" lnSpcReduction="20000"/>
          </a:bodyPr>
          <a:lstStyle/>
          <a:p>
            <a:r>
              <a:rPr lang="es-ES_tradnl" dirty="0">
                <a:solidFill>
                  <a:schemeClr val="tx2">
                    <a:lumMod val="60000"/>
                    <a:lumOff val="40000"/>
                  </a:schemeClr>
                </a:solidFill>
              </a:rPr>
              <a:t>Notas para la discusión del texto</a:t>
            </a:r>
          </a:p>
          <a:p>
            <a:r>
              <a:rPr lang="es-ES_tradnl" dirty="0">
                <a:solidFill>
                  <a:schemeClr val="tx2">
                    <a:lumMod val="60000"/>
                    <a:lumOff val="40000"/>
                  </a:schemeClr>
                </a:solidFill>
              </a:rPr>
              <a:t>INTD 3990, Tecnología , Bienestar y Justicia</a:t>
            </a:r>
          </a:p>
          <a:p>
            <a:r>
              <a:rPr lang="es-ES_tradnl" dirty="0">
                <a:solidFill>
                  <a:schemeClr val="tx2">
                    <a:lumMod val="60000"/>
                    <a:lumOff val="40000"/>
                  </a:schemeClr>
                </a:solidFill>
              </a:rPr>
              <a:t>Primer semestre 20016-2017</a:t>
            </a:r>
          </a:p>
          <a:p>
            <a:r>
              <a:rPr lang="es-ES_tradnl" dirty="0">
                <a:solidFill>
                  <a:schemeClr val="tx2">
                    <a:lumMod val="60000"/>
                    <a:lumOff val="40000"/>
                  </a:schemeClr>
                </a:solidFill>
              </a:rPr>
              <a:t>Héctor José </a:t>
            </a:r>
            <a:r>
              <a:rPr lang="es-ES_tradnl" dirty="0" err="1">
                <a:solidFill>
                  <a:schemeClr val="tx2">
                    <a:lumMod val="60000"/>
                    <a:lumOff val="40000"/>
                  </a:schemeClr>
                </a:solidFill>
              </a:rPr>
              <a:t>Huyke</a:t>
            </a:r>
            <a:r>
              <a:rPr lang="es-ES_tradnl" dirty="0">
                <a:solidFill>
                  <a:schemeClr val="tx2">
                    <a:lumMod val="60000"/>
                    <a:lumOff val="40000"/>
                  </a:schemeClr>
                </a:solidFill>
              </a:rPr>
              <a:t> </a:t>
            </a:r>
            <a:r>
              <a:rPr lang="es-ES_tradnl" dirty="0" err="1">
                <a:solidFill>
                  <a:schemeClr val="tx2">
                    <a:lumMod val="60000"/>
                    <a:lumOff val="40000"/>
                  </a:schemeClr>
                </a:solidFill>
              </a:rPr>
              <a:t>Ph.D</a:t>
            </a:r>
            <a:r>
              <a:rPr lang="es-ES_tradnl" dirty="0">
                <a:solidFill>
                  <a:schemeClr val="tx2">
                    <a:lumMod val="60000"/>
                    <a:lumOff val="40000"/>
                  </a:schemeClr>
                </a:solidFill>
              </a:rPr>
              <a:t>.</a:t>
            </a:r>
          </a:p>
        </p:txBody>
      </p:sp>
    </p:spTree>
    <p:extLst>
      <p:ext uri="{BB962C8B-B14F-4D97-AF65-F5344CB8AC3E}">
        <p14:creationId xmlns:p14="http://schemas.microsoft.com/office/powerpoint/2010/main" val="736030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solidFill>
                  <a:schemeClr val="tx1"/>
                </a:solidFill>
              </a:rPr>
              <a:t>¿Cuánta responsabilidad asignar a Jack?</a:t>
            </a:r>
          </a:p>
        </p:txBody>
      </p:sp>
      <p:sp>
        <p:nvSpPr>
          <p:cNvPr id="3" name="Content Placeholder 2"/>
          <p:cNvSpPr>
            <a:spLocks noGrp="1"/>
          </p:cNvSpPr>
          <p:nvPr>
            <p:ph idx="1"/>
          </p:nvPr>
        </p:nvSpPr>
        <p:spPr/>
        <p:txBody>
          <a:bodyPr>
            <a:normAutofit fontScale="77500" lnSpcReduction="20000"/>
          </a:bodyPr>
          <a:lstStyle/>
          <a:p>
            <a:r>
              <a:rPr lang="es-ES_tradnl" sz="3200" dirty="0">
                <a:solidFill>
                  <a:srgbClr val="F184E0"/>
                </a:solidFill>
              </a:rPr>
              <a:t>Actuando en forma independiente, Jack y un montón de gente que no se conocen dan comienzo a una cadena de eventos que causan que un gran número de gente del futuro que van a vivir en otra parte del mundo no puedan nunca tener bicicletas. </a:t>
            </a:r>
          </a:p>
          <a:p>
            <a:r>
              <a:rPr lang="es-ES_tradnl" sz="3200" dirty="0"/>
              <a:t>Según </a:t>
            </a:r>
            <a:r>
              <a:rPr lang="es-ES_tradnl" sz="3200" dirty="0" err="1"/>
              <a:t>Jamieson</a:t>
            </a:r>
            <a:r>
              <a:rPr lang="es-ES_tradnl" sz="3200" dirty="0"/>
              <a:t>, este último escenario análogo “</a:t>
            </a:r>
            <a:r>
              <a:rPr lang="is-IS" sz="3200" dirty="0"/>
              <a:t>…</a:t>
            </a:r>
            <a:r>
              <a:rPr lang="is-IS" sz="3200" i="1" dirty="0"/>
              <a:t>bears the greatest resemblance to the climate change case</a:t>
            </a:r>
            <a:r>
              <a:rPr lang="is-IS" sz="3200" dirty="0"/>
              <a:t>.” (149-150)</a:t>
            </a:r>
          </a:p>
          <a:p>
            <a:r>
              <a:rPr lang="is-IS" sz="3200" dirty="0"/>
              <a:t>¿Pero es en alguna medida Jack responsable de esa imposiblidad de tener bicicletas en el futuro en esa otra parte del mundo?</a:t>
            </a:r>
            <a:endParaRPr lang="es-ES_tradnl" sz="3200" dirty="0"/>
          </a:p>
          <a:p>
            <a:pPr lvl="1"/>
            <a:r>
              <a:rPr lang="es-ES_tradnl" sz="2600" dirty="0"/>
              <a:t>(Si no te parece, puedes tratar sustituyendo ‘tener bicicletas’ por ‘respirar con facilidad’, o por ‘andar libremente’, o por ‘disfrutar de un bosque’, por ‘disfrutar de un cielo claro’, o por ‘disfrutar de la naturaleza’ o por ‘poder contemplar de todo aquello que no es intervenido o manipulado por el hombre’, como prefieras; si nada de eso te parece que implique que Jack es en alguna medida responsable por lo que pasa en el futuro en otra parte del mundo</a:t>
            </a:r>
            <a:r>
              <a:rPr lang="es-ES_tradnl" sz="2600" i="1" dirty="0"/>
              <a:t>: </a:t>
            </a:r>
            <a:r>
              <a:rPr lang="es-ES_tradnl" sz="2600" i="1" dirty="0" err="1"/>
              <a:t>just</a:t>
            </a:r>
            <a:r>
              <a:rPr lang="es-ES_tradnl" sz="2600" i="1" dirty="0"/>
              <a:t> </a:t>
            </a:r>
            <a:r>
              <a:rPr lang="es-ES_tradnl" sz="2600" i="1" dirty="0" err="1"/>
              <a:t>forget</a:t>
            </a:r>
            <a:r>
              <a:rPr lang="es-ES_tradnl" sz="2600" i="1" dirty="0"/>
              <a:t> </a:t>
            </a:r>
            <a:r>
              <a:rPr lang="es-ES_tradnl" sz="2600" i="1" dirty="0" err="1"/>
              <a:t>it</a:t>
            </a:r>
            <a:r>
              <a:rPr lang="es-ES_tradnl" sz="2600" i="1" dirty="0"/>
              <a:t>, and relax</a:t>
            </a:r>
            <a:r>
              <a:rPr lang="es-ES_tradnl" sz="2600" dirty="0"/>
              <a:t>.  Ese es el punto de </a:t>
            </a:r>
            <a:r>
              <a:rPr lang="es-ES_tradnl" sz="2600" dirty="0" err="1"/>
              <a:t>Jamieson</a:t>
            </a:r>
            <a:r>
              <a:rPr lang="es-ES_tradnl" sz="2600" dirty="0"/>
              <a:t>.  No tiene que estar tan claro que Jack es en algo responsable del cambio climático, o Jack podría no tener que responder por el cambio climático.)</a:t>
            </a:r>
          </a:p>
        </p:txBody>
      </p:sp>
    </p:spTree>
    <p:extLst>
      <p:ext uri="{BB962C8B-B14F-4D97-AF65-F5344CB8AC3E}">
        <p14:creationId xmlns:p14="http://schemas.microsoft.com/office/powerpoint/2010/main" val="1585271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La versión del </a:t>
            </a:r>
            <a:r>
              <a:rPr lang="es-ES_tradnl" dirty="0" err="1"/>
              <a:t>eticista</a:t>
            </a:r>
            <a:r>
              <a:rPr lang="es-ES_tradnl" dirty="0"/>
              <a:t> Peter Singer</a:t>
            </a:r>
          </a:p>
        </p:txBody>
      </p:sp>
      <p:sp>
        <p:nvSpPr>
          <p:cNvPr id="3" name="Content Placeholder 2"/>
          <p:cNvSpPr>
            <a:spLocks noGrp="1"/>
          </p:cNvSpPr>
          <p:nvPr>
            <p:ph idx="1"/>
          </p:nvPr>
        </p:nvSpPr>
        <p:spPr>
          <a:xfrm>
            <a:off x="397565" y="1825625"/>
            <a:ext cx="11251096" cy="4495662"/>
          </a:xfrm>
        </p:spPr>
        <p:txBody>
          <a:bodyPr>
            <a:normAutofit fontScale="92500" lnSpcReduction="10000"/>
          </a:bodyPr>
          <a:lstStyle/>
          <a:p>
            <a:pPr algn="just"/>
            <a:r>
              <a:rPr lang="es-ES_tradnl" dirty="0"/>
              <a:t>“Por muchos años, Jack y un gran número de gente que no se conocen han estado actuando en maneras que, en el presente, probablemente están causando </a:t>
            </a:r>
            <a:r>
              <a:rPr lang="es-ES_tradnl" dirty="0">
                <a:solidFill>
                  <a:schemeClr val="tx2"/>
                </a:solidFill>
              </a:rPr>
              <a:t>daño</a:t>
            </a:r>
            <a:r>
              <a:rPr lang="es-ES_tradnl" dirty="0"/>
              <a:t> a otra gente que vive en otra parte del mundo, y en un futuro, muy probablemente van a causar mucho </a:t>
            </a:r>
            <a:r>
              <a:rPr lang="es-ES_tradnl" dirty="0">
                <a:solidFill>
                  <a:schemeClr val="tx2"/>
                </a:solidFill>
              </a:rPr>
              <a:t>daño</a:t>
            </a:r>
            <a:r>
              <a:rPr lang="es-ES_tradnl" dirty="0"/>
              <a:t> a un gran número de gentes que no han nacido, que también van a vivir en su mayoría en otras partes del mundo.  Los </a:t>
            </a:r>
            <a:r>
              <a:rPr lang="es-ES_tradnl" dirty="0">
                <a:solidFill>
                  <a:schemeClr val="tx2"/>
                </a:solidFill>
              </a:rPr>
              <a:t>beneficios</a:t>
            </a:r>
            <a:r>
              <a:rPr lang="es-ES_tradnl" dirty="0"/>
              <a:t> que Jack y los suyos ganan de actuar en esas maneras son mucho menos que los </a:t>
            </a:r>
            <a:r>
              <a:rPr lang="es-ES_tradnl" dirty="0">
                <a:solidFill>
                  <a:schemeClr val="tx2"/>
                </a:solidFill>
              </a:rPr>
              <a:t>daños</a:t>
            </a:r>
            <a:r>
              <a:rPr lang="es-ES_tradnl" dirty="0"/>
              <a:t> que probablemente están causando, y muy probablemente van a causar, en gentes que ya están mucho peor que Jack y su gente.  Jack y muchos de su gente han sido informados por los expertos relevantes, que la forma en que ellos actúan probablemente causa este </a:t>
            </a:r>
            <a:r>
              <a:rPr lang="es-ES_tradnl" dirty="0">
                <a:solidFill>
                  <a:schemeClr val="tx2"/>
                </a:solidFill>
              </a:rPr>
              <a:t>daño</a:t>
            </a:r>
            <a:r>
              <a:rPr lang="es-ES_tradnl" dirty="0"/>
              <a:t> del que estamos hablando, y probablemente va a causar más </a:t>
            </a:r>
            <a:r>
              <a:rPr lang="es-ES_tradnl" dirty="0">
                <a:solidFill>
                  <a:schemeClr val="tx2"/>
                </a:solidFill>
              </a:rPr>
              <a:t>daño</a:t>
            </a:r>
            <a:r>
              <a:rPr lang="es-ES_tradnl" dirty="0"/>
              <a:t> en el futuro.  De todas maneras, ellos han reusado parar de actuar en estas maneras.” (nota al calce, 150)</a:t>
            </a:r>
          </a:p>
        </p:txBody>
      </p:sp>
    </p:spTree>
    <p:extLst>
      <p:ext uri="{BB962C8B-B14F-4D97-AF65-F5344CB8AC3E}">
        <p14:creationId xmlns:p14="http://schemas.microsoft.com/office/powerpoint/2010/main" val="410619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3749676"/>
          </a:xfrm>
        </p:spPr>
        <p:txBody>
          <a:bodyPr>
            <a:normAutofit/>
          </a:bodyPr>
          <a:lstStyle/>
          <a:p>
            <a:pPr algn="just"/>
            <a:r>
              <a:rPr lang="es-ES_tradnl" sz="4400" dirty="0">
                <a:solidFill>
                  <a:srgbClr val="00B0F0"/>
                </a:solidFill>
              </a:rPr>
              <a:t>Una posibilidad con cierto atractivo para algunos </a:t>
            </a:r>
            <a:r>
              <a:rPr lang="es-ES_tradnl" sz="4400" dirty="0" err="1">
                <a:solidFill>
                  <a:srgbClr val="00B0F0"/>
                </a:solidFill>
              </a:rPr>
              <a:t>eticistas</a:t>
            </a:r>
            <a:r>
              <a:rPr lang="es-ES_tradnl" sz="4400" dirty="0">
                <a:solidFill>
                  <a:srgbClr val="00B0F0"/>
                </a:solidFill>
              </a:rPr>
              <a:t> es apuntar a que el cambio climático antropogénico viola derechos humanos que los gobiernos y otras instituciones deberían defender. (</a:t>
            </a:r>
            <a:r>
              <a:rPr lang="es-ES_tradnl" sz="4400" dirty="0" err="1">
                <a:solidFill>
                  <a:srgbClr val="00B0F0"/>
                </a:solidFill>
              </a:rPr>
              <a:t>Simon</a:t>
            </a:r>
            <a:r>
              <a:rPr lang="es-ES_tradnl" sz="4400" dirty="0">
                <a:solidFill>
                  <a:srgbClr val="00B0F0"/>
                </a:solidFill>
              </a:rPr>
              <a:t> Caney)</a:t>
            </a:r>
          </a:p>
        </p:txBody>
      </p:sp>
      <p:sp>
        <p:nvSpPr>
          <p:cNvPr id="3" name="Content Placeholder 2"/>
          <p:cNvSpPr>
            <a:spLocks noGrp="1"/>
          </p:cNvSpPr>
          <p:nvPr>
            <p:ph idx="1"/>
          </p:nvPr>
        </p:nvSpPr>
        <p:spPr>
          <a:xfrm>
            <a:off x="1120000" y="4373217"/>
            <a:ext cx="10233800" cy="1803745"/>
          </a:xfrm>
        </p:spPr>
        <p:txBody>
          <a:bodyPr>
            <a:normAutofit fontScale="85000" lnSpcReduction="10000"/>
          </a:bodyPr>
          <a:lstStyle/>
          <a:p>
            <a:r>
              <a:rPr lang="es-ES_tradnl" dirty="0"/>
              <a:t>Que al hacer uso de plásticos y otros derivados de petróleo en la cafetería, por ejemplo, lo hacemos como “agentes autorizados por el estado o por otras instituciones” inclusive la UPR. (153)  Nos toca exigir de esas autoridades </a:t>
            </a:r>
            <a:r>
              <a:rPr lang="is-IS" dirty="0"/>
              <a:t>…</a:t>
            </a:r>
          </a:p>
          <a:p>
            <a:r>
              <a:rPr lang="is-IS" dirty="0"/>
              <a:t>Jamieson descarta este tipo de argumento que nos identifica a todas y todos en esta parte del mundo como violadores de derechos humanos:</a:t>
            </a:r>
            <a:r>
              <a:rPr lang="es-ES_tradnl" dirty="0"/>
              <a:t> </a:t>
            </a:r>
          </a:p>
        </p:txBody>
      </p:sp>
    </p:spTree>
    <p:extLst>
      <p:ext uri="{BB962C8B-B14F-4D97-AF65-F5344CB8AC3E}">
        <p14:creationId xmlns:p14="http://schemas.microsoft.com/office/powerpoint/2010/main" val="2079554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solidFill>
                  <a:srgbClr val="00B0F0"/>
                </a:solidFill>
              </a:rPr>
              <a:t>El acercamiento desde los derechos humanos, objeción de </a:t>
            </a:r>
            <a:r>
              <a:rPr lang="es-ES_tradnl" dirty="0" err="1">
                <a:solidFill>
                  <a:srgbClr val="00B0F0"/>
                </a:solidFill>
              </a:rPr>
              <a:t>Jamieson</a:t>
            </a:r>
            <a:r>
              <a:rPr lang="es-ES_tradnl" dirty="0">
                <a:solidFill>
                  <a:srgbClr val="00B0F0"/>
                </a:solidFill>
              </a:rPr>
              <a:t>:</a:t>
            </a:r>
          </a:p>
        </p:txBody>
      </p:sp>
      <p:sp>
        <p:nvSpPr>
          <p:cNvPr id="3" name="Content Placeholder 2"/>
          <p:cNvSpPr>
            <a:spLocks noGrp="1"/>
          </p:cNvSpPr>
          <p:nvPr>
            <p:ph idx="1"/>
          </p:nvPr>
        </p:nvSpPr>
        <p:spPr>
          <a:xfrm>
            <a:off x="1120000" y="1888435"/>
            <a:ext cx="10233800" cy="4631634"/>
          </a:xfrm>
        </p:spPr>
        <p:txBody>
          <a:bodyPr>
            <a:normAutofit fontScale="92500" lnSpcReduction="20000"/>
          </a:bodyPr>
          <a:lstStyle/>
          <a:p>
            <a:r>
              <a:rPr lang="is-IS" dirty="0"/>
              <a:t>“…the German Advisory Council on Global Change has estimated that in order to have  a two-thirds chance of keeping the warming under 2 degrees centigrade, each person in the world must emit no more than 2.7 tons of carbon dioxide (or its equialent) per year between now and  2050.  </a:t>
            </a:r>
          </a:p>
          <a:p>
            <a:r>
              <a:rPr lang="is-IS" dirty="0"/>
              <a:t>An individual exhausts this level of emissions by flying round-trip from San Francisco  to New York or maintaining a typical single-family Anerican home for one month.  A year’s driving by a typical American produces twice these emissions.  </a:t>
            </a:r>
          </a:p>
          <a:p>
            <a:r>
              <a:rPr lang="is-IS" dirty="0"/>
              <a:t>If we adopt the standard of equal per capita emissions and conjoin it with some plausible assumptions about what total emissions we should allow, then virtually all Americans are human rights violators, as are most of those in the rest of the world who live middle class (and beyond) lifestyles.” (156)</a:t>
            </a:r>
            <a:endParaRPr lang="es-ES_tradnl" dirty="0"/>
          </a:p>
        </p:txBody>
      </p:sp>
    </p:spTree>
    <p:extLst>
      <p:ext uri="{BB962C8B-B14F-4D97-AF65-F5344CB8AC3E}">
        <p14:creationId xmlns:p14="http://schemas.microsoft.com/office/powerpoint/2010/main" val="875489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solidFill>
                  <a:srgbClr val="00B0F0"/>
                </a:solidFill>
              </a:rPr>
              <a:t>El acercamiento desde los derechos humanos, continuación de la objeción:</a:t>
            </a:r>
          </a:p>
        </p:txBody>
      </p:sp>
      <p:sp>
        <p:nvSpPr>
          <p:cNvPr id="3" name="Content Placeholder 2"/>
          <p:cNvSpPr>
            <a:spLocks noGrp="1"/>
          </p:cNvSpPr>
          <p:nvPr>
            <p:ph idx="1"/>
          </p:nvPr>
        </p:nvSpPr>
        <p:spPr/>
        <p:txBody>
          <a:bodyPr>
            <a:noAutofit/>
          </a:bodyPr>
          <a:lstStyle/>
          <a:p>
            <a:pPr algn="just"/>
            <a:r>
              <a:rPr lang="es-ES_tradnl" sz="4000" dirty="0"/>
              <a:t>“</a:t>
            </a:r>
            <a:r>
              <a:rPr lang="en-US" sz="4000" dirty="0"/>
              <a:t>on the view under consideration, billions of people around the world are human rights violators, yet it is not clear how they could refrain from being so, at least given the options that they see as being currently available to them.  This does not sound like a view that is embedded in commonsense morality.” </a:t>
            </a:r>
            <a:r>
              <a:rPr lang="es-ES_tradnl" sz="4000" dirty="0"/>
              <a:t>(156)</a:t>
            </a:r>
          </a:p>
        </p:txBody>
      </p:sp>
    </p:spTree>
    <p:extLst>
      <p:ext uri="{BB962C8B-B14F-4D97-AF65-F5344CB8AC3E}">
        <p14:creationId xmlns:p14="http://schemas.microsoft.com/office/powerpoint/2010/main" val="755983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676249"/>
          </a:xfrm>
        </p:spPr>
        <p:txBody>
          <a:bodyPr>
            <a:noAutofit/>
          </a:bodyPr>
          <a:lstStyle/>
          <a:p>
            <a:pPr algn="just"/>
            <a:r>
              <a:rPr lang="es-ES_tradnl" sz="3600" dirty="0">
                <a:solidFill>
                  <a:srgbClr val="00B0F0"/>
                </a:solidFill>
              </a:rPr>
              <a:t>Otra posibilidad con más atractivo es apuntar a que el cambio climático antropogénico es un caso de ejercer poder sobre la posteridad en forma análoga a subyugar grupos étnicos, minorías, u otros grupos que bien pudieran ser mayorías. </a:t>
            </a:r>
          </a:p>
        </p:txBody>
      </p:sp>
      <p:sp>
        <p:nvSpPr>
          <p:cNvPr id="3" name="Content Placeholder 2"/>
          <p:cNvSpPr>
            <a:spLocks noGrp="1"/>
          </p:cNvSpPr>
          <p:nvPr>
            <p:ph idx="1"/>
          </p:nvPr>
        </p:nvSpPr>
        <p:spPr>
          <a:xfrm>
            <a:off x="979100" y="3279912"/>
            <a:ext cx="10233800" cy="3279914"/>
          </a:xfrm>
        </p:spPr>
        <p:txBody>
          <a:bodyPr>
            <a:noAutofit/>
          </a:bodyPr>
          <a:lstStyle/>
          <a:p>
            <a:r>
              <a:rPr lang="es-ES_tradnl" sz="3200" dirty="0"/>
              <a:t>Según John </a:t>
            </a:r>
            <a:r>
              <a:rPr lang="es-ES_tradnl" sz="3200" dirty="0" err="1"/>
              <a:t>Nolt</a:t>
            </a:r>
            <a:r>
              <a:rPr lang="es-ES_tradnl" sz="3200" dirty="0"/>
              <a:t>, por ejemplo, sujeto A es subyugado por sujeto B si </a:t>
            </a:r>
          </a:p>
          <a:p>
            <a:pPr lvl="1"/>
            <a:r>
              <a:rPr lang="es-ES_tradnl" sz="3200" dirty="0"/>
              <a:t>B tiene un poderío superior sobre A;</a:t>
            </a:r>
          </a:p>
          <a:p>
            <a:pPr lvl="1"/>
            <a:r>
              <a:rPr lang="es-ES_tradnl" sz="3200" dirty="0"/>
              <a:t>A puede salir de la relación sólo incurriendo en grandes costos; </a:t>
            </a:r>
          </a:p>
          <a:p>
            <a:pPr lvl="1"/>
            <a:r>
              <a:rPr lang="es-ES_tradnl" sz="3200" dirty="0"/>
              <a:t>y B ejerce poder sobre A en una forma que le hace daño a A.</a:t>
            </a:r>
          </a:p>
        </p:txBody>
      </p:sp>
    </p:spTree>
    <p:extLst>
      <p:ext uri="{BB962C8B-B14F-4D97-AF65-F5344CB8AC3E}">
        <p14:creationId xmlns:p14="http://schemas.microsoft.com/office/powerpoint/2010/main" val="1730908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solidFill>
                  <a:srgbClr val="00B0F0"/>
                </a:solidFill>
              </a:rPr>
              <a:t>Objeción:</a:t>
            </a:r>
          </a:p>
        </p:txBody>
      </p:sp>
      <p:sp>
        <p:nvSpPr>
          <p:cNvPr id="3" name="Content Placeholder 2"/>
          <p:cNvSpPr>
            <a:spLocks noGrp="1"/>
          </p:cNvSpPr>
          <p:nvPr>
            <p:ph idx="1"/>
          </p:nvPr>
        </p:nvSpPr>
        <p:spPr>
          <a:xfrm>
            <a:off x="1120000" y="1530626"/>
            <a:ext cx="10233800" cy="4909931"/>
          </a:xfrm>
        </p:spPr>
        <p:txBody>
          <a:bodyPr>
            <a:normAutofit fontScale="92500" lnSpcReduction="10000"/>
          </a:bodyPr>
          <a:lstStyle/>
          <a:p>
            <a:pPr algn="just"/>
            <a:r>
              <a:rPr lang="en-US" dirty="0"/>
              <a:t>“Consider the case of Manhattan, where the harvest has always been rich but what is on offer has changed from nature to experience.  Because of the legacy bequeathed by past generations, people in Manhattan today can enjoy walking in the highline, visiting the Metropolitan Museum of Art, and soaking up the ambience of Greenwich Village.  However, the same generations that bequeathed this legacy destroyed the wild green paradise that had been bequeathed to them with oysters the size of dinner plates, dense flocks of birds that darkened the sky, and rivers so thick with fish that they could be pulled out by hand.  What should we say about them?  We can be grateful for their legacy, castigate their short-sightedness, or assume a range of other attitudes.  What we cannot do is say that they dominate us.  It is true that they determined the fact and conditions of our existence, but this is simply a consequence of how generations are temporally related and does not bear directly on the question of domination.” (159)</a:t>
            </a:r>
          </a:p>
        </p:txBody>
      </p:sp>
    </p:spTree>
    <p:extLst>
      <p:ext uri="{BB962C8B-B14F-4D97-AF65-F5344CB8AC3E}">
        <p14:creationId xmlns:p14="http://schemas.microsoft.com/office/powerpoint/2010/main" val="1529782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solidFill>
                  <a:srgbClr val="00B0F0"/>
                </a:solidFill>
              </a:rPr>
              <a:t>Objeción, continuación:</a:t>
            </a:r>
          </a:p>
        </p:txBody>
      </p:sp>
      <p:sp>
        <p:nvSpPr>
          <p:cNvPr id="3" name="Content Placeholder 2"/>
          <p:cNvSpPr>
            <a:spLocks noGrp="1"/>
          </p:cNvSpPr>
          <p:nvPr>
            <p:ph idx="1"/>
          </p:nvPr>
        </p:nvSpPr>
        <p:spPr/>
        <p:txBody>
          <a:bodyPr>
            <a:normAutofit/>
          </a:bodyPr>
          <a:lstStyle/>
          <a:p>
            <a:r>
              <a:rPr lang="es-ES_tradnl" dirty="0"/>
              <a:t>Otra comparación más abarcadora todavía: </a:t>
            </a:r>
            <a:r>
              <a:rPr lang="es-ES_tradnl" i="1" dirty="0"/>
              <a:t>” </a:t>
            </a:r>
            <a:r>
              <a:rPr lang="es-ES_tradnl" i="1" dirty="0" err="1"/>
              <a:t>The</a:t>
            </a:r>
            <a:r>
              <a:rPr lang="es-ES_tradnl" i="1" dirty="0"/>
              <a:t> </a:t>
            </a:r>
            <a:r>
              <a:rPr lang="es-ES_tradnl" i="1" dirty="0" err="1"/>
              <a:t>world</a:t>
            </a:r>
            <a:r>
              <a:rPr lang="es-ES_tradnl" i="1" dirty="0"/>
              <a:t> </a:t>
            </a:r>
            <a:r>
              <a:rPr lang="es-ES_tradnl" i="1" dirty="0" err="1"/>
              <a:t>that</a:t>
            </a:r>
            <a:r>
              <a:rPr lang="es-ES_tradnl" i="1" dirty="0"/>
              <a:t> I </a:t>
            </a:r>
            <a:r>
              <a:rPr lang="es-ES_tradnl" i="1" dirty="0" err="1"/>
              <a:t>know</a:t>
            </a:r>
            <a:r>
              <a:rPr lang="es-ES_tradnl" i="1" dirty="0"/>
              <a:t> and can imagine </a:t>
            </a:r>
            <a:r>
              <a:rPr lang="es-ES_tradnl" i="1" dirty="0" err="1"/>
              <a:t>is</a:t>
            </a:r>
            <a:r>
              <a:rPr lang="es-ES_tradnl" i="1" dirty="0"/>
              <a:t> </a:t>
            </a:r>
            <a:r>
              <a:rPr lang="es-ES_tradnl" i="1" dirty="0" err="1"/>
              <a:t>the</a:t>
            </a:r>
            <a:r>
              <a:rPr lang="es-ES_tradnl" i="1" dirty="0"/>
              <a:t> </a:t>
            </a:r>
            <a:r>
              <a:rPr lang="es-ES_tradnl" i="1" dirty="0" err="1"/>
              <a:t>world</a:t>
            </a:r>
            <a:r>
              <a:rPr lang="es-ES_tradnl" i="1" dirty="0"/>
              <a:t> in </a:t>
            </a:r>
            <a:r>
              <a:rPr lang="es-ES_tradnl" i="1" dirty="0" err="1"/>
              <a:t>which</a:t>
            </a:r>
            <a:r>
              <a:rPr lang="es-ES_tradnl" i="1" dirty="0"/>
              <a:t> </a:t>
            </a:r>
            <a:r>
              <a:rPr lang="es-ES_tradnl" i="1" dirty="0" err="1"/>
              <a:t>Christianity</a:t>
            </a:r>
            <a:r>
              <a:rPr lang="es-ES_tradnl" i="1" dirty="0"/>
              <a:t> </a:t>
            </a:r>
            <a:r>
              <a:rPr lang="es-ES_tradnl" i="1" dirty="0" err="1"/>
              <a:t>figured</a:t>
            </a:r>
            <a:r>
              <a:rPr lang="es-ES_tradnl" i="1" dirty="0"/>
              <a:t> </a:t>
            </a:r>
            <a:r>
              <a:rPr lang="es-ES_tradnl" i="1" dirty="0" err="1"/>
              <a:t>prominently</a:t>
            </a:r>
            <a:r>
              <a:rPr lang="es-ES_tradnl" i="1" dirty="0"/>
              <a:t> in </a:t>
            </a:r>
            <a:r>
              <a:rPr lang="es-ES_tradnl" i="1" dirty="0" err="1"/>
              <a:t>its</a:t>
            </a:r>
            <a:r>
              <a:rPr lang="es-ES_tradnl" i="1" dirty="0"/>
              <a:t> </a:t>
            </a:r>
            <a:r>
              <a:rPr lang="es-ES_tradnl" i="1" dirty="0" err="1"/>
              <a:t>history</a:t>
            </a:r>
            <a:r>
              <a:rPr lang="es-ES_tradnl" i="1" dirty="0"/>
              <a:t>.  I </a:t>
            </a:r>
            <a:r>
              <a:rPr lang="es-ES_tradnl" i="1" dirty="0" err="1"/>
              <a:t>was</a:t>
            </a:r>
            <a:r>
              <a:rPr lang="es-ES_tradnl" i="1" dirty="0"/>
              <a:t> </a:t>
            </a:r>
            <a:r>
              <a:rPr lang="es-ES_tradnl" i="1" dirty="0" err="1"/>
              <a:t>educated</a:t>
            </a:r>
            <a:r>
              <a:rPr lang="es-ES_tradnl" i="1" dirty="0"/>
              <a:t> in Christian </a:t>
            </a:r>
            <a:r>
              <a:rPr lang="es-ES_tradnl" i="1" dirty="0" err="1"/>
              <a:t>schools</a:t>
            </a:r>
            <a:r>
              <a:rPr lang="es-ES_tradnl" i="1" dirty="0"/>
              <a:t>.  </a:t>
            </a:r>
            <a:r>
              <a:rPr lang="es-ES_tradnl" i="1" dirty="0" err="1"/>
              <a:t>Most</a:t>
            </a:r>
            <a:r>
              <a:rPr lang="es-ES_tradnl" i="1" dirty="0"/>
              <a:t> of </a:t>
            </a:r>
            <a:r>
              <a:rPr lang="es-ES_tradnl" i="1" dirty="0" err="1"/>
              <a:t>the</a:t>
            </a:r>
            <a:r>
              <a:rPr lang="es-ES_tradnl" i="1" dirty="0"/>
              <a:t> art, </a:t>
            </a:r>
            <a:r>
              <a:rPr lang="es-ES_tradnl" i="1" dirty="0" err="1"/>
              <a:t>music</a:t>
            </a:r>
            <a:r>
              <a:rPr lang="es-ES_tradnl" i="1" dirty="0"/>
              <a:t> and </a:t>
            </a:r>
            <a:r>
              <a:rPr lang="es-ES_tradnl" i="1" dirty="0" err="1"/>
              <a:t>architecture</a:t>
            </a:r>
            <a:r>
              <a:rPr lang="es-ES_tradnl" i="1" dirty="0"/>
              <a:t> </a:t>
            </a:r>
            <a:r>
              <a:rPr lang="es-ES_tradnl" i="1" dirty="0" err="1"/>
              <a:t>that</a:t>
            </a:r>
            <a:r>
              <a:rPr lang="es-ES_tradnl" i="1" dirty="0"/>
              <a:t> I </a:t>
            </a:r>
            <a:r>
              <a:rPr lang="es-ES_tradnl" i="1" dirty="0" err="1"/>
              <a:t>love</a:t>
            </a:r>
            <a:r>
              <a:rPr lang="es-ES_tradnl" i="1" dirty="0"/>
              <a:t> are in </a:t>
            </a:r>
            <a:r>
              <a:rPr lang="es-ES_tradnl" i="1" dirty="0" err="1"/>
              <a:t>some</a:t>
            </a:r>
            <a:r>
              <a:rPr lang="es-ES_tradnl" i="1" dirty="0"/>
              <a:t> </a:t>
            </a:r>
            <a:r>
              <a:rPr lang="es-ES_tradnl" i="1" dirty="0" err="1"/>
              <a:t>sense</a:t>
            </a:r>
            <a:r>
              <a:rPr lang="es-ES_tradnl" i="1" dirty="0"/>
              <a:t> Christian.” </a:t>
            </a:r>
            <a:r>
              <a:rPr lang="es-ES_tradnl" dirty="0"/>
              <a:t>(167)</a:t>
            </a:r>
          </a:p>
          <a:p>
            <a:r>
              <a:rPr lang="es-ES_tradnl" dirty="0"/>
              <a:t>Del arte, la música y la arquitectura que las primeras generaciones judeo-cristiano-latino-germanas nos legaron tendemos a hablar bien, o tendemos a hablar bien y mal, pero no tendemos a hablar sólo mal.   Y así también de las diferentes olas de inmigrantes que construyeron a Manhattan.  </a:t>
            </a:r>
          </a:p>
        </p:txBody>
      </p:sp>
    </p:spTree>
    <p:extLst>
      <p:ext uri="{BB962C8B-B14F-4D97-AF65-F5344CB8AC3E}">
        <p14:creationId xmlns:p14="http://schemas.microsoft.com/office/powerpoint/2010/main" val="330732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34277"/>
            <a:ext cx="10515600" cy="2226365"/>
          </a:xfrm>
        </p:spPr>
        <p:txBody>
          <a:bodyPr>
            <a:normAutofit fontScale="90000"/>
          </a:bodyPr>
          <a:lstStyle/>
          <a:p>
            <a:r>
              <a:rPr lang="es-ES_tradnl" i="1" dirty="0"/>
              <a:t>“</a:t>
            </a:r>
            <a:r>
              <a:rPr lang="es-ES_tradnl" i="1" dirty="0" err="1"/>
              <a:t>The</a:t>
            </a:r>
            <a:r>
              <a:rPr lang="es-ES_tradnl" i="1" dirty="0"/>
              <a:t> </a:t>
            </a:r>
            <a:r>
              <a:rPr lang="es-ES_tradnl" i="1" dirty="0" err="1"/>
              <a:t>problem</a:t>
            </a:r>
            <a:r>
              <a:rPr lang="es-ES_tradnl" i="1" dirty="0"/>
              <a:t> </a:t>
            </a:r>
            <a:r>
              <a:rPr lang="es-ES_tradnl" i="1" dirty="0" err="1"/>
              <a:t>with</a:t>
            </a:r>
            <a:r>
              <a:rPr lang="es-ES_tradnl" i="1" dirty="0"/>
              <a:t> </a:t>
            </a:r>
            <a:r>
              <a:rPr lang="es-ES_tradnl" i="1" dirty="0" err="1"/>
              <a:t>these</a:t>
            </a:r>
            <a:r>
              <a:rPr lang="es-ES_tradnl" i="1" dirty="0"/>
              <a:t> </a:t>
            </a:r>
            <a:r>
              <a:rPr lang="es-ES_tradnl" i="1" dirty="0" err="1"/>
              <a:t>questions</a:t>
            </a:r>
            <a:r>
              <a:rPr lang="es-ES_tradnl" i="1" dirty="0"/>
              <a:t> </a:t>
            </a:r>
            <a:r>
              <a:rPr lang="es-ES_tradnl" i="1" dirty="0" err="1"/>
              <a:t>is</a:t>
            </a:r>
            <a:r>
              <a:rPr lang="es-ES_tradnl" i="1" dirty="0"/>
              <a:t> </a:t>
            </a:r>
            <a:r>
              <a:rPr lang="es-ES_tradnl" i="1" dirty="0" err="1"/>
              <a:t>not</a:t>
            </a:r>
            <a:r>
              <a:rPr lang="es-ES_tradnl" i="1" dirty="0"/>
              <a:t> </a:t>
            </a:r>
            <a:r>
              <a:rPr lang="es-ES_tradnl" i="1" dirty="0" err="1"/>
              <a:t>that</a:t>
            </a:r>
            <a:r>
              <a:rPr lang="es-ES_tradnl" i="1" dirty="0"/>
              <a:t> </a:t>
            </a:r>
            <a:r>
              <a:rPr lang="es-ES_tradnl" i="1" dirty="0" err="1"/>
              <a:t>we</a:t>
            </a:r>
            <a:r>
              <a:rPr lang="es-ES_tradnl" i="1" dirty="0"/>
              <a:t> do </a:t>
            </a:r>
            <a:r>
              <a:rPr lang="es-ES_tradnl" i="1" dirty="0" err="1"/>
              <a:t>not</a:t>
            </a:r>
            <a:r>
              <a:rPr lang="es-ES_tradnl" i="1" dirty="0"/>
              <a:t> </a:t>
            </a:r>
            <a:r>
              <a:rPr lang="es-ES_tradnl" i="1" dirty="0" err="1"/>
              <a:t>know</a:t>
            </a:r>
            <a:r>
              <a:rPr lang="es-ES_tradnl" i="1" dirty="0"/>
              <a:t> </a:t>
            </a:r>
            <a:r>
              <a:rPr lang="es-ES_tradnl" i="1" dirty="0" err="1"/>
              <a:t>the</a:t>
            </a:r>
            <a:r>
              <a:rPr lang="es-ES_tradnl" i="1" dirty="0"/>
              <a:t> </a:t>
            </a:r>
            <a:r>
              <a:rPr lang="es-ES_tradnl" i="1" dirty="0" err="1"/>
              <a:t>answers</a:t>
            </a:r>
            <a:r>
              <a:rPr lang="es-ES_tradnl" i="1" dirty="0"/>
              <a:t>, </a:t>
            </a:r>
            <a:r>
              <a:rPr lang="es-ES_tradnl" i="1" dirty="0" err="1"/>
              <a:t>but</a:t>
            </a:r>
            <a:r>
              <a:rPr lang="es-ES_tradnl" i="1" dirty="0"/>
              <a:t> </a:t>
            </a:r>
            <a:r>
              <a:rPr lang="es-ES_tradnl" i="1" dirty="0" err="1"/>
              <a:t>rather</a:t>
            </a:r>
            <a:r>
              <a:rPr lang="es-ES_tradnl" i="1" dirty="0"/>
              <a:t> </a:t>
            </a:r>
            <a:r>
              <a:rPr lang="es-ES_tradnl" i="1" dirty="0" err="1"/>
              <a:t>that</a:t>
            </a:r>
            <a:r>
              <a:rPr lang="es-ES_tradnl" i="1" dirty="0"/>
              <a:t> </a:t>
            </a:r>
            <a:r>
              <a:rPr lang="es-ES_tradnl" i="1" dirty="0" err="1"/>
              <a:t>they</a:t>
            </a:r>
            <a:r>
              <a:rPr lang="es-ES_tradnl" i="1" dirty="0"/>
              <a:t> do </a:t>
            </a:r>
            <a:r>
              <a:rPr lang="es-ES_tradnl" i="1" dirty="0" err="1"/>
              <a:t>not</a:t>
            </a:r>
            <a:r>
              <a:rPr lang="es-ES_tradnl" i="1" dirty="0"/>
              <a:t> </a:t>
            </a:r>
            <a:r>
              <a:rPr lang="es-ES_tradnl" i="1" dirty="0" err="1"/>
              <a:t>seem</a:t>
            </a:r>
            <a:r>
              <a:rPr lang="es-ES_tradnl" i="1" dirty="0"/>
              <a:t> to </a:t>
            </a:r>
            <a:r>
              <a:rPr lang="es-ES_tradnl" i="1" dirty="0" err="1"/>
              <a:t>admit</a:t>
            </a:r>
            <a:r>
              <a:rPr lang="es-ES_tradnl" i="1" dirty="0"/>
              <a:t> of </a:t>
            </a:r>
            <a:r>
              <a:rPr lang="es-ES_tradnl" i="1" dirty="0" err="1"/>
              <a:t>answers</a:t>
            </a:r>
            <a:r>
              <a:rPr lang="is-IS" i="1" dirty="0"/>
              <a:t>…</a:t>
            </a:r>
            <a:r>
              <a:rPr lang="es-ES_tradnl" i="1" dirty="0"/>
              <a:t>”</a:t>
            </a:r>
            <a:r>
              <a:rPr lang="es-ES_tradnl" dirty="0"/>
              <a:t> (167)</a:t>
            </a:r>
            <a:br>
              <a:rPr lang="es-ES_tradnl" dirty="0"/>
            </a:br>
            <a:endParaRPr lang="es-ES_tradnl" dirty="0"/>
          </a:p>
        </p:txBody>
      </p:sp>
      <p:sp>
        <p:nvSpPr>
          <p:cNvPr id="3" name="Content Placeholder 2"/>
          <p:cNvSpPr>
            <a:spLocks noGrp="1"/>
          </p:cNvSpPr>
          <p:nvPr>
            <p:ph idx="1"/>
          </p:nvPr>
        </p:nvSpPr>
        <p:spPr>
          <a:xfrm>
            <a:off x="1120000" y="3359425"/>
            <a:ext cx="10233800" cy="3279913"/>
          </a:xfrm>
        </p:spPr>
        <p:txBody>
          <a:bodyPr/>
          <a:lstStyle/>
          <a:p>
            <a:r>
              <a:rPr lang="es-ES_tradnl" dirty="0"/>
              <a:t>¿Son el caso de Manhattan y el caso del arte, la música y la arquitectura en la historia de occidente similares al caso del cambio climático antropogénico?  </a:t>
            </a:r>
          </a:p>
          <a:p>
            <a:r>
              <a:rPr lang="es-ES_tradnl" dirty="0"/>
              <a:t>¿Futuras generaciones tendrán razones para llamarnos visionarios constructores de un gran futuro o tendrán razones para llamarnos criminales destructores del futuro?  ¿O será mixta la visión?</a:t>
            </a:r>
          </a:p>
          <a:p>
            <a:r>
              <a:rPr lang="es-ES_tradnl" dirty="0"/>
              <a:t>Nos inclinamos a pensar que </a:t>
            </a:r>
            <a:r>
              <a:rPr lang="is-IS" dirty="0"/>
              <a:t>… a menos que hagamos algo y es ya.</a:t>
            </a:r>
            <a:endParaRPr lang="es-ES_tradnl" dirty="0"/>
          </a:p>
        </p:txBody>
      </p:sp>
    </p:spTree>
    <p:extLst>
      <p:ext uri="{BB962C8B-B14F-4D97-AF65-F5344CB8AC3E}">
        <p14:creationId xmlns:p14="http://schemas.microsoft.com/office/powerpoint/2010/main" val="170215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err="1">
                <a:solidFill>
                  <a:srgbClr val="00B0F0"/>
                </a:solidFill>
              </a:rPr>
              <a:t>Climate</a:t>
            </a:r>
            <a:r>
              <a:rPr lang="es-ES_tradnl" dirty="0">
                <a:solidFill>
                  <a:srgbClr val="00B0F0"/>
                </a:solidFill>
              </a:rPr>
              <a:t> </a:t>
            </a:r>
            <a:r>
              <a:rPr lang="es-ES_tradnl" dirty="0" err="1">
                <a:solidFill>
                  <a:srgbClr val="00B0F0"/>
                </a:solidFill>
              </a:rPr>
              <a:t>change</a:t>
            </a:r>
            <a:r>
              <a:rPr lang="es-ES_tradnl" dirty="0">
                <a:solidFill>
                  <a:srgbClr val="00B0F0"/>
                </a:solidFill>
              </a:rPr>
              <a:t> poses a </a:t>
            </a:r>
            <a:r>
              <a:rPr lang="es-ES_tradnl" dirty="0" err="1">
                <a:solidFill>
                  <a:srgbClr val="00B0F0"/>
                </a:solidFill>
              </a:rPr>
              <a:t>unique</a:t>
            </a:r>
            <a:r>
              <a:rPr lang="es-ES_tradnl" dirty="0">
                <a:solidFill>
                  <a:srgbClr val="00B0F0"/>
                </a:solidFill>
              </a:rPr>
              <a:t> </a:t>
            </a:r>
            <a:r>
              <a:rPr lang="es-ES_tradnl" dirty="0" err="1">
                <a:solidFill>
                  <a:srgbClr val="00B0F0"/>
                </a:solidFill>
              </a:rPr>
              <a:t>challenge</a:t>
            </a:r>
            <a:r>
              <a:rPr lang="es-ES_tradnl" dirty="0">
                <a:solidFill>
                  <a:srgbClr val="00B0F0"/>
                </a:solidFill>
              </a:rPr>
              <a:t> in </a:t>
            </a:r>
            <a:r>
              <a:rPr lang="es-ES_tradnl" dirty="0" err="1">
                <a:solidFill>
                  <a:srgbClr val="00B0F0"/>
                </a:solidFill>
              </a:rPr>
              <a:t>many</a:t>
            </a:r>
            <a:r>
              <a:rPr lang="es-ES_tradnl" dirty="0">
                <a:solidFill>
                  <a:srgbClr val="00B0F0"/>
                </a:solidFill>
              </a:rPr>
              <a:t> </a:t>
            </a:r>
            <a:r>
              <a:rPr lang="es-ES_tradnl" dirty="0" err="1">
                <a:solidFill>
                  <a:srgbClr val="00B0F0"/>
                </a:solidFill>
              </a:rPr>
              <a:t>ways</a:t>
            </a:r>
            <a:endParaRPr lang="es-ES_tradnl" dirty="0">
              <a:solidFill>
                <a:srgbClr val="00B0F0"/>
              </a:solidFill>
            </a:endParaRPr>
          </a:p>
        </p:txBody>
      </p:sp>
      <p:sp>
        <p:nvSpPr>
          <p:cNvPr id="3" name="Content Placeholder 2"/>
          <p:cNvSpPr>
            <a:spLocks noGrp="1"/>
          </p:cNvSpPr>
          <p:nvPr>
            <p:ph idx="1"/>
          </p:nvPr>
        </p:nvSpPr>
        <p:spPr>
          <a:xfrm>
            <a:off x="1120000" y="2285999"/>
            <a:ext cx="10233800" cy="3890963"/>
          </a:xfrm>
        </p:spPr>
        <p:txBody>
          <a:bodyPr>
            <a:normAutofit/>
          </a:bodyPr>
          <a:lstStyle/>
          <a:p>
            <a:r>
              <a:rPr lang="es-ES_tradnl" sz="3600" dirty="0" err="1"/>
              <a:t>The</a:t>
            </a:r>
            <a:r>
              <a:rPr lang="es-ES_tradnl" sz="3600" dirty="0"/>
              <a:t> </a:t>
            </a:r>
            <a:r>
              <a:rPr lang="es-ES_tradnl" sz="3600" dirty="0" err="1"/>
              <a:t>magnifying</a:t>
            </a:r>
            <a:r>
              <a:rPr lang="es-ES_tradnl" sz="3600" dirty="0"/>
              <a:t> </a:t>
            </a:r>
            <a:r>
              <a:rPr lang="es-ES_tradnl" sz="3600" dirty="0" err="1"/>
              <a:t>power</a:t>
            </a:r>
            <a:r>
              <a:rPr lang="es-ES_tradnl" sz="3600" dirty="0"/>
              <a:t> of </a:t>
            </a:r>
            <a:r>
              <a:rPr lang="es-ES_tradnl" sz="3600" dirty="0" err="1"/>
              <a:t>technology</a:t>
            </a:r>
            <a:r>
              <a:rPr lang="es-ES_tradnl" sz="3600" dirty="0"/>
              <a:t> (161)</a:t>
            </a:r>
          </a:p>
          <a:p>
            <a:r>
              <a:rPr lang="es-ES_tradnl" sz="3600" dirty="0" err="1"/>
              <a:t>The</a:t>
            </a:r>
            <a:r>
              <a:rPr lang="es-ES_tradnl" sz="3600" dirty="0"/>
              <a:t> </a:t>
            </a:r>
            <a:r>
              <a:rPr lang="es-ES_tradnl" sz="3600" dirty="0" err="1"/>
              <a:t>spatial</a:t>
            </a:r>
            <a:r>
              <a:rPr lang="es-ES_tradnl" sz="3600" dirty="0"/>
              <a:t> </a:t>
            </a:r>
            <a:r>
              <a:rPr lang="es-ES_tradnl" sz="3600" dirty="0" err="1"/>
              <a:t>reach</a:t>
            </a:r>
            <a:r>
              <a:rPr lang="es-ES_tradnl" sz="3600" dirty="0"/>
              <a:t> of </a:t>
            </a:r>
            <a:r>
              <a:rPr lang="es-ES_tradnl" sz="3600" dirty="0" err="1"/>
              <a:t>climate</a:t>
            </a:r>
            <a:r>
              <a:rPr lang="es-ES_tradnl" sz="3600" dirty="0"/>
              <a:t> </a:t>
            </a:r>
            <a:r>
              <a:rPr lang="es-ES_tradnl" sz="3600" dirty="0" err="1"/>
              <a:t>change</a:t>
            </a:r>
            <a:r>
              <a:rPr lang="es-ES_tradnl" sz="3600" dirty="0"/>
              <a:t> (161)</a:t>
            </a:r>
          </a:p>
          <a:p>
            <a:r>
              <a:rPr lang="es-ES_tradnl" sz="3600" dirty="0" err="1"/>
              <a:t>The</a:t>
            </a:r>
            <a:r>
              <a:rPr lang="es-ES_tradnl" sz="3600" dirty="0"/>
              <a:t> </a:t>
            </a:r>
            <a:r>
              <a:rPr lang="es-ES_tradnl" sz="3600" dirty="0" err="1"/>
              <a:t>systematicity</a:t>
            </a:r>
            <a:r>
              <a:rPr lang="es-ES_tradnl" sz="3600" dirty="0"/>
              <a:t> of </a:t>
            </a:r>
            <a:r>
              <a:rPr lang="es-ES_tradnl" sz="3600" dirty="0" err="1"/>
              <a:t>the</a:t>
            </a:r>
            <a:r>
              <a:rPr lang="es-ES_tradnl" sz="3600" dirty="0"/>
              <a:t> </a:t>
            </a:r>
            <a:r>
              <a:rPr lang="es-ES_tradnl" sz="3600" dirty="0" err="1"/>
              <a:t>forces</a:t>
            </a:r>
            <a:r>
              <a:rPr lang="es-ES_tradnl" sz="3600" dirty="0"/>
              <a:t> </a:t>
            </a:r>
            <a:r>
              <a:rPr lang="es-ES_tradnl" sz="3600" dirty="0" err="1"/>
              <a:t>that</a:t>
            </a:r>
            <a:r>
              <a:rPr lang="es-ES_tradnl" sz="3600" dirty="0"/>
              <a:t> </a:t>
            </a:r>
            <a:r>
              <a:rPr lang="es-ES_tradnl" sz="3600" dirty="0" err="1"/>
              <a:t>give</a:t>
            </a:r>
            <a:r>
              <a:rPr lang="es-ES_tradnl" sz="3600" dirty="0"/>
              <a:t> </a:t>
            </a:r>
            <a:r>
              <a:rPr lang="es-ES_tradnl" sz="3600" dirty="0" err="1"/>
              <a:t>rise</a:t>
            </a:r>
            <a:r>
              <a:rPr lang="es-ES_tradnl" sz="3600" dirty="0"/>
              <a:t> to </a:t>
            </a:r>
            <a:r>
              <a:rPr lang="es-ES_tradnl" sz="3600" dirty="0" err="1"/>
              <a:t>it</a:t>
            </a:r>
            <a:r>
              <a:rPr lang="es-ES_tradnl" sz="3600" dirty="0"/>
              <a:t> (161)</a:t>
            </a:r>
          </a:p>
          <a:p>
            <a:r>
              <a:rPr lang="es-ES_tradnl" sz="3600" dirty="0" err="1"/>
              <a:t>The</a:t>
            </a:r>
            <a:r>
              <a:rPr lang="es-ES_tradnl" sz="3600" dirty="0"/>
              <a:t> </a:t>
            </a:r>
            <a:r>
              <a:rPr lang="es-ES_tradnl" sz="3600" dirty="0" err="1"/>
              <a:t>world’s</a:t>
            </a:r>
            <a:r>
              <a:rPr lang="es-ES_tradnl" sz="3600" dirty="0"/>
              <a:t> </a:t>
            </a:r>
            <a:r>
              <a:rPr lang="es-ES_tradnl" sz="3600" dirty="0" err="1"/>
              <a:t>largest</a:t>
            </a:r>
            <a:r>
              <a:rPr lang="es-ES_tradnl" sz="3600" dirty="0"/>
              <a:t> and </a:t>
            </a:r>
            <a:r>
              <a:rPr lang="es-ES_tradnl" sz="3600" dirty="0" err="1"/>
              <a:t>most</a:t>
            </a:r>
            <a:r>
              <a:rPr lang="es-ES_tradnl" sz="3600" dirty="0"/>
              <a:t> </a:t>
            </a:r>
            <a:r>
              <a:rPr lang="es-ES_tradnl" sz="3600" dirty="0" err="1"/>
              <a:t>complex</a:t>
            </a:r>
            <a:r>
              <a:rPr lang="es-ES_tradnl" sz="3600" dirty="0"/>
              <a:t> </a:t>
            </a:r>
            <a:r>
              <a:rPr lang="es-ES_tradnl" sz="3600" dirty="0" err="1"/>
              <a:t>collective</a:t>
            </a:r>
            <a:r>
              <a:rPr lang="es-ES_tradnl" sz="3600" dirty="0"/>
              <a:t> </a:t>
            </a:r>
            <a:r>
              <a:rPr lang="es-ES_tradnl" sz="3600" dirty="0" err="1"/>
              <a:t>action</a:t>
            </a:r>
            <a:r>
              <a:rPr lang="es-ES_tradnl" sz="3600" dirty="0"/>
              <a:t> </a:t>
            </a:r>
            <a:r>
              <a:rPr lang="es-ES_tradnl" sz="3600" dirty="0" err="1"/>
              <a:t>problem</a:t>
            </a:r>
            <a:r>
              <a:rPr lang="es-ES_tradnl" sz="3600" dirty="0"/>
              <a:t> (162)</a:t>
            </a:r>
          </a:p>
        </p:txBody>
      </p:sp>
    </p:spTree>
    <p:extLst>
      <p:ext uri="{BB962C8B-B14F-4D97-AF65-F5344CB8AC3E}">
        <p14:creationId xmlns:p14="http://schemas.microsoft.com/office/powerpoint/2010/main" val="80756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10515600" cy="1450975"/>
          </a:xfrm>
        </p:spPr>
        <p:txBody>
          <a:bodyPr/>
          <a:lstStyle/>
          <a:p>
            <a:r>
              <a:rPr lang="es-ES_tradnl" dirty="0">
                <a:solidFill>
                  <a:srgbClr val="00B0F0"/>
                </a:solidFill>
              </a:rPr>
              <a:t>El problema en discusión</a:t>
            </a:r>
          </a:p>
        </p:txBody>
      </p:sp>
      <p:sp>
        <p:nvSpPr>
          <p:cNvPr id="3" name="Content Placeholder 2"/>
          <p:cNvSpPr>
            <a:spLocks noGrp="1"/>
          </p:cNvSpPr>
          <p:nvPr>
            <p:ph idx="4294967295"/>
          </p:nvPr>
        </p:nvSpPr>
        <p:spPr>
          <a:xfrm>
            <a:off x="627132" y="1450975"/>
            <a:ext cx="11001651" cy="5407025"/>
          </a:xfrm>
        </p:spPr>
        <p:txBody>
          <a:bodyPr>
            <a:noAutofit/>
          </a:bodyPr>
          <a:lstStyle/>
          <a:p>
            <a:pPr algn="just">
              <a:lnSpc>
                <a:spcPct val="100000"/>
              </a:lnSpc>
            </a:pPr>
            <a:r>
              <a:rPr lang="es-ES_tradnl" sz="2400" dirty="0"/>
              <a:t>Desde que la gran mayoría de las naciones firmaron el Framework </a:t>
            </a:r>
            <a:r>
              <a:rPr lang="es-ES_tradnl" sz="2400" i="1" dirty="0" err="1"/>
              <a:t>Convention</a:t>
            </a:r>
            <a:r>
              <a:rPr lang="es-ES_tradnl" sz="2400" i="1" dirty="0"/>
              <a:t> </a:t>
            </a:r>
            <a:r>
              <a:rPr lang="es-ES_tradnl" sz="2400" i="1" dirty="0" err="1"/>
              <a:t>on</a:t>
            </a:r>
            <a:r>
              <a:rPr lang="es-ES_tradnl" sz="2400" i="1" dirty="0"/>
              <a:t> </a:t>
            </a:r>
            <a:r>
              <a:rPr lang="es-ES_tradnl" sz="2400" i="1" dirty="0" err="1"/>
              <a:t>Climate</a:t>
            </a:r>
            <a:r>
              <a:rPr lang="es-ES_tradnl" sz="2400" i="1" dirty="0"/>
              <a:t> </a:t>
            </a:r>
            <a:r>
              <a:rPr lang="es-ES_tradnl" sz="2400" i="1" dirty="0" err="1"/>
              <a:t>Change</a:t>
            </a:r>
            <a:r>
              <a:rPr lang="es-ES_tradnl" sz="2400" i="1" dirty="0"/>
              <a:t> (FCCC)</a:t>
            </a:r>
            <a:r>
              <a:rPr lang="es-ES_tradnl" sz="2400" dirty="0"/>
              <a:t> al finalizar el </a:t>
            </a:r>
            <a:r>
              <a:rPr lang="es-ES_tradnl" sz="2400" i="1" dirty="0"/>
              <a:t>Rio </a:t>
            </a:r>
            <a:r>
              <a:rPr lang="es-ES_tradnl" sz="2400" i="1" dirty="0" err="1"/>
              <a:t>Earth</a:t>
            </a:r>
            <a:r>
              <a:rPr lang="es-ES_tradnl" sz="2400" i="1" dirty="0"/>
              <a:t> Summit </a:t>
            </a:r>
            <a:r>
              <a:rPr lang="es-ES_tradnl" sz="2400" dirty="0"/>
              <a:t>en 1992, las comunidades científicas relevantes y las personas alrededor del mundo que saben de esto han estado más o menos de acuerdo que mitigar (9) los efectos de los gases de efecto invernadero (los </a:t>
            </a:r>
            <a:r>
              <a:rPr lang="es-ES_tradnl" sz="2400" dirty="0" err="1"/>
              <a:t>GHGs</a:t>
            </a:r>
            <a:r>
              <a:rPr lang="es-ES_tradnl" sz="2400" dirty="0"/>
              <a:t>) es “</a:t>
            </a:r>
            <a:r>
              <a:rPr lang="es-ES_tradnl" sz="2400" dirty="0">
                <a:solidFill>
                  <a:srgbClr val="FF0000"/>
                </a:solidFill>
              </a:rPr>
              <a:t>una urgente responsabilidad global</a:t>
            </a:r>
            <a:r>
              <a:rPr lang="es-ES_tradnl" sz="2400" dirty="0"/>
              <a:t>” (144) </a:t>
            </a:r>
            <a:r>
              <a:rPr lang="is-IS" sz="2400" dirty="0"/>
              <a:t>…</a:t>
            </a:r>
          </a:p>
          <a:p>
            <a:pPr algn="just">
              <a:lnSpc>
                <a:spcPct val="100000"/>
              </a:lnSpc>
            </a:pPr>
            <a:r>
              <a:rPr lang="is-IS" sz="2400" i="1" dirty="0"/>
              <a:t>“...no doubt that climate change </a:t>
            </a:r>
            <a:r>
              <a:rPr lang="is-IS" sz="2400" dirty="0"/>
              <a:t>(el cambio climático antropogénico) </a:t>
            </a:r>
            <a:r>
              <a:rPr lang="is-IS" sz="2400" i="1" dirty="0"/>
              <a:t>will cause millions of deaths, or even orders of magnitude more.”</a:t>
            </a:r>
            <a:r>
              <a:rPr lang="is-IS" sz="2400" dirty="0"/>
              <a:t> (145) ...toca mitigar, pero también acoplarnos, protegernos,...</a:t>
            </a:r>
          </a:p>
          <a:p>
            <a:pPr algn="just">
              <a:lnSpc>
                <a:spcPct val="100000"/>
              </a:lnSpc>
            </a:pPr>
            <a:r>
              <a:rPr lang="is-IS" sz="2400" i="1" dirty="0"/>
              <a:t>“...the impacts will be greater on those who contribute little to the problem than on those who contribute a lot.” (“Eighty percent of global carbon emissions come from only 10 countries.”</a:t>
            </a:r>
            <a:r>
              <a:rPr lang="is-IS" sz="2400" dirty="0"/>
              <a:t>) (145-146) ...</a:t>
            </a:r>
            <a:endParaRPr lang="es-ES_tradnl" sz="2400" dirty="0"/>
          </a:p>
        </p:txBody>
      </p:sp>
    </p:spTree>
    <p:extLst>
      <p:ext uri="{BB962C8B-B14F-4D97-AF65-F5344CB8AC3E}">
        <p14:creationId xmlns:p14="http://schemas.microsoft.com/office/powerpoint/2010/main" val="1862403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94522"/>
            <a:ext cx="10515600" cy="1510748"/>
          </a:xfrm>
        </p:spPr>
        <p:txBody>
          <a:bodyPr>
            <a:normAutofit fontScale="90000"/>
          </a:bodyPr>
          <a:lstStyle/>
          <a:p>
            <a:r>
              <a:rPr lang="es-ES_tradnl" dirty="0">
                <a:solidFill>
                  <a:srgbClr val="00B0F0"/>
                </a:solidFill>
              </a:rPr>
              <a:t>“</a:t>
            </a:r>
            <a:r>
              <a:rPr lang="es-ES_tradnl" dirty="0" err="1">
                <a:solidFill>
                  <a:srgbClr val="00B0F0"/>
                </a:solidFill>
              </a:rPr>
              <a:t>Some</a:t>
            </a:r>
            <a:r>
              <a:rPr lang="es-ES_tradnl" dirty="0">
                <a:solidFill>
                  <a:srgbClr val="00B0F0"/>
                </a:solidFill>
              </a:rPr>
              <a:t> new moral </a:t>
            </a:r>
            <a:r>
              <a:rPr lang="es-ES_tradnl" dirty="0" err="1">
                <a:solidFill>
                  <a:srgbClr val="00B0F0"/>
                </a:solidFill>
              </a:rPr>
              <a:t>understandings</a:t>
            </a:r>
            <a:r>
              <a:rPr lang="es-ES_tradnl" dirty="0">
                <a:solidFill>
                  <a:srgbClr val="00B0F0"/>
                </a:solidFill>
              </a:rPr>
              <a:t> are </a:t>
            </a:r>
            <a:r>
              <a:rPr lang="es-ES_tradnl" dirty="0" err="1">
                <a:solidFill>
                  <a:srgbClr val="00B0F0"/>
                </a:solidFill>
              </a:rPr>
              <a:t>required</a:t>
            </a:r>
            <a:r>
              <a:rPr lang="es-ES_tradnl" dirty="0">
                <a:solidFill>
                  <a:srgbClr val="00B0F0"/>
                </a:solidFill>
              </a:rPr>
              <a:t> </a:t>
            </a:r>
            <a:r>
              <a:rPr lang="es-ES_tradnl" dirty="0" err="1">
                <a:solidFill>
                  <a:srgbClr val="00B0F0"/>
                </a:solidFill>
              </a:rPr>
              <a:t>if</a:t>
            </a:r>
            <a:r>
              <a:rPr lang="es-ES_tradnl" dirty="0">
                <a:solidFill>
                  <a:srgbClr val="00B0F0"/>
                </a:solidFill>
              </a:rPr>
              <a:t> </a:t>
            </a:r>
            <a:r>
              <a:rPr lang="es-ES_tradnl" dirty="0" err="1">
                <a:solidFill>
                  <a:srgbClr val="00B0F0"/>
                </a:solidFill>
              </a:rPr>
              <a:t>we</a:t>
            </a:r>
            <a:r>
              <a:rPr lang="es-ES_tradnl" dirty="0">
                <a:solidFill>
                  <a:srgbClr val="00B0F0"/>
                </a:solidFill>
              </a:rPr>
              <a:t> are to </a:t>
            </a:r>
            <a:r>
              <a:rPr lang="es-ES_tradnl" dirty="0" err="1">
                <a:solidFill>
                  <a:srgbClr val="00B0F0"/>
                </a:solidFill>
              </a:rPr>
              <a:t>moralize</a:t>
            </a:r>
            <a:r>
              <a:rPr lang="es-ES_tradnl" dirty="0">
                <a:solidFill>
                  <a:srgbClr val="00B0F0"/>
                </a:solidFill>
              </a:rPr>
              <a:t> </a:t>
            </a:r>
            <a:r>
              <a:rPr lang="es-ES_tradnl" dirty="0" err="1">
                <a:solidFill>
                  <a:srgbClr val="00B0F0"/>
                </a:solidFill>
              </a:rPr>
              <a:t>some</a:t>
            </a:r>
            <a:r>
              <a:rPr lang="es-ES_tradnl" dirty="0">
                <a:solidFill>
                  <a:srgbClr val="00B0F0"/>
                </a:solidFill>
              </a:rPr>
              <a:t> </a:t>
            </a:r>
            <a:r>
              <a:rPr lang="es-ES_tradnl" dirty="0" err="1">
                <a:solidFill>
                  <a:srgbClr val="00B0F0"/>
                </a:solidFill>
              </a:rPr>
              <a:t>important</a:t>
            </a:r>
            <a:r>
              <a:rPr lang="es-ES_tradnl" dirty="0">
                <a:solidFill>
                  <a:srgbClr val="00B0F0"/>
                </a:solidFill>
              </a:rPr>
              <a:t> </a:t>
            </a:r>
            <a:r>
              <a:rPr lang="es-ES_tradnl" dirty="0" err="1">
                <a:solidFill>
                  <a:srgbClr val="00B0F0"/>
                </a:solidFill>
              </a:rPr>
              <a:t>aspects</a:t>
            </a:r>
            <a:r>
              <a:rPr lang="es-ES_tradnl" dirty="0">
                <a:solidFill>
                  <a:srgbClr val="00B0F0"/>
                </a:solidFill>
              </a:rPr>
              <a:t> of </a:t>
            </a:r>
            <a:r>
              <a:rPr lang="es-ES_tradnl" dirty="0" err="1">
                <a:solidFill>
                  <a:srgbClr val="00B0F0"/>
                </a:solidFill>
              </a:rPr>
              <a:t>our</a:t>
            </a:r>
            <a:r>
              <a:rPr lang="es-ES_tradnl" dirty="0">
                <a:solidFill>
                  <a:srgbClr val="00B0F0"/>
                </a:solidFill>
              </a:rPr>
              <a:t> </a:t>
            </a:r>
            <a:r>
              <a:rPr lang="es-ES_tradnl" dirty="0" err="1">
                <a:solidFill>
                  <a:srgbClr val="00B0F0"/>
                </a:solidFill>
              </a:rPr>
              <a:t>climate-change</a:t>
            </a:r>
            <a:r>
              <a:rPr lang="es-ES_tradnl" dirty="0">
                <a:solidFill>
                  <a:srgbClr val="00B0F0"/>
                </a:solidFill>
              </a:rPr>
              <a:t> </a:t>
            </a:r>
            <a:r>
              <a:rPr lang="es-ES_tradnl" dirty="0" err="1">
                <a:solidFill>
                  <a:srgbClr val="00B0F0"/>
                </a:solidFill>
              </a:rPr>
              <a:t>behavior</a:t>
            </a:r>
            <a:r>
              <a:rPr lang="es-ES_tradnl" dirty="0">
                <a:solidFill>
                  <a:srgbClr val="00B0F0"/>
                </a:solidFill>
              </a:rPr>
              <a:t>” (170)</a:t>
            </a:r>
          </a:p>
        </p:txBody>
      </p:sp>
      <p:sp>
        <p:nvSpPr>
          <p:cNvPr id="3" name="Content Placeholder 2"/>
          <p:cNvSpPr>
            <a:spLocks noGrp="1"/>
          </p:cNvSpPr>
          <p:nvPr>
            <p:ph idx="4294967295"/>
          </p:nvPr>
        </p:nvSpPr>
        <p:spPr>
          <a:xfrm>
            <a:off x="675861" y="3359425"/>
            <a:ext cx="11092069" cy="3081132"/>
          </a:xfrm>
        </p:spPr>
        <p:txBody>
          <a:bodyPr>
            <a:normAutofit fontScale="92500" lnSpcReduction="10000"/>
          </a:bodyPr>
          <a:lstStyle/>
          <a:p>
            <a:r>
              <a:rPr lang="es-ES_tradnl" dirty="0"/>
              <a:t>“</a:t>
            </a:r>
            <a:r>
              <a:rPr lang="is-IS" dirty="0"/>
              <a:t>… revisions, even revolutions, in morality occur.  One such revolution was associated with the rise of capitalism.  What had formerly been considered vices (e.g., selfishness) were redescribed and transformed into virtues” (170)</a:t>
            </a:r>
          </a:p>
          <a:p>
            <a:r>
              <a:rPr lang="is-IS" dirty="0"/>
              <a:t>Both moralization and non-moralization (called ‘amoralization’ in the literature) are dynamic processes.  Smoking was once seen as simply a personal  prefrerence but is increasingly morally freighted.  Homosexuality and divorce were once widely seen as inmmoral but increasingly they are viewed as non-moral matters of preference, circumstance, or orientation. ...  The process of moralization is not well understood.,...”(176)</a:t>
            </a:r>
          </a:p>
          <a:p>
            <a:endParaRPr lang="es-ES_tradnl" dirty="0"/>
          </a:p>
        </p:txBody>
      </p:sp>
    </p:spTree>
    <p:extLst>
      <p:ext uri="{BB962C8B-B14F-4D97-AF65-F5344CB8AC3E}">
        <p14:creationId xmlns:p14="http://schemas.microsoft.com/office/powerpoint/2010/main" val="1385625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95739" y="1252330"/>
            <a:ext cx="10694503" cy="5207346"/>
          </a:xfrm>
        </p:spPr>
        <p:txBody>
          <a:bodyPr>
            <a:normAutofit fontScale="90000"/>
          </a:bodyPr>
          <a:lstStyle/>
          <a:p>
            <a:r>
              <a:rPr lang="en-US" sz="4000" dirty="0"/>
              <a:t>“Just as people once considered  the smell of pollution to be the smell of money, so we may come to see coal-fired power plants as the devil’s furnaces.  We may come to think of thermostats as ways of controlling carnage as much as temperatures, and the choice between driving and flying as a decision between killing with a gun and killing with a knife.  These changes may come, but for those who demand climate ethics and justice now, their eventual success is unlikely to provide comfort.” </a:t>
            </a:r>
            <a:r>
              <a:rPr lang="en-US" sz="3600" dirty="0"/>
              <a:t>(177)</a:t>
            </a:r>
            <a:br>
              <a:rPr lang="is-IS" sz="3600" dirty="0"/>
            </a:br>
            <a:br>
              <a:rPr lang="is-IS" sz="4000" dirty="0"/>
            </a:br>
            <a:endParaRPr lang="es-ES_tradnl" sz="4000" dirty="0"/>
          </a:p>
        </p:txBody>
      </p:sp>
    </p:spTree>
    <p:extLst>
      <p:ext uri="{BB962C8B-B14F-4D97-AF65-F5344CB8AC3E}">
        <p14:creationId xmlns:p14="http://schemas.microsoft.com/office/powerpoint/2010/main" val="185390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1115" y="1311965"/>
            <a:ext cx="9283148" cy="4524315"/>
          </a:xfrm>
          <a:prstGeom prst="rect">
            <a:avLst/>
          </a:prstGeom>
          <a:noFill/>
        </p:spPr>
        <p:txBody>
          <a:bodyPr wrap="square" rtlCol="0">
            <a:spAutoFit/>
          </a:bodyPr>
          <a:lstStyle/>
          <a:p>
            <a:r>
              <a:rPr lang="is-IS" sz="3600" dirty="0"/>
              <a:t>“...it is not surprising  that we have failed to act effectively in response to climate change.  Still, we must go on.  How do we live in the face of this silence?  What progress can we hope to achieve in confronting the problems of climate change?  These are the topics of the next two chapters.” (177)</a:t>
            </a:r>
            <a:br>
              <a:rPr lang="is-IS" sz="3600" dirty="0"/>
            </a:br>
            <a:endParaRPr lang="es-ES_tradnl" sz="3600" dirty="0"/>
          </a:p>
        </p:txBody>
      </p:sp>
    </p:spTree>
    <p:extLst>
      <p:ext uri="{BB962C8B-B14F-4D97-AF65-F5344CB8AC3E}">
        <p14:creationId xmlns:p14="http://schemas.microsoft.com/office/powerpoint/2010/main" val="1099544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Trabajo opcional para el martes:</a:t>
            </a:r>
          </a:p>
        </p:txBody>
      </p:sp>
      <p:sp>
        <p:nvSpPr>
          <p:cNvPr id="3" name="Content Placeholder 2"/>
          <p:cNvSpPr>
            <a:spLocks noGrp="1"/>
          </p:cNvSpPr>
          <p:nvPr>
            <p:ph idx="1"/>
          </p:nvPr>
        </p:nvSpPr>
        <p:spPr/>
        <p:txBody>
          <a:bodyPr>
            <a:normAutofit/>
          </a:bodyPr>
          <a:lstStyle/>
          <a:p>
            <a:r>
              <a:rPr lang="es-ES_tradnl" sz="4000" dirty="0"/>
              <a:t>Analizar un artículo de la prensa popular a la luz de los argumentos y posicionamientos discutidos en  </a:t>
            </a:r>
            <a:r>
              <a:rPr lang="es-ES_tradnl" sz="4000" i="1" dirty="0" err="1"/>
              <a:t>The</a:t>
            </a:r>
            <a:r>
              <a:rPr lang="es-ES_tradnl" sz="4000" i="1" dirty="0"/>
              <a:t> </a:t>
            </a:r>
            <a:r>
              <a:rPr lang="es-ES_tradnl" sz="4000" i="1" dirty="0" err="1"/>
              <a:t>Frontiers</a:t>
            </a:r>
            <a:r>
              <a:rPr lang="es-ES_tradnl" sz="4000" i="1" dirty="0"/>
              <a:t> of </a:t>
            </a:r>
            <a:r>
              <a:rPr lang="es-ES_tradnl" sz="4000" i="1" dirty="0" err="1"/>
              <a:t>Ethics</a:t>
            </a:r>
            <a:r>
              <a:rPr lang="es-ES_tradnl" sz="4000" dirty="0"/>
              <a:t> de Dale </a:t>
            </a:r>
            <a:r>
              <a:rPr lang="es-ES_tradnl" sz="4000" dirty="0" err="1"/>
              <a:t>Jamieson</a:t>
            </a:r>
            <a:r>
              <a:rPr lang="es-ES_tradnl" sz="4000" dirty="0"/>
              <a:t>.  </a:t>
            </a:r>
          </a:p>
          <a:p>
            <a:r>
              <a:rPr lang="es-ES_tradnl" sz="4000" dirty="0"/>
              <a:t>Dos a tres páginas impresas a doble espacio con el artículo.</a:t>
            </a:r>
          </a:p>
        </p:txBody>
      </p:sp>
    </p:spTree>
    <p:extLst>
      <p:ext uri="{BB962C8B-B14F-4D97-AF65-F5344CB8AC3E}">
        <p14:creationId xmlns:p14="http://schemas.microsoft.com/office/powerpoint/2010/main" val="115490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60423"/>
          </a:xfrm>
        </p:spPr>
        <p:txBody>
          <a:bodyPr>
            <a:normAutofit/>
          </a:bodyPr>
          <a:lstStyle/>
          <a:p>
            <a:r>
              <a:rPr lang="es-ES_tradnl" dirty="0"/>
              <a:t>No está del todo claro “si la tierra decide seguir viviendo con nosotros dándole candela”, como decía el conferenciante invitado a la sesión pasada.</a:t>
            </a:r>
          </a:p>
        </p:txBody>
      </p:sp>
    </p:spTree>
    <p:extLst>
      <p:ext uri="{BB962C8B-B14F-4D97-AF65-F5344CB8AC3E}">
        <p14:creationId xmlns:p14="http://schemas.microsoft.com/office/powerpoint/2010/main" val="14581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717623"/>
          </a:xfrm>
        </p:spPr>
        <p:txBody>
          <a:bodyPr>
            <a:normAutofit/>
          </a:bodyPr>
          <a:lstStyle/>
          <a:p>
            <a:r>
              <a:rPr lang="es-ES_tradnl" sz="9600" dirty="0">
                <a:solidFill>
                  <a:schemeClr val="tx2"/>
                </a:solidFill>
              </a:rPr>
              <a:t>Si no es porque esto que estamos efectuando en la tierra no es viable,</a:t>
            </a:r>
          </a:p>
        </p:txBody>
      </p:sp>
    </p:spTree>
    <p:extLst>
      <p:ext uri="{BB962C8B-B14F-4D97-AF65-F5344CB8AC3E}">
        <p14:creationId xmlns:p14="http://schemas.microsoft.com/office/powerpoint/2010/main" val="585088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solidFill>
                  <a:schemeClr val="tx2"/>
                </a:solidFill>
              </a:rPr>
              <a:t>¿por qué ustedes creen que hemos insistido en </a:t>
            </a:r>
            <a:r>
              <a:rPr lang="is-IS" dirty="0">
                <a:solidFill>
                  <a:schemeClr val="tx2"/>
                </a:solidFill>
              </a:rPr>
              <a:t>…?</a:t>
            </a:r>
            <a:endParaRPr lang="es-ES_tradnl" dirty="0">
              <a:solidFill>
                <a:schemeClr val="tx2"/>
              </a:solidFill>
            </a:endParaRPr>
          </a:p>
        </p:txBody>
      </p:sp>
      <p:sp>
        <p:nvSpPr>
          <p:cNvPr id="3" name="Content Placeholder 2"/>
          <p:cNvSpPr>
            <a:spLocks noGrp="1"/>
          </p:cNvSpPr>
          <p:nvPr>
            <p:ph idx="4294967295"/>
          </p:nvPr>
        </p:nvSpPr>
        <p:spPr>
          <a:xfrm>
            <a:off x="636105" y="1825624"/>
            <a:ext cx="11092070" cy="4575175"/>
          </a:xfrm>
        </p:spPr>
        <p:txBody>
          <a:bodyPr>
            <a:normAutofit fontScale="85000" lnSpcReduction="20000"/>
          </a:bodyPr>
          <a:lstStyle/>
          <a:p>
            <a:pPr algn="just"/>
            <a:r>
              <a:rPr lang="es-ES_tradnl" dirty="0"/>
              <a:t>la tradición de la tecnología apropiada como alternativa a la tecnología autónoma (Schumacher, </a:t>
            </a:r>
            <a:r>
              <a:rPr lang="es-ES_tradnl" dirty="0" err="1"/>
              <a:t>Willoughby</a:t>
            </a:r>
            <a:r>
              <a:rPr lang="es-ES_tradnl" dirty="0"/>
              <a:t>, </a:t>
            </a:r>
            <a:r>
              <a:rPr lang="es-ES_tradnl" dirty="0" err="1"/>
              <a:t>Practical</a:t>
            </a:r>
            <a:r>
              <a:rPr lang="es-ES_tradnl" dirty="0"/>
              <a:t> </a:t>
            </a:r>
            <a:r>
              <a:rPr lang="es-ES_tradnl" dirty="0" err="1"/>
              <a:t>Action</a:t>
            </a:r>
            <a:r>
              <a:rPr lang="es-ES_tradnl" dirty="0"/>
              <a:t>)</a:t>
            </a:r>
          </a:p>
          <a:p>
            <a:pPr algn="just"/>
            <a:r>
              <a:rPr lang="es-ES_tradnl" dirty="0"/>
              <a:t>la ingeniería humanitaria como alternativa a la ingeniería convencional (</a:t>
            </a:r>
            <a:r>
              <a:rPr lang="es-ES_tradnl" dirty="0" err="1"/>
              <a:t>Mitcham</a:t>
            </a:r>
            <a:r>
              <a:rPr lang="es-ES_tradnl" dirty="0"/>
              <a:t> y otros)</a:t>
            </a:r>
          </a:p>
          <a:p>
            <a:pPr algn="just"/>
            <a:r>
              <a:rPr lang="es-ES_tradnl" dirty="0"/>
              <a:t>el diseño para la justicia social como alternativa a un diseño ingenieril inconsciente de las prioridades sociales (</a:t>
            </a:r>
            <a:r>
              <a:rPr lang="es-ES_tradnl" dirty="0" err="1"/>
              <a:t>Leydens</a:t>
            </a:r>
            <a:r>
              <a:rPr lang="es-ES_tradnl" dirty="0"/>
              <a:t>, Lucena y </a:t>
            </a:r>
            <a:r>
              <a:rPr lang="es-ES_tradnl" dirty="0" err="1"/>
              <a:t>Nieusma</a:t>
            </a:r>
            <a:r>
              <a:rPr lang="es-ES_tradnl" dirty="0"/>
              <a:t>)</a:t>
            </a:r>
          </a:p>
          <a:p>
            <a:pPr algn="just"/>
            <a:r>
              <a:rPr lang="es-ES_tradnl" dirty="0"/>
              <a:t>las cosas y prácticas focales como urgente complemento que pone en su sitio el paradigma del dispositivo (</a:t>
            </a:r>
            <a:r>
              <a:rPr lang="es-ES_tradnl" dirty="0" err="1"/>
              <a:t>Borgmann</a:t>
            </a:r>
            <a:r>
              <a:rPr lang="es-ES_tradnl" dirty="0"/>
              <a:t>)</a:t>
            </a:r>
          </a:p>
          <a:p>
            <a:pPr algn="just"/>
            <a:r>
              <a:rPr lang="es-ES_tradnl" dirty="0"/>
              <a:t>el descubrimiento de que después de cierto umbral el bienestar deja de aumentar con incrementos en uso de energía (Castro </a:t>
            </a:r>
            <a:r>
              <a:rPr lang="es-ES_tradnl" dirty="0" err="1"/>
              <a:t>Sitiriche</a:t>
            </a:r>
            <a:r>
              <a:rPr lang="es-ES_tradnl" dirty="0"/>
              <a:t> y Jiménez Rodríguez)</a:t>
            </a:r>
          </a:p>
          <a:p>
            <a:pPr algn="just"/>
            <a:r>
              <a:rPr lang="es-ES_tradnl" dirty="0"/>
              <a:t>los acoplamientos fortalecedores de las cercanías y las tecnologías arraigantes como alternativas a acoplamientos y tecnologías que debilitan los lazos humanos (</a:t>
            </a:r>
            <a:r>
              <a:rPr lang="es-ES_tradnl" dirty="0" err="1"/>
              <a:t>Huyke</a:t>
            </a:r>
            <a:r>
              <a:rPr lang="es-ES_tradnl" dirty="0"/>
              <a:t>)</a:t>
            </a:r>
          </a:p>
          <a:p>
            <a:pPr algn="just"/>
            <a:r>
              <a:rPr lang="es-ES_tradnl" dirty="0"/>
              <a:t>La importancia de otras formas de optimización más allá del concepto técnico de la eficiencia  (</a:t>
            </a:r>
            <a:r>
              <a:rPr lang="es-ES_tradnl" dirty="0" err="1"/>
              <a:t>Papadopoulos</a:t>
            </a:r>
            <a:r>
              <a:rPr lang="es-ES_tradnl" dirty="0"/>
              <a:t>, </a:t>
            </a:r>
            <a:r>
              <a:rPr lang="es-ES_tradnl" dirty="0" err="1"/>
              <a:t>Huyke</a:t>
            </a:r>
            <a:r>
              <a:rPr lang="es-ES_tradnl" dirty="0"/>
              <a:t>)</a:t>
            </a:r>
          </a:p>
          <a:p>
            <a:pPr algn="just"/>
            <a:endParaRPr lang="es-ES_tradnl" dirty="0"/>
          </a:p>
          <a:p>
            <a:endParaRPr lang="es-ES_tradnl" dirty="0"/>
          </a:p>
          <a:p>
            <a:endParaRPr lang="es-ES_tradnl" dirty="0"/>
          </a:p>
          <a:p>
            <a:endParaRPr lang="es-ES_tradnl" dirty="0"/>
          </a:p>
        </p:txBody>
      </p:sp>
    </p:spTree>
    <p:extLst>
      <p:ext uri="{BB962C8B-B14F-4D97-AF65-F5344CB8AC3E}">
        <p14:creationId xmlns:p14="http://schemas.microsoft.com/office/powerpoint/2010/main" val="326164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119658"/>
          </a:xfrm>
        </p:spPr>
        <p:txBody>
          <a:bodyPr>
            <a:normAutofit fontScale="90000"/>
          </a:bodyPr>
          <a:lstStyle/>
          <a:p>
            <a:r>
              <a:rPr lang="es-ES_tradnl" dirty="0">
                <a:solidFill>
                  <a:srgbClr val="00B0F0"/>
                </a:solidFill>
              </a:rPr>
              <a:t>El propósito del capítulo de </a:t>
            </a:r>
            <a:r>
              <a:rPr lang="es-ES_tradnl" dirty="0" err="1">
                <a:solidFill>
                  <a:srgbClr val="00B0F0"/>
                </a:solidFill>
              </a:rPr>
              <a:t>Jamieson</a:t>
            </a:r>
            <a:r>
              <a:rPr lang="es-ES_tradnl" dirty="0">
                <a:solidFill>
                  <a:srgbClr val="00B0F0"/>
                </a:solidFill>
              </a:rPr>
              <a:t>: presentar los retos a la moralidad en su sentido más ordinario</a:t>
            </a:r>
          </a:p>
        </p:txBody>
      </p:sp>
      <p:sp>
        <p:nvSpPr>
          <p:cNvPr id="3" name="Content Placeholder 2"/>
          <p:cNvSpPr>
            <a:spLocks noGrp="1"/>
          </p:cNvSpPr>
          <p:nvPr>
            <p:ph idx="1"/>
          </p:nvPr>
        </p:nvSpPr>
        <p:spPr>
          <a:xfrm>
            <a:off x="1120000" y="2763078"/>
            <a:ext cx="10233800" cy="3413884"/>
          </a:xfrm>
        </p:spPr>
        <p:txBody>
          <a:bodyPr>
            <a:normAutofit/>
          </a:bodyPr>
          <a:lstStyle/>
          <a:p>
            <a:pPr algn="just"/>
            <a:r>
              <a:rPr lang="en-US" sz="4000" i="1" dirty="0"/>
              <a:t>“In this chapter, I focus on what I think are some of the deeper challenges to commonsense morality that climate change presents.  In particular, I focus on responsibility for individual actions that in some way may contribute to climate change.”</a:t>
            </a:r>
            <a:r>
              <a:rPr lang="en-US" sz="4000" dirty="0"/>
              <a:t> (147)</a:t>
            </a:r>
          </a:p>
        </p:txBody>
      </p:sp>
    </p:spTree>
    <p:extLst>
      <p:ext uri="{BB962C8B-B14F-4D97-AF65-F5344CB8AC3E}">
        <p14:creationId xmlns:p14="http://schemas.microsoft.com/office/powerpoint/2010/main" val="260709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a:t>
            </a:r>
            <a:r>
              <a:rPr lang="es-ES_tradnl" i="1" dirty="0"/>
              <a:t>Cuánta responsabilidad asignar </a:t>
            </a:r>
            <a:r>
              <a:rPr lang="es-ES_tradnl" dirty="0"/>
              <a:t>a Jack en los siguientes escenarios análogos?</a:t>
            </a:r>
          </a:p>
        </p:txBody>
      </p:sp>
      <p:sp>
        <p:nvSpPr>
          <p:cNvPr id="3" name="Content Placeholder 2"/>
          <p:cNvSpPr>
            <a:spLocks noGrp="1"/>
          </p:cNvSpPr>
          <p:nvPr>
            <p:ph idx="1"/>
          </p:nvPr>
        </p:nvSpPr>
        <p:spPr>
          <a:xfrm>
            <a:off x="318052" y="2584173"/>
            <a:ext cx="11569148" cy="3592789"/>
          </a:xfrm>
        </p:spPr>
        <p:txBody>
          <a:bodyPr>
            <a:normAutofit/>
          </a:bodyPr>
          <a:lstStyle/>
          <a:p>
            <a:pPr algn="ctr"/>
            <a:r>
              <a:rPr lang="es-ES_tradnl" sz="5400" dirty="0">
                <a:solidFill>
                  <a:schemeClr val="tx2"/>
                </a:solidFill>
              </a:rPr>
              <a:t>¿‘cuanta responsabilidad asignar’?</a:t>
            </a:r>
          </a:p>
          <a:p>
            <a:pPr algn="ctr"/>
            <a:r>
              <a:rPr lang="es-ES_tradnl" sz="5400" dirty="0">
                <a:solidFill>
                  <a:schemeClr val="tx2"/>
                </a:solidFill>
              </a:rPr>
              <a:t> ‘hasta que punto debe responder por’</a:t>
            </a:r>
          </a:p>
          <a:p>
            <a:pPr algn="ctr"/>
            <a:r>
              <a:rPr lang="es-ES_tradnl" sz="5400" dirty="0">
                <a:solidFill>
                  <a:schemeClr val="tx2"/>
                </a:solidFill>
              </a:rPr>
              <a:t>‘cuanta culpabilidad de modo que ha de hacerse algo corrector’</a:t>
            </a:r>
          </a:p>
        </p:txBody>
      </p:sp>
    </p:spTree>
    <p:extLst>
      <p:ext uri="{BB962C8B-B14F-4D97-AF65-F5344CB8AC3E}">
        <p14:creationId xmlns:p14="http://schemas.microsoft.com/office/powerpoint/2010/main" val="20639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5490"/>
            <a:ext cx="10515600" cy="1325563"/>
          </a:xfrm>
        </p:spPr>
        <p:txBody>
          <a:bodyPr>
            <a:normAutofit fontScale="90000"/>
          </a:bodyPr>
          <a:lstStyle/>
          <a:p>
            <a:r>
              <a:rPr lang="es-ES_tradnl" dirty="0"/>
              <a:t>¿Cuánta responsabilidad asignar a Jack en los siguientes escenarios análogos?</a:t>
            </a:r>
          </a:p>
        </p:txBody>
      </p:sp>
      <p:sp>
        <p:nvSpPr>
          <p:cNvPr id="3" name="Content Placeholder 2"/>
          <p:cNvSpPr>
            <a:spLocks noGrp="1"/>
          </p:cNvSpPr>
          <p:nvPr>
            <p:ph idx="1"/>
          </p:nvPr>
        </p:nvSpPr>
        <p:spPr>
          <a:xfrm>
            <a:off x="1120000" y="2146851"/>
            <a:ext cx="10233800" cy="4333461"/>
          </a:xfrm>
        </p:spPr>
        <p:txBody>
          <a:bodyPr>
            <a:noAutofit/>
          </a:bodyPr>
          <a:lstStyle/>
          <a:p>
            <a:r>
              <a:rPr lang="es-ES_tradnl" sz="3600" dirty="0">
                <a:solidFill>
                  <a:srgbClr val="FF0000"/>
                </a:solidFill>
              </a:rPr>
              <a:t>Jack intencionalmente le roba la bicicleta a </a:t>
            </a:r>
            <a:r>
              <a:rPr lang="es-ES_tradnl" sz="3600" dirty="0" err="1">
                <a:solidFill>
                  <a:srgbClr val="FF0000"/>
                </a:solidFill>
              </a:rPr>
              <a:t>Jill</a:t>
            </a:r>
            <a:r>
              <a:rPr lang="es-ES_tradnl" sz="3600" dirty="0">
                <a:solidFill>
                  <a:srgbClr val="FF0000"/>
                </a:solidFill>
              </a:rPr>
              <a:t>.</a:t>
            </a:r>
          </a:p>
          <a:p>
            <a:r>
              <a:rPr lang="es-ES_tradnl" sz="3600" dirty="0">
                <a:solidFill>
                  <a:srgbClr val="ED2226"/>
                </a:solidFill>
              </a:rPr>
              <a:t>Jack es uno de un grupo de personas que no se conocen, y que actuando en forma independiente el uno del otro, cada uno se apropia de una parte de la bicicleta de </a:t>
            </a:r>
            <a:r>
              <a:rPr lang="es-ES_tradnl" sz="3600" dirty="0" err="1">
                <a:solidFill>
                  <a:srgbClr val="ED2226"/>
                </a:solidFill>
              </a:rPr>
              <a:t>Jill</a:t>
            </a:r>
            <a:r>
              <a:rPr lang="es-ES_tradnl" sz="3600" dirty="0">
                <a:solidFill>
                  <a:srgbClr val="ED2226"/>
                </a:solidFill>
              </a:rPr>
              <a:t> dejando a </a:t>
            </a:r>
            <a:r>
              <a:rPr lang="es-ES_tradnl" sz="3600" dirty="0" err="1">
                <a:solidFill>
                  <a:srgbClr val="ED2226"/>
                </a:solidFill>
              </a:rPr>
              <a:t>Jill</a:t>
            </a:r>
            <a:r>
              <a:rPr lang="es-ES_tradnl" sz="3600" dirty="0">
                <a:solidFill>
                  <a:srgbClr val="ED2226"/>
                </a:solidFill>
              </a:rPr>
              <a:t> sin bicicleta.</a:t>
            </a:r>
            <a:r>
              <a:rPr lang="es-ES_tradnl" sz="3600" dirty="0"/>
              <a:t> </a:t>
            </a:r>
          </a:p>
          <a:p>
            <a:r>
              <a:rPr lang="es-ES_tradnl" sz="3600" dirty="0">
                <a:solidFill>
                  <a:srgbClr val="FF0000"/>
                </a:solidFill>
              </a:rPr>
              <a:t>Jack se apropia una parte de cada una de un gran número de bicicletas, una de las cuales pertenece a </a:t>
            </a:r>
            <a:r>
              <a:rPr lang="es-ES_tradnl" sz="3600" dirty="0" err="1">
                <a:solidFill>
                  <a:srgbClr val="FF0000"/>
                </a:solidFill>
              </a:rPr>
              <a:t>Jill</a:t>
            </a:r>
            <a:r>
              <a:rPr lang="es-ES_tradnl" sz="3600" dirty="0">
                <a:solidFill>
                  <a:srgbClr val="FF0000"/>
                </a:solidFill>
              </a:rPr>
              <a:t>.</a:t>
            </a:r>
          </a:p>
        </p:txBody>
      </p:sp>
    </p:spTree>
    <p:extLst>
      <p:ext uri="{BB962C8B-B14F-4D97-AF65-F5344CB8AC3E}">
        <p14:creationId xmlns:p14="http://schemas.microsoft.com/office/powerpoint/2010/main" val="123737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a:t>¿Cuánta responsabilidad asignar a Jack?</a:t>
            </a:r>
          </a:p>
        </p:txBody>
      </p:sp>
      <p:sp>
        <p:nvSpPr>
          <p:cNvPr id="3" name="Content Placeholder 2"/>
          <p:cNvSpPr>
            <a:spLocks noGrp="1"/>
          </p:cNvSpPr>
          <p:nvPr>
            <p:ph idx="1"/>
          </p:nvPr>
        </p:nvSpPr>
        <p:spPr/>
        <p:txBody>
          <a:bodyPr>
            <a:normAutofit/>
          </a:bodyPr>
          <a:lstStyle/>
          <a:p>
            <a:r>
              <a:rPr lang="es-ES_tradnl" dirty="0">
                <a:solidFill>
                  <a:srgbClr val="E25893"/>
                </a:solidFill>
              </a:rPr>
              <a:t>Jack y </a:t>
            </a:r>
            <a:r>
              <a:rPr lang="es-ES_tradnl" dirty="0" err="1">
                <a:solidFill>
                  <a:srgbClr val="E25893"/>
                </a:solidFill>
              </a:rPr>
              <a:t>Jill</a:t>
            </a:r>
            <a:r>
              <a:rPr lang="es-ES_tradnl" dirty="0">
                <a:solidFill>
                  <a:srgbClr val="E25893"/>
                </a:solidFill>
              </a:rPr>
              <a:t> viven en continentes diferentes, y que </a:t>
            </a:r>
            <a:r>
              <a:rPr lang="es-ES_tradnl" dirty="0" err="1">
                <a:solidFill>
                  <a:srgbClr val="E25893"/>
                </a:solidFill>
              </a:rPr>
              <a:t>Jill</a:t>
            </a:r>
            <a:r>
              <a:rPr lang="es-ES_tradnl" dirty="0">
                <a:solidFill>
                  <a:srgbClr val="E25893"/>
                </a:solidFill>
              </a:rPr>
              <a:t> perdiera su bicicleta es una consecuencia de una cadena causal que comienza con Jack ordenando en una tienda local una bicicleta usada.</a:t>
            </a:r>
          </a:p>
          <a:p>
            <a:r>
              <a:rPr lang="es-ES_tradnl" dirty="0">
                <a:solidFill>
                  <a:srgbClr val="F184E0"/>
                </a:solidFill>
              </a:rPr>
              <a:t>Jack vive siglos antes que </a:t>
            </a:r>
            <a:r>
              <a:rPr lang="es-ES_tradnl" dirty="0" err="1">
                <a:solidFill>
                  <a:srgbClr val="F184E0"/>
                </a:solidFill>
              </a:rPr>
              <a:t>Jill</a:t>
            </a:r>
            <a:r>
              <a:rPr lang="es-ES_tradnl" dirty="0">
                <a:solidFill>
                  <a:srgbClr val="F184E0"/>
                </a:solidFill>
              </a:rPr>
              <a:t>, y consume materiales que son esenciales  para la manufactura de bicicletas; como resultado, no será posible para </a:t>
            </a:r>
            <a:r>
              <a:rPr lang="es-ES_tradnl" dirty="0" err="1">
                <a:solidFill>
                  <a:srgbClr val="F184E0"/>
                </a:solidFill>
              </a:rPr>
              <a:t>Jill</a:t>
            </a:r>
            <a:r>
              <a:rPr lang="es-ES_tradnl" dirty="0">
                <a:solidFill>
                  <a:srgbClr val="F184E0"/>
                </a:solidFill>
              </a:rPr>
              <a:t> tener una bicicleta. </a:t>
            </a:r>
          </a:p>
          <a:p>
            <a:r>
              <a:rPr lang="es-ES_tradnl" dirty="0">
                <a:solidFill>
                  <a:srgbClr val="F184E0"/>
                </a:solidFill>
              </a:rPr>
              <a:t>Actuando en forma independiente, Jack y un montón de gente que no se conocen dan comienzo a una cadena de eventos que causan que un gran número de gente del futuro que van a vivir en otra parte del mundo no puedan nunca tener bicicletas. </a:t>
            </a:r>
          </a:p>
          <a:p>
            <a:endParaRPr lang="es-ES_tradnl" dirty="0"/>
          </a:p>
        </p:txBody>
      </p:sp>
    </p:spTree>
    <p:extLst>
      <p:ext uri="{BB962C8B-B14F-4D97-AF65-F5344CB8AC3E}">
        <p14:creationId xmlns:p14="http://schemas.microsoft.com/office/powerpoint/2010/main" val="84413351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656</TotalTime>
  <Words>2352</Words>
  <Application>Microsoft Office PowerPoint</Application>
  <PresentationFormat>Widescreen</PresentationFormat>
  <Paragraphs>79</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Corbel</vt:lpstr>
      <vt:lpstr>Depth</vt:lpstr>
      <vt:lpstr>Dale Jamieson   El capítulo 5 de Reason in  a Dark Time  páginas 144-177   “The Frontiers of Ethics”</vt:lpstr>
      <vt:lpstr>El problema en discusión</vt:lpstr>
      <vt:lpstr>No está del todo claro “si la tierra decide seguir viviendo con nosotros dándole candela”, como decía el conferenciante invitado a la sesión pasada.</vt:lpstr>
      <vt:lpstr>Si no es porque esto que estamos efectuando en la tierra no es viable,</vt:lpstr>
      <vt:lpstr>¿por qué ustedes creen que hemos insistido en …?</vt:lpstr>
      <vt:lpstr>El propósito del capítulo de Jamieson: presentar los retos a la moralidad en su sentido más ordinario</vt:lpstr>
      <vt:lpstr>¿Cuánta responsabilidad asignar a Jack en los siguientes escenarios análogos?</vt:lpstr>
      <vt:lpstr>¿Cuánta responsabilidad asignar a Jack en los siguientes escenarios análogos?</vt:lpstr>
      <vt:lpstr>¿Cuánta responsabilidad asignar a Jack?</vt:lpstr>
      <vt:lpstr>¿Cuánta responsabilidad asignar a Jack?</vt:lpstr>
      <vt:lpstr>La versión del eticista Peter Singer</vt:lpstr>
      <vt:lpstr>Una posibilidad con cierto atractivo para algunos eticistas es apuntar a que el cambio climático antropogénico viola derechos humanos que los gobiernos y otras instituciones deberían defender. (Simon Caney)</vt:lpstr>
      <vt:lpstr>El acercamiento desde los derechos humanos, objeción de Jamieson:</vt:lpstr>
      <vt:lpstr>El acercamiento desde los derechos humanos, continuación de la objeción:</vt:lpstr>
      <vt:lpstr>Otra posibilidad con más atractivo es apuntar a que el cambio climático antropogénico es un caso de ejercer poder sobre la posteridad en forma análoga a subyugar grupos étnicos, minorías, u otros grupos que bien pudieran ser mayorías. </vt:lpstr>
      <vt:lpstr>Objeción:</vt:lpstr>
      <vt:lpstr>Objeción, continuación:</vt:lpstr>
      <vt:lpstr>“The problem with these questions is not that we do not know the answers, but rather that they do not seem to admit of answers…” (167) </vt:lpstr>
      <vt:lpstr>Climate change poses a unique challenge in many ways</vt:lpstr>
      <vt:lpstr>“Some new moral understandings are required if we are to moralize some important aspects of our climate-change behavior” (170)</vt:lpstr>
      <vt:lpstr>“Just as people once considered  the smell of pollution to be the smell of money, so we may come to see coal-fired power plants as the devil’s furnaces.  We may come to think of thermostats as ways of controlling carnage as much as temperatures, and the choice between driving and flying as a decision between killing with a gun and killing with a knife.  These changes may come, but for those who demand climate ethics and justice now, their eventual success is unlikely to provide comfort.” (177)  </vt:lpstr>
      <vt:lpstr>PowerPoint Presentation</vt:lpstr>
      <vt:lpstr>Trabajo opcional para el martes: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Dale Jamieson   “The Frontiers of Ethics”, páginas 144-177  Reason in  a Dark Time</dc:title>
  <dc:creator>Héctor José Huyke</dc:creator>
  <cp:lastModifiedBy>User</cp:lastModifiedBy>
  <cp:revision>44</cp:revision>
  <dcterms:created xsi:type="dcterms:W3CDTF">2016-11-24T14:59:01Z</dcterms:created>
  <dcterms:modified xsi:type="dcterms:W3CDTF">2016-12-01T17:46:39Z</dcterms:modified>
</cp:coreProperties>
</file>