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5"/>
  </p:notesMasterIdLst>
  <p:handoutMasterIdLst>
    <p:handoutMasterId r:id="rId46"/>
  </p:handoutMasterIdLst>
  <p:sldIdLst>
    <p:sldId id="291" r:id="rId2"/>
    <p:sldId id="316" r:id="rId3"/>
    <p:sldId id="298" r:id="rId4"/>
    <p:sldId id="318" r:id="rId5"/>
    <p:sldId id="292" r:id="rId6"/>
    <p:sldId id="299" r:id="rId7"/>
    <p:sldId id="317" r:id="rId8"/>
    <p:sldId id="321" r:id="rId9"/>
    <p:sldId id="320" r:id="rId10"/>
    <p:sldId id="322" r:id="rId11"/>
    <p:sldId id="302" r:id="rId12"/>
    <p:sldId id="323" r:id="rId13"/>
    <p:sldId id="324" r:id="rId14"/>
    <p:sldId id="303" r:id="rId15"/>
    <p:sldId id="325" r:id="rId16"/>
    <p:sldId id="356" r:id="rId17"/>
    <p:sldId id="304" r:id="rId18"/>
    <p:sldId id="306" r:id="rId19"/>
    <p:sldId id="305" r:id="rId20"/>
    <p:sldId id="309" r:id="rId21"/>
    <p:sldId id="308" r:id="rId22"/>
    <p:sldId id="312" r:id="rId23"/>
    <p:sldId id="314" r:id="rId24"/>
    <p:sldId id="327" r:id="rId25"/>
    <p:sldId id="354" r:id="rId26"/>
    <p:sldId id="328" r:id="rId27"/>
    <p:sldId id="330" r:id="rId28"/>
    <p:sldId id="331" r:id="rId29"/>
    <p:sldId id="333" r:id="rId30"/>
    <p:sldId id="334" r:id="rId31"/>
    <p:sldId id="357" r:id="rId32"/>
    <p:sldId id="336" r:id="rId33"/>
    <p:sldId id="358" r:id="rId34"/>
    <p:sldId id="359" r:id="rId35"/>
    <p:sldId id="360" r:id="rId36"/>
    <p:sldId id="361" r:id="rId37"/>
    <p:sldId id="492" r:id="rId38"/>
    <p:sldId id="347" r:id="rId39"/>
    <p:sldId id="348" r:id="rId40"/>
    <p:sldId id="349" r:id="rId41"/>
    <p:sldId id="350" r:id="rId42"/>
    <p:sldId id="352" r:id="rId43"/>
    <p:sldId id="353" r:id="rId44"/>
  </p:sldIdLst>
  <p:sldSz cx="9144000" cy="6858000" type="screen4x3"/>
  <p:notesSz cx="7010400" cy="9296400"/>
  <p:embeddedFontLst>
    <p:embeddedFont>
      <p:font typeface="Calibri" pitchFamily="34" charset="0"/>
      <p:regular r:id="rId47"/>
      <p:bold r:id="rId48"/>
      <p:italic r:id="rId49"/>
      <p:boldItalic r:id="rId50"/>
    </p:embeddedFont>
    <p:embeddedFont>
      <p:font typeface="Constantia" pitchFamily="18" charset="0"/>
      <p:regular r:id="rId51"/>
      <p:bold r:id="rId52"/>
      <p:italic r:id="rId53"/>
      <p:boldItalic r:id="rId54"/>
    </p:embeddedFont>
    <p:embeddedFont>
      <p:font typeface="Wingdings 2" pitchFamily="18" charset="2"/>
      <p:regular r:id="rId55"/>
    </p:embeddedFont>
    <p:embeddedFont>
      <p:font typeface="Cambria Math" pitchFamily="18" charset="0"/>
      <p:regular r:id="rId56"/>
    </p:embeddedFont>
    <p:embeddedFont>
      <p:font typeface="MS Reference Sans Serif" pitchFamily="34" charset="0"/>
      <p:regular r:id="rId57"/>
    </p:embeddedFont>
    <p:embeddedFont>
      <p:font typeface="Brush Script MT" pitchFamily="66" charset="0"/>
      <p: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7" autoAdjust="0"/>
    <p:restoredTop sz="94660"/>
  </p:normalViewPr>
  <p:slideViewPr>
    <p:cSldViewPr>
      <p:cViewPr varScale="1">
        <p:scale>
          <a:sx n="72" d="100"/>
          <a:sy n="72" d="100"/>
        </p:scale>
        <p:origin x="-111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C0FEF7AE-0C30-4EA7-B74D-470A9C33048D}" type="datetimeFigureOut">
              <a:rPr lang="en-US" smtClean="0"/>
              <a:pPr/>
              <a:t>9/6/2014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E3901582-F5A8-41ED-8946-57B4D8BFA9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10106763-8029-41BC-9E70-E644A94F0E80}" type="datetimeFigureOut">
              <a:rPr lang="en-US" smtClean="0"/>
              <a:pPr/>
              <a:t>9/6/2014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A56D6F1B-26ED-417A-B5D8-8AED7AD3792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56D6F1B-26ED-417A-B5D8-8AED7AD37922}" type="slidenum">
              <a:rPr lang="en-US" smtClean="0"/>
              <a:pPr/>
              <a:t>36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9E6570F-A1CE-4719-9361-6BB4C10B3911}" type="datetime1">
              <a:rPr lang="en-US" smtClean="0"/>
              <a:pPr/>
              <a:t>9/6/2014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9BE894-C24A-40D3-AF82-9B655FD0FEDD}"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A249CB-441C-4B4E-966A-990D62909680}"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F962AE9-8558-434C-9B8B-EAE6E283919C}"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874DD99-6401-4710-96ED-EB5C0AB9454D}" type="datetime1">
              <a:rPr lang="en-US" smtClean="0"/>
              <a:pPr/>
              <a:t>9/6/2014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BD18224-B4D0-4073-B518-D212685F88BF}" type="datetime1">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B95C56C-2707-45A9-A2C2-C3DC230A8A62}" type="datetime1">
              <a:rPr lang="en-US" smtClean="0"/>
              <a:pPr/>
              <a:t>9/6/2014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C7E659-FA89-4BD0-A44A-4961D1AFA802}" type="datetime1">
              <a:rPr lang="en-US" smtClean="0"/>
              <a:pPr/>
              <a:t>9/6/2014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76141-228C-4140-8138-3EA72A3FAB5B}" type="datetime1">
              <a:rPr lang="en-US" smtClean="0"/>
              <a:pPr/>
              <a:t>9/6/2014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C77E06-18D9-41A7-BD09-2839AD22F3EF}" type="datetime1">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C65C26-30C9-4D93-B456-78490C122652}" type="datetime1">
              <a:rPr lang="en-US" smtClean="0"/>
              <a:pPr/>
              <a:t>9/6/2014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1183F97-3E3C-441B-B116-CBE4CD73E375}" type="datetime1">
              <a:rPr lang="en-US" smtClean="0"/>
              <a:pPr/>
              <a:t>9/6/2014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9.png"/><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18.png"/><Relationship Id="rId2" Type="http://schemas.openxmlformats.org/officeDocument/2006/relationships/tags" Target="../tags/tag16.xml"/><Relationship Id="rId16" Type="http://schemas.openxmlformats.org/officeDocument/2006/relationships/image" Target="../media/image22.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7.png"/><Relationship Id="rId5" Type="http://schemas.openxmlformats.org/officeDocument/2006/relationships/tags" Target="../tags/tag19.xml"/><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tags" Target="../tags/tag18.xml"/><Relationship Id="rId9" Type="http://schemas.openxmlformats.org/officeDocument/2006/relationships/notesSlide" Target="../notesSlides/notesSlide2.xml"/><Relationship Id="rId14" Type="http://schemas.openxmlformats.org/officeDocument/2006/relationships/image" Target="../media/image20.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7.png"/><Relationship Id="rId3" Type="http://schemas.openxmlformats.org/officeDocument/2006/relationships/tags" Target="../tags/tag24.xml"/><Relationship Id="rId7" Type="http://schemas.openxmlformats.org/officeDocument/2006/relationships/slideLayout" Target="../slideLayouts/slideLayout2.xml"/><Relationship Id="rId12" Type="http://schemas.openxmlformats.org/officeDocument/2006/relationships/image" Target="../media/image2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5.png"/><Relationship Id="rId5" Type="http://schemas.openxmlformats.org/officeDocument/2006/relationships/tags" Target="../tags/tag26.xml"/><Relationship Id="rId10" Type="http://schemas.openxmlformats.org/officeDocument/2006/relationships/image" Target="../media/image24.png"/><Relationship Id="rId4" Type="http://schemas.openxmlformats.org/officeDocument/2006/relationships/tags" Target="../tags/tag25.xml"/><Relationship Id="rId9" Type="http://schemas.openxmlformats.org/officeDocument/2006/relationships/image" Target="../media/image23.png"/><Relationship Id="rId14" Type="http://schemas.openxmlformats.org/officeDocument/2006/relationships/image" Target="../media/image28.png"/></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33.png"/><Relationship Id="rId3" Type="http://schemas.openxmlformats.org/officeDocument/2006/relationships/tags" Target="../tags/tag30.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1.png"/><Relationship Id="rId5" Type="http://schemas.openxmlformats.org/officeDocument/2006/relationships/tags" Target="../tags/tag32.xml"/><Relationship Id="rId10" Type="http://schemas.openxmlformats.org/officeDocument/2006/relationships/image" Target="../media/image30.png"/><Relationship Id="rId4" Type="http://schemas.openxmlformats.org/officeDocument/2006/relationships/tags" Target="../tags/tag31.xml"/><Relationship Id="rId9" Type="http://schemas.openxmlformats.org/officeDocument/2006/relationships/image" Target="../media/image29.png"/><Relationship Id="rId14"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3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7.png"/><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35.png"/><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28.png"/><Relationship Id="rId3" Type="http://schemas.openxmlformats.org/officeDocument/2006/relationships/tags" Target="../tags/tag44.xml"/><Relationship Id="rId7" Type="http://schemas.openxmlformats.org/officeDocument/2006/relationships/slideLayout" Target="../slideLayouts/slideLayout2.xml"/><Relationship Id="rId12" Type="http://schemas.openxmlformats.org/officeDocument/2006/relationships/image" Target="../media/image44.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43.png"/><Relationship Id="rId5" Type="http://schemas.openxmlformats.org/officeDocument/2006/relationships/tags" Target="../tags/tag46.xml"/><Relationship Id="rId10" Type="http://schemas.openxmlformats.org/officeDocument/2006/relationships/image" Target="../media/image42.png"/><Relationship Id="rId4" Type="http://schemas.openxmlformats.org/officeDocument/2006/relationships/tags" Target="../tags/tag45.xml"/><Relationship Id="rId9" Type="http://schemas.openxmlformats.org/officeDocument/2006/relationships/image" Target="../media/image41.png"/></Relationships>
</file>

<file path=ppt/slides/_rels/slide4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50.xml"/><Relationship Id="rId7" Type="http://schemas.openxmlformats.org/officeDocument/2006/relationships/image" Target="../media/image46.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45.png"/><Relationship Id="rId5" Type="http://schemas.openxmlformats.org/officeDocument/2006/relationships/slideLayout" Target="../slideLayouts/slideLayout2.xml"/><Relationship Id="rId4" Type="http://schemas.openxmlformats.org/officeDocument/2006/relationships/tags" Target="../tags/tag51.xml"/><Relationship Id="rId9"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Basic Structures: </a:t>
            </a:r>
            <a:r>
              <a:rPr lang="en-US" dirty="0" smtClean="0"/>
              <a:t/>
            </a:r>
            <a:br>
              <a:rPr lang="en-US" dirty="0" smtClean="0"/>
            </a:br>
            <a:r>
              <a:rPr lang="en-US" dirty="0" smtClean="0"/>
              <a:t>Sets</a:t>
            </a:r>
            <a:r>
              <a:rPr lang="en-US" dirty="0" smtClean="0"/>
              <a:t>, Functions, </a:t>
            </a:r>
            <a:r>
              <a:rPr lang="en-US" dirty="0" smtClean="0"/>
              <a:t>Sequences</a:t>
            </a:r>
            <a:endParaRPr lang="en-US" dirty="0"/>
          </a:p>
        </p:txBody>
      </p:sp>
      <p:sp>
        <p:nvSpPr>
          <p:cNvPr id="3" name="Subtitle 2"/>
          <p:cNvSpPr>
            <a:spLocks noGrp="1"/>
          </p:cNvSpPr>
          <p:nvPr>
            <p:ph type="subTitle" idx="1"/>
          </p:nvPr>
        </p:nvSpPr>
        <p:spPr/>
        <p:txBody>
          <a:bodyPr/>
          <a:lstStyle/>
          <a:p>
            <a:r>
              <a:rPr lang="en-US" dirty="0" smtClean="0"/>
              <a:t>Chapter 2</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Notation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  </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 </a:t>
            </a:r>
            <a:r>
              <a:rPr lang="en-US" i="1" dirty="0" smtClean="0">
                <a:latin typeface="Cambria Math"/>
                <a:ea typeface="Cambria Math"/>
              </a:rPr>
              <a:t>b</a:t>
            </a:r>
            <a:r>
              <a:rPr lang="en-US" dirty="0" smtClean="0">
                <a:latin typeface="Cambria Math"/>
                <a:ea typeface="Cambria Math"/>
              </a:rPr>
              <a:t>}</a:t>
            </a:r>
          </a:p>
          <a:p>
            <a:pPr>
              <a:buNone/>
            </a:pP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&lt; </a:t>
            </a:r>
            <a:r>
              <a:rPr lang="en-US" i="1" dirty="0" smtClean="0">
                <a:latin typeface="Cambria Math"/>
                <a:ea typeface="Cambria Math"/>
              </a:rPr>
              <a:t>x</a:t>
            </a:r>
            <a:r>
              <a:rPr lang="en-US" dirty="0" smtClean="0">
                <a:latin typeface="Cambria Math"/>
                <a:ea typeface="Cambria Math"/>
              </a:rPr>
              <a:t> &lt; </a:t>
            </a:r>
            <a:r>
              <a:rPr lang="en-US" i="1" dirty="0" smtClean="0">
                <a:latin typeface="Cambria Math"/>
                <a:ea typeface="Cambria Math"/>
              </a:rPr>
              <a:t>b</a:t>
            </a:r>
            <a:r>
              <a:rPr lang="en-US" dirty="0" smtClean="0">
                <a:latin typeface="Cambria Math"/>
                <a:ea typeface="Cambria Math"/>
              </a:rPr>
              <a:t>}</a:t>
            </a:r>
          </a:p>
          <a:p>
            <a:pPr>
              <a:buNone/>
            </a:pPr>
            <a:endParaRPr lang="en-US" dirty="0" smtClean="0">
              <a:latin typeface="Cambria Math"/>
              <a:ea typeface="Cambria Math"/>
            </a:endParaRPr>
          </a:p>
          <a:p>
            <a:pPr>
              <a:buNone/>
            </a:pPr>
            <a:r>
              <a:rPr lang="en-US" i="1" dirty="0" smtClean="0"/>
              <a:t>  </a:t>
            </a:r>
            <a:r>
              <a:rPr lang="en-US" b="1" i="1" dirty="0" smtClean="0">
                <a:solidFill>
                  <a:srgbClr val="FF0000"/>
                </a:solidFill>
              </a:rPr>
              <a:t>closed interval  </a:t>
            </a:r>
            <a:r>
              <a:rPr lang="en-US" dirty="0" smtClean="0"/>
              <a:t>[</a:t>
            </a:r>
            <a:r>
              <a:rPr lang="en-US" dirty="0" err="1" smtClean="0"/>
              <a:t>a,b</a:t>
            </a:r>
            <a:r>
              <a:rPr lang="en-US" dirty="0" smtClean="0"/>
              <a:t>]</a:t>
            </a:r>
          </a:p>
          <a:p>
            <a:pPr>
              <a:buNone/>
            </a:pPr>
            <a:r>
              <a:rPr lang="en-US" i="1" dirty="0" smtClean="0"/>
              <a:t>  </a:t>
            </a:r>
            <a:r>
              <a:rPr lang="en-US" b="1" i="1" dirty="0" smtClean="0">
                <a:solidFill>
                  <a:srgbClr val="FF0000"/>
                </a:solidFill>
              </a:rPr>
              <a:t>open interval     </a:t>
            </a:r>
            <a:r>
              <a:rPr lang="en-US" dirty="0" smtClean="0"/>
              <a:t>(</a:t>
            </a:r>
            <a:r>
              <a:rPr lang="en-US" dirty="0" err="1" smtClean="0"/>
              <a:t>a,b</a:t>
            </a:r>
            <a:r>
              <a:rPr lang="en-US" dirty="0" smtClean="0"/>
              <a:t>)</a:t>
            </a:r>
          </a:p>
          <a:p>
            <a:pPr>
              <a:buNone/>
            </a:pPr>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Set and Empty Set</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universal set</a:t>
            </a:r>
            <a:r>
              <a:rPr lang="en-US" dirty="0" smtClean="0"/>
              <a:t> </a:t>
            </a:r>
            <a:r>
              <a:rPr lang="en-US" i="1" dirty="0" smtClean="0"/>
              <a:t>U </a:t>
            </a:r>
            <a:r>
              <a:rPr lang="en-US" dirty="0" smtClean="0"/>
              <a:t>is the set containing everything currently under consideration. </a:t>
            </a:r>
            <a:endParaRPr lang="en-US" i="1" dirty="0" smtClean="0"/>
          </a:p>
          <a:p>
            <a:pPr lvl="1"/>
            <a:r>
              <a:rPr lang="en-US" dirty="0" smtClean="0"/>
              <a:t>Sometimes implicit</a:t>
            </a:r>
          </a:p>
          <a:p>
            <a:pPr lvl="1"/>
            <a:r>
              <a:rPr lang="en-US" dirty="0" smtClean="0"/>
              <a:t>Sometimes explicitly stated.</a:t>
            </a:r>
          </a:p>
          <a:p>
            <a:pPr lvl="1"/>
            <a:r>
              <a:rPr lang="en-US" dirty="0" smtClean="0"/>
              <a:t>Contents depend on the context.</a:t>
            </a:r>
          </a:p>
          <a:p>
            <a:r>
              <a:rPr lang="en-US" dirty="0" smtClean="0"/>
              <a:t>The empty set is the set with no</a:t>
            </a:r>
          </a:p>
          <a:p>
            <a:pPr>
              <a:buNone/>
            </a:pPr>
            <a:r>
              <a:rPr lang="en-US" dirty="0" smtClean="0"/>
              <a:t>      elements. Symbolized </a:t>
            </a:r>
            <a:r>
              <a:rPr lang="en-US" dirty="0" smtClean="0">
                <a:latin typeface="Cambria Math"/>
                <a:ea typeface="Cambria Math"/>
              </a:rPr>
              <a:t>∅, but</a:t>
            </a:r>
          </a:p>
          <a:p>
            <a:pPr>
              <a:buNone/>
            </a:pPr>
            <a:r>
              <a:rPr lang="en-US" dirty="0" smtClean="0">
                <a:latin typeface="Cambria Math"/>
                <a:ea typeface="Cambria Math"/>
              </a:rPr>
              <a:t>       </a:t>
            </a:r>
            <a:r>
              <a:rPr lang="en-US" dirty="0" smtClean="0"/>
              <a:t>{} also used.</a:t>
            </a:r>
            <a:endParaRPr lang="en-US" dirty="0">
              <a:ea typeface="Cambria Math" pitchFamily="18" charset="0"/>
            </a:endParaRPr>
          </a:p>
        </p:txBody>
      </p:sp>
      <p:sp>
        <p:nvSpPr>
          <p:cNvPr id="4" name="Rectangle 3"/>
          <p:cNvSpPr/>
          <p:nvPr/>
        </p:nvSpPr>
        <p:spPr>
          <a:xfrm>
            <a:off x="5638800" y="3581400"/>
            <a:ext cx="25908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705600" y="42672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96200" y="3657600"/>
            <a:ext cx="457200" cy="369332"/>
          </a:xfrm>
          <a:prstGeom prst="rect">
            <a:avLst/>
          </a:prstGeom>
          <a:noFill/>
        </p:spPr>
        <p:txBody>
          <a:bodyPr wrap="square" rtlCol="0">
            <a:spAutoFit/>
          </a:bodyPr>
          <a:lstStyle/>
          <a:p>
            <a:r>
              <a:rPr lang="en-US" i="1" dirty="0" smtClean="0"/>
              <a:t>U</a:t>
            </a:r>
            <a:endParaRPr lang="en-US" i="1" dirty="0"/>
          </a:p>
        </p:txBody>
      </p:sp>
      <p:sp>
        <p:nvSpPr>
          <p:cNvPr id="7" name="TextBox 6"/>
          <p:cNvSpPr txBox="1"/>
          <p:nvPr/>
        </p:nvSpPr>
        <p:spPr>
          <a:xfrm>
            <a:off x="6248400" y="2895600"/>
            <a:ext cx="1828800" cy="369332"/>
          </a:xfrm>
          <a:prstGeom prst="rect">
            <a:avLst/>
          </a:prstGeom>
          <a:noFill/>
        </p:spPr>
        <p:txBody>
          <a:bodyPr wrap="square" rtlCol="0">
            <a:spAutoFit/>
          </a:bodyPr>
          <a:lstStyle/>
          <a:p>
            <a:r>
              <a:rPr lang="en-US" dirty="0" smtClean="0"/>
              <a:t>Venn Diagram</a:t>
            </a:r>
            <a:endParaRPr lang="en-US" dirty="0"/>
          </a:p>
        </p:txBody>
      </p:sp>
      <p:sp>
        <p:nvSpPr>
          <p:cNvPr id="10" name="TextBox 9"/>
          <p:cNvSpPr txBox="1"/>
          <p:nvPr/>
        </p:nvSpPr>
        <p:spPr>
          <a:xfrm>
            <a:off x="6629400" y="4267200"/>
            <a:ext cx="1828800" cy="646331"/>
          </a:xfrm>
          <a:prstGeom prst="rect">
            <a:avLst/>
          </a:prstGeom>
          <a:noFill/>
        </p:spPr>
        <p:txBody>
          <a:bodyPr wrap="square" rtlCol="0">
            <a:spAutoFit/>
          </a:bodyPr>
          <a:lstStyle/>
          <a:p>
            <a:r>
              <a:rPr lang="en-US" dirty="0" smtClean="0"/>
              <a:t>   a e </a:t>
            </a:r>
            <a:r>
              <a:rPr lang="en-US" dirty="0" err="1" smtClean="0"/>
              <a:t>i</a:t>
            </a:r>
            <a:endParaRPr lang="en-US" dirty="0" smtClean="0"/>
          </a:p>
          <a:p>
            <a:r>
              <a:rPr lang="en-US" dirty="0" smtClean="0"/>
              <a:t>    o u</a:t>
            </a:r>
            <a:endParaRPr lang="en-US" dirty="0"/>
          </a:p>
        </p:txBody>
      </p:sp>
      <p:sp>
        <p:nvSpPr>
          <p:cNvPr id="11" name="TextBox 10"/>
          <p:cNvSpPr txBox="1"/>
          <p:nvPr/>
        </p:nvSpPr>
        <p:spPr>
          <a:xfrm>
            <a:off x="6400800" y="4267200"/>
            <a:ext cx="457200" cy="369332"/>
          </a:xfrm>
          <a:prstGeom prst="rect">
            <a:avLst/>
          </a:prstGeom>
          <a:noFill/>
        </p:spPr>
        <p:txBody>
          <a:bodyPr wrap="square" rtlCol="0">
            <a:spAutoFit/>
          </a:bodyPr>
          <a:lstStyle/>
          <a:p>
            <a:r>
              <a:rPr lang="en-US" i="1" dirty="0" smtClean="0"/>
              <a:t>V</a:t>
            </a:r>
            <a:endParaRPr lang="en-US" i="1" dirty="0"/>
          </a:p>
        </p:txBody>
      </p:sp>
      <p:pic>
        <p:nvPicPr>
          <p:cNvPr id="13" name="Picture 12" descr="0204.jpg"/>
          <p:cNvPicPr>
            <a:picLocks noChangeAspect="1"/>
          </p:cNvPicPr>
          <p:nvPr/>
        </p:nvPicPr>
        <p:blipFill>
          <a:blip r:embed="rId2" cstate="print"/>
          <a:stretch>
            <a:fillRect/>
          </a:stretch>
        </p:blipFill>
        <p:spPr>
          <a:xfrm>
            <a:off x="4800600" y="5486400"/>
            <a:ext cx="893064" cy="1036320"/>
          </a:xfrm>
          <a:prstGeom prst="rect">
            <a:avLst/>
          </a:prstGeom>
        </p:spPr>
      </p:pic>
      <p:sp>
        <p:nvSpPr>
          <p:cNvPr id="14" name="TextBox 13"/>
          <p:cNvSpPr txBox="1"/>
          <p:nvPr/>
        </p:nvSpPr>
        <p:spPr>
          <a:xfrm>
            <a:off x="5943600" y="5638800"/>
            <a:ext cx="2819400" cy="646331"/>
          </a:xfrm>
          <a:prstGeom prst="rect">
            <a:avLst/>
          </a:prstGeom>
          <a:noFill/>
        </p:spPr>
        <p:txBody>
          <a:bodyPr wrap="square" rtlCol="0">
            <a:spAutoFit/>
          </a:bodyPr>
          <a:lstStyle/>
          <a:p>
            <a:r>
              <a:rPr lang="en-US" dirty="0" smtClean="0"/>
              <a:t>John Venn (1834-1923)</a:t>
            </a:r>
          </a:p>
          <a:p>
            <a:r>
              <a:rPr lang="en-US" dirty="0" smtClean="0"/>
              <a:t>Cambridge, UK</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Some things to remember</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Sets can be elements of sets.</a:t>
            </a:r>
          </a:p>
          <a:p>
            <a:pPr>
              <a:buNone/>
            </a:pPr>
            <a:r>
              <a:rPr lang="en-US" dirty="0" smtClean="0">
                <a:latin typeface="Cambria Math" pitchFamily="18" charset="0"/>
                <a:ea typeface="Cambria Math" pitchFamily="18" charset="0"/>
              </a:rPr>
              <a:t>         {{1,2,3},</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b,c</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Z</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Q</a:t>
            </a:r>
            <a:r>
              <a:rPr lang="en-US" dirty="0" smtClean="0">
                <a:latin typeface="Cambria Math" pitchFamily="18" charset="0"/>
                <a:ea typeface="Cambria Math" pitchFamily="18" charset="0"/>
              </a:rPr>
              <a:t>,</a:t>
            </a:r>
            <a:r>
              <a:rPr lang="en-US" b="1" dirty="0" smtClean="0">
                <a:latin typeface="Cambria Math" pitchFamily="18" charset="0"/>
                <a:ea typeface="Cambria Math" pitchFamily="18" charset="0"/>
              </a:rPr>
              <a:t>R</a:t>
            </a:r>
            <a:r>
              <a:rPr lang="en-US" dirty="0" smtClean="0">
                <a:latin typeface="Cambria Math" pitchFamily="18" charset="0"/>
                <a:ea typeface="Cambria Math" pitchFamily="18" charset="0"/>
              </a:rPr>
              <a:t>}</a:t>
            </a:r>
          </a:p>
          <a:p>
            <a:r>
              <a:rPr lang="en-US" dirty="0" smtClean="0"/>
              <a:t>The empty set is different from a set containing the empty set.</a:t>
            </a:r>
          </a:p>
          <a:p>
            <a:pPr>
              <a:buNone/>
            </a:pPr>
            <a:r>
              <a:rPr lang="en-US" dirty="0" smtClean="0"/>
              <a:t>       </a:t>
            </a:r>
            <a:r>
              <a:rPr lang="en-US" dirty="0" smtClean="0">
                <a:latin typeface="Cambria Math"/>
                <a:ea typeface="Cambria Math"/>
              </a:rPr>
              <a:t>∅</a:t>
            </a:r>
            <a:r>
              <a:rPr lang="en-US" dirty="0" smtClean="0"/>
              <a:t>  </a:t>
            </a:r>
            <a:r>
              <a:rPr lang="en-US" dirty="0" smtClean="0">
                <a:latin typeface="Cambria Math"/>
                <a:ea typeface="Cambria Math"/>
              </a:rPr>
              <a:t>≠ { ∅ }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Equality</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Two sets are </a:t>
            </a:r>
            <a:r>
              <a:rPr lang="en-US" i="1" dirty="0" smtClean="0"/>
              <a:t>equal</a:t>
            </a:r>
            <a:r>
              <a:rPr lang="en-US" dirty="0" smtClean="0"/>
              <a:t> if and only if they have the same elements. </a:t>
            </a:r>
          </a:p>
          <a:p>
            <a:pPr lvl="1"/>
            <a:r>
              <a:rPr lang="en-US" dirty="0" smtClean="0"/>
              <a:t>Therefore if A and B are sets, then A and B are equal if and only if                                         . </a:t>
            </a:r>
          </a:p>
          <a:p>
            <a:pPr lvl="1"/>
            <a:r>
              <a:rPr lang="en-US" dirty="0" smtClean="0"/>
              <a:t>We write </a:t>
            </a:r>
            <a:r>
              <a:rPr lang="en-US" i="1" dirty="0" smtClean="0"/>
              <a:t>A</a:t>
            </a:r>
            <a:r>
              <a:rPr lang="en-US" dirty="0" smtClean="0"/>
              <a:t> = </a:t>
            </a:r>
            <a:r>
              <a:rPr lang="en-US" i="1" dirty="0" smtClean="0"/>
              <a:t>B</a:t>
            </a:r>
            <a:r>
              <a:rPr lang="en-US" dirty="0" smtClean="0"/>
              <a:t> if </a:t>
            </a:r>
            <a:r>
              <a:rPr lang="en-US" i="1" dirty="0" smtClean="0"/>
              <a:t>A</a:t>
            </a:r>
            <a:r>
              <a:rPr lang="en-US" dirty="0" smtClean="0"/>
              <a:t> and </a:t>
            </a:r>
            <a:r>
              <a:rPr lang="en-US" i="1" dirty="0" smtClean="0"/>
              <a:t>B</a:t>
            </a:r>
            <a:r>
              <a:rPr lang="en-US" dirty="0" smtClean="0"/>
              <a:t> are equal sets.</a:t>
            </a:r>
          </a:p>
          <a:p>
            <a:pPr>
              <a:buNone/>
            </a:pPr>
            <a:r>
              <a:rPr lang="en-US" dirty="0" smtClean="0"/>
              <a:t>                </a:t>
            </a:r>
            <a:r>
              <a:rPr lang="en-US" dirty="0" smtClean="0">
                <a:latin typeface="Cambria Math" pitchFamily="18" charset="0"/>
                <a:ea typeface="Cambria Math" pitchFamily="18" charset="0"/>
              </a:rPr>
              <a:t>{1,3,5}   = {3, 5, 1}</a:t>
            </a:r>
          </a:p>
          <a:p>
            <a:pPr>
              <a:buNone/>
            </a:pPr>
            <a:r>
              <a:rPr lang="en-US" dirty="0" smtClean="0">
                <a:latin typeface="Cambria Math" pitchFamily="18" charset="0"/>
                <a:ea typeface="Cambria Math" pitchFamily="18" charset="0"/>
              </a:rPr>
              <a:t>                  {1,5,5,5,3,3,1} = {1,3,5}</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4" cstate="print"/>
          <a:stretch>
            <a:fillRect/>
          </a:stretch>
        </p:blipFill>
        <p:spPr>
          <a:xfrm>
            <a:off x="2819400" y="3200400"/>
            <a:ext cx="3231833" cy="382905"/>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Subsets</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a:t>
            </a:r>
            <a:r>
              <a:rPr lang="en-US" i="1" dirty="0" smtClean="0"/>
              <a:t>A</a:t>
            </a:r>
            <a:r>
              <a:rPr lang="en-US" dirty="0" smtClean="0"/>
              <a:t> is a </a:t>
            </a:r>
            <a:r>
              <a:rPr lang="en-US" i="1" dirty="0" smtClean="0"/>
              <a:t>subset</a:t>
            </a:r>
            <a:r>
              <a:rPr lang="en-US" dirty="0" smtClean="0"/>
              <a:t> of </a:t>
            </a:r>
            <a:r>
              <a:rPr lang="en-US" i="1" dirty="0" smtClean="0"/>
              <a:t>B</a:t>
            </a:r>
            <a:r>
              <a:rPr lang="en-US" dirty="0" smtClean="0"/>
              <a:t>, if and only if every element of </a:t>
            </a:r>
            <a:r>
              <a:rPr lang="en-US" i="1" dirty="0" smtClean="0"/>
              <a:t>A</a:t>
            </a:r>
            <a:r>
              <a:rPr lang="en-US" dirty="0" smtClean="0"/>
              <a:t> is also an element of </a:t>
            </a:r>
            <a:r>
              <a:rPr lang="en-US" i="1" dirty="0" smtClean="0"/>
              <a:t>B</a:t>
            </a:r>
            <a:r>
              <a:rPr lang="en-US" dirty="0" smtClean="0"/>
              <a:t>.  </a:t>
            </a:r>
          </a:p>
          <a:p>
            <a:pPr lvl="1"/>
            <a:r>
              <a:rPr lang="en-US" dirty="0" smtClean="0"/>
              <a:t>The notation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is used </a:t>
            </a:r>
            <a:r>
              <a:rPr lang="en-US" dirty="0" smtClean="0">
                <a:latin typeface="Cambria Math"/>
                <a:ea typeface="Cambria Math"/>
              </a:rPr>
              <a:t>to indicate that </a:t>
            </a:r>
            <a:r>
              <a:rPr lang="en-US" i="1" dirty="0" smtClean="0">
                <a:latin typeface="Cambria Math"/>
                <a:ea typeface="Cambria Math"/>
              </a:rPr>
              <a:t>A</a:t>
            </a:r>
            <a:r>
              <a:rPr lang="en-US" dirty="0" smtClean="0">
                <a:latin typeface="Cambria Math"/>
                <a:ea typeface="Cambria Math"/>
              </a:rPr>
              <a:t> is a subset of the set </a:t>
            </a:r>
            <a:r>
              <a:rPr lang="en-US" i="1" dirty="0" smtClean="0">
                <a:latin typeface="Cambria Math"/>
                <a:ea typeface="Cambria Math"/>
              </a:rPr>
              <a:t>B</a:t>
            </a:r>
            <a:r>
              <a:rPr lang="en-US" dirty="0" smtClean="0">
                <a:latin typeface="Cambria Math"/>
                <a:ea typeface="Cambria Math"/>
              </a:rPr>
              <a:t>. </a:t>
            </a:r>
          </a:p>
          <a:p>
            <a:pPr lvl="1"/>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holds if and only if                                            </a:t>
            </a:r>
            <a:r>
              <a:rPr lang="en-US" dirty="0" smtClean="0"/>
              <a:t>is true. </a:t>
            </a:r>
          </a:p>
          <a:p>
            <a:pPr marL="1124712" lvl="2" indent="-457200">
              <a:buFont typeface="+mj-lt"/>
              <a:buAutoNum type="arabicPeriod"/>
            </a:pPr>
            <a:r>
              <a:rPr lang="en-US" b="1" dirty="0" smtClean="0">
                <a:solidFill>
                  <a:srgbClr val="FF0000"/>
                </a:solidFill>
              </a:rPr>
              <a:t>Because</a:t>
            </a:r>
            <a:r>
              <a:rPr lang="en-US" dirty="0" smtClean="0"/>
              <a:t>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dirty="0" smtClean="0">
                <a:latin typeface="Cambria Math"/>
                <a:ea typeface="Cambria Math"/>
              </a:rPr>
              <a:t>∅</a:t>
            </a:r>
            <a:r>
              <a:rPr lang="en-US" dirty="0" smtClean="0">
                <a:latin typeface="MS Reference Sans Serif" pitchFamily="34" charset="0"/>
                <a:ea typeface="Cambria Math" pitchFamily="18" charset="0"/>
              </a:rPr>
              <a:t>  </a:t>
            </a:r>
            <a:r>
              <a:rPr lang="en-US" dirty="0" smtClean="0"/>
              <a:t>is  always false, </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endParaRPr lang="en-US" b="1" dirty="0" smtClean="0"/>
          </a:p>
          <a:p>
            <a:pPr marL="1124712" lvl="2" indent="-457200">
              <a:buFont typeface="+mj-lt"/>
              <a:buAutoNum type="arabicPeriod"/>
            </a:pPr>
            <a:r>
              <a:rPr lang="en-US" b="1" dirty="0" smtClean="0">
                <a:solidFill>
                  <a:srgbClr val="FF0000"/>
                </a:solidFill>
              </a:rPr>
              <a:t>Because </a:t>
            </a:r>
            <a:r>
              <a:rPr lang="en-US" i="1" dirty="0" smtClean="0">
                <a:latin typeface="Cambria Math" pitchFamily="18" charset="0"/>
                <a:ea typeface="Cambria Math" pitchFamily="18" charset="0"/>
              </a:rPr>
              <a:t>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dirty="0" smtClean="0">
                <a:latin typeface="Cambria Math"/>
                <a:ea typeface="Cambria Math"/>
              </a:rPr>
              <a:t>→</a:t>
            </a:r>
            <a:r>
              <a:rPr lang="en-US" i="1" dirty="0" smtClean="0">
                <a:latin typeface="Cambria Math" pitchFamily="18" charset="0"/>
                <a:ea typeface="Cambria Math" pitchFamily="18" charset="0"/>
              </a:rPr>
              <a:t> a</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S</a:t>
            </a:r>
            <a:r>
              <a:rPr lang="en-US" dirty="0" smtClean="0">
                <a:latin typeface="MS Reference Sans Serif" pitchFamily="34"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a:ea typeface="Cambria Math"/>
              </a:rPr>
              <a:t> </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t>, for every  set </a:t>
            </a:r>
            <a:r>
              <a:rPr lang="en-US" i="1" dirty="0" smtClean="0"/>
              <a:t>S</a:t>
            </a:r>
            <a:r>
              <a:rPr lang="en-US" dirty="0" smtClean="0"/>
              <a:t>.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4648200" y="3657600"/>
            <a:ext cx="2693194"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Showing a Set is or is not a Subset of Another Set</a:t>
            </a:r>
            <a:endParaRPr lang="en-US" dirty="0"/>
          </a:p>
        </p:txBody>
      </p:sp>
      <p:sp>
        <p:nvSpPr>
          <p:cNvPr id="3" name="Content Placeholder 2"/>
          <p:cNvSpPr>
            <a:spLocks noGrp="1"/>
          </p:cNvSpPr>
          <p:nvPr>
            <p:ph idx="1"/>
          </p:nvPr>
        </p:nvSpPr>
        <p:spPr/>
        <p:txBody>
          <a:bodyPr>
            <a:normAutofit lnSpcReduction="10000"/>
          </a:bodyPr>
          <a:lstStyle/>
          <a:p>
            <a:r>
              <a:rPr lang="en-US" b="1" dirty="0" smtClean="0">
                <a:ea typeface="Cambria Math" pitchFamily="18" charset="0"/>
              </a:rPr>
              <a:t>Showing  that A is a Subset of B</a:t>
            </a:r>
            <a:r>
              <a:rPr lang="en-US" dirty="0" smtClean="0">
                <a:ea typeface="Cambria Math" pitchFamily="18" charset="0"/>
              </a:rPr>
              <a:t>: To </a:t>
            </a:r>
            <a:r>
              <a:rPr lang="en-US" dirty="0" smtClean="0">
                <a:latin typeface="Cambria Math" pitchFamily="18" charset="0"/>
                <a:ea typeface="Cambria Math" pitchFamily="18" charset="0"/>
              </a:rPr>
              <a:t>show that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latin typeface="Cambria Math" pitchFamily="18" charset="0"/>
                <a:ea typeface="Cambria Math" pitchFamily="18" charset="0"/>
              </a:rPr>
              <a:t>, show that if </a:t>
            </a:r>
            <a:r>
              <a:rPr lang="en-US" i="1" dirty="0" smtClean="0">
                <a:ea typeface="Cambria Math" pitchFamily="18" charset="0"/>
              </a:rPr>
              <a:t>x</a:t>
            </a:r>
            <a:r>
              <a:rPr lang="en-US" dirty="0" smtClean="0">
                <a:latin typeface="Cambria Math" pitchFamily="18" charset="0"/>
                <a:ea typeface="Cambria Math" pitchFamily="18" charset="0"/>
              </a:rPr>
              <a:t> belongs to </a:t>
            </a:r>
            <a:r>
              <a:rPr lang="en-US" i="1" dirty="0" smtClean="0">
                <a:ea typeface="Cambria Math" pitchFamily="18" charset="0"/>
              </a:rPr>
              <a:t>A,</a:t>
            </a:r>
            <a:r>
              <a:rPr lang="en-US" dirty="0" smtClean="0">
                <a:latin typeface="Cambria Math" pitchFamily="18" charset="0"/>
                <a:ea typeface="Cambria Math" pitchFamily="18" charset="0"/>
              </a:rPr>
              <a:t> then </a:t>
            </a:r>
            <a:r>
              <a:rPr lang="en-US" dirty="0" smtClean="0">
                <a:ea typeface="Cambria Math" pitchFamily="18" charset="0"/>
              </a:rPr>
              <a:t>x </a:t>
            </a:r>
            <a:r>
              <a:rPr lang="en-US" dirty="0" smtClean="0">
                <a:latin typeface="Cambria Math" pitchFamily="18" charset="0"/>
                <a:ea typeface="Cambria Math" pitchFamily="18" charset="0"/>
              </a:rPr>
              <a:t>also belongs to </a:t>
            </a:r>
            <a:r>
              <a:rPr lang="en-US" i="1" dirty="0" smtClean="0">
                <a:ea typeface="Cambria Math" pitchFamily="18" charset="0"/>
              </a:rPr>
              <a:t>B</a:t>
            </a:r>
            <a:r>
              <a:rPr lang="en-US" dirty="0" smtClean="0">
                <a:latin typeface="Cambria Math" pitchFamily="18" charset="0"/>
                <a:ea typeface="Cambria Math" pitchFamily="18" charset="0"/>
              </a:rPr>
              <a:t>.</a:t>
            </a:r>
            <a:endParaRPr lang="en-US" b="1" dirty="0" smtClean="0">
              <a:latin typeface="Cambria Math" pitchFamily="18" charset="0"/>
              <a:ea typeface="Cambria Math" pitchFamily="18" charset="0"/>
            </a:endParaRPr>
          </a:p>
          <a:p>
            <a:r>
              <a:rPr lang="en-US" b="1" dirty="0" smtClean="0">
                <a:ea typeface="Cambria Math" pitchFamily="18" charset="0"/>
              </a:rPr>
              <a:t>Showing that A is not a Subset of B</a:t>
            </a:r>
            <a:r>
              <a:rPr lang="en-US" dirty="0" smtClean="0">
                <a:latin typeface="Cambria Math" pitchFamily="18" charset="0"/>
                <a:ea typeface="Cambria Math" pitchFamily="18" charset="0"/>
              </a:rPr>
              <a:t>: </a:t>
            </a:r>
            <a:r>
              <a:rPr lang="en-US" dirty="0" smtClean="0"/>
              <a:t>To show that </a:t>
            </a:r>
            <a:r>
              <a:rPr lang="en-US" i="1" dirty="0" smtClean="0"/>
              <a:t>A</a:t>
            </a:r>
            <a:r>
              <a:rPr lang="en-US" dirty="0" smtClean="0"/>
              <a:t> is not a subset of </a:t>
            </a:r>
            <a:r>
              <a:rPr lang="en-US" i="1" dirty="0" smtClean="0"/>
              <a:t>B</a:t>
            </a: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t>  find an element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with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b="1" dirty="0" smtClean="0">
                <a:latin typeface="Cambria Math" pitchFamily="18" charset="0"/>
                <a:ea typeface="Cambria Math" pitchFamily="18" charset="0"/>
              </a:rPr>
              <a:t>.</a:t>
            </a:r>
            <a:r>
              <a:rPr lang="en-US" dirty="0" smtClean="0">
                <a:latin typeface="Cambria Math" pitchFamily="18" charset="0"/>
                <a:ea typeface="Cambria Math" pitchFamily="18" charset="0"/>
              </a:rPr>
              <a:t>  </a:t>
            </a:r>
            <a:r>
              <a:rPr lang="en-US" dirty="0" smtClean="0">
                <a:ea typeface="Cambria Math" pitchFamily="18" charset="0"/>
              </a:rPr>
              <a:t>(</a:t>
            </a:r>
            <a:r>
              <a:rPr lang="en-US" dirty="0" smtClean="0">
                <a:latin typeface="Cambria Math" pitchFamily="18" charset="0"/>
                <a:ea typeface="Cambria Math" pitchFamily="18" charset="0"/>
              </a:rPr>
              <a:t>Such an </a:t>
            </a:r>
            <a:r>
              <a:rPr lang="en-US" i="1" dirty="0" smtClean="0">
                <a:ea typeface="Cambria Math" pitchFamily="18" charset="0"/>
              </a:rPr>
              <a:t>x</a:t>
            </a:r>
            <a:r>
              <a:rPr lang="en-US" dirty="0" smtClean="0">
                <a:latin typeface="Cambria Math" pitchFamily="18" charset="0"/>
                <a:ea typeface="Cambria Math" pitchFamily="18" charset="0"/>
              </a:rPr>
              <a:t> is a counterexample to the claim that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A</a:t>
            </a:r>
            <a:r>
              <a:rPr lang="en-US" dirty="0" smtClean="0">
                <a:latin typeface="Cambria Math" pitchFamily="18" charset="0"/>
                <a:ea typeface="Cambria Math" pitchFamily="18" charset="0"/>
              </a:rPr>
              <a:t> implies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ea typeface="Cambria Math" pitchFamily="18" charset="0"/>
              </a:rPr>
              <a:t>.)</a:t>
            </a:r>
          </a:p>
          <a:p>
            <a:pPr>
              <a:buNone/>
            </a:pPr>
            <a:r>
              <a:rPr lang="en-US" b="1" dirty="0" smtClean="0">
                <a:latin typeface="Cambria Math" pitchFamily="18" charset="0"/>
                <a:ea typeface="Cambria Math" pitchFamily="18" charset="0"/>
              </a:rPr>
              <a:t>    </a:t>
            </a:r>
            <a:r>
              <a:rPr lang="en-US" b="1" dirty="0" smtClean="0">
                <a:ea typeface="Cambria Math" pitchFamily="18" charset="0"/>
              </a:rPr>
              <a:t>Examples</a:t>
            </a:r>
            <a:r>
              <a:rPr lang="en-US" dirty="0" smtClean="0">
                <a:ea typeface="Cambria Math" pitchFamily="18" charset="0"/>
              </a:rPr>
              <a:t>:</a:t>
            </a:r>
            <a:r>
              <a:rPr lang="en-US" b="1" dirty="0" smtClean="0">
                <a:ea typeface="Cambria Math" pitchFamily="18" charset="0"/>
              </a:rPr>
              <a:t> </a:t>
            </a:r>
          </a:p>
          <a:p>
            <a:pPr marL="850392" lvl="1" indent="-457200">
              <a:buFont typeface="+mj-lt"/>
              <a:buAutoNum type="arabicPeriod"/>
            </a:pPr>
            <a:r>
              <a:rPr lang="en-US" dirty="0" smtClean="0">
                <a:latin typeface="Cambria Math" pitchFamily="18" charset="0"/>
                <a:ea typeface="Cambria Math" pitchFamily="18" charset="0"/>
              </a:rPr>
              <a:t>The set of all computer science majors at your school is a subset of all students at your school.</a:t>
            </a:r>
          </a:p>
          <a:p>
            <a:pPr marL="850392" lvl="1" indent="-457200">
              <a:buFont typeface="+mj-lt"/>
              <a:buAutoNum type="arabicPeriod"/>
            </a:pPr>
            <a:r>
              <a:rPr lang="en-US" dirty="0" smtClean="0">
                <a:latin typeface="Cambria Math" pitchFamily="18" charset="0"/>
                <a:ea typeface="Cambria Math" pitchFamily="18" charset="0"/>
              </a:rPr>
              <a:t>The set of integers with squares less than 100 is not a subset of the set of nonnegative integers.</a:t>
            </a:r>
          </a:p>
          <a:p>
            <a:endParaRPr lang="en-US" b="1" dirty="0" smtClean="0">
              <a:latin typeface="Cambria Math" pitchFamily="18" charset="0"/>
              <a:ea typeface="Cambria Math" pitchFamily="18" charset="0"/>
            </a:endParaRP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look at Equality of Sets</a:t>
            </a:r>
            <a:endParaRPr lang="en-US" dirty="0"/>
          </a:p>
        </p:txBody>
      </p:sp>
      <p:sp>
        <p:nvSpPr>
          <p:cNvPr id="3" name="Content Placeholder 2"/>
          <p:cNvSpPr>
            <a:spLocks noGrp="1"/>
          </p:cNvSpPr>
          <p:nvPr>
            <p:ph idx="1"/>
          </p:nvPr>
        </p:nvSpPr>
        <p:spPr/>
        <p:txBody>
          <a:bodyPr/>
          <a:lstStyle/>
          <a:p>
            <a:r>
              <a:rPr lang="en-US" dirty="0" smtClean="0"/>
              <a:t>Recall that two sets </a:t>
            </a:r>
            <a:r>
              <a:rPr lang="en-US" i="1" dirty="0" smtClean="0"/>
              <a:t>A</a:t>
            </a:r>
            <a:r>
              <a:rPr lang="en-US" dirty="0" smtClean="0"/>
              <a:t> and </a:t>
            </a:r>
            <a:r>
              <a:rPr lang="en-US" i="1" dirty="0" smtClean="0"/>
              <a:t>B</a:t>
            </a:r>
            <a:r>
              <a:rPr lang="en-US" dirty="0" smtClean="0"/>
              <a:t> are </a:t>
            </a:r>
            <a:r>
              <a:rPr lang="en-US" i="1" dirty="0" smtClean="0"/>
              <a:t>equal</a:t>
            </a:r>
            <a:r>
              <a:rPr lang="en-US" dirty="0" smtClean="0"/>
              <a:t>, denoted by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r>
              <a:rPr lang="en-US" dirty="0" smtClean="0"/>
              <a:t>Using logical equivalences we have that </a:t>
            </a:r>
            <a:r>
              <a:rPr lang="en-US" i="1" dirty="0" smtClean="0"/>
              <a:t>A</a:t>
            </a:r>
            <a:r>
              <a:rPr lang="en-US" dirty="0" smtClean="0"/>
              <a:t> = </a:t>
            </a:r>
            <a:r>
              <a:rPr lang="en-US" i="1" dirty="0" smtClean="0"/>
              <a:t>B</a:t>
            </a:r>
            <a:r>
              <a:rPr lang="en-US" dirty="0" smtClean="0"/>
              <a:t> </a:t>
            </a:r>
            <a:r>
              <a:rPr lang="en-US" dirty="0" err="1" smtClean="0"/>
              <a:t>iff</a:t>
            </a:r>
            <a:endParaRPr lang="en-US" dirty="0" smtClean="0"/>
          </a:p>
          <a:p>
            <a:pPr>
              <a:buNone/>
            </a:pPr>
            <a:endParaRPr lang="en-US" dirty="0" smtClean="0"/>
          </a:p>
          <a:p>
            <a:endParaRPr lang="en-US" dirty="0" smtClean="0"/>
          </a:p>
          <a:p>
            <a:r>
              <a:rPr lang="en-US" dirty="0" smtClean="0"/>
              <a:t> This is equivalent to</a:t>
            </a:r>
          </a:p>
          <a:p>
            <a:pPr>
              <a:buNone/>
            </a:pPr>
            <a:r>
              <a:rPr lang="en-US" dirty="0" smtClean="0"/>
              <a:t>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and      </a:t>
            </a:r>
            <a:r>
              <a:rPr lang="en-US" i="1" dirty="0" smtClean="0">
                <a:ea typeface="Cambria Math" pitchFamily="18" charset="0"/>
              </a:rPr>
              <a:t>B </a:t>
            </a:r>
            <a:r>
              <a:rPr lang="en-US" dirty="0" smtClean="0">
                <a:latin typeface="Cambria Math" pitchFamily="18" charset="0"/>
                <a:ea typeface="Cambria Math" pitchFamily="18" charset="0"/>
              </a:rPr>
              <a:t>⊆ </a:t>
            </a:r>
            <a:r>
              <a:rPr lang="en-US" i="1" dirty="0" smtClean="0">
                <a:ea typeface="Cambria Math" pitchFamily="18" charset="0"/>
              </a:rPr>
              <a:t>A</a:t>
            </a:r>
            <a:r>
              <a:rPr lang="en-US" dirty="0" smtClean="0">
                <a:latin typeface="Cambria Math" pitchFamily="18" charset="0"/>
                <a:ea typeface="Cambria Math" pitchFamily="18" charset="0"/>
              </a:rPr>
              <a:t> </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914400" y="4191000"/>
            <a:ext cx="6700838" cy="382905"/>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2362200" y="2667000"/>
            <a:ext cx="3231833" cy="382905"/>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Subsets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ea typeface="Cambria Math" pitchFamily="18" charset="0"/>
              </a:rPr>
              <a:t>A</a:t>
            </a:r>
            <a:r>
              <a:rPr lang="en-US" dirty="0" smtClean="0">
                <a:latin typeface="Cambria Math" pitchFamily="18" charset="0"/>
                <a:ea typeface="Cambria Math" pitchFamily="18" charset="0"/>
              </a:rPr>
              <a:t> ⊆ </a:t>
            </a:r>
            <a:r>
              <a:rPr lang="en-US" i="1" dirty="0" smtClean="0">
                <a:ea typeface="Cambria Math" pitchFamily="18" charset="0"/>
              </a:rPr>
              <a:t>B</a:t>
            </a:r>
            <a:r>
              <a:rPr lang="en-US" dirty="0" smtClean="0"/>
              <a:t>, but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i="1" dirty="0" smtClean="0">
                <a:ea typeface="Cambria Math" pitchFamily="18" charset="0"/>
              </a:rPr>
              <a:t>B</a:t>
            </a:r>
            <a:r>
              <a:rPr lang="en-US" dirty="0" smtClean="0"/>
              <a:t>, then we say </a:t>
            </a:r>
            <a:r>
              <a:rPr lang="en-US" i="1" dirty="0" smtClean="0"/>
              <a:t>A</a:t>
            </a:r>
            <a:r>
              <a:rPr lang="en-US" dirty="0" smtClean="0"/>
              <a:t> is a </a:t>
            </a:r>
            <a:r>
              <a:rPr lang="en-US" b="1" i="1" dirty="0" smtClean="0">
                <a:solidFill>
                  <a:srgbClr val="FF0000"/>
                </a:solidFill>
              </a:rPr>
              <a:t>proper subset </a:t>
            </a:r>
            <a:r>
              <a:rPr lang="en-US" dirty="0" smtClean="0"/>
              <a:t>of </a:t>
            </a:r>
            <a:r>
              <a:rPr lang="en-US" i="1" dirty="0" smtClean="0"/>
              <a:t>B</a:t>
            </a:r>
            <a:r>
              <a:rPr lang="en-US" dirty="0" smtClean="0"/>
              <a:t>, denoted by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latin typeface="Cambria Math" pitchFamily="18" charset="0"/>
                <a:ea typeface="Cambria Math" pitchFamily="18" charset="0"/>
              </a:rPr>
              <a:t>. If </a:t>
            </a:r>
            <a:r>
              <a:rPr lang="en-US" i="1" dirty="0" smtClean="0">
                <a:ea typeface="Cambria Math" pitchFamily="18" charset="0"/>
              </a:rPr>
              <a:t>A</a:t>
            </a:r>
            <a:r>
              <a:rPr lang="en-US" dirty="0" smtClean="0">
                <a:latin typeface="Cambria Math" pitchFamily="18" charset="0"/>
                <a:ea typeface="Cambria Math" pitchFamily="18" charset="0"/>
              </a:rPr>
              <a:t> </a:t>
            </a:r>
            <a:r>
              <a:rPr lang="en-US"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B</a:t>
            </a:r>
            <a:r>
              <a:rPr lang="en-US" dirty="0" smtClean="0">
                <a:ea typeface="Cambria Math" pitchFamily="18" charset="0"/>
              </a:rPr>
              <a:t>, then</a:t>
            </a:r>
          </a:p>
          <a:p>
            <a:pPr>
              <a:buNone/>
            </a:pPr>
            <a:endParaRPr lang="en-US" b="1" dirty="0" smtClean="0">
              <a:latin typeface="Cambria Math" pitchFamily="18" charset="0"/>
              <a:ea typeface="Cambria Math" pitchFamily="18" charset="0"/>
            </a:endParaRPr>
          </a:p>
          <a:p>
            <a:pPr>
              <a:buNone/>
            </a:pPr>
            <a:endParaRPr lang="en-US" b="1" dirty="0" smtClean="0">
              <a:latin typeface="Cambria Math" pitchFamily="18" charset="0"/>
              <a:ea typeface="Cambria Math" pitchFamily="18" charset="0"/>
            </a:endParaRPr>
          </a:p>
          <a:p>
            <a:pPr>
              <a:buNone/>
            </a:pP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is true. </a:t>
            </a:r>
            <a:endParaRPr lang="en-US" dirty="0" smtClean="0"/>
          </a:p>
          <a:p>
            <a:endParaRPr lang="en-US" dirty="0" smtClean="0"/>
          </a:p>
          <a:p>
            <a:pPr>
              <a:buNone/>
            </a:pPr>
            <a:r>
              <a:rPr lang="en-US" dirty="0" smtClean="0"/>
              <a:t>    Venn Diagram</a:t>
            </a: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143000" y="3200400"/>
            <a:ext cx="6755130" cy="382905"/>
          </a:xfrm>
          <a:prstGeom prst="rect">
            <a:avLst/>
          </a:prstGeom>
        </p:spPr>
      </p:pic>
      <p:sp>
        <p:nvSpPr>
          <p:cNvPr id="8" name="Rectangle 7"/>
          <p:cNvSpPr/>
          <p:nvPr/>
        </p:nvSpPr>
        <p:spPr>
          <a:xfrm>
            <a:off x="3124200" y="4495800"/>
            <a:ext cx="3962400"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477000" y="4495800"/>
            <a:ext cx="609600" cy="369332"/>
          </a:xfrm>
          <a:prstGeom prst="rect">
            <a:avLst/>
          </a:prstGeom>
          <a:noFill/>
        </p:spPr>
        <p:txBody>
          <a:bodyPr wrap="square" rtlCol="0">
            <a:spAutoFit/>
          </a:bodyPr>
          <a:lstStyle/>
          <a:p>
            <a:r>
              <a:rPr lang="en-US" i="1" dirty="0" smtClean="0"/>
              <a:t>U</a:t>
            </a:r>
            <a:endParaRPr lang="en-US" i="1" dirty="0"/>
          </a:p>
        </p:txBody>
      </p:sp>
      <p:sp>
        <p:nvSpPr>
          <p:cNvPr id="10" name="Oval 9"/>
          <p:cNvSpPr/>
          <p:nvPr/>
        </p:nvSpPr>
        <p:spPr>
          <a:xfrm>
            <a:off x="4648200" y="4648200"/>
            <a:ext cx="1219200" cy="1295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029200" y="5105400"/>
            <a:ext cx="4572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029200" y="4724400"/>
            <a:ext cx="609600" cy="369332"/>
          </a:xfrm>
          <a:prstGeom prst="rect">
            <a:avLst/>
          </a:prstGeom>
          <a:noFill/>
        </p:spPr>
        <p:txBody>
          <a:bodyPr wrap="square" rtlCol="0">
            <a:spAutoFit/>
          </a:bodyPr>
          <a:lstStyle/>
          <a:p>
            <a:r>
              <a:rPr lang="en-US" i="1" dirty="0" smtClean="0"/>
              <a:t>B</a:t>
            </a:r>
            <a:endParaRPr lang="en-US" i="1" dirty="0"/>
          </a:p>
        </p:txBody>
      </p:sp>
      <p:sp>
        <p:nvSpPr>
          <p:cNvPr id="13" name="TextBox 12"/>
          <p:cNvSpPr txBox="1"/>
          <p:nvPr/>
        </p:nvSpPr>
        <p:spPr>
          <a:xfrm>
            <a:off x="5029200" y="5105400"/>
            <a:ext cx="609600" cy="369332"/>
          </a:xfrm>
          <a:prstGeom prst="rect">
            <a:avLst/>
          </a:prstGeom>
          <a:noFill/>
        </p:spPr>
        <p:txBody>
          <a:bodyPr wrap="square" rtlCol="0">
            <a:spAutoFit/>
          </a:bodyPr>
          <a:lstStyle/>
          <a:p>
            <a:r>
              <a:rPr lang="en-US" i="1" dirty="0" smtClean="0"/>
              <a:t>A</a:t>
            </a:r>
            <a:endParaRPr lang="en-US" i="1" dirty="0"/>
          </a:p>
        </p:txBody>
      </p:sp>
      <p:sp>
        <p:nvSpPr>
          <p:cNvPr id="14" name="Slide Number Placeholder 1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Cardinality</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a:t>
            </a:r>
            <a:r>
              <a:rPr lang="en-US" b="1" dirty="0" smtClean="0"/>
              <a:t> </a:t>
            </a:r>
            <a:r>
              <a:rPr lang="en-US" dirty="0" smtClean="0"/>
              <a:t>If there are exactly n distinct elements in </a:t>
            </a:r>
            <a:r>
              <a:rPr lang="en-US" i="1" dirty="0" smtClean="0"/>
              <a:t>S </a:t>
            </a:r>
            <a:r>
              <a:rPr lang="en-US" dirty="0" smtClean="0"/>
              <a:t>where </a:t>
            </a:r>
            <a:r>
              <a:rPr lang="en-US" i="1" dirty="0" smtClean="0"/>
              <a:t>n</a:t>
            </a:r>
            <a:r>
              <a:rPr lang="en-US" dirty="0" smtClean="0"/>
              <a:t> is a nonnegative integer, we say that </a:t>
            </a:r>
            <a:r>
              <a:rPr lang="en-US" i="1" dirty="0" smtClean="0"/>
              <a:t>S</a:t>
            </a:r>
            <a:r>
              <a:rPr lang="en-US" dirty="0" smtClean="0"/>
              <a:t> is </a:t>
            </a:r>
            <a:r>
              <a:rPr lang="en-US" i="1" dirty="0" smtClean="0"/>
              <a:t>finite</a:t>
            </a:r>
            <a:r>
              <a:rPr lang="en-US" dirty="0" smtClean="0"/>
              <a:t>. Otherwise it is </a:t>
            </a:r>
            <a:r>
              <a:rPr lang="en-US" i="1" dirty="0" smtClean="0"/>
              <a:t>infinite</a:t>
            </a:r>
            <a:r>
              <a:rPr lang="en-US" dirty="0" smtClean="0"/>
              <a:t>. </a:t>
            </a:r>
          </a:p>
          <a:p>
            <a:pPr>
              <a:buNone/>
            </a:pPr>
            <a:r>
              <a:rPr lang="en-US" b="1" dirty="0" smtClean="0"/>
              <a:t>   Definition</a:t>
            </a:r>
            <a:r>
              <a:rPr lang="en-US" dirty="0" smtClean="0"/>
              <a:t>:</a:t>
            </a:r>
            <a:r>
              <a:rPr lang="en-US" b="1" dirty="0" smtClean="0"/>
              <a:t> </a:t>
            </a:r>
            <a:r>
              <a:rPr lang="en-US" dirty="0" smtClean="0"/>
              <a:t>The  </a:t>
            </a:r>
            <a:r>
              <a:rPr lang="en-US" i="1" dirty="0" smtClean="0"/>
              <a:t>cardinality</a:t>
            </a:r>
            <a:r>
              <a:rPr lang="en-US" dirty="0" smtClean="0"/>
              <a:t> of  a finite set </a:t>
            </a:r>
            <a:r>
              <a:rPr lang="en-US" i="1" dirty="0" smtClean="0"/>
              <a:t>A, </a:t>
            </a:r>
            <a:r>
              <a:rPr lang="en-US" dirty="0" smtClean="0"/>
              <a:t>denoted by |</a:t>
            </a:r>
            <a:r>
              <a:rPr lang="en-US" i="1" dirty="0" smtClean="0"/>
              <a:t>A</a:t>
            </a:r>
            <a:r>
              <a:rPr lang="en-US" dirty="0" smtClean="0"/>
              <a:t>|,  is the number of (distinct) elements of </a:t>
            </a:r>
            <a:r>
              <a:rPr lang="en-US" i="1" dirty="0" smtClean="0"/>
              <a:t>A</a:t>
            </a:r>
            <a:r>
              <a:rPr lang="en-US" dirty="0" smtClean="0"/>
              <a:t>. </a:t>
            </a:r>
          </a:p>
          <a:p>
            <a:pPr>
              <a:buNone/>
            </a:pPr>
            <a:r>
              <a:rPr lang="en-US" dirty="0" smtClean="0"/>
              <a:t>   </a:t>
            </a:r>
            <a:r>
              <a:rPr lang="en-US" b="1" dirty="0" smtClean="0"/>
              <a:t>Examples</a:t>
            </a:r>
            <a:r>
              <a:rPr lang="en-US" dirty="0" smtClean="0"/>
              <a:t>:</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0</a:t>
            </a:r>
          </a:p>
          <a:p>
            <a:pPr marL="514350" indent="-514350">
              <a:buFont typeface="+mj-lt"/>
              <a:buAutoNum type="arabicPeriod"/>
            </a:pPr>
            <a:r>
              <a:rPr lang="en-US" dirty="0" smtClean="0"/>
              <a:t>Let S be the letters of the English alphabet. Then |</a:t>
            </a:r>
            <a:r>
              <a:rPr lang="en-US" i="1" dirty="0" smtClean="0"/>
              <a:t>S</a:t>
            </a:r>
            <a:r>
              <a:rPr lang="en-US" dirty="0" smtClean="0"/>
              <a:t>| = </a:t>
            </a:r>
            <a:r>
              <a:rPr lang="en-US" dirty="0" smtClean="0">
                <a:latin typeface="Cambria Math" pitchFamily="18" charset="0"/>
                <a:ea typeface="Cambria Math" pitchFamily="18" charset="0"/>
              </a:rPr>
              <a:t>26</a:t>
            </a:r>
          </a:p>
          <a:p>
            <a:pPr marL="514350" indent="-514350">
              <a:buFont typeface="+mj-lt"/>
              <a:buAutoNum type="arabicPeriod"/>
            </a:pPr>
            <a:r>
              <a:rPr lang="en-US" dirty="0" smtClean="0"/>
              <a:t>|{</a:t>
            </a:r>
            <a:r>
              <a:rPr lang="en-US" dirty="0" smtClean="0">
                <a:latin typeface="Cambria Math" pitchFamily="18" charset="0"/>
                <a:ea typeface="Cambria Math" pitchFamily="18" charset="0"/>
              </a:rPr>
              <a:t>1,2,3</a:t>
            </a:r>
            <a:r>
              <a:rPr lang="en-US" dirty="0" smtClean="0"/>
              <a:t>}| = </a:t>
            </a:r>
            <a:r>
              <a:rPr lang="en-US" dirty="0" smtClean="0">
                <a:latin typeface="Cambria Math" pitchFamily="18" charset="0"/>
                <a:ea typeface="Cambria Math" pitchFamily="18" charset="0"/>
              </a:rPr>
              <a:t>3</a:t>
            </a:r>
          </a:p>
          <a:p>
            <a:pPr marL="514350" indent="-514350">
              <a:buFont typeface="+mj-lt"/>
              <a:buAutoNum type="arabicPeriod"/>
            </a:pPr>
            <a:r>
              <a:rPr lang="en-US" dirty="0" smtClean="0"/>
              <a:t>|{ø}| = </a:t>
            </a:r>
            <a:r>
              <a:rPr lang="en-US" dirty="0" smtClean="0">
                <a:latin typeface="Cambria Math" pitchFamily="18" charset="0"/>
                <a:ea typeface="Cambria Math" pitchFamily="18" charset="0"/>
              </a:rPr>
              <a:t>1</a:t>
            </a:r>
          </a:p>
          <a:p>
            <a:pPr marL="514350" indent="-514350">
              <a:buFont typeface="+mj-lt"/>
              <a:buAutoNum type="arabicPeriod"/>
            </a:pPr>
            <a:r>
              <a:rPr lang="en-US" dirty="0" smtClean="0"/>
              <a:t>The set of integers is infinite.</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Sets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set of all subsets of a set </a:t>
            </a:r>
            <a:r>
              <a:rPr lang="en-US" i="1" dirty="0" smtClean="0"/>
              <a:t>A</a:t>
            </a:r>
            <a:r>
              <a:rPr lang="en-US" dirty="0" smtClean="0"/>
              <a:t>, denoted P</a:t>
            </a:r>
            <a:r>
              <a:rPr lang="en-US" b="1" dirty="0" smtClean="0"/>
              <a:t>(</a:t>
            </a:r>
            <a:r>
              <a:rPr lang="en-US" i="1" dirty="0" smtClean="0"/>
              <a:t>A</a:t>
            </a:r>
            <a:r>
              <a:rPr lang="en-US" b="1" dirty="0" smtClean="0"/>
              <a:t>)</a:t>
            </a:r>
            <a:r>
              <a:rPr lang="en-US" dirty="0" smtClean="0"/>
              <a:t>, is called the </a:t>
            </a:r>
            <a:r>
              <a:rPr lang="en-US" b="1" i="1" dirty="0" smtClean="0">
                <a:solidFill>
                  <a:srgbClr val="FF0000"/>
                </a:solidFill>
              </a:rPr>
              <a:t>power set </a:t>
            </a:r>
            <a:r>
              <a:rPr lang="en-US" dirty="0" smtClean="0"/>
              <a:t>of </a:t>
            </a:r>
            <a:r>
              <a:rPr lang="en-US" i="1" dirty="0" smtClean="0"/>
              <a:t>A</a:t>
            </a:r>
            <a:r>
              <a:rPr lang="en-US" dirty="0" smtClean="0"/>
              <a:t>.</a:t>
            </a:r>
          </a:p>
          <a:p>
            <a:pPr>
              <a:buNone/>
            </a:pPr>
            <a:r>
              <a:rPr lang="en-US" dirty="0" smtClean="0"/>
              <a:t>   </a:t>
            </a:r>
            <a:r>
              <a:rPr lang="en-US" b="1" dirty="0" smtClean="0"/>
              <a:t>Example</a:t>
            </a:r>
            <a:r>
              <a:rPr lang="en-US" dirty="0" smtClean="0"/>
              <a:t>: If </a:t>
            </a:r>
            <a:r>
              <a:rPr lang="en-US" i="1" dirty="0" smtClean="0"/>
              <a:t>A</a:t>
            </a:r>
            <a:r>
              <a:rPr lang="en-US" dirty="0" smtClean="0"/>
              <a:t> = {</a:t>
            </a:r>
            <a:r>
              <a:rPr lang="en-US" dirty="0" err="1" smtClean="0"/>
              <a:t>a,b</a:t>
            </a:r>
            <a:r>
              <a:rPr lang="en-US" dirty="0" smtClean="0"/>
              <a:t>} then </a:t>
            </a:r>
          </a:p>
          <a:p>
            <a:pPr>
              <a:buNone/>
            </a:pPr>
            <a:r>
              <a:rPr lang="en-US" dirty="0" smtClean="0"/>
              <a:t>              </a:t>
            </a:r>
            <a:r>
              <a:rPr lang="en-US" dirty="0" smtClean="0">
                <a:latin typeface="Brush Script MT" pitchFamily="66" charset="0"/>
              </a:rPr>
              <a:t>P</a:t>
            </a:r>
            <a:r>
              <a:rPr lang="en-US" dirty="0" smtClean="0"/>
              <a:t>(A) = {ø, {a},{b},{</a:t>
            </a:r>
            <a:r>
              <a:rPr lang="en-US" dirty="0" err="1" smtClean="0"/>
              <a:t>a,b</a:t>
            </a:r>
            <a:r>
              <a:rPr lang="en-US" dirty="0" smtClean="0"/>
              <a:t>}}</a:t>
            </a:r>
          </a:p>
          <a:p>
            <a:pPr>
              <a:buNone/>
            </a:pPr>
            <a:endParaRPr lang="en-US" dirty="0" smtClean="0"/>
          </a:p>
          <a:p>
            <a:r>
              <a:rPr lang="en-US" dirty="0" smtClean="0"/>
              <a:t>If a set has </a:t>
            </a:r>
            <a:r>
              <a:rPr lang="en-US" i="1" dirty="0" smtClean="0"/>
              <a:t>n</a:t>
            </a:r>
            <a:r>
              <a:rPr lang="en-US" dirty="0" smtClean="0"/>
              <a:t> elements, then the cardinality of the power set is </a:t>
            </a:r>
            <a:r>
              <a:rPr lang="en-US" dirty="0" smtClean="0">
                <a:latin typeface="Cambria Math" pitchFamily="18" charset="0"/>
                <a:ea typeface="Cambria Math" pitchFamily="18" charset="0"/>
              </a:rPr>
              <a:t>2</a:t>
            </a:r>
            <a:r>
              <a:rPr lang="en-US" i="1" dirty="0" smtClean="0"/>
              <a:t>ⁿ</a:t>
            </a:r>
            <a:r>
              <a:rPr lang="en-US" dirty="0" smtClean="0"/>
              <a:t>. (In Chapters 5 and 6, we will discuss different ways to show this.)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Sets (This Slide)</a:t>
            </a:r>
            <a:endParaRPr lang="en-US" dirty="0" smtClean="0">
              <a:solidFill>
                <a:srgbClr val="FF0000"/>
              </a:solidFill>
            </a:endParaRPr>
          </a:p>
          <a:p>
            <a:pPr>
              <a:buNone/>
            </a:pPr>
            <a:r>
              <a:rPr lang="en-US" dirty="0" smtClean="0">
                <a:solidFill>
                  <a:srgbClr val="FF0000"/>
                </a:solidFill>
              </a:rPr>
              <a:t>	</a:t>
            </a:r>
            <a:r>
              <a:rPr lang="en-US" dirty="0" smtClean="0">
                <a:solidFill>
                  <a:srgbClr val="FF0000"/>
                </a:solidFill>
              </a:rPr>
              <a:t>	</a:t>
            </a:r>
            <a:r>
              <a:rPr lang="en-US" sz="2400" dirty="0" smtClean="0">
                <a:solidFill>
                  <a:srgbClr val="FF0000"/>
                </a:solidFill>
              </a:rPr>
              <a:t>The </a:t>
            </a:r>
            <a:r>
              <a:rPr lang="en-US" sz="2400" dirty="0" smtClean="0">
                <a:solidFill>
                  <a:srgbClr val="FF0000"/>
                </a:solidFill>
              </a:rPr>
              <a:t>Language of </a:t>
            </a:r>
            <a:r>
              <a:rPr lang="en-US" sz="2400" dirty="0" smtClean="0">
                <a:solidFill>
                  <a:srgbClr val="FF0000"/>
                </a:solidFill>
              </a:rPr>
              <a:t>Sets - Sec 2.1 – Lecture 8</a:t>
            </a:r>
          </a:p>
          <a:p>
            <a:pPr>
              <a:buNone/>
            </a:pPr>
            <a:r>
              <a:rPr lang="en-US" sz="2400" dirty="0" smtClean="0">
                <a:solidFill>
                  <a:srgbClr val="FF0000"/>
                </a:solidFill>
              </a:rPr>
              <a:t>		Set </a:t>
            </a:r>
            <a:r>
              <a:rPr lang="en-US" sz="2400" dirty="0" smtClean="0">
                <a:solidFill>
                  <a:srgbClr val="FF0000"/>
                </a:solidFill>
              </a:rPr>
              <a:t>Operations and Set </a:t>
            </a:r>
            <a:r>
              <a:rPr lang="en-US" sz="2400" dirty="0" smtClean="0">
                <a:solidFill>
                  <a:srgbClr val="FF0000"/>
                </a:solidFill>
              </a:rPr>
              <a:t>Identities - Sec 2.2 </a:t>
            </a:r>
            <a:r>
              <a:rPr lang="en-US" sz="2400" dirty="0" smtClean="0">
                <a:solidFill>
                  <a:srgbClr val="FF0000"/>
                </a:solidFill>
              </a:rPr>
              <a:t>– Lecture </a:t>
            </a:r>
            <a:r>
              <a:rPr lang="en-US" sz="2400" dirty="0" smtClean="0">
                <a:solidFill>
                  <a:srgbClr val="FF0000"/>
                </a:solidFill>
              </a:rPr>
              <a:t>9</a:t>
            </a:r>
          </a:p>
          <a:p>
            <a:endParaRPr lang="en-US" dirty="0" smtClean="0">
              <a:solidFill>
                <a:srgbClr val="FF0000"/>
              </a:solidFill>
            </a:endParaRPr>
          </a:p>
          <a:p>
            <a:r>
              <a:rPr lang="en-US" dirty="0" smtClean="0"/>
              <a:t>Functions and sequences</a:t>
            </a:r>
            <a:endParaRPr lang="en-US" dirty="0" smtClean="0"/>
          </a:p>
          <a:p>
            <a:pPr>
              <a:buNone/>
            </a:pPr>
            <a:r>
              <a:rPr lang="en-US" dirty="0" smtClean="0"/>
              <a:t>		</a:t>
            </a:r>
            <a:r>
              <a:rPr lang="en-US" sz="2400" dirty="0" smtClean="0"/>
              <a:t>Functions - Sec 2.3 – Lectures 10, 11</a:t>
            </a:r>
            <a:endParaRPr lang="en-US" sz="2400" dirty="0" smtClean="0"/>
          </a:p>
          <a:p>
            <a:pPr>
              <a:buNone/>
            </a:pPr>
            <a:r>
              <a:rPr lang="en-US" sz="2400" dirty="0" smtClean="0"/>
              <a:t>		Sequences </a:t>
            </a:r>
            <a:r>
              <a:rPr lang="en-US" sz="2400" dirty="0" smtClean="0"/>
              <a:t>and </a:t>
            </a:r>
            <a:r>
              <a:rPr lang="en-US" sz="2400" dirty="0" smtClean="0"/>
              <a:t>Summations - Sec 2.4 – Lecture 12</a:t>
            </a:r>
            <a:endParaRPr lang="en-US" sz="2400" dirty="0" smtClean="0"/>
          </a:p>
          <a:p>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Tuples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ordered n-</a:t>
            </a:r>
            <a:r>
              <a:rPr lang="en-US" i="1" dirty="0" err="1" smtClean="0"/>
              <a:t>tuple</a:t>
            </a:r>
            <a:r>
              <a:rPr lang="en-US" i="1" dirty="0" smtClean="0"/>
              <a:t> </a:t>
            </a:r>
            <a:r>
              <a:rPr lang="en-US" dirty="0" smtClean="0"/>
              <a:t>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dirty="0" smtClean="0"/>
              <a:t>  is the ordered collection that has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t> as its first element and  </a:t>
            </a:r>
            <a:r>
              <a:rPr lang="en-US"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t>  as its second element and so on until </a:t>
            </a:r>
            <a:r>
              <a:rPr lang="en-US"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as its last element.</a:t>
            </a:r>
          </a:p>
          <a:p>
            <a:r>
              <a:rPr lang="en-US" dirty="0" smtClean="0"/>
              <a:t>Two </a:t>
            </a:r>
            <a:r>
              <a:rPr lang="en-US" b="1" i="1" dirty="0" smtClean="0">
                <a:solidFill>
                  <a:srgbClr val="7030A0"/>
                </a:solidFill>
              </a:rPr>
              <a:t>ordered</a:t>
            </a:r>
            <a:r>
              <a:rPr lang="en-US" dirty="0" smtClean="0"/>
              <a:t> n-</a:t>
            </a:r>
            <a:r>
              <a:rPr lang="en-US" dirty="0" err="1" smtClean="0"/>
              <a:t>tuples</a:t>
            </a:r>
            <a:r>
              <a:rPr lang="en-US" dirty="0" smtClean="0"/>
              <a:t> are equal if and only if their corresponding elements are equal.</a:t>
            </a:r>
          </a:p>
          <a:p>
            <a:r>
              <a:rPr lang="en-US" dirty="0" smtClean="0"/>
              <a:t>2-tuples are called </a:t>
            </a:r>
            <a:r>
              <a:rPr lang="en-US" i="1" dirty="0" smtClean="0"/>
              <a:t>ordered pairs</a:t>
            </a:r>
            <a:r>
              <a:rPr lang="en-US" dirty="0" smtClean="0"/>
              <a:t>.</a:t>
            </a:r>
          </a:p>
          <a:p>
            <a:r>
              <a:rPr lang="en-US" dirty="0" smtClean="0"/>
              <a:t>The ordered pairs (</a:t>
            </a:r>
            <a:r>
              <a:rPr lang="en-US" i="1" dirty="0" err="1" smtClean="0">
                <a:latin typeface="Cambria Math" pitchFamily="18" charset="0"/>
                <a:ea typeface="Cambria Math" pitchFamily="18" charset="0"/>
              </a:rPr>
              <a:t>a</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b</a:t>
            </a:r>
            <a:r>
              <a:rPr lang="en-US" dirty="0" smtClean="0"/>
              <a:t>) and (</a:t>
            </a:r>
            <a:r>
              <a:rPr lang="en-US" i="1" dirty="0" err="1" smtClean="0">
                <a:latin typeface="Cambria Math" pitchFamily="18" charset="0"/>
                <a:ea typeface="Cambria Math" pitchFamily="18" charset="0"/>
              </a:rPr>
              <a:t>c,d</a:t>
            </a:r>
            <a:r>
              <a:rPr lang="en-US" dirty="0" smtClean="0"/>
              <a:t>) are equal if and only if </a:t>
            </a:r>
            <a:r>
              <a:rPr lang="en-US" i="1" dirty="0" smtClean="0">
                <a:latin typeface="Cambria Math" pitchFamily="18" charset="0"/>
                <a:ea typeface="Cambria Math" pitchFamily="18" charset="0"/>
              </a:rPr>
              <a:t>a = c </a:t>
            </a:r>
            <a:r>
              <a:rPr lang="en-US" dirty="0" smtClean="0"/>
              <a:t>and </a:t>
            </a:r>
            <a:r>
              <a:rPr lang="en-US" i="1" dirty="0" smtClean="0">
                <a:latin typeface="Cambria Math" pitchFamily="18" charset="0"/>
                <a:ea typeface="Cambria Math" pitchFamily="18" charset="0"/>
              </a:rPr>
              <a:t>b = d</a:t>
            </a:r>
            <a:r>
              <a:rPr lang="en-US" dirty="0" smtClean="0"/>
              <a:t>.</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a:t>
            </a:r>
            <a:endParaRPr lang="en-US" dirty="0"/>
          </a:p>
        </p:txBody>
      </p:sp>
      <p:sp>
        <p:nvSpPr>
          <p:cNvPr id="3" name="Content Placeholder 2"/>
          <p:cNvSpPr>
            <a:spLocks noGrp="1"/>
          </p:cNvSpPr>
          <p:nvPr>
            <p:ph idx="1"/>
          </p:nvPr>
        </p:nvSpPr>
        <p:spPr>
          <a:xfrm>
            <a:off x="457200" y="1905000"/>
            <a:ext cx="8229600" cy="4648200"/>
          </a:xfrm>
        </p:spPr>
        <p:txBody>
          <a:bodyPr>
            <a:normAutofit fontScale="55000" lnSpcReduction="20000"/>
          </a:bodyPr>
          <a:lstStyle/>
          <a:p>
            <a:pPr>
              <a:buNone/>
            </a:pPr>
            <a:r>
              <a:rPr lang="en-US" sz="4500" b="1" dirty="0" smtClean="0">
                <a:ea typeface="Cambria Math" pitchFamily="18" charset="0"/>
              </a:rPr>
              <a:t>   Definition</a:t>
            </a:r>
            <a:r>
              <a:rPr lang="en-US" sz="4500" dirty="0" smtClean="0">
                <a:ea typeface="Cambria Math" pitchFamily="18" charset="0"/>
              </a:rPr>
              <a:t>:  The </a:t>
            </a:r>
            <a:r>
              <a:rPr lang="en-US" sz="4500" i="1" dirty="0" smtClean="0">
                <a:ea typeface="Cambria Math" pitchFamily="18" charset="0"/>
              </a:rPr>
              <a:t>Cartesian Product </a:t>
            </a:r>
            <a:r>
              <a:rPr lang="en-US" sz="4500" dirty="0" smtClean="0">
                <a:ea typeface="Cambria Math" pitchFamily="18" charset="0"/>
              </a:rPr>
              <a:t>of two sets </a:t>
            </a:r>
            <a:r>
              <a:rPr lang="en-US" sz="4500" i="1" dirty="0" smtClean="0">
                <a:ea typeface="Cambria Math" pitchFamily="18" charset="0"/>
              </a:rPr>
              <a:t>A</a:t>
            </a:r>
            <a:r>
              <a:rPr lang="en-US" sz="4500" b="1" dirty="0" smtClean="0">
                <a:ea typeface="Cambria Math" pitchFamily="18" charset="0"/>
              </a:rPr>
              <a:t> </a:t>
            </a:r>
            <a:r>
              <a:rPr lang="en-US" sz="4500" dirty="0" smtClean="0">
                <a:ea typeface="Cambria Math" pitchFamily="18" charset="0"/>
              </a:rPr>
              <a:t>and </a:t>
            </a:r>
            <a:r>
              <a:rPr lang="en-US" sz="4500" i="1" dirty="0" smtClean="0">
                <a:ea typeface="Cambria Math" pitchFamily="18" charset="0"/>
              </a:rPr>
              <a:t>B</a:t>
            </a:r>
            <a:r>
              <a:rPr lang="en-US" sz="4500" dirty="0" smtClean="0">
                <a:ea typeface="Cambria Math" pitchFamily="18" charset="0"/>
              </a:rPr>
              <a:t>, denoted by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the set of ordered pairs (</a:t>
            </a:r>
            <a:r>
              <a:rPr lang="en-US" sz="4500" dirty="0" err="1" smtClean="0">
                <a:ea typeface="Cambria Math" pitchFamily="18" charset="0"/>
              </a:rPr>
              <a:t>a,b</a:t>
            </a:r>
            <a:r>
              <a:rPr lang="en-US" sz="4500" dirty="0" smtClean="0">
                <a:ea typeface="Cambria Math" pitchFamily="18" charset="0"/>
              </a:rPr>
              <a:t>) where    </a:t>
            </a:r>
            <a:r>
              <a:rPr lang="en-US" sz="4500" i="1" dirty="0" smtClean="0">
                <a:ea typeface="Cambria Math" pitchFamily="18" charset="0"/>
              </a:rPr>
              <a:t>a </a:t>
            </a: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and </a:t>
            </a:r>
            <a:r>
              <a:rPr lang="en-US" sz="4500" i="1" dirty="0" smtClean="0">
                <a:ea typeface="Cambria Math" pitchFamily="18" charset="0"/>
              </a:rPr>
              <a:t>b </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a:t>
            </a:r>
          </a:p>
          <a:p>
            <a:pPr>
              <a:buNone/>
            </a:pPr>
            <a:endParaRPr lang="en-US" sz="4500" dirty="0" smtClean="0">
              <a:ea typeface="Cambria Math" pitchFamily="18" charset="0"/>
            </a:endParaRPr>
          </a:p>
          <a:p>
            <a:pPr>
              <a:buNone/>
            </a:pPr>
            <a:r>
              <a:rPr lang="en-US" sz="4500" b="1" dirty="0" smtClean="0">
                <a:ea typeface="Cambria Math" pitchFamily="18" charset="0"/>
              </a:rPr>
              <a:t>   Example</a:t>
            </a:r>
            <a:r>
              <a:rPr lang="en-US" sz="4500" dirty="0" smtClean="0">
                <a:ea typeface="Cambria Math" pitchFamily="18" charset="0"/>
              </a:rPr>
              <a:t>:</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err="1" smtClean="0">
                <a:ea typeface="Cambria Math" pitchFamily="18" charset="0"/>
              </a:rPr>
              <a:t>a,b</a:t>
            </a:r>
            <a:r>
              <a:rPr lang="en-US" sz="4500" dirty="0" smtClean="0">
                <a:ea typeface="Cambria Math" pitchFamily="18" charset="0"/>
              </a:rPr>
              <a:t>}   </a:t>
            </a:r>
            <a:r>
              <a:rPr lang="en-US" sz="4500" i="1" dirty="0" smtClean="0">
                <a:ea typeface="Cambria Math" pitchFamily="18" charset="0"/>
              </a:rPr>
              <a:t>B</a:t>
            </a:r>
            <a:r>
              <a:rPr lang="en-US" sz="4500" dirty="0" smtClean="0">
                <a:ea typeface="Cambria Math" pitchFamily="18" charset="0"/>
              </a:rPr>
              <a:t> = {1,2,3}</a:t>
            </a:r>
          </a:p>
          <a:p>
            <a:pPr>
              <a:buNone/>
            </a:pPr>
            <a:r>
              <a:rPr lang="en-US" sz="4500"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 {(</a:t>
            </a:r>
            <a:r>
              <a:rPr lang="en-US" sz="4500" i="1" dirty="0" smtClean="0">
                <a:ea typeface="Cambria Math" pitchFamily="18" charset="0"/>
              </a:rPr>
              <a:t>a</a:t>
            </a:r>
            <a:r>
              <a:rPr lang="en-US" sz="4500" dirty="0" smtClean="0">
                <a:ea typeface="Cambria Math" pitchFamily="18" charset="0"/>
              </a:rPr>
              <a:t>,1),(</a:t>
            </a:r>
            <a:r>
              <a:rPr lang="en-US" sz="4500" i="1" dirty="0" smtClean="0">
                <a:ea typeface="Cambria Math" pitchFamily="18" charset="0"/>
              </a:rPr>
              <a:t>a</a:t>
            </a:r>
            <a:r>
              <a:rPr lang="en-US" sz="4500" dirty="0" smtClean="0">
                <a:ea typeface="Cambria Math" pitchFamily="18" charset="0"/>
              </a:rPr>
              <a:t>,2),(</a:t>
            </a:r>
            <a:r>
              <a:rPr lang="en-US" sz="4500" i="1" dirty="0" smtClean="0">
                <a:ea typeface="Cambria Math" pitchFamily="18" charset="0"/>
              </a:rPr>
              <a:t>a</a:t>
            </a:r>
            <a:r>
              <a:rPr lang="en-US" sz="4500" dirty="0" smtClean="0">
                <a:ea typeface="Cambria Math" pitchFamily="18" charset="0"/>
              </a:rPr>
              <a:t>,3), (</a:t>
            </a:r>
            <a:r>
              <a:rPr lang="en-US" sz="4500" i="1" dirty="0" smtClean="0">
                <a:ea typeface="Cambria Math" pitchFamily="18" charset="0"/>
              </a:rPr>
              <a:t>b</a:t>
            </a:r>
            <a:r>
              <a:rPr lang="en-US" sz="4500" dirty="0" smtClean="0">
                <a:ea typeface="Cambria Math" pitchFamily="18" charset="0"/>
              </a:rPr>
              <a:t>,1),(</a:t>
            </a:r>
            <a:r>
              <a:rPr lang="en-US" sz="4500" i="1" dirty="0" smtClean="0">
                <a:ea typeface="Cambria Math" pitchFamily="18" charset="0"/>
              </a:rPr>
              <a:t>b,</a:t>
            </a:r>
            <a:r>
              <a:rPr lang="en-US" sz="4500" dirty="0" smtClean="0">
                <a:ea typeface="Cambria Math" pitchFamily="18" charset="0"/>
              </a:rPr>
              <a:t>2),(</a:t>
            </a:r>
            <a:r>
              <a:rPr lang="en-US" sz="4500" i="1" dirty="0" smtClean="0">
                <a:ea typeface="Cambria Math" pitchFamily="18" charset="0"/>
              </a:rPr>
              <a:t>b,</a:t>
            </a:r>
            <a:r>
              <a:rPr lang="en-US" sz="4500" dirty="0" smtClean="0">
                <a:ea typeface="Cambria Math" pitchFamily="18" charset="0"/>
              </a:rPr>
              <a:t>3)}</a:t>
            </a:r>
          </a:p>
          <a:p>
            <a:pPr>
              <a:buNone/>
            </a:pPr>
            <a:endParaRPr lang="en-US" sz="4500" dirty="0" smtClean="0">
              <a:ea typeface="Cambria Math" pitchFamily="18" charset="0"/>
            </a:endParaRPr>
          </a:p>
          <a:p>
            <a:r>
              <a:rPr lang="en-US" sz="4500" b="1" dirty="0" smtClean="0">
                <a:ea typeface="Cambria Math" pitchFamily="18" charset="0"/>
              </a:rPr>
              <a:t>Definition</a:t>
            </a:r>
            <a:r>
              <a:rPr lang="en-US" sz="4500" dirty="0" smtClean="0">
                <a:ea typeface="Cambria Math" pitchFamily="18" charset="0"/>
              </a:rPr>
              <a:t>: A subset </a:t>
            </a:r>
            <a:r>
              <a:rPr lang="en-US" sz="4500" i="1" dirty="0" smtClean="0">
                <a:ea typeface="Cambria Math" pitchFamily="18" charset="0"/>
              </a:rPr>
              <a:t>R</a:t>
            </a:r>
            <a:r>
              <a:rPr lang="en-US" sz="4500" dirty="0" smtClean="0">
                <a:ea typeface="Cambria Math" pitchFamily="18" charset="0"/>
              </a:rPr>
              <a:t> of the Cartesian product</a:t>
            </a:r>
            <a:r>
              <a:rPr lang="en-US" sz="4500" b="1" dirty="0" smtClean="0">
                <a:ea typeface="Cambria Math" pitchFamily="18" charset="0"/>
              </a:rPr>
              <a:t> </a:t>
            </a:r>
            <a:r>
              <a:rPr lang="en-US" sz="4500" i="1" dirty="0" smtClean="0">
                <a:ea typeface="Cambria Math" pitchFamily="18" charset="0"/>
              </a:rPr>
              <a:t>A</a:t>
            </a:r>
            <a:r>
              <a:rPr lang="en-US" sz="4500" dirty="0" smtClean="0">
                <a:ea typeface="Cambria Math" pitchFamily="18" charset="0"/>
              </a:rPr>
              <a:t> × </a:t>
            </a:r>
            <a:r>
              <a:rPr lang="en-US" sz="4500" i="1" dirty="0" smtClean="0">
                <a:ea typeface="Cambria Math" pitchFamily="18" charset="0"/>
              </a:rPr>
              <a:t>B</a:t>
            </a:r>
            <a:r>
              <a:rPr lang="en-US" sz="4500" dirty="0" smtClean="0">
                <a:ea typeface="Cambria Math" pitchFamily="18" charset="0"/>
              </a:rPr>
              <a:t> is called a </a:t>
            </a:r>
            <a:r>
              <a:rPr lang="en-US" sz="4500" b="1" i="1" dirty="0" smtClean="0">
                <a:solidFill>
                  <a:srgbClr val="FF0000"/>
                </a:solidFill>
                <a:ea typeface="Cambria Math" pitchFamily="18" charset="0"/>
              </a:rPr>
              <a:t>relation</a:t>
            </a:r>
            <a:r>
              <a:rPr lang="en-US" sz="4500" i="1" dirty="0" smtClean="0">
                <a:ea typeface="Cambria Math" pitchFamily="18" charset="0"/>
              </a:rPr>
              <a:t> </a:t>
            </a:r>
            <a:r>
              <a:rPr lang="en-US" sz="4500" dirty="0" smtClean="0">
                <a:ea typeface="Cambria Math" pitchFamily="18" charset="0"/>
              </a:rPr>
              <a:t>from the set A to the set B. (Relations will be covered in depth in Chapter </a:t>
            </a:r>
            <a:r>
              <a:rPr lang="en-US" sz="4500" dirty="0" smtClean="0">
                <a:latin typeface="Cambria Math" pitchFamily="18" charset="0"/>
                <a:ea typeface="Cambria Math" pitchFamily="18" charset="0"/>
              </a:rPr>
              <a:t>9</a:t>
            </a:r>
            <a:r>
              <a:rPr lang="en-US" sz="4500" dirty="0" smtClean="0">
                <a:ea typeface="Cambria Math" pitchFamily="18" charset="0"/>
              </a:rPr>
              <a:t>. )</a:t>
            </a:r>
          </a:p>
          <a:p>
            <a:endParaRPr lang="en-US" dirty="0" smtClean="0"/>
          </a:p>
          <a:p>
            <a:pPr>
              <a:buNone/>
            </a:pPr>
            <a:r>
              <a:rPr lang="en-US" dirty="0" smtClean="0"/>
              <a:t>   </a:t>
            </a:r>
            <a:endParaRPr lang="en-US" i="1"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3124200" y="2895600"/>
            <a:ext cx="5143500" cy="382905"/>
          </a:xfrm>
          <a:prstGeom prst="rect">
            <a:avLst/>
          </a:prstGeom>
        </p:spPr>
      </p:pic>
      <p:pic>
        <p:nvPicPr>
          <p:cNvPr id="5" name="Picture 4" descr="0206.jpg"/>
          <p:cNvPicPr>
            <a:picLocks noChangeAspect="1"/>
          </p:cNvPicPr>
          <p:nvPr/>
        </p:nvPicPr>
        <p:blipFill>
          <a:blip r:embed="rId4" cstate="print"/>
          <a:stretch>
            <a:fillRect/>
          </a:stretch>
        </p:blipFill>
        <p:spPr>
          <a:xfrm>
            <a:off x="5410200" y="381000"/>
            <a:ext cx="899160" cy="1042416"/>
          </a:xfrm>
          <a:prstGeom prst="rect">
            <a:avLst/>
          </a:prstGeom>
        </p:spPr>
      </p:pic>
      <p:sp>
        <p:nvSpPr>
          <p:cNvPr id="6" name="TextBox 5"/>
          <p:cNvSpPr txBox="1"/>
          <p:nvPr/>
        </p:nvSpPr>
        <p:spPr>
          <a:xfrm>
            <a:off x="6400800" y="533400"/>
            <a:ext cx="1752600" cy="646331"/>
          </a:xfrm>
          <a:prstGeom prst="rect">
            <a:avLst/>
          </a:prstGeom>
          <a:noFill/>
        </p:spPr>
        <p:txBody>
          <a:bodyPr wrap="square" rtlCol="0">
            <a:spAutoFit/>
          </a:bodyPr>
          <a:lstStyle/>
          <a:p>
            <a:r>
              <a:rPr lang="en-US" dirty="0" smtClean="0"/>
              <a:t>Ren</a:t>
            </a:r>
            <a:r>
              <a:rPr lang="en-US" dirty="0" smtClean="0">
                <a:latin typeface="Cambria Math"/>
                <a:ea typeface="Cambria Math"/>
              </a:rPr>
              <a:t>é Descartes (1596-1650)</a:t>
            </a:r>
          </a:p>
        </p:txBody>
      </p:sp>
      <p:sp>
        <p:nvSpPr>
          <p:cNvPr id="7" name="Slide Number Placeholder 6"/>
          <p:cNvSpPr>
            <a:spLocks noGrp="1"/>
          </p:cNvSpPr>
          <p:nvPr>
            <p:ph type="sldNum" sz="quarter" idx="12"/>
          </p:nvPr>
        </p:nvSpPr>
        <p:spPr/>
        <p:txBody>
          <a:bodyPr/>
          <a:lstStyle/>
          <a:p>
            <a:fld id="{9CA217EF-0505-4C33-BB20-8A8DF2039023}"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Cartesian Product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Definition</a:t>
            </a:r>
            <a:r>
              <a:rPr lang="en-US" dirty="0" smtClean="0"/>
              <a:t>: The </a:t>
            </a:r>
            <a:r>
              <a:rPr lang="en-US" dirty="0" err="1" smtClean="0"/>
              <a:t>cartesian</a:t>
            </a:r>
            <a:r>
              <a:rPr lang="en-US" dirty="0" smtClean="0"/>
              <a:t> products of the sets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denoted by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1"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r>
              <a:rPr lang="en-US" dirty="0" smtClean="0"/>
              <a:t>is the set of ordered           </a:t>
            </a:r>
            <a:r>
              <a:rPr lang="en-US" i="1" dirty="0" smtClean="0"/>
              <a:t>n</a:t>
            </a:r>
            <a:r>
              <a:rPr lang="en-US" dirty="0" smtClean="0"/>
              <a:t>-</a:t>
            </a:r>
            <a:r>
              <a:rPr lang="en-US" dirty="0" err="1" smtClean="0"/>
              <a:t>tuples</a:t>
            </a:r>
            <a:r>
              <a:rPr lang="en-US" dirty="0" smtClean="0"/>
              <a:t>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a</a:t>
            </a:r>
            <a:r>
              <a:rPr lang="en-US" i="1" baseline="-25000" dirty="0" smtClean="0">
                <a:latin typeface="Cambria Math" pitchFamily="18" charset="0"/>
                <a:ea typeface="Cambria Math" pitchFamily="18" charset="0"/>
              </a:rPr>
              <a:t>n</a:t>
            </a:r>
            <a:r>
              <a:rPr lang="en-US" dirty="0" smtClean="0"/>
              <a:t>)  where   </a:t>
            </a:r>
            <a:r>
              <a:rPr lang="en-US" i="1" dirty="0" err="1" smtClean="0">
                <a:latin typeface="Cambria Math" pitchFamily="18" charset="0"/>
                <a:ea typeface="Cambria Math" pitchFamily="18" charset="0"/>
              </a:rPr>
              <a:t>a</a:t>
            </a:r>
            <a:r>
              <a:rPr lang="en-US" i="1" baseline="-25000" dirty="0" err="1" smtClean="0">
                <a:latin typeface="Cambria Math" pitchFamily="18" charset="0"/>
                <a:ea typeface="Cambria Math" pitchFamily="18" charset="0"/>
              </a:rPr>
              <a:t>i</a:t>
            </a:r>
            <a:r>
              <a:rPr lang="en-US" dirty="0" smtClean="0"/>
              <a:t>   belongs to </a:t>
            </a:r>
            <a:r>
              <a:rPr lang="en-US" i="1" dirty="0" smtClean="0">
                <a:latin typeface="Cambria Math" pitchFamily="18" charset="0"/>
                <a:ea typeface="Cambria Math" pitchFamily="18" charset="0"/>
              </a:rPr>
              <a:t>A</a:t>
            </a:r>
            <a:r>
              <a:rPr lang="en-US" baseline="-25000" dirty="0" smtClean="0">
                <a:latin typeface="Cambria Math" pitchFamily="18" charset="0"/>
                <a:ea typeface="Cambria Math" pitchFamily="18" charset="0"/>
              </a:rPr>
              <a:t>i</a:t>
            </a:r>
            <a:r>
              <a:rPr lang="en-US" dirty="0" smtClean="0"/>
              <a:t>                   for </a:t>
            </a:r>
            <a:r>
              <a:rPr lang="en-US" i="1" dirty="0" err="1" smtClean="0"/>
              <a:t>i</a:t>
            </a:r>
            <a:r>
              <a:rPr lang="en-US" dirty="0" smtClean="0"/>
              <a:t> = </a:t>
            </a:r>
            <a:r>
              <a:rPr lang="en-US" dirty="0" smtClean="0">
                <a:latin typeface="Cambria Math" pitchFamily="18" charset="0"/>
                <a:ea typeface="Cambria Math" pitchFamily="18" charset="0"/>
              </a:rPr>
              <a:t>1</a:t>
            </a:r>
            <a:r>
              <a:rPr lang="en-US" dirty="0" smtClean="0"/>
              <a:t>, … </a:t>
            </a:r>
            <a:r>
              <a:rPr lang="en-US" i="1" dirty="0" smtClean="0">
                <a:latin typeface="Cambria Math" pitchFamily="18" charset="0"/>
                <a:ea typeface="Cambria Math" pitchFamily="18" charset="0"/>
              </a:rPr>
              <a:t>n</a:t>
            </a:r>
            <a:r>
              <a:rPr lang="en-US" dirty="0" smtClean="0"/>
              <a:t>. </a:t>
            </a:r>
          </a:p>
          <a:p>
            <a:endParaRPr lang="en-US" dirty="0" smtClean="0"/>
          </a:p>
          <a:p>
            <a:endParaRPr lang="en-US" dirty="0" smtClean="0"/>
          </a:p>
          <a:p>
            <a:endParaRPr lang="en-US" dirty="0" smtClean="0"/>
          </a:p>
          <a:p>
            <a:pPr>
              <a:buNone/>
            </a:pPr>
            <a:r>
              <a:rPr lang="en-US" b="1" dirty="0" smtClean="0"/>
              <a:t>  Example</a:t>
            </a:r>
            <a:r>
              <a:rPr lang="en-US" dirty="0" smtClean="0"/>
              <a:t>: What is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a:t>
            </a:r>
            <a:r>
              <a:rPr lang="en-US" dirty="0" smtClean="0"/>
              <a:t>where </a:t>
            </a:r>
            <a:r>
              <a:rPr lang="en-US" i="1" dirty="0" smtClean="0"/>
              <a:t>A</a:t>
            </a:r>
            <a:r>
              <a:rPr lang="en-US" dirty="0" smtClean="0"/>
              <a:t> = {0,1}, </a:t>
            </a:r>
            <a:r>
              <a:rPr lang="en-US" i="1" dirty="0" smtClean="0"/>
              <a:t>B</a:t>
            </a:r>
            <a:r>
              <a:rPr lang="en-US" dirty="0" smtClean="0"/>
              <a:t> = {1,2} and    </a:t>
            </a:r>
            <a:r>
              <a:rPr lang="en-US" i="1" dirty="0" smtClean="0"/>
              <a:t>C</a:t>
            </a:r>
            <a:r>
              <a:rPr lang="en-US" dirty="0" smtClean="0"/>
              <a:t> = {0,1,2}</a:t>
            </a:r>
            <a:endParaRPr lang="en-US" b="1" dirty="0" smtClean="0"/>
          </a:p>
          <a:p>
            <a:pPr>
              <a:buNone/>
            </a:pPr>
            <a:r>
              <a:rPr lang="en-US" b="1" dirty="0" smtClean="0"/>
              <a:t>  Solution: </a:t>
            </a:r>
            <a:r>
              <a:rPr lang="en-US" i="1" dirty="0" smtClean="0"/>
              <a:t>A</a:t>
            </a:r>
            <a:r>
              <a:rPr lang="en-US" dirty="0" smtClean="0">
                <a:latin typeface="Cambria Math" pitchFamily="18" charset="0"/>
                <a:ea typeface="Cambria Math" pitchFamily="18" charset="0"/>
              </a:rPr>
              <a:t> ×</a:t>
            </a:r>
            <a:r>
              <a:rPr lang="en-US" b="1" dirty="0" smtClean="0"/>
              <a:t> </a:t>
            </a:r>
            <a:r>
              <a:rPr lang="en-US" i="1" dirty="0" smtClean="0"/>
              <a:t>B</a:t>
            </a:r>
            <a:r>
              <a:rPr lang="en-US" b="1" dirty="0" smtClean="0"/>
              <a:t> </a:t>
            </a:r>
            <a:r>
              <a:rPr lang="en-US" dirty="0" smtClean="0">
                <a:latin typeface="Cambria Math" pitchFamily="18" charset="0"/>
                <a:ea typeface="Cambria Math" pitchFamily="18" charset="0"/>
              </a:rPr>
              <a:t>×</a:t>
            </a:r>
            <a:r>
              <a:rPr lang="en-US" b="1" dirty="0" smtClean="0"/>
              <a:t> </a:t>
            </a:r>
            <a:r>
              <a:rPr lang="en-US" dirty="0" smtClean="0"/>
              <a:t>C</a:t>
            </a:r>
            <a:r>
              <a:rPr lang="en-US" b="1" dirty="0" smtClean="0"/>
              <a:t> = </a:t>
            </a:r>
            <a:r>
              <a:rPr lang="en-US" dirty="0" smtClean="0"/>
              <a:t>{(0,1,0), (0,1,1), (0,1,2),(0,2,0), (0,2,1), (0,2,2),(1,1,0), (1,1,1), (1,1,2), (1,2,0), (1,2,1), (1,1,2)}</a:t>
            </a:r>
            <a:endParaRPr lang="en-US" b="1"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6" name="Picture 5" descr="addin_tmp.png"/>
          <p:cNvPicPr>
            <a:picLocks noChangeAspect="1"/>
          </p:cNvPicPr>
          <p:nvPr>
            <p:custDataLst>
              <p:tags r:id="rId1"/>
            </p:custDataLst>
          </p:nvPr>
        </p:nvPicPr>
        <p:blipFill>
          <a:blip r:embed="rId3" cstate="print"/>
          <a:stretch>
            <a:fillRect/>
          </a:stretch>
        </p:blipFill>
        <p:spPr>
          <a:xfrm>
            <a:off x="1447801" y="3429000"/>
            <a:ext cx="6386513" cy="688181"/>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Truth Sets of Quantifiers</a:t>
            </a:r>
            <a:endParaRPr lang="en-US" dirty="0"/>
          </a:p>
        </p:txBody>
      </p:sp>
      <p:sp>
        <p:nvSpPr>
          <p:cNvPr id="3" name="Content Placeholder 2"/>
          <p:cNvSpPr>
            <a:spLocks noGrp="1"/>
          </p:cNvSpPr>
          <p:nvPr>
            <p:ph idx="1"/>
          </p:nvPr>
        </p:nvSpPr>
        <p:spPr/>
        <p:txBody>
          <a:bodyPr/>
          <a:lstStyle/>
          <a:p>
            <a:r>
              <a:rPr lang="en-US" dirty="0" smtClean="0"/>
              <a:t>Given a predicate </a:t>
            </a:r>
            <a:r>
              <a:rPr lang="en-US" i="1" dirty="0" smtClean="0"/>
              <a:t>P</a:t>
            </a:r>
            <a:r>
              <a:rPr lang="en-US" dirty="0" smtClean="0"/>
              <a:t> and a domain </a:t>
            </a:r>
            <a:r>
              <a:rPr lang="en-US" i="1" dirty="0" smtClean="0"/>
              <a:t>D</a:t>
            </a:r>
            <a:r>
              <a:rPr lang="en-US" dirty="0" smtClean="0"/>
              <a:t>, we define the </a:t>
            </a:r>
            <a:r>
              <a:rPr lang="en-US" i="1" dirty="0" smtClean="0"/>
              <a:t>truth set </a:t>
            </a:r>
            <a:r>
              <a:rPr lang="en-US" dirty="0" smtClean="0"/>
              <a:t>of </a:t>
            </a:r>
            <a:r>
              <a:rPr lang="en-US" i="1" dirty="0" smtClean="0"/>
              <a:t>P</a:t>
            </a:r>
            <a:r>
              <a:rPr lang="en-US" dirty="0" smtClean="0"/>
              <a:t> to be the set of elements in </a:t>
            </a:r>
            <a:r>
              <a:rPr lang="en-US" i="1" dirty="0" smtClean="0"/>
              <a:t>D</a:t>
            </a:r>
            <a:r>
              <a:rPr lang="en-US" dirty="0" smtClean="0"/>
              <a:t> for which </a:t>
            </a:r>
            <a:r>
              <a:rPr lang="en-US" i="1" dirty="0" smtClean="0"/>
              <a:t>P</a:t>
            </a:r>
            <a:r>
              <a:rPr lang="en-US" dirty="0" smtClean="0"/>
              <a:t>(</a:t>
            </a:r>
            <a:r>
              <a:rPr lang="en-US" i="1" dirty="0" smtClean="0"/>
              <a:t>x</a:t>
            </a:r>
            <a:r>
              <a:rPr lang="en-US" dirty="0" smtClean="0"/>
              <a:t>) is true. The truth set of </a:t>
            </a:r>
            <a:r>
              <a:rPr lang="en-US" i="1" dirty="0" smtClean="0"/>
              <a:t>P</a:t>
            </a:r>
            <a:r>
              <a:rPr lang="en-US" dirty="0" smtClean="0"/>
              <a:t>(x) is denoted by </a:t>
            </a:r>
          </a:p>
          <a:p>
            <a:endParaRPr lang="en-US" dirty="0" smtClean="0"/>
          </a:p>
          <a:p>
            <a:endParaRPr lang="en-US" dirty="0" smtClean="0"/>
          </a:p>
          <a:p>
            <a:r>
              <a:rPr lang="en-US" b="1" dirty="0" smtClean="0"/>
              <a:t>Example</a:t>
            </a:r>
            <a:r>
              <a:rPr lang="en-US" dirty="0" smtClean="0"/>
              <a:t>: The truth set of </a:t>
            </a:r>
            <a:r>
              <a:rPr lang="en-US" i="1" dirty="0" smtClean="0"/>
              <a:t>P</a:t>
            </a:r>
            <a:r>
              <a:rPr lang="en-US" dirty="0" smtClean="0"/>
              <a:t>(</a:t>
            </a:r>
            <a:r>
              <a:rPr lang="en-US" i="1" dirty="0" smtClean="0"/>
              <a:t>x</a:t>
            </a:r>
            <a:r>
              <a:rPr lang="en-US" dirty="0" smtClean="0"/>
              <a:t>) where the domain is the integers and </a:t>
            </a:r>
            <a:r>
              <a:rPr lang="en-US" i="1" dirty="0" smtClean="0"/>
              <a:t>P</a:t>
            </a:r>
            <a:r>
              <a:rPr lang="en-US" dirty="0" smtClean="0"/>
              <a:t>(</a:t>
            </a:r>
            <a:r>
              <a:rPr lang="en-US" i="1" dirty="0" smtClean="0"/>
              <a:t>x</a:t>
            </a:r>
            <a:r>
              <a:rPr lang="en-US" dirty="0" smtClean="0"/>
              <a:t>) is “|</a:t>
            </a:r>
            <a:r>
              <a:rPr lang="en-US" i="1" dirty="0" smtClean="0"/>
              <a:t>x</a:t>
            </a:r>
            <a:r>
              <a:rPr lang="en-US" dirty="0" smtClean="0"/>
              <a:t>| = </a:t>
            </a:r>
            <a:r>
              <a:rPr lang="en-US" dirty="0" smtClean="0">
                <a:latin typeface="Cambria Math" pitchFamily="18" charset="0"/>
                <a:ea typeface="Cambria Math" pitchFamily="18" charset="0"/>
              </a:rPr>
              <a:t>1</a:t>
            </a:r>
            <a:r>
              <a:rPr lang="en-US" dirty="0" smtClean="0"/>
              <a:t>” is the set </a:t>
            </a:r>
            <a:r>
              <a:rPr lang="en-US" dirty="0" smtClean="0">
                <a:latin typeface="Cambria Math" pitchFamily="18" charset="0"/>
                <a:ea typeface="Cambria Math" pitchFamily="18" charset="0"/>
              </a:rPr>
              <a:t>{-1,1}</a:t>
            </a:r>
            <a:endParaRPr lang="en-US" dirty="0">
              <a:latin typeface="Cambria Math" pitchFamily="18" charset="0"/>
              <a:ea typeface="Cambria Math" pitchFamily="18" charset="0"/>
            </a:endParaRPr>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3505200"/>
            <a:ext cx="2248853" cy="382905"/>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 Operations</a:t>
            </a:r>
            <a:endParaRPr lang="en-US" dirty="0"/>
          </a:p>
        </p:txBody>
      </p:sp>
      <p:sp>
        <p:nvSpPr>
          <p:cNvPr id="3" name="Subtitle 2"/>
          <p:cNvSpPr>
            <a:spLocks noGrp="1"/>
          </p:cNvSpPr>
          <p:nvPr>
            <p:ph type="subTitle" idx="1"/>
          </p:nvPr>
        </p:nvSpPr>
        <p:spPr/>
        <p:txBody>
          <a:bodyPr/>
          <a:lstStyle/>
          <a:p>
            <a:r>
              <a:rPr lang="en-US" dirty="0" smtClean="0"/>
              <a:t>Section 2.2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Set Operations</a:t>
            </a:r>
          </a:p>
          <a:p>
            <a:pPr lvl="1"/>
            <a:r>
              <a:rPr lang="en-US" dirty="0" smtClean="0"/>
              <a:t>Union</a:t>
            </a:r>
          </a:p>
          <a:p>
            <a:pPr lvl="1"/>
            <a:r>
              <a:rPr lang="en-US" dirty="0" smtClean="0"/>
              <a:t>Intersection</a:t>
            </a:r>
          </a:p>
          <a:p>
            <a:pPr lvl="1"/>
            <a:r>
              <a:rPr lang="en-US" dirty="0" smtClean="0"/>
              <a:t>Complementation</a:t>
            </a:r>
          </a:p>
          <a:p>
            <a:pPr lvl="1"/>
            <a:r>
              <a:rPr lang="en-US" dirty="0" smtClean="0"/>
              <a:t>Difference</a:t>
            </a:r>
          </a:p>
          <a:p>
            <a:r>
              <a:rPr lang="en-US" dirty="0" smtClean="0"/>
              <a:t>More on Set Cardinality</a:t>
            </a:r>
          </a:p>
          <a:p>
            <a:r>
              <a:rPr lang="en-US" dirty="0" smtClean="0"/>
              <a:t>Set Identities</a:t>
            </a:r>
          </a:p>
          <a:p>
            <a:r>
              <a:rPr lang="en-US" dirty="0" smtClean="0"/>
              <a:t>Proving Identities</a:t>
            </a:r>
          </a:p>
          <a:p>
            <a:r>
              <a:rPr lang="en-US" dirty="0" smtClean="0"/>
              <a:t>Membership Tables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Algebra</a:t>
            </a:r>
            <a:endParaRPr lang="en-US" dirty="0"/>
          </a:p>
        </p:txBody>
      </p:sp>
      <p:sp>
        <p:nvSpPr>
          <p:cNvPr id="3" name="Content Placeholder 2"/>
          <p:cNvSpPr>
            <a:spLocks noGrp="1"/>
          </p:cNvSpPr>
          <p:nvPr>
            <p:ph idx="1"/>
          </p:nvPr>
        </p:nvSpPr>
        <p:spPr/>
        <p:txBody>
          <a:bodyPr>
            <a:normAutofit/>
          </a:bodyPr>
          <a:lstStyle/>
          <a:p>
            <a:r>
              <a:rPr lang="en-US" dirty="0" smtClean="0"/>
              <a:t>Propositional calculus and set theory are both instances of an algebraic system called a </a:t>
            </a:r>
            <a:r>
              <a:rPr lang="en-US" i="1" dirty="0" smtClean="0"/>
              <a:t>Boolean Algebra</a:t>
            </a:r>
            <a:r>
              <a:rPr lang="en-US" dirty="0" smtClean="0"/>
              <a:t>. This is discussed in Chapter </a:t>
            </a:r>
            <a:r>
              <a:rPr lang="en-US" dirty="0" smtClean="0">
                <a:latin typeface="Cambria Math" pitchFamily="18" charset="0"/>
                <a:ea typeface="Cambria Math" pitchFamily="18" charset="0"/>
              </a:rPr>
              <a:t>12</a:t>
            </a:r>
            <a:r>
              <a:rPr lang="en-US" dirty="0" smtClean="0"/>
              <a:t>.</a:t>
            </a:r>
          </a:p>
          <a:p>
            <a:r>
              <a:rPr lang="en-US" dirty="0" smtClean="0"/>
              <a:t>The operators in set theory are analogous to the corresponding operator in propositional calculus.</a:t>
            </a:r>
          </a:p>
          <a:p>
            <a:r>
              <a:rPr lang="en-US" dirty="0" smtClean="0"/>
              <a:t>As always there must be a universal set </a:t>
            </a:r>
            <a:r>
              <a:rPr lang="en-US" i="1" dirty="0" smtClean="0"/>
              <a:t>U</a:t>
            </a:r>
            <a:r>
              <a:rPr lang="en-US" dirty="0" smtClean="0"/>
              <a:t>. </a:t>
            </a:r>
            <a:r>
              <a:rPr lang="en-US" b="1" dirty="0" smtClean="0">
                <a:solidFill>
                  <a:srgbClr val="FF0000"/>
                </a:solidFill>
              </a:rPr>
              <a:t>All sets are assumed to be subsets of </a:t>
            </a:r>
            <a:r>
              <a:rPr lang="en-US" b="1" i="1" dirty="0" smtClean="0">
                <a:solidFill>
                  <a:srgbClr val="FF0000"/>
                </a:solidFill>
              </a:rPr>
              <a:t>U</a:t>
            </a:r>
            <a:r>
              <a:rPr lang="en-US" dirty="0" smtClean="0"/>
              <a:t>.</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a:t>
            </a:r>
            <a:endParaRPr lang="en-US" dirty="0"/>
          </a:p>
        </p:txBody>
      </p:sp>
      <p:sp>
        <p:nvSpPr>
          <p:cNvPr id="3" name="Content Placeholder 2"/>
          <p:cNvSpPr>
            <a:spLocks noGrp="1"/>
          </p:cNvSpPr>
          <p:nvPr>
            <p:ph idx="1"/>
          </p:nvPr>
        </p:nvSpPr>
        <p:spPr/>
        <p:txBody>
          <a:bodyPr>
            <a:normAutofit/>
          </a:bodyPr>
          <a:lstStyle/>
          <a:p>
            <a:r>
              <a:rPr lang="en-US" b="1" dirty="0" smtClean="0"/>
              <a:t>Definition</a:t>
            </a:r>
            <a:r>
              <a:rPr lang="en-US" dirty="0" smtClean="0"/>
              <a:t>: Let </a:t>
            </a:r>
            <a:r>
              <a:rPr lang="en-US" i="1" dirty="0" smtClean="0"/>
              <a:t>A</a:t>
            </a:r>
            <a:r>
              <a:rPr lang="en-US" dirty="0" smtClean="0"/>
              <a:t> and </a:t>
            </a:r>
            <a:r>
              <a:rPr lang="en-US" i="1" dirty="0" smtClean="0"/>
              <a:t>B</a:t>
            </a:r>
            <a:r>
              <a:rPr lang="en-US" dirty="0" smtClean="0"/>
              <a:t> be sets. The </a:t>
            </a:r>
            <a:r>
              <a:rPr lang="en-US" i="1" dirty="0" smtClean="0"/>
              <a:t>union</a:t>
            </a:r>
            <a:r>
              <a:rPr lang="en-US" dirty="0" smtClean="0"/>
              <a:t> of the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a:t>
            </a:r>
            <a:r>
              <a:rPr lang="en-US" b="1"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B,</a:t>
            </a:r>
            <a:r>
              <a:rPr lang="en-US" i="1" dirty="0" smtClean="0"/>
              <a:t> </a:t>
            </a:r>
            <a:r>
              <a:rPr lang="en-US" dirty="0" smtClean="0"/>
              <a:t> is the set:</a:t>
            </a:r>
          </a:p>
          <a:p>
            <a:pPr>
              <a:buNone/>
            </a:pPr>
            <a:endParaRPr lang="en-US" dirty="0" smtClean="0"/>
          </a:p>
          <a:p>
            <a:pPr>
              <a:buNone/>
            </a:pPr>
            <a:endParaRPr lang="en-US" dirty="0" smtClean="0"/>
          </a:p>
          <a:p>
            <a:r>
              <a:rPr lang="en-US" b="1" dirty="0" smtClean="0"/>
              <a:t>Example</a:t>
            </a:r>
            <a:r>
              <a:rPr lang="en-US" dirty="0" smtClean="0"/>
              <a:t>: What is   {</a:t>
            </a:r>
            <a:r>
              <a:rPr lang="en-US" dirty="0" smtClean="0">
                <a:latin typeface="Cambria Math" pitchFamily="18" charset="0"/>
                <a:ea typeface="Cambria Math" pitchFamily="18" charset="0"/>
              </a:rPr>
              <a:t>1,2,3} </a:t>
            </a:r>
            <a:r>
              <a:rPr lang="en-US" dirty="0" smtClean="0"/>
              <a:t> </a:t>
            </a:r>
            <a:r>
              <a:rPr lang="en-US" dirty="0" smtClean="0">
                <a:latin typeface="Cambria Math"/>
                <a:ea typeface="Cambria Math"/>
              </a:rPr>
              <a:t>∪ {3, 4, 5}</a:t>
            </a:r>
            <a:r>
              <a:rPr lang="en-US" dirty="0" smtClean="0"/>
              <a:t>?</a:t>
            </a:r>
          </a:p>
          <a:p>
            <a:pPr>
              <a:buNone/>
            </a:pPr>
            <a:endParaRPr lang="en-US" dirty="0" smtClean="0"/>
          </a:p>
          <a:p>
            <a:pPr>
              <a:buNone/>
            </a:pPr>
            <a:r>
              <a:rPr lang="en-US" dirty="0" smtClean="0"/>
              <a:t>               </a:t>
            </a:r>
            <a:r>
              <a:rPr lang="en-US" b="1" dirty="0" smtClean="0"/>
              <a:t>Solution</a:t>
            </a:r>
            <a:r>
              <a:rPr lang="en-US" dirty="0" smtClean="0"/>
              <a:t>: {</a:t>
            </a:r>
            <a:r>
              <a:rPr lang="en-US" dirty="0" smtClean="0">
                <a:latin typeface="Cambria Math" pitchFamily="18" charset="0"/>
                <a:ea typeface="Cambria Math" pitchFamily="18" charset="0"/>
              </a:rPr>
              <a:t>1,2,3,4,5}</a:t>
            </a:r>
            <a:endParaRPr lang="en-US" dirty="0" smtClean="0"/>
          </a:p>
          <a:p>
            <a:pPr>
              <a:buNone/>
            </a:pPr>
            <a:r>
              <a:rPr lang="en-US" dirty="0" smtClean="0"/>
              <a:t>             </a:t>
            </a:r>
            <a:r>
              <a:rPr lang="en-US" sz="2400" dirty="0" smtClean="0"/>
              <a:t>                                   </a:t>
            </a:r>
            <a:endParaRPr lang="en-US" dirty="0" smtClean="0"/>
          </a:p>
          <a:p>
            <a:pPr>
              <a:buNone/>
            </a:pPr>
            <a:r>
              <a:rPr lang="en-US" dirty="0" smtClean="0"/>
              <a:t>   </a:t>
            </a:r>
            <a:endParaRPr lang="en-US" dirty="0"/>
          </a:p>
        </p:txBody>
      </p:sp>
      <p:pic>
        <p:nvPicPr>
          <p:cNvPr id="5" name="Picture 4" descr="addin_tmp.png"/>
          <p:cNvPicPr>
            <a:picLocks noChangeAspect="1"/>
          </p:cNvPicPr>
          <p:nvPr>
            <p:custDataLst>
              <p:tags r:id="rId1"/>
            </p:custDataLst>
          </p:nvPr>
        </p:nvPicPr>
        <p:blipFill>
          <a:blip r:embed="rId3" cstate="print"/>
          <a:stretch>
            <a:fillRect/>
          </a:stretch>
        </p:blipFill>
        <p:spPr>
          <a:xfrm>
            <a:off x="2362200" y="2971800"/>
            <a:ext cx="3026093" cy="382905"/>
          </a:xfrm>
          <a:prstGeom prst="rect">
            <a:avLst/>
          </a:prstGeom>
        </p:spPr>
      </p:pic>
      <p:grpSp>
        <p:nvGrpSpPr>
          <p:cNvPr id="21" name="Group 20"/>
          <p:cNvGrpSpPr/>
          <p:nvPr/>
        </p:nvGrpSpPr>
        <p:grpSpPr>
          <a:xfrm>
            <a:off x="5562600" y="4724400"/>
            <a:ext cx="3429000" cy="1447800"/>
            <a:chOff x="5562600" y="4724400"/>
            <a:chExt cx="3429000" cy="1447800"/>
          </a:xfrm>
        </p:grpSpPr>
        <p:sp>
          <p:nvSpPr>
            <p:cNvPr id="11" name="TextBox 10"/>
            <p:cNvSpPr txBox="1"/>
            <p:nvPr/>
          </p:nvSpPr>
          <p:spPr>
            <a:xfrm>
              <a:off x="8153400" y="4800600"/>
              <a:ext cx="838200" cy="369332"/>
            </a:xfrm>
            <a:prstGeom prst="rect">
              <a:avLst/>
            </a:prstGeom>
            <a:noFill/>
          </p:spPr>
          <p:txBody>
            <a:bodyPr wrap="square" rtlCol="0">
              <a:spAutoFit/>
            </a:bodyPr>
            <a:lstStyle/>
            <a:p>
              <a:r>
                <a:rPr lang="en-US" i="1" dirty="0" smtClean="0"/>
                <a:t>U</a:t>
              </a:r>
              <a:endParaRPr lang="en-US" i="1" dirty="0"/>
            </a:p>
          </p:txBody>
        </p:sp>
        <p:grpSp>
          <p:nvGrpSpPr>
            <p:cNvPr id="20" name="Group 19"/>
            <p:cNvGrpSpPr/>
            <p:nvPr/>
          </p:nvGrpSpPr>
          <p:grpSpPr>
            <a:xfrm>
              <a:off x="5562600" y="4724400"/>
              <a:ext cx="2971800" cy="1447800"/>
              <a:chOff x="5562600" y="4724400"/>
              <a:chExt cx="2971800" cy="1447800"/>
            </a:xfrm>
          </p:grpSpPr>
          <p:sp>
            <p:nvSpPr>
              <p:cNvPr id="10" name="Rectangle 9"/>
              <p:cNvSpPr/>
              <p:nvPr/>
            </p:nvSpPr>
            <p:spPr>
              <a:xfrm>
                <a:off x="55626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096000" y="5029200"/>
                <a:ext cx="1905000" cy="990600"/>
                <a:chOff x="6096000" y="5029200"/>
                <a:chExt cx="1905000" cy="990600"/>
              </a:xfr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grpSpPr>
            <p:sp>
              <p:nvSpPr>
                <p:cNvPr id="13" name="Oval 12"/>
                <p:cNvSpPr/>
                <p:nvPr/>
              </p:nvSpPr>
              <p:spPr>
                <a:xfrm>
                  <a:off x="60960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81800" y="5029200"/>
                  <a:ext cx="1219200" cy="9906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TextBox 16"/>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18" name="TextBox 17"/>
            <p:cNvSpPr txBox="1"/>
            <p:nvPr/>
          </p:nvSpPr>
          <p:spPr>
            <a:xfrm>
              <a:off x="7467600" y="5257800"/>
              <a:ext cx="381000" cy="369332"/>
            </a:xfrm>
            <a:prstGeom prst="rect">
              <a:avLst/>
            </a:prstGeom>
            <a:noFill/>
          </p:spPr>
          <p:txBody>
            <a:bodyPr wrap="square" rtlCol="0">
              <a:spAutoFit/>
            </a:bodyPr>
            <a:lstStyle/>
            <a:p>
              <a:r>
                <a:rPr lang="en-US" i="1" dirty="0" smtClean="0"/>
                <a:t>B</a:t>
              </a:r>
              <a:endParaRPr lang="en-US" i="1" dirty="0"/>
            </a:p>
          </p:txBody>
        </p:sp>
      </p:grpSp>
      <p:sp>
        <p:nvSpPr>
          <p:cNvPr id="15" name="TextBox 14"/>
          <p:cNvSpPr txBox="1"/>
          <p:nvPr/>
        </p:nvSpPr>
        <p:spPr>
          <a:xfrm>
            <a:off x="5715000" y="4267200"/>
            <a:ext cx="2743200" cy="369332"/>
          </a:xfrm>
          <a:prstGeom prst="rect">
            <a:avLst/>
          </a:prstGeom>
          <a:noFill/>
        </p:spPr>
        <p:txBody>
          <a:bodyPr wrap="square" rtlCol="0">
            <a:spAutoFit/>
          </a:bodyPr>
          <a:lstStyle/>
          <a:p>
            <a:r>
              <a:rPr lang="en-US" dirty="0" smtClean="0"/>
              <a:t>Venn Diagram for </a:t>
            </a:r>
            <a:r>
              <a:rPr lang="en-US" i="1" dirty="0" smtClean="0"/>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
        <p:nvSpPr>
          <p:cNvPr id="16" name="Slide Number Placeholder 15"/>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a:t>
            </a:r>
            <a:endParaRPr lang="en-US" dirty="0"/>
          </a:p>
        </p:txBody>
      </p:sp>
      <p:sp>
        <p:nvSpPr>
          <p:cNvPr id="3" name="Content Placeholder 2"/>
          <p:cNvSpPr>
            <a:spLocks noGrp="1"/>
          </p:cNvSpPr>
          <p:nvPr>
            <p:ph idx="1"/>
          </p:nvPr>
        </p:nvSpPr>
        <p:spPr>
          <a:ln>
            <a:noFill/>
          </a:ln>
        </p:spPr>
        <p:txBody>
          <a:bodyPr>
            <a:normAutofit lnSpcReduction="10000"/>
          </a:bodyPr>
          <a:lstStyle/>
          <a:p>
            <a:r>
              <a:rPr lang="en-US" b="1" dirty="0" smtClean="0"/>
              <a:t>Definition</a:t>
            </a:r>
            <a:r>
              <a:rPr lang="en-US" dirty="0" smtClean="0"/>
              <a:t>:  The </a:t>
            </a:r>
            <a:r>
              <a:rPr lang="en-US" i="1" dirty="0" smtClean="0"/>
              <a:t>intersection</a:t>
            </a:r>
            <a:r>
              <a:rPr lang="en-US" dirty="0" smtClean="0"/>
              <a:t> of sets </a:t>
            </a:r>
            <a:r>
              <a:rPr lang="en-US" i="1" dirty="0" smtClean="0"/>
              <a:t>A</a:t>
            </a:r>
            <a:r>
              <a:rPr lang="en-US" dirty="0" smtClean="0"/>
              <a:t> and </a:t>
            </a:r>
            <a:r>
              <a:rPr lang="en-US" i="1" dirty="0" smtClean="0"/>
              <a:t>B</a:t>
            </a:r>
            <a:r>
              <a:rPr lang="en-US" dirty="0" smtClean="0"/>
              <a:t>, denoted by   </a:t>
            </a:r>
            <a:r>
              <a:rPr lang="en-US" i="1" dirty="0" smtClean="0">
                <a:ea typeface="Cambria Math" pitchFamily="18" charset="0"/>
              </a:rPr>
              <a:t>A </a:t>
            </a:r>
            <a:r>
              <a:rPr lang="en-US" dirty="0" smtClean="0">
                <a:latin typeface="Cambria Math"/>
                <a:ea typeface="Cambria Math"/>
              </a:rPr>
              <a:t>∩ </a:t>
            </a:r>
            <a:r>
              <a:rPr lang="en-US" i="1" dirty="0" smtClean="0">
                <a:ea typeface="Cambria Math"/>
              </a:rPr>
              <a:t>B,</a:t>
            </a:r>
            <a:r>
              <a:rPr lang="en-US" dirty="0" smtClean="0"/>
              <a:t>  is</a:t>
            </a:r>
          </a:p>
          <a:p>
            <a:endParaRPr lang="en-US" dirty="0" smtClean="0"/>
          </a:p>
          <a:p>
            <a:r>
              <a:rPr lang="en-US" dirty="0" smtClean="0"/>
              <a:t>Note if the intersection is empty, then </a:t>
            </a:r>
            <a:r>
              <a:rPr lang="en-US" i="1" dirty="0" smtClean="0"/>
              <a:t>A</a:t>
            </a:r>
            <a:r>
              <a:rPr lang="en-US" b="1" dirty="0" smtClean="0"/>
              <a:t> </a:t>
            </a:r>
            <a:r>
              <a:rPr lang="en-US" dirty="0" smtClean="0"/>
              <a:t>and </a:t>
            </a:r>
            <a:r>
              <a:rPr lang="en-US" i="1" dirty="0" smtClean="0"/>
              <a:t>B</a:t>
            </a:r>
            <a:r>
              <a:rPr lang="en-US" dirty="0" smtClean="0"/>
              <a:t> are said to be </a:t>
            </a:r>
            <a:r>
              <a:rPr lang="en-US" i="1" dirty="0" smtClean="0"/>
              <a:t>disjoint</a:t>
            </a:r>
            <a:r>
              <a:rPr lang="en-US" dirty="0" smtClean="0"/>
              <a:t>.</a:t>
            </a:r>
          </a:p>
          <a:p>
            <a:r>
              <a:rPr lang="en-US" b="1" dirty="0" smtClean="0"/>
              <a:t>Example</a:t>
            </a:r>
            <a:r>
              <a:rPr lang="en-US" dirty="0" smtClean="0"/>
              <a:t>: What is?  </a:t>
            </a:r>
            <a:r>
              <a:rPr lang="en-US" dirty="0" smtClean="0">
                <a:latin typeface="Cambria Math" pitchFamily="18" charset="0"/>
                <a:ea typeface="Cambria Math" pitchFamily="18" charset="0"/>
              </a:rPr>
              <a:t>{1,2,3} ∩ {3,4,5}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{3}</a:t>
            </a:r>
          </a:p>
          <a:p>
            <a:r>
              <a:rPr lang="en-US" b="1" dirty="0" err="1" smtClean="0"/>
              <a:t>Example:</a:t>
            </a:r>
            <a:r>
              <a:rPr lang="en-US" dirty="0" err="1" smtClean="0"/>
              <a:t>What</a:t>
            </a:r>
            <a:r>
              <a:rPr lang="en-US" dirty="0" smtClean="0"/>
              <a:t> is?  </a:t>
            </a:r>
          </a:p>
          <a:p>
            <a:pPr>
              <a:buNone/>
            </a:pPr>
            <a:r>
              <a:rPr lang="en-US" dirty="0" smtClean="0">
                <a:latin typeface="Cambria Math" pitchFamily="18" charset="0"/>
                <a:ea typeface="Cambria Math" pitchFamily="18" charset="0"/>
              </a:rPr>
              <a:t>                {1,2,3} ∩ {4,5,6} ?    </a:t>
            </a:r>
          </a:p>
          <a:p>
            <a:pPr>
              <a:buNone/>
            </a:pP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Solution</a:t>
            </a:r>
            <a:r>
              <a:rPr lang="en-US" dirty="0" smtClean="0">
                <a:latin typeface="Cambria Math" pitchFamily="18" charset="0"/>
                <a:ea typeface="Cambria Math" pitchFamily="18" charset="0"/>
              </a:rPr>
              <a:t>: </a:t>
            </a:r>
            <a:r>
              <a:rPr lang="en-US" dirty="0" smtClean="0">
                <a:latin typeface="Cambria Math"/>
                <a:ea typeface="Cambria Math"/>
              </a:rPr>
              <a:t>∅</a:t>
            </a:r>
          </a:p>
          <a:p>
            <a:pPr>
              <a:buNone/>
            </a:pPr>
            <a:endParaRPr lang="en-US" dirty="0" smtClean="0">
              <a:latin typeface="Cambria Math" pitchFamily="18" charset="0"/>
              <a:ea typeface="Cambria Math" pitchFamily="18" charset="0"/>
            </a:endParaRPr>
          </a:p>
          <a:p>
            <a:pPr>
              <a:buNone/>
            </a:pPr>
            <a:endParaRPr lang="en-US" dirty="0">
              <a:latin typeface="Cambria Math" pitchFamily="18" charset="0"/>
              <a:ea typeface="Cambria Math" pitchFamily="18" charset="0"/>
            </a:endParaRPr>
          </a:p>
        </p:txBody>
      </p:sp>
      <p:pic>
        <p:nvPicPr>
          <p:cNvPr id="5" name="Picture 4" descr="addin_tmp.png"/>
          <p:cNvPicPr>
            <a:picLocks noChangeAspect="1"/>
          </p:cNvPicPr>
          <p:nvPr>
            <p:custDataLst>
              <p:tags r:id="rId1"/>
            </p:custDataLst>
          </p:nvPr>
        </p:nvPicPr>
        <p:blipFill>
          <a:blip r:embed="rId3" cstate="print"/>
          <a:stretch>
            <a:fillRect/>
          </a:stretch>
        </p:blipFill>
        <p:spPr>
          <a:xfrm>
            <a:off x="2514600" y="2819400"/>
            <a:ext cx="3026093" cy="382905"/>
          </a:xfrm>
          <a:prstGeom prst="rect">
            <a:avLst/>
          </a:prstGeom>
        </p:spPr>
      </p:pic>
      <p:grpSp>
        <p:nvGrpSpPr>
          <p:cNvPr id="36" name="Group 35"/>
          <p:cNvGrpSpPr/>
          <p:nvPr/>
        </p:nvGrpSpPr>
        <p:grpSpPr>
          <a:xfrm>
            <a:off x="5715000" y="4724400"/>
            <a:ext cx="3429000" cy="1447800"/>
            <a:chOff x="5715000" y="4724400"/>
            <a:chExt cx="3429000" cy="1447800"/>
          </a:xfrm>
        </p:grpSpPr>
        <p:sp>
          <p:nvSpPr>
            <p:cNvPr id="23" name="Oval 22"/>
            <p:cNvSpPr/>
            <p:nvPr/>
          </p:nvSpPr>
          <p:spPr>
            <a:xfrm>
              <a:off x="6934200" y="5105400"/>
              <a:ext cx="533400" cy="8382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0"/>
            <p:cNvGrpSpPr/>
            <p:nvPr/>
          </p:nvGrpSpPr>
          <p:grpSpPr>
            <a:xfrm>
              <a:off x="5715000" y="4724400"/>
              <a:ext cx="2971800" cy="1447800"/>
              <a:chOff x="5715000" y="4724400"/>
              <a:chExt cx="2971800" cy="1447800"/>
            </a:xfrm>
          </p:grpSpPr>
          <p:sp>
            <p:nvSpPr>
              <p:cNvPr id="32" name="Rectangle 31"/>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9"/>
              <p:cNvGrpSpPr/>
              <p:nvPr/>
            </p:nvGrpSpPr>
            <p:grpSpPr>
              <a:xfrm>
                <a:off x="6248400" y="5029200"/>
                <a:ext cx="1905000" cy="990600"/>
                <a:chOff x="6248400" y="5029200"/>
                <a:chExt cx="1905000" cy="990600"/>
              </a:xfrm>
            </p:grpSpPr>
            <p:sp>
              <p:nvSpPr>
                <p:cNvPr id="34" name="Oval 33"/>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1"/>
            <p:cNvGrpSpPr/>
            <p:nvPr/>
          </p:nvGrpSpPr>
          <p:grpSpPr>
            <a:xfrm>
              <a:off x="6400800" y="4800600"/>
              <a:ext cx="2743200" cy="826532"/>
              <a:chOff x="6400800" y="4800600"/>
              <a:chExt cx="2743200" cy="826532"/>
            </a:xfrm>
          </p:grpSpPr>
          <p:sp>
            <p:nvSpPr>
              <p:cNvPr id="29" name="TextBox 28"/>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30" name="TextBox 29"/>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31" name="TextBox 30"/>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6" name="TextBox 15"/>
          <p:cNvSpPr txBox="1"/>
          <p:nvPr/>
        </p:nvSpPr>
        <p:spPr>
          <a:xfrm>
            <a:off x="6172200" y="4267200"/>
            <a:ext cx="29718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ea typeface="Cambria Math"/>
              </a:rPr>
              <a:t>A</a:t>
            </a:r>
            <a:r>
              <a:rPr lang="en-US" i="1" dirty="0" smtClean="0">
                <a:latin typeface="Cambria Math"/>
                <a:ea typeface="Cambria Math"/>
              </a:rPr>
              <a:t> </a:t>
            </a:r>
            <a:r>
              <a:rPr lang="en-US" dirty="0" smtClean="0">
                <a:latin typeface="Cambria Math"/>
                <a:ea typeface="Cambria Math"/>
              </a:rPr>
              <a:t>∩</a:t>
            </a:r>
            <a:r>
              <a:rPr lang="en-US" i="1" dirty="0" smtClean="0">
                <a:ea typeface="Cambria Math"/>
              </a:rPr>
              <a:t>B</a:t>
            </a:r>
            <a:r>
              <a:rPr lang="en-US" dirty="0" smtClean="0"/>
              <a:t>    </a:t>
            </a:r>
            <a:endParaRPr lang="en-US" dirty="0"/>
          </a:p>
        </p:txBody>
      </p:sp>
      <p:sp>
        <p:nvSpPr>
          <p:cNvPr id="17" name="Slide Number Placeholder 16"/>
          <p:cNvSpPr>
            <a:spLocks noGrp="1"/>
          </p:cNvSpPr>
          <p:nvPr>
            <p:ph type="sldNum" sz="quarter" idx="12"/>
          </p:nvPr>
        </p:nvSpPr>
        <p:spPr/>
        <p:txBody>
          <a:bodyPr/>
          <a:lstStyle/>
          <a:p>
            <a:fld id="{9CA217EF-0505-4C33-BB20-8A8DF2039023}"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Complement</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If </a:t>
            </a:r>
            <a:r>
              <a:rPr lang="en-US" i="1" dirty="0" smtClean="0"/>
              <a:t>A</a:t>
            </a:r>
            <a:r>
              <a:rPr lang="en-US" dirty="0" smtClean="0"/>
              <a:t> is a set, then the complement of the </a:t>
            </a:r>
            <a:r>
              <a:rPr lang="en-US" i="1" dirty="0" smtClean="0"/>
              <a:t>A</a:t>
            </a:r>
            <a:r>
              <a:rPr lang="en-US" b="1" dirty="0" smtClean="0"/>
              <a:t> </a:t>
            </a:r>
            <a:r>
              <a:rPr lang="en-US" dirty="0" smtClean="0"/>
              <a:t>(with respect to </a:t>
            </a:r>
            <a:r>
              <a:rPr lang="en-US" i="1" dirty="0" smtClean="0">
                <a:ea typeface="Cambria Math" pitchFamily="18" charset="0"/>
              </a:rPr>
              <a:t>U</a:t>
            </a:r>
            <a:r>
              <a:rPr lang="en-US" dirty="0" smtClean="0"/>
              <a:t>), denoted by </a:t>
            </a:r>
            <a:r>
              <a:rPr lang="en-US" i="1" dirty="0" smtClean="0"/>
              <a:t>Ā</a:t>
            </a:r>
            <a:r>
              <a:rPr lang="en-US" dirty="0" smtClean="0"/>
              <a:t> is the set  </a:t>
            </a:r>
            <a:r>
              <a:rPr lang="en-US" i="1" dirty="0" smtClean="0">
                <a:ea typeface="Cambria Math" pitchFamily="18" charset="0"/>
              </a:rPr>
              <a:t>U</a:t>
            </a:r>
            <a:r>
              <a:rPr lang="en-US" dirty="0" smtClean="0">
                <a:latin typeface="Cambria Math" pitchFamily="18" charset="0"/>
                <a:ea typeface="Cambria Math" pitchFamily="18" charset="0"/>
              </a:rPr>
              <a:t> - </a:t>
            </a:r>
            <a:r>
              <a:rPr lang="en-US" i="1" dirty="0" smtClean="0">
                <a:ea typeface="Cambria Math" pitchFamily="18" charset="0"/>
              </a:rPr>
              <a:t>A</a:t>
            </a:r>
          </a:p>
          <a:p>
            <a:pPr>
              <a:buNone/>
            </a:pPr>
            <a:r>
              <a:rPr lang="en-US" dirty="0" smtClean="0"/>
              <a:t>                       </a:t>
            </a:r>
            <a:r>
              <a:rPr lang="en-US" i="1" dirty="0" smtClean="0">
                <a:ea typeface="Cambria Math" pitchFamily="18" charset="0"/>
              </a:rPr>
              <a:t>Ā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U</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A</a:t>
            </a:r>
            <a:r>
              <a:rPr lang="en-US" dirty="0" smtClean="0">
                <a:latin typeface="Cambria Math"/>
                <a:ea typeface="Cambria Math"/>
              </a:rPr>
              <a:t>}</a:t>
            </a:r>
            <a:endParaRPr lang="en-US" dirty="0" smtClean="0">
              <a:latin typeface="Cambria Math" pitchFamily="18" charset="0"/>
              <a:ea typeface="Cambria Math" pitchFamily="18" charset="0"/>
            </a:endParaRPr>
          </a:p>
          <a:p>
            <a:pPr>
              <a:buNone/>
            </a:pPr>
            <a:r>
              <a:rPr lang="en-US" dirty="0" smtClean="0"/>
              <a:t>  (The complement of A is sometimes denoted by </a:t>
            </a:r>
            <a:r>
              <a:rPr lang="en-US" i="1" dirty="0" smtClean="0"/>
              <a:t>A</a:t>
            </a:r>
            <a:r>
              <a:rPr lang="en-US" i="1" baseline="30000" dirty="0" smtClean="0"/>
              <a:t>c </a:t>
            </a:r>
            <a:r>
              <a:rPr lang="en-US" i="1" dirty="0" smtClean="0"/>
              <a:t>.</a:t>
            </a:r>
            <a:r>
              <a:rPr lang="en-US" dirty="0" smtClean="0"/>
              <a:t>)</a:t>
            </a:r>
          </a:p>
          <a:p>
            <a:pPr>
              <a:buNone/>
            </a:pPr>
            <a:r>
              <a:rPr lang="en-US" b="1" dirty="0" smtClean="0"/>
              <a:t>  Example</a:t>
            </a:r>
            <a:r>
              <a:rPr lang="en-US" dirty="0" smtClean="0"/>
              <a:t>: If </a:t>
            </a:r>
            <a:r>
              <a:rPr lang="en-US" i="1" dirty="0" smtClean="0"/>
              <a:t>U</a:t>
            </a:r>
            <a:r>
              <a:rPr lang="en-US" dirty="0" smtClean="0"/>
              <a:t> is the positive integers less than 100, what is the complement of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a:ea typeface="Cambria Math"/>
              </a:rPr>
              <a:t> |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&gt; 70} </a:t>
            </a:r>
          </a:p>
          <a:p>
            <a:pPr>
              <a:buNone/>
            </a:pPr>
            <a:r>
              <a:rPr lang="en-US" dirty="0" smtClean="0">
                <a:latin typeface="Cambria Math"/>
                <a:ea typeface="Cambria Math"/>
              </a:rPr>
              <a:t>            Solution: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ea typeface="Cambria Math"/>
              </a:rPr>
              <a:t> </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70} </a:t>
            </a:r>
          </a:p>
        </p:txBody>
      </p:sp>
      <p:grpSp>
        <p:nvGrpSpPr>
          <p:cNvPr id="25" name="Group 24"/>
          <p:cNvGrpSpPr/>
          <p:nvPr/>
        </p:nvGrpSpPr>
        <p:grpSpPr>
          <a:xfrm>
            <a:off x="5562600" y="5029200"/>
            <a:ext cx="3733800" cy="1676400"/>
            <a:chOff x="5562600" y="4495800"/>
            <a:chExt cx="3733800" cy="1676400"/>
          </a:xfrm>
        </p:grpSpPr>
        <p:grpSp>
          <p:nvGrpSpPr>
            <p:cNvPr id="27" name="Group 19"/>
            <p:cNvGrpSpPr/>
            <p:nvPr/>
          </p:nvGrpSpPr>
          <p:grpSpPr>
            <a:xfrm>
              <a:off x="5562600" y="4724400"/>
              <a:ext cx="2971800" cy="1447800"/>
              <a:chOff x="5562600" y="4724400"/>
              <a:chExt cx="2971800" cy="1447800"/>
            </a:xfrm>
          </p:grpSpPr>
          <p:sp>
            <p:nvSpPr>
              <p:cNvPr id="30" name="Rectangle 29"/>
              <p:cNvSpPr/>
              <p:nvPr/>
            </p:nvSpPr>
            <p:spPr>
              <a:xfrm>
                <a:off x="5562600" y="4724400"/>
                <a:ext cx="2971800" cy="1447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096000" y="5029200"/>
                <a:ext cx="1219200" cy="990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6248400" y="5181600"/>
              <a:ext cx="381000" cy="369332"/>
            </a:xfrm>
            <a:prstGeom prst="rect">
              <a:avLst/>
            </a:prstGeom>
            <a:noFill/>
          </p:spPr>
          <p:txBody>
            <a:bodyPr wrap="square" rtlCol="0">
              <a:spAutoFit/>
            </a:bodyPr>
            <a:lstStyle/>
            <a:p>
              <a:r>
                <a:rPr lang="en-US" i="1" dirty="0" smtClean="0"/>
                <a:t>A</a:t>
              </a:r>
              <a:endParaRPr lang="en-US" i="1" dirty="0"/>
            </a:p>
          </p:txBody>
        </p:sp>
        <p:sp>
          <p:nvSpPr>
            <p:cNvPr id="26" name="TextBox 25"/>
            <p:cNvSpPr txBox="1"/>
            <p:nvPr/>
          </p:nvSpPr>
          <p:spPr>
            <a:xfrm>
              <a:off x="8458200" y="4495800"/>
              <a:ext cx="838200" cy="369332"/>
            </a:xfrm>
            <a:prstGeom prst="rect">
              <a:avLst/>
            </a:prstGeom>
            <a:noFill/>
          </p:spPr>
          <p:txBody>
            <a:bodyPr wrap="square" rtlCol="0">
              <a:spAutoFit/>
            </a:bodyPr>
            <a:lstStyle/>
            <a:p>
              <a:r>
                <a:rPr lang="en-US" i="1" dirty="0" smtClean="0"/>
                <a:t>U</a:t>
              </a:r>
              <a:endParaRPr lang="en-US" i="1" dirty="0"/>
            </a:p>
          </p:txBody>
        </p:sp>
      </p:grpSp>
      <p:sp>
        <p:nvSpPr>
          <p:cNvPr id="10" name="TextBox 9"/>
          <p:cNvSpPr txBox="1"/>
          <p:nvPr/>
        </p:nvSpPr>
        <p:spPr>
          <a:xfrm>
            <a:off x="5257800" y="4724400"/>
            <a:ext cx="3581400" cy="369332"/>
          </a:xfrm>
          <a:prstGeom prst="rect">
            <a:avLst/>
          </a:prstGeom>
          <a:noFill/>
        </p:spPr>
        <p:txBody>
          <a:bodyPr wrap="square" rtlCol="0">
            <a:spAutoFit/>
          </a:bodyPr>
          <a:lstStyle/>
          <a:p>
            <a:r>
              <a:rPr lang="en-US" dirty="0" smtClean="0"/>
              <a:t>Venn Diagram for Complement</a:t>
            </a:r>
            <a:endParaRPr lang="en-US" dirty="0"/>
          </a:p>
        </p:txBody>
      </p:sp>
      <p:sp>
        <p:nvSpPr>
          <p:cNvPr id="11" name="Rectangle 10"/>
          <p:cNvSpPr/>
          <p:nvPr/>
        </p:nvSpPr>
        <p:spPr>
          <a:xfrm>
            <a:off x="5638800" y="5410200"/>
            <a:ext cx="336952" cy="369332"/>
          </a:xfrm>
          <a:prstGeom prst="rect">
            <a:avLst/>
          </a:prstGeom>
        </p:spPr>
        <p:txBody>
          <a:bodyPr wrap="none">
            <a:spAutoFit/>
          </a:bodyPr>
          <a:lstStyle/>
          <a:p>
            <a:r>
              <a:rPr lang="en-US" i="1" dirty="0" smtClean="0">
                <a:ea typeface="Cambria Math" pitchFamily="18" charset="0"/>
              </a:rPr>
              <a:t>Ā</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Sets</a:t>
            </a:r>
            <a:endParaRPr lang="en-US" dirty="0"/>
          </a:p>
        </p:txBody>
      </p:sp>
      <p:sp>
        <p:nvSpPr>
          <p:cNvPr id="3" name="Subtitle 2"/>
          <p:cNvSpPr>
            <a:spLocks noGrp="1"/>
          </p:cNvSpPr>
          <p:nvPr>
            <p:ph type="subTitle" idx="1"/>
          </p:nvPr>
        </p:nvSpPr>
        <p:spPr/>
        <p:txBody>
          <a:bodyPr/>
          <a:lstStyle/>
          <a:p>
            <a:r>
              <a:rPr lang="en-US" dirty="0" smtClean="0"/>
              <a:t>Section 2.1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a:t>
            </a:r>
            <a:endParaRPr lang="en-US" dirty="0"/>
          </a:p>
        </p:txBody>
      </p:sp>
      <p:sp>
        <p:nvSpPr>
          <p:cNvPr id="3" name="Content Placeholder 2"/>
          <p:cNvSpPr>
            <a:spLocks noGrp="1"/>
          </p:cNvSpPr>
          <p:nvPr>
            <p:ph idx="1"/>
          </p:nvPr>
        </p:nvSpPr>
        <p:spPr/>
        <p:txBody>
          <a:bodyPr/>
          <a:lstStyle/>
          <a:p>
            <a:r>
              <a:rPr lang="en-US" b="1" dirty="0" smtClean="0"/>
              <a:t>Definition</a:t>
            </a:r>
            <a:r>
              <a:rPr lang="en-US" dirty="0" smtClean="0"/>
              <a:t>: Let  </a:t>
            </a:r>
            <a:r>
              <a:rPr lang="en-US" i="1" dirty="0" smtClean="0"/>
              <a:t>A </a:t>
            </a:r>
            <a:r>
              <a:rPr lang="en-US" dirty="0" smtClean="0"/>
              <a:t>and </a:t>
            </a:r>
            <a:r>
              <a:rPr lang="en-US" i="1" dirty="0" smtClean="0"/>
              <a:t>B</a:t>
            </a:r>
            <a:r>
              <a:rPr lang="en-US" dirty="0" smtClean="0"/>
              <a:t> be sets. The </a:t>
            </a:r>
            <a:r>
              <a:rPr lang="en-US" i="1" dirty="0" smtClean="0"/>
              <a:t>difference</a:t>
            </a:r>
            <a:r>
              <a:rPr lang="en-US" dirty="0" smtClean="0"/>
              <a:t> of </a:t>
            </a:r>
            <a:r>
              <a:rPr lang="en-US" i="1" dirty="0" smtClean="0"/>
              <a:t>A</a:t>
            </a:r>
            <a:r>
              <a:rPr lang="en-US" dirty="0" smtClean="0"/>
              <a:t> and </a:t>
            </a:r>
            <a:r>
              <a:rPr lang="en-US" i="1" dirty="0" smtClean="0"/>
              <a:t>B</a:t>
            </a:r>
            <a:r>
              <a:rPr lang="en-US" dirty="0" smtClean="0"/>
              <a:t>, denoted by </a:t>
            </a:r>
            <a:r>
              <a:rPr lang="en-US" i="1" dirty="0" smtClean="0"/>
              <a:t>A</a:t>
            </a:r>
            <a:r>
              <a:rPr lang="en-US" dirty="0" smtClean="0"/>
              <a:t> – </a:t>
            </a:r>
            <a:r>
              <a:rPr lang="en-US" i="1" dirty="0" smtClean="0"/>
              <a:t>B</a:t>
            </a:r>
            <a:r>
              <a:rPr lang="en-US" dirty="0" smtClean="0"/>
              <a:t>, is the set containing the elements of </a:t>
            </a:r>
            <a:r>
              <a:rPr lang="en-US" i="1" dirty="0" smtClean="0"/>
              <a:t>A</a:t>
            </a:r>
            <a:r>
              <a:rPr lang="en-US" dirty="0" smtClean="0"/>
              <a:t> that are not in </a:t>
            </a:r>
            <a:r>
              <a:rPr lang="en-US" i="1" dirty="0" smtClean="0"/>
              <a:t>B</a:t>
            </a:r>
            <a:r>
              <a:rPr lang="en-US" dirty="0" smtClean="0"/>
              <a:t>. The difference of </a:t>
            </a:r>
            <a:r>
              <a:rPr lang="en-US" i="1" dirty="0" smtClean="0"/>
              <a:t>A</a:t>
            </a:r>
            <a:r>
              <a:rPr lang="en-US" dirty="0" smtClean="0"/>
              <a:t> and </a:t>
            </a:r>
            <a:r>
              <a:rPr lang="en-US" i="1" dirty="0" smtClean="0"/>
              <a:t>B</a:t>
            </a:r>
            <a:r>
              <a:rPr lang="en-US" dirty="0" smtClean="0"/>
              <a:t> is also called the complement of </a:t>
            </a:r>
            <a:r>
              <a:rPr lang="en-US" i="1" dirty="0" smtClean="0"/>
              <a:t>B</a:t>
            </a:r>
            <a:r>
              <a:rPr lang="en-US" dirty="0" smtClean="0"/>
              <a:t> with respect to </a:t>
            </a:r>
            <a:r>
              <a:rPr lang="en-US" i="1" dirty="0" smtClean="0"/>
              <a:t>A</a:t>
            </a:r>
            <a:r>
              <a:rPr lang="en-US" dirty="0" smtClean="0"/>
              <a:t>.</a:t>
            </a:r>
          </a:p>
          <a:p>
            <a:pPr>
              <a:buNone/>
            </a:pPr>
            <a:r>
              <a:rPr lang="en-US" dirty="0" smtClean="0"/>
              <a:t>               </a:t>
            </a:r>
            <a:r>
              <a:rPr lang="en-US" i="1" dirty="0" smtClean="0"/>
              <a:t>A</a:t>
            </a:r>
            <a:r>
              <a:rPr lang="en-US" dirty="0" smtClean="0"/>
              <a:t> – </a:t>
            </a:r>
            <a:r>
              <a:rPr lang="en-US" i="1" dirty="0" smtClean="0"/>
              <a:t>B</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i="1" dirty="0" smtClean="0">
                <a:ea typeface="Cambria Math"/>
              </a:rPr>
              <a:t>x</a:t>
            </a:r>
            <a:r>
              <a:rPr lang="en-US" dirty="0" smtClean="0">
                <a:latin typeface="Cambria Math"/>
                <a:ea typeface="Cambria Math"/>
              </a:rPr>
              <a:t> ∈ A </a:t>
            </a:r>
            <a:r>
              <a:rPr lang="en-US" dirty="0" smtClean="0">
                <a:latin typeface="Cambria Math"/>
                <a:ea typeface="Cambria Math"/>
                <a:sym typeface="Symbol"/>
              </a:rPr>
              <a:t></a:t>
            </a:r>
            <a:r>
              <a:rPr lang="en-US" dirty="0" smtClean="0">
                <a:latin typeface="Cambria Math"/>
                <a:ea typeface="Cambria Math"/>
              </a:rPr>
              <a:t> </a:t>
            </a:r>
            <a:r>
              <a:rPr lang="en-US" i="1" dirty="0" smtClean="0">
                <a:ea typeface="Cambria Math"/>
              </a:rPr>
              <a:t>x</a:t>
            </a:r>
            <a:r>
              <a:rPr lang="en-US" i="1" dirty="0" smtClean="0">
                <a:latin typeface="Cambria Math"/>
                <a:ea typeface="Cambria Math"/>
              </a:rPr>
              <a:t> </a:t>
            </a:r>
            <a:r>
              <a:rPr lang="en-US" dirty="0" smtClean="0">
                <a:latin typeface="Cambria Math"/>
                <a:ea typeface="Cambria Math"/>
              </a:rPr>
              <a:t>∉ </a:t>
            </a:r>
            <a:r>
              <a:rPr lang="en-US" i="1" dirty="0" smtClean="0">
                <a:ea typeface="Cambria Math"/>
              </a:rPr>
              <a:t>B</a:t>
            </a:r>
            <a:r>
              <a:rPr lang="en-US" dirty="0" smtClean="0">
                <a:latin typeface="Cambria Math"/>
                <a:ea typeface="Cambria Math"/>
              </a:rPr>
              <a:t>}  =   </a:t>
            </a:r>
            <a:r>
              <a:rPr lang="en-US" i="1" dirty="0" smtClean="0">
                <a:ea typeface="Cambria Math" pitchFamily="18" charset="0"/>
              </a:rPr>
              <a:t>A</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sym typeface="Symbol"/>
              </a:rPr>
              <a:t></a:t>
            </a:r>
            <a:r>
              <a:rPr lang="en-US" i="1" dirty="0" smtClean="0">
                <a:ea typeface="Cambria Math" pitchFamily="18" charset="0"/>
                <a:sym typeface="Symbol"/>
              </a:rPr>
              <a:t>B</a:t>
            </a:r>
            <a:endParaRPr lang="en-US" i="1" dirty="0" smtClean="0">
              <a:ea typeface="Cambria Math" pitchFamily="18" charset="0"/>
            </a:endParaRPr>
          </a:p>
        </p:txBody>
      </p:sp>
      <p:grpSp>
        <p:nvGrpSpPr>
          <p:cNvPr id="38" name="Group 37"/>
          <p:cNvGrpSpPr/>
          <p:nvPr/>
        </p:nvGrpSpPr>
        <p:grpSpPr>
          <a:xfrm>
            <a:off x="1905000" y="4953000"/>
            <a:ext cx="3429000" cy="1447800"/>
            <a:chOff x="5410200" y="4876800"/>
            <a:chExt cx="3429000" cy="1447800"/>
          </a:xfrm>
        </p:grpSpPr>
        <p:sp>
          <p:nvSpPr>
            <p:cNvPr id="29" name="Rectangle 28"/>
            <p:cNvSpPr/>
            <p:nvPr/>
          </p:nvSpPr>
          <p:spPr>
            <a:xfrm>
              <a:off x="5410200" y="48768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943600" y="5181600"/>
              <a:ext cx="1219200" cy="9906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629400" y="51816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001000" y="4953000"/>
              <a:ext cx="838200" cy="369332"/>
            </a:xfrm>
            <a:prstGeom prst="rect">
              <a:avLst/>
            </a:prstGeom>
            <a:noFill/>
          </p:spPr>
          <p:txBody>
            <a:bodyPr wrap="square" rtlCol="0">
              <a:spAutoFit/>
            </a:bodyPr>
            <a:lstStyle/>
            <a:p>
              <a:r>
                <a:rPr lang="en-US" dirty="0" smtClean="0"/>
                <a:t>U</a:t>
              </a:r>
              <a:endParaRPr lang="en-US" dirty="0"/>
            </a:p>
          </p:txBody>
        </p:sp>
        <p:sp>
          <p:nvSpPr>
            <p:cNvPr id="35" name="TextBox 34"/>
            <p:cNvSpPr txBox="1"/>
            <p:nvPr/>
          </p:nvSpPr>
          <p:spPr>
            <a:xfrm>
              <a:off x="5715000" y="5181600"/>
              <a:ext cx="381000" cy="369332"/>
            </a:xfrm>
            <a:prstGeom prst="rect">
              <a:avLst/>
            </a:prstGeom>
            <a:noFill/>
          </p:spPr>
          <p:txBody>
            <a:bodyPr wrap="square" rtlCol="0">
              <a:spAutoFit/>
            </a:bodyPr>
            <a:lstStyle/>
            <a:p>
              <a:r>
                <a:rPr lang="en-US" dirty="0" smtClean="0"/>
                <a:t>A</a:t>
              </a:r>
              <a:endParaRPr lang="en-US" dirty="0"/>
            </a:p>
          </p:txBody>
        </p:sp>
        <p:sp>
          <p:nvSpPr>
            <p:cNvPr id="36" name="TextBox 35"/>
            <p:cNvSpPr txBox="1"/>
            <p:nvPr/>
          </p:nvSpPr>
          <p:spPr>
            <a:xfrm>
              <a:off x="7315200" y="5410200"/>
              <a:ext cx="381000" cy="369332"/>
            </a:xfrm>
            <a:prstGeom prst="rect">
              <a:avLst/>
            </a:prstGeom>
            <a:noFill/>
          </p:spPr>
          <p:txBody>
            <a:bodyPr wrap="square" rtlCol="0">
              <a:spAutoFit/>
            </a:bodyPr>
            <a:lstStyle/>
            <a:p>
              <a:r>
                <a:rPr lang="en-US" dirty="0" smtClean="0"/>
                <a:t>B</a:t>
              </a:r>
              <a:endParaRPr lang="en-US" dirty="0"/>
            </a:p>
          </p:txBody>
        </p:sp>
        <p:sp>
          <p:nvSpPr>
            <p:cNvPr id="37" name="Oval 36"/>
            <p:cNvSpPr/>
            <p:nvPr/>
          </p:nvSpPr>
          <p:spPr>
            <a:xfrm>
              <a:off x="6629400" y="5257800"/>
              <a:ext cx="533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p:nvSpPr>
        <p:spPr>
          <a:xfrm>
            <a:off x="5181600" y="4953000"/>
            <a:ext cx="35052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 </a:t>
            </a:r>
            <a:r>
              <a:rPr lang="en-US" i="1" dirty="0" smtClean="0">
                <a:latin typeface="Cambria Math"/>
                <a:ea typeface="Cambria Math"/>
              </a:rPr>
              <a:t>B</a:t>
            </a:r>
            <a:r>
              <a:rPr lang="en-US" dirty="0" smtClean="0"/>
              <a:t>    </a:t>
            </a:r>
            <a:endParaRPr lang="en-US" dirty="0"/>
          </a:p>
        </p:txBody>
      </p:sp>
      <p:sp>
        <p:nvSpPr>
          <p:cNvPr id="13" name="Slide Number Placeholder 12"/>
          <p:cNvSpPr>
            <a:spLocks noGrp="1"/>
          </p:cNvSpPr>
          <p:nvPr>
            <p:ph type="sldNum" sz="quarter" idx="12"/>
          </p:nvPr>
        </p:nvSpPr>
        <p:spPr/>
        <p:txBody>
          <a:bodyPr/>
          <a:lstStyle/>
          <a:p>
            <a:fld id="{9CA217EF-0505-4C33-BB20-8A8DF203902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The Cardinality of the Union of Two Sets</a:t>
            </a:r>
            <a:endParaRPr lang="en-US" sz="4000" dirty="0"/>
          </a:p>
        </p:txBody>
      </p:sp>
      <p:sp>
        <p:nvSpPr>
          <p:cNvPr id="13" name="Content Placeholder 2"/>
          <p:cNvSpPr txBox="1">
            <a:spLocks/>
          </p:cNvSpPr>
          <p:nvPr/>
        </p:nvSpPr>
        <p:spPr>
          <a:xfrm>
            <a:off x="685800" y="1905000"/>
            <a:ext cx="8229600" cy="4389120"/>
          </a:xfrm>
          <a:prstGeom prst="rect">
            <a:avLst/>
          </a:prstGeom>
        </p:spPr>
        <p:txBody>
          <a:bodyPr vert="horz">
            <a:normAutofit fontScale="70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Inclusion-Exclusion</a:t>
            </a: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2600" b="1" i="0" u="none" strike="noStrike" kern="1200" cap="none" spc="0" normalizeH="0" baseline="0" noProof="0" dirty="0" smtClean="0">
                <a:ln>
                  <a:noFill/>
                </a:ln>
                <a:solidFill>
                  <a:srgbClr val="7030A0"/>
                </a:solidFill>
                <a:effectLst/>
                <a:uLnTx/>
                <a:uFillTx/>
                <a:latin typeface="Cambria Math" pitchFamily="18" charset="0"/>
                <a:ea typeface="Cambria Math" pitchFamily="18" charset="0"/>
              </a:rPr>
              <a:t>-</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2600" i="1" u="none" strike="noStrike" kern="1200" cap="none" spc="0" normalizeH="0" baseline="0" noProof="0" dirty="0" smtClean="0">
                <a:ln>
                  <a:noFill/>
                </a:ln>
                <a:solidFill>
                  <a:schemeClr val="tx1"/>
                </a:solidFill>
                <a:effectLst/>
                <a:uLnTx/>
                <a:uFillTx/>
                <a:ea typeface="Cambria Math" pitchFamily="18" charset="0"/>
              </a:rPr>
              <a:t>A</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 </a:t>
            </a:r>
            <a:r>
              <a:rPr kumimoji="0" lang="en-US" sz="2600" i="1" u="none" strike="noStrike" kern="1200" cap="none" spc="0" normalizeH="0" baseline="0" noProof="0" dirty="0" smtClean="0">
                <a:ln>
                  <a:noFill/>
                </a:ln>
                <a:solidFill>
                  <a:schemeClr val="tx1"/>
                </a:solidFill>
                <a:effectLst/>
                <a:uLnTx/>
                <a:uFillTx/>
                <a:ea typeface="Cambria Math" pitchFamily="18" charset="0"/>
              </a:rPr>
              <a:t>B</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endParaRPr lang="en-US" sz="2600" dirty="0" smtClean="0">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b="1" dirty="0" smtClean="0"/>
              <a:t>Example</a:t>
            </a:r>
            <a:r>
              <a:rPr lang="en-US" sz="2600" dirty="0" smtClean="0"/>
              <a:t>: Let </a:t>
            </a:r>
            <a:r>
              <a:rPr lang="en-US" sz="2600" i="1" dirty="0" smtClean="0"/>
              <a:t>A</a:t>
            </a:r>
            <a:r>
              <a:rPr lang="en-US" sz="2600" dirty="0" smtClean="0"/>
              <a:t> be the math majors in your class and </a:t>
            </a:r>
            <a:r>
              <a:rPr lang="en-US" sz="2600" i="1" dirty="0" smtClean="0"/>
              <a:t>B</a:t>
            </a:r>
            <a:r>
              <a:rPr lang="en-US" sz="2600" dirty="0" smtClean="0"/>
              <a:t> be the CS majors. To count the number of students who are either math majors or CS majors, add the number of math majors and the number of CS majors, and subtract the number of joint CS/math majors.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Arial" pitchFamily="34" charset="0"/>
              <a:buChar char="•"/>
              <a:tabLst/>
              <a:defRPr/>
            </a:pPr>
            <a:r>
              <a:rPr lang="en-US" sz="2600" dirty="0" smtClean="0"/>
              <a:t>We will return to this principle in Chapter 6 and Chapter 8 where we will derive a formula for the cardinality of the union of </a:t>
            </a:r>
            <a:r>
              <a:rPr lang="en-US" sz="2600" i="1" dirty="0" smtClean="0"/>
              <a:t>n</a:t>
            </a:r>
            <a:r>
              <a:rPr lang="en-US" sz="2600" dirty="0" smtClean="0"/>
              <a:t> sets, where </a:t>
            </a:r>
            <a:r>
              <a:rPr lang="en-US" sz="2600" i="1" dirty="0" smtClean="0"/>
              <a:t>n</a:t>
            </a:r>
            <a:r>
              <a:rPr lang="en-US" sz="2600" dirty="0" smtClean="0"/>
              <a:t> is a positive integer.</a:t>
            </a:r>
          </a:p>
          <a:p>
            <a:pPr marL="274320" lvl="0" indent="-274320">
              <a:spcBef>
                <a:spcPct val="20000"/>
              </a:spcBef>
              <a:buClr>
                <a:schemeClr val="accent3"/>
              </a:buClr>
              <a:buSzPct val="95000"/>
            </a:pPr>
            <a:r>
              <a:rPr lang="en-US" sz="2600" dirty="0" smtClean="0"/>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3" name="Group 22"/>
          <p:cNvGrpSpPr/>
          <p:nvPr/>
        </p:nvGrpSpPr>
        <p:grpSpPr>
          <a:xfrm>
            <a:off x="5257800" y="1905000"/>
            <a:ext cx="3429000" cy="1447800"/>
            <a:chOff x="5715000" y="4724400"/>
            <a:chExt cx="3429000" cy="1447800"/>
          </a:xfrm>
        </p:grpSpPr>
        <p:sp>
          <p:nvSpPr>
            <p:cNvPr id="24" name="Oval 23"/>
            <p:cNvSpPr/>
            <p:nvPr/>
          </p:nvSpPr>
          <p:spPr>
            <a:xfrm>
              <a:off x="6934200" y="5105400"/>
              <a:ext cx="533400" cy="838200"/>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20"/>
            <p:cNvGrpSpPr/>
            <p:nvPr/>
          </p:nvGrpSpPr>
          <p:grpSpPr>
            <a:xfrm>
              <a:off x="5715000" y="4724400"/>
              <a:ext cx="2971800" cy="1447800"/>
              <a:chOff x="5715000" y="4724400"/>
              <a:chExt cx="2971800" cy="1447800"/>
            </a:xfrm>
          </p:grpSpPr>
          <p:sp>
            <p:nvSpPr>
              <p:cNvPr id="30" name="Rectangle 29"/>
              <p:cNvSpPr/>
              <p:nvPr/>
            </p:nvSpPr>
            <p:spPr>
              <a:xfrm>
                <a:off x="5715000" y="4724400"/>
                <a:ext cx="29718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19"/>
              <p:cNvGrpSpPr/>
              <p:nvPr/>
            </p:nvGrpSpPr>
            <p:grpSpPr>
              <a:xfrm>
                <a:off x="6248400" y="5029200"/>
                <a:ext cx="1905000" cy="990600"/>
                <a:chOff x="6248400" y="5029200"/>
                <a:chExt cx="1905000" cy="990600"/>
              </a:xfrm>
            </p:grpSpPr>
            <p:sp>
              <p:nvSpPr>
                <p:cNvPr id="32" name="Oval 31"/>
                <p:cNvSpPr/>
                <p:nvPr/>
              </p:nvSpPr>
              <p:spPr>
                <a:xfrm>
                  <a:off x="62484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6934200" y="50292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21"/>
            <p:cNvGrpSpPr/>
            <p:nvPr/>
          </p:nvGrpSpPr>
          <p:grpSpPr>
            <a:xfrm>
              <a:off x="6400800" y="4800600"/>
              <a:ext cx="2743200" cy="826532"/>
              <a:chOff x="6400800" y="4800600"/>
              <a:chExt cx="2743200" cy="826532"/>
            </a:xfrm>
          </p:grpSpPr>
          <p:sp>
            <p:nvSpPr>
              <p:cNvPr id="27" name="TextBox 26"/>
              <p:cNvSpPr txBox="1"/>
              <p:nvPr/>
            </p:nvSpPr>
            <p:spPr>
              <a:xfrm>
                <a:off x="8305800" y="4800600"/>
                <a:ext cx="838200" cy="369332"/>
              </a:xfrm>
              <a:prstGeom prst="rect">
                <a:avLst/>
              </a:prstGeom>
              <a:noFill/>
            </p:spPr>
            <p:txBody>
              <a:bodyPr wrap="square" rtlCol="0">
                <a:spAutoFit/>
              </a:bodyPr>
              <a:lstStyle/>
              <a:p>
                <a:r>
                  <a:rPr lang="en-US" i="1" dirty="0" smtClean="0"/>
                  <a:t>U</a:t>
                </a:r>
                <a:endParaRPr lang="en-US" i="1" dirty="0"/>
              </a:p>
            </p:txBody>
          </p:sp>
          <p:sp>
            <p:nvSpPr>
              <p:cNvPr id="28" name="TextBox 27"/>
              <p:cNvSpPr txBox="1"/>
              <p:nvPr/>
            </p:nvSpPr>
            <p:spPr>
              <a:xfrm>
                <a:off x="6400800" y="5181600"/>
                <a:ext cx="381000" cy="369332"/>
              </a:xfrm>
              <a:prstGeom prst="rect">
                <a:avLst/>
              </a:prstGeom>
              <a:noFill/>
            </p:spPr>
            <p:txBody>
              <a:bodyPr wrap="square" rtlCol="0">
                <a:spAutoFit/>
              </a:bodyPr>
              <a:lstStyle/>
              <a:p>
                <a:r>
                  <a:rPr lang="en-US" i="1" dirty="0" smtClean="0"/>
                  <a:t>A</a:t>
                </a:r>
                <a:endParaRPr lang="en-US" i="1" dirty="0"/>
              </a:p>
            </p:txBody>
          </p:sp>
          <p:sp>
            <p:nvSpPr>
              <p:cNvPr id="29" name="TextBox 28"/>
              <p:cNvSpPr txBox="1"/>
              <p:nvPr/>
            </p:nvSpPr>
            <p:spPr>
              <a:xfrm>
                <a:off x="7620000" y="5257800"/>
                <a:ext cx="381000" cy="369332"/>
              </a:xfrm>
              <a:prstGeom prst="rect">
                <a:avLst/>
              </a:prstGeom>
              <a:noFill/>
            </p:spPr>
            <p:txBody>
              <a:bodyPr wrap="square" rtlCol="0">
                <a:spAutoFit/>
              </a:bodyPr>
              <a:lstStyle/>
              <a:p>
                <a:r>
                  <a:rPr lang="en-US" i="1" dirty="0" smtClean="0"/>
                  <a:t>B</a:t>
                </a:r>
                <a:endParaRPr lang="en-US" i="1" dirty="0"/>
              </a:p>
            </p:txBody>
          </p:sp>
        </p:grpSp>
      </p:grpSp>
      <p:sp>
        <p:nvSpPr>
          <p:cNvPr id="15" name="TextBox 14"/>
          <p:cNvSpPr txBox="1"/>
          <p:nvPr/>
        </p:nvSpPr>
        <p:spPr>
          <a:xfrm>
            <a:off x="5105400" y="3505200"/>
            <a:ext cx="3962400" cy="369332"/>
          </a:xfrm>
          <a:prstGeom prst="rect">
            <a:avLst/>
          </a:prstGeom>
          <a:noFill/>
        </p:spPr>
        <p:txBody>
          <a:bodyPr wrap="square" rtlCol="0">
            <a:spAutoFit/>
          </a:bodyPr>
          <a:lstStyle/>
          <a:p>
            <a:r>
              <a:rPr lang="en-US" dirty="0" smtClean="0"/>
              <a:t>Venn Diagram</a:t>
            </a:r>
            <a:r>
              <a:rPr lang="en-US" dirty="0" smtClean="0">
                <a:latin typeface="Cambria Math"/>
                <a:ea typeface="Cambria Math"/>
              </a:rPr>
              <a:t>  for </a:t>
            </a:r>
            <a:r>
              <a:rPr lang="en-US" i="1" dirty="0" smtClean="0">
                <a:latin typeface="Cambria Math"/>
                <a:ea typeface="Cambria Math"/>
              </a:rPr>
              <a:t>A</a:t>
            </a:r>
            <a:r>
              <a:rPr lang="en-US" dirty="0" smtClean="0">
                <a:latin typeface="Cambria Math"/>
                <a:ea typeface="Cambria Math"/>
              </a:rPr>
              <a:t>, </a:t>
            </a:r>
            <a:r>
              <a:rPr lang="en-US" i="1" dirty="0" smtClean="0">
                <a:latin typeface="Cambria Math"/>
                <a:ea typeface="Cambria Math"/>
              </a:rPr>
              <a:t>B</a:t>
            </a:r>
            <a:r>
              <a:rPr lang="en-US" dirty="0" smtClean="0">
                <a:latin typeface="Cambria Math"/>
                <a:ea typeface="Cambria Math"/>
              </a:rPr>
              <a:t>,</a:t>
            </a:r>
            <a:r>
              <a:rPr lang="en-US" i="1" dirty="0" smtClean="0">
                <a:ea typeface="Cambria Math" pitchFamily="18" charset="0"/>
              </a:rPr>
              <a:t> A</a:t>
            </a:r>
            <a:r>
              <a:rPr lang="en-US" dirty="0" smtClean="0">
                <a:latin typeface="Cambria Math" pitchFamily="18" charset="0"/>
                <a:ea typeface="Cambria Math" pitchFamily="18" charset="0"/>
              </a:rPr>
              <a:t> ∩ </a:t>
            </a:r>
            <a:r>
              <a:rPr lang="en-US" i="1" dirty="0" smtClean="0">
                <a:ea typeface="Cambria Math" pitchFamily="18" charset="0"/>
              </a:rPr>
              <a:t>B, A</a:t>
            </a:r>
            <a:r>
              <a:rPr lang="en-US" dirty="0" smtClean="0">
                <a:latin typeface="Cambria Math" pitchFamily="18" charset="0"/>
                <a:ea typeface="Cambria Math" pitchFamily="18" charset="0"/>
              </a:rPr>
              <a:t> ∪ </a:t>
            </a:r>
            <a:r>
              <a:rPr lang="en-US" i="1" dirty="0" smtClean="0">
                <a:ea typeface="Cambria Math" pitchFamily="18" charset="0"/>
              </a:rPr>
              <a:t>B </a:t>
            </a:r>
            <a:r>
              <a:rPr lang="en-US" dirty="0" smtClean="0">
                <a:latin typeface="Cambria Math"/>
                <a:ea typeface="Cambria Math"/>
              </a:rPr>
              <a:t> </a:t>
            </a:r>
            <a:r>
              <a:rPr lang="en-US" dirty="0" smtClean="0"/>
              <a:t>    </a:t>
            </a:r>
            <a:endParaRPr lang="en-US" dirty="0"/>
          </a:p>
        </p:txBody>
      </p:sp>
      <p:sp>
        <p:nvSpPr>
          <p:cNvPr id="16" name="Slide Number Placeholder 15"/>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normAutofit/>
          </a:bodyPr>
          <a:lstStyle/>
          <a:p>
            <a:pPr>
              <a:buNone/>
            </a:pPr>
            <a:r>
              <a:rPr lang="en-US" sz="2000" b="1" dirty="0" smtClean="0"/>
              <a:t>Example</a:t>
            </a:r>
            <a:r>
              <a:rPr lang="en-US" sz="2000" dirty="0" smtClean="0"/>
              <a:t>: </a:t>
            </a:r>
            <a:r>
              <a:rPr lang="en-US" sz="2000" i="1" dirty="0" smtClean="0"/>
              <a:t>U</a:t>
            </a:r>
            <a:r>
              <a:rPr lang="en-US" sz="2000" dirty="0" smtClean="0"/>
              <a:t> = {</a:t>
            </a:r>
            <a:r>
              <a:rPr lang="en-US" sz="2000" dirty="0" smtClean="0">
                <a:latin typeface="Cambria Math" pitchFamily="18" charset="0"/>
                <a:ea typeface="Cambria Math" pitchFamily="18" charset="0"/>
              </a:rPr>
              <a:t>0,1,2,3,4,5</a:t>
            </a:r>
            <a:r>
              <a:rPr lang="en-US" sz="2000" dirty="0" smtClean="0"/>
              <a:t>,</a:t>
            </a:r>
            <a:r>
              <a:rPr lang="en-US" sz="2000" dirty="0" smtClean="0">
                <a:latin typeface="Cambria Math" pitchFamily="18" charset="0"/>
                <a:ea typeface="Cambria Math" pitchFamily="18" charset="0"/>
              </a:rPr>
              <a:t>6,7,8,9,10</a:t>
            </a:r>
            <a:r>
              <a:rPr lang="en-US" sz="2000" dirty="0" smtClean="0"/>
              <a:t>}  </a:t>
            </a:r>
            <a:r>
              <a:rPr lang="en-US" sz="2000" i="1" dirty="0" smtClean="0"/>
              <a:t>A</a:t>
            </a:r>
            <a:r>
              <a:rPr lang="en-US" sz="2000" dirty="0" smtClean="0"/>
              <a:t> = {</a:t>
            </a:r>
            <a:r>
              <a:rPr lang="en-US" sz="2000" dirty="0" smtClean="0">
                <a:latin typeface="Cambria Math" pitchFamily="18" charset="0"/>
                <a:ea typeface="Cambria Math" pitchFamily="18" charset="0"/>
              </a:rPr>
              <a:t>1,2,3,4,5</a:t>
            </a:r>
            <a:r>
              <a:rPr lang="en-US" sz="2000" dirty="0" smtClean="0"/>
              <a:t>},    </a:t>
            </a:r>
            <a:r>
              <a:rPr lang="en-US" sz="2000" i="1" dirty="0" smtClean="0"/>
              <a:t>B</a:t>
            </a:r>
            <a:r>
              <a:rPr lang="en-US" sz="2000" dirty="0" smtClean="0"/>
              <a:t> ={</a:t>
            </a:r>
            <a:r>
              <a:rPr lang="en-US" sz="2000" dirty="0" smtClean="0">
                <a:latin typeface="Cambria Math" pitchFamily="18" charset="0"/>
                <a:ea typeface="Cambria Math" pitchFamily="18" charset="0"/>
              </a:rPr>
              <a:t>4,5,6,7,8</a:t>
            </a:r>
            <a:r>
              <a:rPr lang="en-US" sz="2000" dirty="0" smtClean="0"/>
              <a:t>}</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latin typeface="Cambria Math"/>
                <a:ea typeface="Cambria Math"/>
              </a:rPr>
              <a:t>             </a:t>
            </a:r>
          </a:p>
          <a:p>
            <a:pPr marL="1010412" lvl="2" indent="-342900">
              <a:buNone/>
            </a:pPr>
            <a:r>
              <a:rPr lang="en-US" sz="1600" b="1" dirty="0" smtClean="0">
                <a:latin typeface="Cambria Math"/>
                <a:ea typeface="Cambria Math"/>
              </a:rPr>
              <a:t> </a:t>
            </a:r>
            <a:r>
              <a:rPr lang="en-US" sz="1600" b="1" dirty="0" smtClean="0">
                <a:ea typeface="Cambria Math"/>
              </a:rPr>
              <a:t>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1,2,3,4,5</a:t>
            </a:r>
            <a:r>
              <a:rPr lang="en-US" sz="1600" dirty="0" smtClean="0"/>
              <a:t>,</a:t>
            </a:r>
            <a:r>
              <a:rPr lang="en-US" sz="1600" dirty="0" smtClean="0">
                <a:latin typeface="Cambria Math" pitchFamily="18" charset="0"/>
                <a:ea typeface="Cambria Math" pitchFamily="18" charset="0"/>
              </a:rPr>
              <a:t>6,7,8</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a:t>
            </a:r>
            <a:r>
              <a:rPr lang="en-US" sz="1600" dirty="0" smtClean="0">
                <a:latin typeface="Cambria Math"/>
                <a:ea typeface="Cambria Math"/>
              </a:rPr>
              <a:t>∩ </a:t>
            </a:r>
            <a:r>
              <a:rPr lang="en-US" sz="1600" i="1" dirty="0" smtClean="0">
                <a:ea typeface="Cambria Math"/>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4,5</a:t>
            </a:r>
            <a:r>
              <a:rPr lang="en-US" sz="1600" dirty="0" smtClean="0"/>
              <a:t>}</a:t>
            </a:r>
            <a:r>
              <a:rPr lang="en-US" sz="1600" b="1" dirty="0" smtClean="0">
                <a:latin typeface="Cambria Math"/>
                <a:ea typeface="Cambria Math"/>
              </a:rPr>
              <a:t> </a:t>
            </a:r>
          </a:p>
          <a:p>
            <a:pPr marL="736092" lvl="1" indent="-342900">
              <a:buFont typeface="+mj-lt"/>
              <a:buAutoNum type="arabicPeriod"/>
            </a:pPr>
            <a:r>
              <a:rPr lang="en-US" sz="1600" i="1" dirty="0" smtClean="0">
                <a:ea typeface="Cambria Math" pitchFamily="18" charset="0"/>
              </a:rPr>
              <a:t>Ā</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0,6,7,8,9,10</a:t>
            </a:r>
            <a:r>
              <a:rPr lang="en-US" sz="1600" dirty="0" smtClean="0"/>
              <a:t>}</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dirty="0" smtClean="0">
                <a:latin typeface="Cambria Math" pitchFamily="18" charset="0"/>
                <a:ea typeface="Cambria Math" pitchFamily="18" charset="0"/>
                <a:sym typeface="Symbol"/>
              </a:rPr>
              <a:t>                        </a:t>
            </a:r>
          </a:p>
          <a:p>
            <a:pPr marL="1010412" lvl="2" indent="-342900">
              <a:buNone/>
            </a:pPr>
            <a:r>
              <a:rPr lang="en-US" sz="1600" dirty="0" smtClean="0">
                <a:latin typeface="Cambria Math" pitchFamily="18" charset="0"/>
                <a:ea typeface="Cambria Math" pitchFamily="18" charset="0"/>
                <a:sym typeface="Symbol"/>
              </a:rPr>
              <a:t> </a:t>
            </a:r>
            <a:r>
              <a:rPr lang="en-US" sz="1600" b="1" dirty="0" smtClean="0">
                <a:ea typeface="Cambria Math"/>
              </a:rPr>
              <a:t>Solution:</a:t>
            </a:r>
            <a:r>
              <a:rPr lang="en-US" sz="1600" dirty="0" smtClean="0"/>
              <a:t> {</a:t>
            </a:r>
            <a:r>
              <a:rPr lang="en-US" sz="1600" dirty="0" smtClean="0">
                <a:latin typeface="Cambria Math" pitchFamily="18" charset="0"/>
                <a:ea typeface="Cambria Math" pitchFamily="18" charset="0"/>
              </a:rPr>
              <a:t>0,1,2,3,9,10</a:t>
            </a:r>
            <a:r>
              <a:rPr lang="en-US" sz="1600" dirty="0" smtClean="0"/>
              <a:t>}</a:t>
            </a:r>
            <a:endParaRPr lang="en-US" sz="1600" dirty="0" smtClean="0">
              <a:latin typeface="Cambria Math" pitchFamily="18" charset="0"/>
              <a:ea typeface="Cambria Math" pitchFamily="18" charset="0"/>
              <a:sym typeface="Symbol"/>
            </a:endParaRPr>
          </a:p>
          <a:p>
            <a:pPr marL="736092" lvl="1" indent="-342900">
              <a:buFont typeface="+mj-lt"/>
              <a:buAutoNum type="arabicPeriod"/>
            </a:pPr>
            <a:r>
              <a:rPr lang="en-US" sz="1600" i="1" dirty="0" smtClean="0">
                <a:ea typeface="Cambria Math" pitchFamily="18" charset="0"/>
              </a:rPr>
              <a:t>A</a:t>
            </a:r>
            <a:r>
              <a:rPr lang="en-US" sz="1600" b="1" dirty="0" smtClean="0">
                <a:latin typeface="Cambria Math" pitchFamily="18" charset="0"/>
                <a:ea typeface="Cambria Math" pitchFamily="18" charset="0"/>
              </a:rPr>
              <a:t> – </a:t>
            </a:r>
            <a:r>
              <a:rPr lang="en-US" sz="1600" i="1" dirty="0" smtClean="0">
                <a:ea typeface="Cambria Math" pitchFamily="18" charset="0"/>
              </a:rPr>
              <a:t>B</a:t>
            </a:r>
            <a:r>
              <a:rPr lang="en-US" sz="1600" b="1" dirty="0" smtClean="0">
                <a:ea typeface="Cambria Math"/>
              </a:rPr>
              <a:t>            </a:t>
            </a:r>
          </a:p>
          <a:p>
            <a:pPr marL="1010412" lvl="2" indent="-342900">
              <a:buNone/>
            </a:pPr>
            <a:r>
              <a:rPr lang="en-US" sz="1600" b="1" dirty="0" smtClean="0">
                <a:ea typeface="Cambria Math"/>
              </a:rPr>
              <a:t>  Solution:</a:t>
            </a:r>
            <a:r>
              <a:rPr lang="en-US" sz="1600" b="1" dirty="0" smtClean="0">
                <a:latin typeface="Cambria Math"/>
                <a:ea typeface="Cambria Math"/>
              </a:rPr>
              <a:t> </a:t>
            </a:r>
            <a:r>
              <a:rPr lang="en-US" sz="1600" dirty="0" smtClean="0"/>
              <a:t>{</a:t>
            </a:r>
            <a:r>
              <a:rPr lang="en-US" sz="1600" dirty="0" smtClean="0">
                <a:latin typeface="Cambria Math" pitchFamily="18" charset="0"/>
                <a:ea typeface="Cambria Math" pitchFamily="18" charset="0"/>
              </a:rPr>
              <a:t>1,2,3</a:t>
            </a:r>
            <a:r>
              <a:rPr lang="en-US" sz="1600" dirty="0" smtClean="0"/>
              <a:t>} </a:t>
            </a:r>
            <a:endParaRPr lang="en-US" sz="1600" b="1" dirty="0" smtClean="0">
              <a:latin typeface="Cambria Math" pitchFamily="18" charset="0"/>
              <a:ea typeface="Cambria Math" pitchFamily="18" charset="0"/>
            </a:endParaRPr>
          </a:p>
          <a:p>
            <a:pPr marL="736092" lvl="1" indent="-342900">
              <a:buFont typeface="+mj-lt"/>
              <a:buAutoNum type="arabicPeriod"/>
            </a:pPr>
            <a:r>
              <a:rPr lang="en-US" sz="1600" i="1" dirty="0" smtClean="0">
                <a:ea typeface="Cambria Math" pitchFamily="18" charset="0"/>
              </a:rPr>
              <a:t>B</a:t>
            </a:r>
            <a:r>
              <a:rPr lang="en-US" sz="1600" b="1" dirty="0" smtClean="0">
                <a:latin typeface="Cambria Math" pitchFamily="18" charset="0"/>
                <a:ea typeface="Cambria Math" pitchFamily="18" charset="0"/>
              </a:rPr>
              <a:t> – </a:t>
            </a:r>
            <a:r>
              <a:rPr lang="en-US" sz="1600" i="1" dirty="0" smtClean="0">
                <a:ea typeface="Cambria Math" pitchFamily="18" charset="0"/>
              </a:rPr>
              <a:t>A</a:t>
            </a:r>
            <a:r>
              <a:rPr lang="en-US" sz="1600" b="1" dirty="0" smtClean="0">
                <a:latin typeface="Cambria Math" pitchFamily="18" charset="0"/>
                <a:ea typeface="Cambria Math" pitchFamily="18" charset="0"/>
              </a:rPr>
              <a:t>               </a:t>
            </a:r>
          </a:p>
          <a:p>
            <a:pPr marL="1010412" lvl="2" indent="-342900">
              <a:buNone/>
            </a:pPr>
            <a:r>
              <a:rPr lang="en-US" sz="1600" b="1" dirty="0" smtClean="0">
                <a:ea typeface="Cambria Math"/>
              </a:rPr>
              <a:t>Solution:</a:t>
            </a:r>
            <a:r>
              <a:rPr lang="en-US" sz="1600" b="1" dirty="0" smtClean="0">
                <a:latin typeface="Cambria Math" pitchFamily="18" charset="0"/>
                <a:ea typeface="Cambria Math" pitchFamily="18" charset="0"/>
              </a:rPr>
              <a:t> </a:t>
            </a:r>
            <a:r>
              <a:rPr lang="en-US" sz="1600" dirty="0" smtClean="0"/>
              <a:t>{</a:t>
            </a:r>
            <a:r>
              <a:rPr lang="en-US" sz="1600" dirty="0" smtClean="0">
                <a:latin typeface="Cambria Math" pitchFamily="18" charset="0"/>
                <a:ea typeface="Cambria Math" pitchFamily="18" charset="0"/>
              </a:rPr>
              <a:t>6,7,8</a:t>
            </a:r>
            <a:r>
              <a:rPr lang="en-US" sz="1600" dirty="0" smtClean="0"/>
              <a:t>} </a:t>
            </a:r>
            <a:r>
              <a:rPr lang="en-US" sz="1600" b="1" dirty="0" smtClean="0">
                <a:latin typeface="Cambria Math" pitchFamily="18" charset="0"/>
                <a:ea typeface="Cambria Math" pitchFamily="18" charset="0"/>
              </a:rPr>
              <a:t>			</a:t>
            </a:r>
          </a:p>
          <a:p>
            <a:pPr lvl="1"/>
            <a:endParaRPr lang="en-US" b="1" dirty="0" smtClean="0">
              <a:latin typeface="Cambria Math" pitchFamily="18" charset="0"/>
              <a:ea typeface="Cambria Math" pitchFamily="18" charset="0"/>
            </a:endParaRPr>
          </a:p>
          <a:p>
            <a:pPr lvl="1"/>
            <a:endParaRPr lang="en-US" b="1" dirty="0" smtClean="0">
              <a:latin typeface="Cambria Math"/>
              <a:ea typeface="Cambria Math"/>
            </a:endParaRPr>
          </a:p>
          <a:p>
            <a:pPr lvl="1"/>
            <a:endParaRPr lang="en-US" b="1" dirty="0" smtClean="0">
              <a:latin typeface="Cambria Math"/>
              <a:ea typeface="Cambria Math"/>
            </a:endParaRPr>
          </a:p>
          <a:p>
            <a:pPr lvl="1"/>
            <a:endParaRPr lang="en-US" dirty="0" smtClean="0"/>
          </a:p>
          <a:p>
            <a:pPr lvl="1">
              <a:buNone/>
            </a:pPr>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1295400" y="4114800"/>
            <a:ext cx="128016" cy="150686"/>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Symmetric </a:t>
            </a:r>
            <a:r>
              <a:rPr lang="en-US" dirty="0" smtClean="0"/>
              <a:t>Difference</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The </a:t>
            </a:r>
            <a:r>
              <a:rPr lang="en-US" i="1" dirty="0" smtClean="0"/>
              <a:t>symmetric difference </a:t>
            </a:r>
            <a:r>
              <a:rPr lang="en-US" dirty="0" smtClean="0"/>
              <a:t>of </a:t>
            </a:r>
            <a:r>
              <a:rPr lang="en-US" b="1" dirty="0" smtClean="0"/>
              <a:t>A</a:t>
            </a:r>
            <a:r>
              <a:rPr lang="en-US" dirty="0" smtClean="0"/>
              <a:t> and </a:t>
            </a:r>
            <a:r>
              <a:rPr lang="en-US" b="1" dirty="0" smtClean="0"/>
              <a:t>B</a:t>
            </a:r>
            <a:r>
              <a:rPr lang="en-US" dirty="0" smtClean="0"/>
              <a:t>, denoted by                   is the set</a:t>
            </a:r>
          </a:p>
          <a:p>
            <a:endParaRPr lang="en-US" dirty="0" smtClean="0"/>
          </a:p>
          <a:p>
            <a:pPr>
              <a:buNone/>
            </a:pPr>
            <a:r>
              <a:rPr lang="en-US" b="1" dirty="0" smtClean="0"/>
              <a:t> Example</a:t>
            </a:r>
            <a:r>
              <a:rPr lang="en-US" dirty="0" smtClean="0"/>
              <a:t>:</a:t>
            </a:r>
          </a:p>
          <a:p>
            <a:pPr lvl="1">
              <a:buNone/>
            </a:pPr>
            <a:r>
              <a:rPr lang="en-US" i="1" dirty="0" smtClean="0">
                <a:ea typeface="Cambria Math" pitchFamily="18" charset="0"/>
              </a:rPr>
              <a:t>U</a:t>
            </a:r>
            <a:r>
              <a:rPr lang="en-US" dirty="0" smtClean="0">
                <a:latin typeface="Cambria Math" pitchFamily="18" charset="0"/>
                <a:ea typeface="Cambria Math" pitchFamily="18" charset="0"/>
              </a:rPr>
              <a:t> = {0,1,2,3,4,5,6,7,8,9,10}  </a:t>
            </a:r>
          </a:p>
          <a:p>
            <a:pPr lvl="1">
              <a:buNone/>
            </a:pPr>
            <a:r>
              <a:rPr lang="en-US" i="1" dirty="0" smtClean="0">
                <a:ea typeface="Cambria Math" pitchFamily="18" charset="0"/>
              </a:rPr>
              <a:t>A</a:t>
            </a:r>
            <a:r>
              <a:rPr lang="en-US" dirty="0" smtClean="0">
                <a:ea typeface="Cambria Math" pitchFamily="18" charset="0"/>
              </a:rPr>
              <a:t> </a:t>
            </a:r>
            <a:r>
              <a:rPr lang="en-US" dirty="0" smtClean="0">
                <a:latin typeface="Cambria Math" pitchFamily="18" charset="0"/>
                <a:ea typeface="Cambria Math" pitchFamily="18" charset="0"/>
              </a:rPr>
              <a:t>= {1,2,3,4,5}   </a:t>
            </a:r>
            <a:r>
              <a:rPr lang="en-US" i="1" dirty="0" smtClean="0">
                <a:ea typeface="Cambria Math" pitchFamily="18" charset="0"/>
              </a:rPr>
              <a:t>B</a:t>
            </a:r>
            <a:r>
              <a:rPr lang="en-US" dirty="0" smtClean="0">
                <a:latin typeface="Cambria Math" pitchFamily="18" charset="0"/>
                <a:ea typeface="Cambria Math" pitchFamily="18" charset="0"/>
              </a:rPr>
              <a:t> ={4,5,6,7,8}</a:t>
            </a:r>
          </a:p>
          <a:p>
            <a:pPr lvl="1">
              <a:buNone/>
            </a:pPr>
            <a:r>
              <a:rPr lang="en-US" dirty="0" smtClean="0"/>
              <a:t>What is: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p>
          <a:p>
            <a:pPr lvl="1"/>
            <a:r>
              <a:rPr lang="en-US" b="1" dirty="0" smtClean="0">
                <a:ea typeface="Cambria Math" pitchFamily="18" charset="0"/>
              </a:rPr>
              <a:t>Solution</a:t>
            </a:r>
            <a:r>
              <a:rPr lang="en-US" dirty="0" smtClean="0">
                <a:latin typeface="Cambria Math" pitchFamily="18" charset="0"/>
                <a:ea typeface="Cambria Math" pitchFamily="18" charset="0"/>
              </a:rPr>
              <a:t>: {1,2,3,6,7,8}</a:t>
            </a:r>
            <a:endParaRPr lang="en-US" dirty="0" smtClean="0"/>
          </a:p>
          <a:p>
            <a:pPr lvl="1">
              <a:buNone/>
            </a:pPr>
            <a:endParaRPr lang="en-US" dirty="0" smtClean="0"/>
          </a:p>
          <a:p>
            <a:pPr>
              <a:buNone/>
            </a:pPr>
            <a:endParaRPr lang="en-US" dirty="0"/>
          </a:p>
        </p:txBody>
      </p:sp>
      <p:pic>
        <p:nvPicPr>
          <p:cNvPr id="5" name="Picture 4" descr="addin_tmp.png"/>
          <p:cNvPicPr>
            <a:picLocks noChangeAspect="1"/>
          </p:cNvPicPr>
          <p:nvPr>
            <p:custDataLst>
              <p:tags r:id="rId1"/>
            </p:custDataLst>
          </p:nvPr>
        </p:nvPicPr>
        <p:blipFill>
          <a:blip r:embed="rId5" cstate="print"/>
          <a:stretch>
            <a:fillRect/>
          </a:stretch>
        </p:blipFill>
        <p:spPr>
          <a:xfrm>
            <a:off x="2286000" y="3048000"/>
            <a:ext cx="3051810" cy="382905"/>
          </a:xfrm>
          <a:prstGeom prst="rect">
            <a:avLst/>
          </a:prstGeom>
        </p:spPr>
      </p:pic>
      <p:pic>
        <p:nvPicPr>
          <p:cNvPr id="7" name="Picture 6" descr="addin_tmp.png"/>
          <p:cNvPicPr>
            <a:picLocks noChangeAspect="1"/>
          </p:cNvPicPr>
          <p:nvPr>
            <p:custDataLst>
              <p:tags r:id="rId2"/>
            </p:custDataLst>
          </p:nvPr>
        </p:nvPicPr>
        <p:blipFill>
          <a:blip r:embed="rId6" cstate="print"/>
          <a:stretch>
            <a:fillRect/>
          </a:stretch>
        </p:blipFill>
        <p:spPr>
          <a:xfrm>
            <a:off x="2590800" y="2438400"/>
            <a:ext cx="1025843" cy="308610"/>
          </a:xfrm>
          <a:prstGeom prst="rect">
            <a:avLst/>
          </a:prstGeom>
        </p:spPr>
      </p:pic>
      <p:pic>
        <p:nvPicPr>
          <p:cNvPr id="9" name="Picture 8" descr="addin_tmp.png"/>
          <p:cNvPicPr>
            <a:picLocks noChangeAspect="1"/>
          </p:cNvPicPr>
          <p:nvPr>
            <p:custDataLst>
              <p:tags r:id="rId3"/>
            </p:custDataLst>
          </p:nvPr>
        </p:nvPicPr>
        <p:blipFill>
          <a:blip r:embed="rId6" cstate="print"/>
          <a:stretch>
            <a:fillRect/>
          </a:stretch>
        </p:blipFill>
        <p:spPr>
          <a:xfrm>
            <a:off x="6172200" y="3657600"/>
            <a:ext cx="854869" cy="257175"/>
          </a:xfrm>
          <a:prstGeom prst="rect">
            <a:avLst/>
          </a:prstGeom>
        </p:spPr>
      </p:pic>
      <p:grpSp>
        <p:nvGrpSpPr>
          <p:cNvPr id="35" name="Group 34"/>
          <p:cNvGrpSpPr/>
          <p:nvPr/>
        </p:nvGrpSpPr>
        <p:grpSpPr>
          <a:xfrm>
            <a:off x="4953000" y="3581400"/>
            <a:ext cx="3493476" cy="2057400"/>
            <a:chOff x="4953000" y="3581400"/>
            <a:chExt cx="3493476" cy="2057400"/>
          </a:xfrm>
        </p:grpSpPr>
        <p:sp>
          <p:nvSpPr>
            <p:cNvPr id="10" name="Rectangle 9"/>
            <p:cNvSpPr/>
            <p:nvPr/>
          </p:nvSpPr>
          <p:spPr>
            <a:xfrm>
              <a:off x="4953000" y="3581400"/>
              <a:ext cx="3352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4863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72199" y="4191001"/>
              <a:ext cx="1312985" cy="1303421"/>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543799" y="4210725"/>
              <a:ext cx="902677" cy="369332"/>
            </a:xfrm>
            <a:prstGeom prst="rect">
              <a:avLst/>
            </a:prstGeom>
            <a:noFill/>
          </p:spPr>
          <p:txBody>
            <a:bodyPr wrap="square" rtlCol="0">
              <a:spAutoFit/>
            </a:bodyPr>
            <a:lstStyle/>
            <a:p>
              <a:r>
                <a:rPr lang="en-US" dirty="0" smtClean="0"/>
                <a:t>U</a:t>
              </a:r>
              <a:endParaRPr lang="en-US" dirty="0"/>
            </a:p>
          </p:txBody>
        </p:sp>
        <p:sp>
          <p:nvSpPr>
            <p:cNvPr id="14" name="TextBox 13"/>
            <p:cNvSpPr txBox="1"/>
            <p:nvPr/>
          </p:nvSpPr>
          <p:spPr>
            <a:xfrm>
              <a:off x="5562600" y="4643862"/>
              <a:ext cx="410308" cy="369332"/>
            </a:xfrm>
            <a:prstGeom prst="rect">
              <a:avLst/>
            </a:prstGeom>
            <a:noFill/>
          </p:spPr>
          <p:txBody>
            <a:bodyPr wrap="square" rtlCol="0">
              <a:spAutoFit/>
            </a:bodyPr>
            <a:lstStyle/>
            <a:p>
              <a:r>
                <a:rPr lang="en-US" dirty="0" smtClean="0"/>
                <a:t>A</a:t>
              </a:r>
              <a:endParaRPr lang="en-US" dirty="0"/>
            </a:p>
          </p:txBody>
        </p:sp>
        <p:sp>
          <p:nvSpPr>
            <p:cNvPr id="15" name="TextBox 14"/>
            <p:cNvSpPr txBox="1"/>
            <p:nvPr/>
          </p:nvSpPr>
          <p:spPr>
            <a:xfrm>
              <a:off x="6858000" y="4643862"/>
              <a:ext cx="410308" cy="369332"/>
            </a:xfrm>
            <a:prstGeom prst="rect">
              <a:avLst/>
            </a:prstGeom>
            <a:noFill/>
          </p:spPr>
          <p:txBody>
            <a:bodyPr wrap="square" rtlCol="0">
              <a:spAutoFit/>
            </a:bodyPr>
            <a:lstStyle/>
            <a:p>
              <a:r>
                <a:rPr lang="en-US" dirty="0" smtClean="0"/>
                <a:t>B</a:t>
              </a:r>
              <a:endParaRPr lang="en-US" dirty="0"/>
            </a:p>
          </p:txBody>
        </p:sp>
        <p:sp>
          <p:nvSpPr>
            <p:cNvPr id="16" name="Oval 15"/>
            <p:cNvSpPr/>
            <p:nvPr/>
          </p:nvSpPr>
          <p:spPr>
            <a:xfrm>
              <a:off x="6172199" y="4319336"/>
              <a:ext cx="574431" cy="110289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638800" y="5943600"/>
            <a:ext cx="2438400" cy="369332"/>
          </a:xfrm>
          <a:prstGeom prst="rect">
            <a:avLst/>
          </a:prstGeom>
          <a:noFill/>
        </p:spPr>
        <p:txBody>
          <a:bodyPr wrap="square" rtlCol="0">
            <a:spAutoFit/>
          </a:bodyPr>
          <a:lstStyle/>
          <a:p>
            <a:r>
              <a:rPr lang="en-US" dirty="0" smtClean="0"/>
              <a:t>Venn Diagram</a:t>
            </a:r>
            <a:endParaRPr lang="en-US" dirty="0"/>
          </a:p>
        </p:txBody>
      </p:sp>
      <p:cxnSp>
        <p:nvCxnSpPr>
          <p:cNvPr id="32" name="Straight Arrow Connector 31"/>
          <p:cNvCxnSpPr>
            <a:stCxn id="9" idx="2"/>
          </p:cNvCxnSpPr>
          <p:nvPr/>
        </p:nvCxnSpPr>
        <p:spPr>
          <a:xfrm rot="16200000" flipH="1">
            <a:off x="6590705" y="3923704"/>
            <a:ext cx="276225" cy="2583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p:cNvCxnSpPr>
          <p:nvPr/>
        </p:nvCxnSpPr>
        <p:spPr>
          <a:xfrm rot="5400000">
            <a:off x="6285906" y="3877270"/>
            <a:ext cx="276225" cy="3512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9CA217EF-0505-4C33-BB20-8A8DF2039023}"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Set Identities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Identity laws</a:t>
            </a:r>
          </a:p>
          <a:p>
            <a:pPr>
              <a:buNone/>
            </a:pPr>
            <a:r>
              <a:rPr lang="en-US" dirty="0" smtClean="0"/>
              <a:t>                                           </a:t>
            </a:r>
          </a:p>
          <a:p>
            <a:r>
              <a:rPr lang="en-US" dirty="0" smtClean="0"/>
              <a:t>Domination laws</a:t>
            </a:r>
          </a:p>
          <a:p>
            <a:pPr>
              <a:buNone/>
            </a:pPr>
            <a:r>
              <a:rPr lang="en-US" dirty="0" smtClean="0"/>
              <a:t>                                            </a:t>
            </a:r>
          </a:p>
          <a:p>
            <a:r>
              <a:rPr lang="en-US" dirty="0" smtClean="0"/>
              <a:t>Idempotent laws</a:t>
            </a:r>
          </a:p>
          <a:p>
            <a:pPr>
              <a:buNone/>
            </a:pPr>
            <a:r>
              <a:rPr lang="en-US" dirty="0" smtClean="0"/>
              <a:t>                                           </a:t>
            </a:r>
          </a:p>
          <a:p>
            <a:r>
              <a:rPr lang="en-US" dirty="0" smtClean="0"/>
              <a:t>Complementation law</a:t>
            </a:r>
          </a:p>
        </p:txBody>
      </p:sp>
      <p:pic>
        <p:nvPicPr>
          <p:cNvPr id="4" name="Content Placeholder 3" descr="addin_tmp.png"/>
          <p:cNvPicPr>
            <a:picLocks noChangeAspect="1"/>
          </p:cNvPicPr>
          <p:nvPr>
            <p:custDataLst>
              <p:tags r:id="rId1"/>
            </p:custDataLst>
          </p:nvPr>
        </p:nvPicPr>
        <p:blipFill>
          <a:blip r:embed="rId10" cstate="print"/>
          <a:stretch>
            <a:fillRect/>
          </a:stretch>
        </p:blipFill>
        <p:spPr>
          <a:xfrm>
            <a:off x="1828800" y="2514600"/>
            <a:ext cx="1665923" cy="320040"/>
          </a:xfrm>
          <a:prstGeom prst="rect">
            <a:avLst/>
          </a:prstGeom>
        </p:spPr>
      </p:pic>
      <p:pic>
        <p:nvPicPr>
          <p:cNvPr id="5" name="Picture 4" descr="addin_tmp.png"/>
          <p:cNvPicPr>
            <a:picLocks noChangeAspect="1"/>
          </p:cNvPicPr>
          <p:nvPr>
            <p:custDataLst>
              <p:tags r:id="rId2"/>
            </p:custDataLst>
          </p:nvPr>
        </p:nvPicPr>
        <p:blipFill>
          <a:blip r:embed="rId11" cstate="print"/>
          <a:stretch>
            <a:fillRect/>
          </a:stretch>
        </p:blipFill>
        <p:spPr>
          <a:xfrm>
            <a:off x="4191000" y="2514600"/>
            <a:ext cx="1777365" cy="274320"/>
          </a:xfrm>
          <a:prstGeom prst="rect">
            <a:avLst/>
          </a:prstGeom>
        </p:spPr>
      </p:pic>
      <p:pic>
        <p:nvPicPr>
          <p:cNvPr id="6" name="Picture 5" descr="addin_tmp.png"/>
          <p:cNvPicPr>
            <a:picLocks noChangeAspect="1"/>
          </p:cNvPicPr>
          <p:nvPr>
            <p:custDataLst>
              <p:tags r:id="rId3"/>
            </p:custDataLst>
          </p:nvPr>
        </p:nvPicPr>
        <p:blipFill>
          <a:blip r:embed="rId12" cstate="print"/>
          <a:stretch>
            <a:fillRect/>
          </a:stretch>
        </p:blipFill>
        <p:spPr>
          <a:xfrm>
            <a:off x="1828800" y="3505200"/>
            <a:ext cx="1791653" cy="274320"/>
          </a:xfrm>
          <a:prstGeom prst="rect">
            <a:avLst/>
          </a:prstGeom>
        </p:spPr>
      </p:pic>
      <p:pic>
        <p:nvPicPr>
          <p:cNvPr id="7" name="Picture 6" descr="addin_tmp.png"/>
          <p:cNvPicPr>
            <a:picLocks noChangeAspect="1"/>
          </p:cNvPicPr>
          <p:nvPr>
            <p:custDataLst>
              <p:tags r:id="rId4"/>
            </p:custDataLst>
          </p:nvPr>
        </p:nvPicPr>
        <p:blipFill>
          <a:blip r:embed="rId13" cstate="print"/>
          <a:stretch>
            <a:fillRect/>
          </a:stretch>
        </p:blipFill>
        <p:spPr>
          <a:xfrm>
            <a:off x="4191000" y="3429000"/>
            <a:ext cx="1563053" cy="320040"/>
          </a:xfrm>
          <a:prstGeom prst="rect">
            <a:avLst/>
          </a:prstGeom>
        </p:spPr>
      </p:pic>
      <p:pic>
        <p:nvPicPr>
          <p:cNvPr id="8" name="Content Placeholder 3" descr="addin_tmp.png"/>
          <p:cNvPicPr>
            <a:picLocks noChangeAspect="1"/>
          </p:cNvPicPr>
          <p:nvPr>
            <p:custDataLst>
              <p:tags r:id="rId5"/>
            </p:custDataLst>
          </p:nvPr>
        </p:nvPicPr>
        <p:blipFill>
          <a:blip r:embed="rId14" cstate="print"/>
          <a:stretch>
            <a:fillRect/>
          </a:stretch>
        </p:blipFill>
        <p:spPr>
          <a:xfrm>
            <a:off x="1828800" y="4495800"/>
            <a:ext cx="1760220" cy="274320"/>
          </a:xfrm>
          <a:prstGeom prst="rect">
            <a:avLst/>
          </a:prstGeom>
        </p:spPr>
      </p:pic>
      <p:pic>
        <p:nvPicPr>
          <p:cNvPr id="9" name="Picture 8" descr="addin_tmp.png"/>
          <p:cNvPicPr>
            <a:picLocks noChangeAspect="1"/>
          </p:cNvPicPr>
          <p:nvPr>
            <p:custDataLst>
              <p:tags r:id="rId6"/>
            </p:custDataLst>
          </p:nvPr>
        </p:nvPicPr>
        <p:blipFill>
          <a:blip r:embed="rId15" cstate="print"/>
          <a:stretch>
            <a:fillRect/>
          </a:stretch>
        </p:blipFill>
        <p:spPr>
          <a:xfrm>
            <a:off x="4267200" y="4495800"/>
            <a:ext cx="1760220" cy="274320"/>
          </a:xfrm>
          <a:prstGeom prst="rect">
            <a:avLst/>
          </a:prstGeom>
        </p:spPr>
      </p:pic>
      <p:pic>
        <p:nvPicPr>
          <p:cNvPr id="10" name="Picture 9" descr="addin_tmp.png"/>
          <p:cNvPicPr>
            <a:picLocks noChangeAspect="1"/>
          </p:cNvPicPr>
          <p:nvPr>
            <p:custDataLst>
              <p:tags r:id="rId7"/>
            </p:custDataLst>
          </p:nvPr>
        </p:nvPicPr>
        <p:blipFill>
          <a:blip r:embed="rId16" cstate="print"/>
          <a:stretch>
            <a:fillRect/>
          </a:stretch>
        </p:blipFill>
        <p:spPr>
          <a:xfrm>
            <a:off x="2895600" y="5562600"/>
            <a:ext cx="1360170" cy="494348"/>
          </a:xfrm>
          <a:prstGeom prst="rect">
            <a:avLst/>
          </a:prstGeom>
        </p:spPr>
      </p:pic>
      <p:sp>
        <p:nvSpPr>
          <p:cNvPr id="11" name="TextBox 10"/>
          <p:cNvSpPr txBox="1"/>
          <p:nvPr/>
        </p:nvSpPr>
        <p:spPr>
          <a:xfrm>
            <a:off x="4267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Commutative laws</a:t>
            </a:r>
          </a:p>
          <a:p>
            <a:pPr>
              <a:buNone/>
            </a:pPr>
            <a:r>
              <a:rPr lang="en-US" dirty="0" smtClean="0"/>
              <a:t>                                           </a:t>
            </a:r>
          </a:p>
          <a:p>
            <a:r>
              <a:rPr lang="en-US" dirty="0" smtClean="0"/>
              <a:t>Associative laws</a:t>
            </a:r>
          </a:p>
          <a:p>
            <a:pPr>
              <a:buNone/>
            </a:pPr>
            <a:r>
              <a:rPr lang="en-US" dirty="0" smtClean="0"/>
              <a:t>    </a:t>
            </a:r>
          </a:p>
          <a:p>
            <a:pPr>
              <a:buNone/>
            </a:pPr>
            <a:r>
              <a:rPr lang="en-US" dirty="0" smtClean="0"/>
              <a:t>                                                                         </a:t>
            </a:r>
          </a:p>
          <a:p>
            <a:r>
              <a:rPr lang="en-US" dirty="0" smtClean="0"/>
              <a:t>Distributive laws</a:t>
            </a:r>
          </a:p>
          <a:p>
            <a:pPr>
              <a:buNone/>
            </a:pPr>
            <a:endParaRPr lang="en-US" dirty="0" smtClean="0"/>
          </a:p>
          <a:p>
            <a:pPr>
              <a:buNone/>
            </a:pPr>
            <a:endParaRPr lang="en-US" dirty="0" smtClean="0"/>
          </a:p>
        </p:txBody>
      </p:sp>
      <p:pic>
        <p:nvPicPr>
          <p:cNvPr id="11" name="Content Placeholder 3" descr="addin_tmp.png"/>
          <p:cNvPicPr>
            <a:picLocks noChangeAspect="1"/>
          </p:cNvPicPr>
          <p:nvPr>
            <p:custDataLst>
              <p:tags r:id="rId1"/>
            </p:custDataLst>
          </p:nvPr>
        </p:nvPicPr>
        <p:blipFill>
          <a:blip r:embed="rId9" cstate="print"/>
          <a:stretch>
            <a:fillRect/>
          </a:stretch>
        </p:blipFill>
        <p:spPr>
          <a:xfrm>
            <a:off x="1828800" y="2590800"/>
            <a:ext cx="2511743" cy="274320"/>
          </a:xfrm>
          <a:prstGeom prst="rect">
            <a:avLst/>
          </a:prstGeom>
        </p:spPr>
      </p:pic>
      <p:pic>
        <p:nvPicPr>
          <p:cNvPr id="12" name="Picture 11" descr="addin_tmp.png"/>
          <p:cNvPicPr>
            <a:picLocks noChangeAspect="1"/>
          </p:cNvPicPr>
          <p:nvPr>
            <p:custDataLst>
              <p:tags r:id="rId2"/>
            </p:custDataLst>
          </p:nvPr>
        </p:nvPicPr>
        <p:blipFill>
          <a:blip r:embed="rId10" cstate="print"/>
          <a:stretch>
            <a:fillRect/>
          </a:stretch>
        </p:blipFill>
        <p:spPr>
          <a:xfrm>
            <a:off x="5181600" y="2590800"/>
            <a:ext cx="2511743" cy="274320"/>
          </a:xfrm>
          <a:prstGeom prst="rect">
            <a:avLst/>
          </a:prstGeom>
        </p:spPr>
      </p:pic>
      <p:pic>
        <p:nvPicPr>
          <p:cNvPr id="13" name="Picture 12" descr="addin_tmp.png"/>
          <p:cNvPicPr>
            <a:picLocks noChangeAspect="1"/>
          </p:cNvPicPr>
          <p:nvPr>
            <p:custDataLst>
              <p:tags r:id="rId3"/>
            </p:custDataLst>
          </p:nvPr>
        </p:nvPicPr>
        <p:blipFill>
          <a:blip r:embed="rId11" cstate="print"/>
          <a:stretch>
            <a:fillRect/>
          </a:stretch>
        </p:blipFill>
        <p:spPr>
          <a:xfrm>
            <a:off x="914400" y="3429000"/>
            <a:ext cx="4543425" cy="382905"/>
          </a:xfrm>
          <a:prstGeom prst="rect">
            <a:avLst/>
          </a:prstGeom>
        </p:spPr>
      </p:pic>
      <p:pic>
        <p:nvPicPr>
          <p:cNvPr id="14" name="Content Placeholder 3" descr="addin_tmp.png"/>
          <p:cNvPicPr>
            <a:picLocks noChangeAspect="1"/>
          </p:cNvPicPr>
          <p:nvPr>
            <p:custDataLst>
              <p:tags r:id="rId4"/>
            </p:custDataLst>
          </p:nvPr>
        </p:nvPicPr>
        <p:blipFill>
          <a:blip r:embed="rId12" cstate="print"/>
          <a:stretch>
            <a:fillRect/>
          </a:stretch>
        </p:blipFill>
        <p:spPr>
          <a:xfrm>
            <a:off x="914400" y="3886200"/>
            <a:ext cx="4543425" cy="382905"/>
          </a:xfrm>
          <a:prstGeom prst="rect">
            <a:avLst/>
          </a:prstGeom>
        </p:spPr>
      </p:pic>
      <p:pic>
        <p:nvPicPr>
          <p:cNvPr id="15" name="Content Placeholder 3" descr="addin_tmp.png"/>
          <p:cNvPicPr>
            <a:picLocks noChangeAspect="1"/>
          </p:cNvPicPr>
          <p:nvPr>
            <p:custDataLst>
              <p:tags r:id="rId5"/>
            </p:custDataLst>
          </p:nvPr>
        </p:nvPicPr>
        <p:blipFill>
          <a:blip r:embed="rId13" cstate="print"/>
          <a:stretch>
            <a:fillRect/>
          </a:stretch>
        </p:blipFill>
        <p:spPr>
          <a:xfrm>
            <a:off x="838200" y="4953000"/>
            <a:ext cx="5520690" cy="382905"/>
          </a:xfrm>
          <a:prstGeom prst="rect">
            <a:avLst/>
          </a:prstGeom>
        </p:spPr>
      </p:pic>
      <p:pic>
        <p:nvPicPr>
          <p:cNvPr id="16" name="Picture 15" descr="addin_tmp.png"/>
          <p:cNvPicPr>
            <a:picLocks noChangeAspect="1"/>
          </p:cNvPicPr>
          <p:nvPr>
            <p:custDataLst>
              <p:tags r:id="rId6"/>
            </p:custDataLst>
          </p:nvPr>
        </p:nvPicPr>
        <p:blipFill>
          <a:blip r:embed="rId14" cstate="print"/>
          <a:stretch>
            <a:fillRect/>
          </a:stretch>
        </p:blipFill>
        <p:spPr>
          <a:xfrm>
            <a:off x="914400" y="5562600"/>
            <a:ext cx="5520690" cy="382905"/>
          </a:xfrm>
          <a:prstGeom prst="rect">
            <a:avLst/>
          </a:prstGeom>
        </p:spPr>
      </p:pic>
      <p:sp>
        <p:nvSpPr>
          <p:cNvPr id="10" name="TextBox 9"/>
          <p:cNvSpPr txBox="1"/>
          <p:nvPr/>
        </p:nvSpPr>
        <p:spPr>
          <a:xfrm>
            <a:off x="46482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17" name="Slide Number Placeholder 16"/>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Identities</a:t>
            </a:r>
            <a:endParaRPr lang="en-US" dirty="0"/>
          </a:p>
        </p:txBody>
      </p:sp>
      <p:sp>
        <p:nvSpPr>
          <p:cNvPr id="3" name="Content Placeholder 2"/>
          <p:cNvSpPr>
            <a:spLocks noGrp="1"/>
          </p:cNvSpPr>
          <p:nvPr>
            <p:ph idx="1"/>
          </p:nvPr>
        </p:nvSpPr>
        <p:spPr/>
        <p:txBody>
          <a:bodyPr/>
          <a:lstStyle/>
          <a:p>
            <a:r>
              <a:rPr lang="en-US" dirty="0" smtClean="0"/>
              <a:t>De Morgan’s laws</a:t>
            </a:r>
          </a:p>
          <a:p>
            <a:endParaRPr lang="en-US" dirty="0" smtClean="0"/>
          </a:p>
          <a:p>
            <a:pPr>
              <a:buNone/>
            </a:pPr>
            <a:r>
              <a:rPr lang="en-US" dirty="0" smtClean="0"/>
              <a:t>                                 </a:t>
            </a:r>
          </a:p>
          <a:p>
            <a:r>
              <a:rPr lang="en-US" dirty="0" smtClean="0"/>
              <a:t>Absorption laws</a:t>
            </a:r>
          </a:p>
          <a:p>
            <a:pPr>
              <a:buNone/>
            </a:pPr>
            <a:r>
              <a:rPr lang="en-US" dirty="0" smtClean="0"/>
              <a:t>    </a:t>
            </a:r>
          </a:p>
          <a:p>
            <a:pPr>
              <a:buNone/>
            </a:pPr>
            <a:r>
              <a:rPr lang="en-US" dirty="0" smtClean="0"/>
              <a:t>                                                                         </a:t>
            </a:r>
          </a:p>
          <a:p>
            <a:r>
              <a:rPr lang="en-US" dirty="0" smtClean="0"/>
              <a:t>Complement laws</a:t>
            </a:r>
          </a:p>
          <a:p>
            <a:pPr>
              <a:buNone/>
            </a:pPr>
            <a:endParaRPr lang="en-US" dirty="0" smtClean="0"/>
          </a:p>
          <a:p>
            <a:pPr>
              <a:buNone/>
            </a:pPr>
            <a:endParaRPr lang="en-US" dirty="0" smtClean="0"/>
          </a:p>
        </p:txBody>
      </p:sp>
      <p:pic>
        <p:nvPicPr>
          <p:cNvPr id="10" name="Content Placeholder 3" descr="addin_tmp.png"/>
          <p:cNvPicPr>
            <a:picLocks noChangeAspect="1"/>
          </p:cNvPicPr>
          <p:nvPr>
            <p:custDataLst>
              <p:tags r:id="rId1"/>
            </p:custDataLst>
          </p:nvPr>
        </p:nvPicPr>
        <p:blipFill>
          <a:blip r:embed="rId9" cstate="print"/>
          <a:stretch>
            <a:fillRect/>
          </a:stretch>
        </p:blipFill>
        <p:spPr>
          <a:xfrm>
            <a:off x="1295400" y="2514600"/>
            <a:ext cx="2534603" cy="328613"/>
          </a:xfrm>
          <a:prstGeom prst="rect">
            <a:avLst/>
          </a:prstGeom>
        </p:spPr>
      </p:pic>
      <p:pic>
        <p:nvPicPr>
          <p:cNvPr id="17" name="Picture 16" descr="addin_tmp.png"/>
          <p:cNvPicPr>
            <a:picLocks noChangeAspect="1"/>
          </p:cNvPicPr>
          <p:nvPr>
            <p:custDataLst>
              <p:tags r:id="rId2"/>
            </p:custDataLst>
          </p:nvPr>
        </p:nvPicPr>
        <p:blipFill>
          <a:blip r:embed="rId10" cstate="print"/>
          <a:stretch>
            <a:fillRect/>
          </a:stretch>
        </p:blipFill>
        <p:spPr>
          <a:xfrm>
            <a:off x="4572000" y="2514600"/>
            <a:ext cx="2534603" cy="328613"/>
          </a:xfrm>
          <a:prstGeom prst="rect">
            <a:avLst/>
          </a:prstGeom>
        </p:spPr>
      </p:pic>
      <p:pic>
        <p:nvPicPr>
          <p:cNvPr id="18" name="Content Placeholder 3" descr="addin_tmp.png"/>
          <p:cNvPicPr>
            <a:picLocks noChangeAspect="1"/>
          </p:cNvPicPr>
          <p:nvPr>
            <p:custDataLst>
              <p:tags r:id="rId3"/>
            </p:custDataLst>
          </p:nvPr>
        </p:nvPicPr>
        <p:blipFill>
          <a:blip r:embed="rId11" cstate="print"/>
          <a:stretch>
            <a:fillRect/>
          </a:stretch>
        </p:blipFill>
        <p:spPr>
          <a:xfrm>
            <a:off x="990600" y="4038600"/>
            <a:ext cx="2786063" cy="382905"/>
          </a:xfrm>
          <a:prstGeom prst="rect">
            <a:avLst/>
          </a:prstGeom>
        </p:spPr>
      </p:pic>
      <p:pic>
        <p:nvPicPr>
          <p:cNvPr id="19" name="Picture 18" descr="addin_tmp.png"/>
          <p:cNvPicPr>
            <a:picLocks noChangeAspect="1"/>
          </p:cNvPicPr>
          <p:nvPr>
            <p:custDataLst>
              <p:tags r:id="rId4"/>
            </p:custDataLst>
          </p:nvPr>
        </p:nvPicPr>
        <p:blipFill>
          <a:blip r:embed="rId12" cstate="print"/>
          <a:stretch>
            <a:fillRect/>
          </a:stretch>
        </p:blipFill>
        <p:spPr>
          <a:xfrm>
            <a:off x="4267200" y="4038600"/>
            <a:ext cx="2786063" cy="382905"/>
          </a:xfrm>
          <a:prstGeom prst="rect">
            <a:avLst/>
          </a:prstGeom>
        </p:spPr>
      </p:pic>
      <p:pic>
        <p:nvPicPr>
          <p:cNvPr id="20" name="Picture 19" descr="addin_tmp.png"/>
          <p:cNvPicPr>
            <a:picLocks noChangeAspect="1"/>
          </p:cNvPicPr>
          <p:nvPr>
            <p:custDataLst>
              <p:tags r:id="rId5"/>
            </p:custDataLst>
          </p:nvPr>
        </p:nvPicPr>
        <p:blipFill>
          <a:blip r:embed="rId13" cstate="print"/>
          <a:stretch>
            <a:fillRect/>
          </a:stretch>
        </p:blipFill>
        <p:spPr>
          <a:xfrm>
            <a:off x="1295400" y="5562600"/>
            <a:ext cx="1774508" cy="328613"/>
          </a:xfrm>
          <a:prstGeom prst="rect">
            <a:avLst/>
          </a:prstGeom>
        </p:spPr>
      </p:pic>
      <p:pic>
        <p:nvPicPr>
          <p:cNvPr id="21" name="Picture 20" descr="addin_tmp.png"/>
          <p:cNvPicPr>
            <a:picLocks noChangeAspect="1"/>
          </p:cNvPicPr>
          <p:nvPr>
            <p:custDataLst>
              <p:tags r:id="rId6"/>
            </p:custDataLst>
          </p:nvPr>
        </p:nvPicPr>
        <p:blipFill>
          <a:blip r:embed="rId14" cstate="print"/>
          <a:stretch>
            <a:fillRect/>
          </a:stretch>
        </p:blipFill>
        <p:spPr>
          <a:xfrm>
            <a:off x="4495800" y="5562600"/>
            <a:ext cx="1657350" cy="351473"/>
          </a:xfrm>
          <a:prstGeom prst="rect">
            <a:avLst/>
          </a:prstGeom>
        </p:spPr>
      </p:pic>
      <p:sp>
        <p:nvSpPr>
          <p:cNvPr id="11" name="Slide Number Placeholder 10"/>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Set Identities</a:t>
            </a:r>
            <a:endParaRPr lang="en-US" dirty="0"/>
          </a:p>
        </p:txBody>
      </p:sp>
      <p:sp>
        <p:nvSpPr>
          <p:cNvPr id="3" name="Content Placeholder 2"/>
          <p:cNvSpPr>
            <a:spLocks noGrp="1"/>
          </p:cNvSpPr>
          <p:nvPr>
            <p:ph idx="1"/>
          </p:nvPr>
        </p:nvSpPr>
        <p:spPr/>
        <p:txBody>
          <a:bodyPr/>
          <a:lstStyle/>
          <a:p>
            <a:pPr marL="514350" indent="-514350"/>
            <a:r>
              <a:rPr lang="en-US" dirty="0" smtClean="0"/>
              <a:t>Different ways to prove set identities:</a:t>
            </a:r>
          </a:p>
          <a:p>
            <a:pPr marL="880110" lvl="1" indent="-514350">
              <a:buFont typeface="+mj-lt"/>
              <a:buAutoNum type="arabicPeriod"/>
            </a:pPr>
            <a:r>
              <a:rPr lang="en-US" dirty="0" smtClean="0"/>
              <a:t>Prove that each set (side of the identity) is a subset of the other.</a:t>
            </a:r>
          </a:p>
          <a:p>
            <a:pPr marL="880110" lvl="1" indent="-514350">
              <a:buFont typeface="+mj-lt"/>
              <a:buAutoNum type="arabicPeriod"/>
            </a:pPr>
            <a:r>
              <a:rPr lang="en-US" dirty="0" smtClean="0"/>
              <a:t>Use set builder notation and propositional logic.</a:t>
            </a:r>
          </a:p>
          <a:p>
            <a:pPr marL="880110" lvl="1" indent="-514350">
              <a:buFont typeface="+mj-lt"/>
              <a:buAutoNum type="arabicPeriod"/>
            </a:pPr>
            <a:r>
              <a:rPr lang="en-US" dirty="0" smtClean="0"/>
              <a:t>Membership Tables: Verify that elements in the same combination of sets always either belong or do not belong to the same side of the identity.  Use </a:t>
            </a:r>
            <a:r>
              <a:rPr lang="en-US" dirty="0" smtClean="0">
                <a:latin typeface="Cambria Math" pitchFamily="18" charset="0"/>
                <a:ea typeface="Cambria Math" pitchFamily="18" charset="0"/>
              </a:rPr>
              <a:t>1</a:t>
            </a:r>
            <a:r>
              <a:rPr lang="en-US" dirty="0" smtClean="0"/>
              <a:t> to indicate it is in the set and a </a:t>
            </a:r>
            <a:r>
              <a:rPr lang="en-US" dirty="0" smtClean="0">
                <a:latin typeface="Cambria Math" pitchFamily="18" charset="0"/>
                <a:ea typeface="Cambria Math" pitchFamily="18" charset="0"/>
              </a:rPr>
              <a:t>0</a:t>
            </a:r>
            <a:r>
              <a:rPr lang="en-US" dirty="0" smtClean="0"/>
              <a:t> to indicate that it is not.</a:t>
            </a: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a:t>
            </a:r>
            <a:endParaRPr lang="en-US" dirty="0"/>
          </a:p>
        </p:txBody>
      </p:sp>
      <p:sp>
        <p:nvSpPr>
          <p:cNvPr id="3" name="Content Placeholder 2"/>
          <p:cNvSpPr>
            <a:spLocks noGrp="1"/>
          </p:cNvSpPr>
          <p:nvPr>
            <p:ph idx="1"/>
          </p:nvPr>
        </p:nvSpPr>
        <p:spPr/>
        <p:txBody>
          <a:bodyPr>
            <a:normAutofit/>
          </a:bodyPr>
          <a:lstStyle/>
          <a:p>
            <a:pPr>
              <a:buNone/>
            </a:pPr>
            <a:r>
              <a:rPr lang="en-US" b="1" dirty="0" smtClean="0"/>
              <a:t>Example</a:t>
            </a:r>
            <a:r>
              <a:rPr lang="en-US" dirty="0" smtClean="0"/>
              <a:t>: Prove that</a:t>
            </a:r>
          </a:p>
          <a:p>
            <a:pPr>
              <a:buNone/>
            </a:pPr>
            <a:r>
              <a:rPr lang="en-US" b="1" dirty="0" smtClean="0"/>
              <a:t>Solution</a:t>
            </a:r>
            <a:r>
              <a:rPr lang="en-US" dirty="0" smtClean="0"/>
              <a:t>:   We prove this identity by showing that:</a:t>
            </a:r>
          </a:p>
          <a:p>
            <a:pPr marL="514350" indent="-514350">
              <a:buNone/>
            </a:pPr>
            <a:r>
              <a:rPr lang="en-US" dirty="0" smtClean="0"/>
              <a:t>  </a:t>
            </a:r>
          </a:p>
          <a:p>
            <a:pPr marL="514350" indent="-514350">
              <a:buNone/>
            </a:pPr>
            <a:r>
              <a:rPr lang="en-US" dirty="0" smtClean="0"/>
              <a:t>        1)                                           and</a:t>
            </a:r>
          </a:p>
          <a:p>
            <a:pPr marL="514350" indent="-514350">
              <a:buNone/>
            </a:pPr>
            <a:endParaRPr lang="en-US" dirty="0" smtClean="0"/>
          </a:p>
          <a:p>
            <a:pPr marL="514350" indent="-514350">
              <a:buNone/>
            </a:pPr>
            <a:r>
              <a:rPr lang="en-US" dirty="0" smtClean="0"/>
              <a:t>     </a:t>
            </a:r>
          </a:p>
          <a:p>
            <a:pPr marL="514350" indent="-514350">
              <a:buNone/>
            </a:pPr>
            <a:r>
              <a:rPr lang="en-US" dirty="0" smtClean="0"/>
              <a:t>         2)</a:t>
            </a:r>
          </a:p>
          <a:p>
            <a:pPr>
              <a:buNone/>
            </a:pPr>
            <a:endParaRPr lang="en-US" dirty="0"/>
          </a:p>
        </p:txBody>
      </p:sp>
      <p:pic>
        <p:nvPicPr>
          <p:cNvPr id="9" name="Picture 8" descr="addin_tmp.png"/>
          <p:cNvPicPr>
            <a:picLocks noChangeAspect="1"/>
          </p:cNvPicPr>
          <p:nvPr>
            <p:custDataLst>
              <p:tags r:id="rId1"/>
            </p:custDataLst>
          </p:nvPr>
        </p:nvPicPr>
        <p:blipFill>
          <a:blip r:embed="rId5" cstate="print"/>
          <a:stretch>
            <a:fillRect/>
          </a:stretch>
        </p:blipFill>
        <p:spPr>
          <a:xfrm>
            <a:off x="3962400" y="2057400"/>
            <a:ext cx="2534603" cy="328613"/>
          </a:xfrm>
          <a:prstGeom prst="rect">
            <a:avLst/>
          </a:prstGeom>
        </p:spPr>
      </p:pic>
      <p:pic>
        <p:nvPicPr>
          <p:cNvPr id="8" name="Picture 7" descr="addin_tmp.png"/>
          <p:cNvPicPr>
            <a:picLocks noChangeAspect="1"/>
          </p:cNvPicPr>
          <p:nvPr>
            <p:custDataLst>
              <p:tags r:id="rId2"/>
            </p:custDataLst>
          </p:nvPr>
        </p:nvPicPr>
        <p:blipFill>
          <a:blip r:embed="rId6" cstate="print"/>
          <a:stretch>
            <a:fillRect/>
          </a:stretch>
        </p:blipFill>
        <p:spPr>
          <a:xfrm>
            <a:off x="1905000" y="4876800"/>
            <a:ext cx="2534603" cy="377190"/>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1828800" y="3429000"/>
            <a:ext cx="2534603" cy="377190"/>
          </a:xfrm>
          <a:prstGeom prst="rect">
            <a:avLst/>
          </a:prstGeom>
        </p:spPr>
      </p:pic>
      <p:sp>
        <p:nvSpPr>
          <p:cNvPr id="7" name="TextBox 6"/>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11" name="Slide Number Placeholder 10"/>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4343400" y="2057400"/>
            <a:ext cx="2534603" cy="377190"/>
          </a:xfrm>
          <a:prstGeom prst="rect">
            <a:avLst/>
          </a:prstGeom>
        </p:spPr>
      </p:pic>
      <p:pic>
        <p:nvPicPr>
          <p:cNvPr id="7" name="Picture 6" descr="addin_tmp.png"/>
          <p:cNvPicPr>
            <a:picLocks noChangeAspect="1"/>
          </p:cNvPicPr>
          <p:nvPr>
            <p:custDataLst>
              <p:tags r:id="rId2"/>
            </p:custDataLst>
          </p:nvPr>
        </p:nvPicPr>
        <p:blipFill>
          <a:blip r:embed="rId5" cstate="print"/>
          <a:stretch>
            <a:fillRect/>
          </a:stretch>
        </p:blipFill>
        <p:spPr>
          <a:xfrm>
            <a:off x="1752600" y="2590801"/>
            <a:ext cx="6518910" cy="2070735"/>
          </a:xfrm>
          <a:prstGeom prst="rect">
            <a:avLst/>
          </a:prstGeom>
        </p:spPr>
      </p:pic>
      <p:sp>
        <p:nvSpPr>
          <p:cNvPr id="6" name="TextBox 5"/>
          <p:cNvSpPr txBox="1"/>
          <p:nvPr/>
        </p:nvSpPr>
        <p:spPr>
          <a:xfrm>
            <a:off x="2514600" y="6172200"/>
            <a:ext cx="3276600" cy="369332"/>
          </a:xfrm>
          <a:prstGeom prst="rect">
            <a:avLst/>
          </a:prstGeom>
          <a:noFill/>
        </p:spPr>
        <p:txBody>
          <a:bodyPr wrap="square" rtlCol="0">
            <a:spAutoFit/>
          </a:bodyPr>
          <a:lstStyle/>
          <a:p>
            <a:r>
              <a:rPr lang="en-US" i="1" dirty="0" smtClean="0"/>
              <a:t>Continued on next slide</a:t>
            </a:r>
            <a:r>
              <a:rPr lang="en-US" dirty="0" smtClean="0"/>
              <a:t> </a:t>
            </a:r>
            <a:r>
              <a:rPr lang="en-US" dirty="0" smtClean="0">
                <a:sym typeface="Wingdings" pitchFamily="2" charset="2"/>
              </a:rPr>
              <a:t></a:t>
            </a:r>
            <a:endParaRPr lang="en-US" dirty="0"/>
          </a:p>
        </p:txBody>
      </p:sp>
      <p:sp>
        <p:nvSpPr>
          <p:cNvPr id="8" name="Slide Number Placeholder 7"/>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Definition of sets</a:t>
            </a:r>
          </a:p>
          <a:p>
            <a:r>
              <a:rPr lang="en-US" dirty="0" smtClean="0"/>
              <a:t>Describing Sets</a:t>
            </a:r>
          </a:p>
          <a:p>
            <a:pPr lvl="1"/>
            <a:r>
              <a:rPr lang="en-US" dirty="0" smtClean="0"/>
              <a:t>Roster Method</a:t>
            </a:r>
          </a:p>
          <a:p>
            <a:pPr lvl="1"/>
            <a:r>
              <a:rPr lang="en-US" dirty="0" smtClean="0"/>
              <a:t>Set-Builder Notation</a:t>
            </a:r>
          </a:p>
          <a:p>
            <a:r>
              <a:rPr lang="en-US" dirty="0" smtClean="0"/>
              <a:t>Some Important Sets in Mathematics</a:t>
            </a:r>
          </a:p>
          <a:p>
            <a:r>
              <a:rPr lang="en-US" dirty="0" smtClean="0"/>
              <a:t>Empty Set and Universal Set</a:t>
            </a:r>
          </a:p>
          <a:p>
            <a:r>
              <a:rPr lang="en-US" dirty="0" smtClean="0"/>
              <a:t>Subsets and Set Equality</a:t>
            </a:r>
          </a:p>
          <a:p>
            <a:r>
              <a:rPr lang="en-US" dirty="0" smtClean="0"/>
              <a:t>Cardinality of Sets</a:t>
            </a:r>
          </a:p>
          <a:p>
            <a:r>
              <a:rPr lang="en-US" dirty="0" err="1" smtClean="0"/>
              <a:t>Tuples</a:t>
            </a:r>
            <a:endParaRPr lang="en-US" dirty="0" smtClean="0"/>
          </a:p>
          <a:p>
            <a:r>
              <a:rPr lang="en-US" dirty="0" smtClean="0"/>
              <a:t>Cartesian Product</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Proof of Second De Morgan Law </a:t>
            </a:r>
            <a:endParaRPr lang="en-US" dirty="0"/>
          </a:p>
        </p:txBody>
      </p:sp>
      <p:sp>
        <p:nvSpPr>
          <p:cNvPr id="3" name="Content Placeholder 2"/>
          <p:cNvSpPr>
            <a:spLocks noGrp="1"/>
          </p:cNvSpPr>
          <p:nvPr>
            <p:ph idx="1"/>
          </p:nvPr>
        </p:nvSpPr>
        <p:spPr/>
        <p:txBody>
          <a:bodyPr/>
          <a:lstStyle/>
          <a:p>
            <a:pPr>
              <a:buNone/>
            </a:pPr>
            <a:r>
              <a:rPr lang="en-US" dirty="0" smtClean="0"/>
              <a:t>   These steps show that:                                       </a:t>
            </a:r>
          </a:p>
          <a:p>
            <a:pPr>
              <a:buNone/>
            </a:pPr>
            <a:endParaRPr lang="en-US" dirty="0"/>
          </a:p>
        </p:txBody>
      </p:sp>
      <p:pic>
        <p:nvPicPr>
          <p:cNvPr id="12" name="Picture 11" descr="addin_tmp.png"/>
          <p:cNvPicPr>
            <a:picLocks noChangeAspect="1"/>
          </p:cNvPicPr>
          <p:nvPr>
            <p:custDataLst>
              <p:tags r:id="rId1"/>
            </p:custDataLst>
          </p:nvPr>
        </p:nvPicPr>
        <p:blipFill>
          <a:blip r:embed="rId4" cstate="print"/>
          <a:stretch>
            <a:fillRect/>
          </a:stretch>
        </p:blipFill>
        <p:spPr>
          <a:xfrm>
            <a:off x="1752600" y="2590800"/>
            <a:ext cx="6869430" cy="2108835"/>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4572000" y="2057400"/>
            <a:ext cx="2534603" cy="377190"/>
          </a:xfrm>
          <a:prstGeom prst="rect">
            <a:avLst/>
          </a:prstGeom>
        </p:spPr>
      </p:pic>
      <p:sp>
        <p:nvSpPr>
          <p:cNvPr id="9" name="Isosceles Triangle 8"/>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Set-Builder Notation: Second De Morgan Law</a:t>
            </a:r>
            <a:endParaRPr lang="en-US" dirty="0"/>
          </a:p>
        </p:txBody>
      </p:sp>
      <p:pic>
        <p:nvPicPr>
          <p:cNvPr id="7" name="Content Placeholder 6" descr="addin_tmp.png"/>
          <p:cNvPicPr>
            <a:picLocks noGrp="1" noChangeAspect="1"/>
          </p:cNvPicPr>
          <p:nvPr>
            <p:ph idx="1"/>
            <p:custDataLst>
              <p:tags r:id="rId1"/>
            </p:custDataLst>
          </p:nvPr>
        </p:nvPicPr>
        <p:blipFill>
          <a:blip r:embed="rId3" cstate="print"/>
          <a:stretch>
            <a:fillRect/>
          </a:stretch>
        </p:blipFill>
        <p:spPr>
          <a:xfrm>
            <a:off x="304800" y="1981200"/>
            <a:ext cx="8465820" cy="2731770"/>
          </a:xfrm>
        </p:spPr>
      </p:pic>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a:bodyPr>
          <a:lstStyle/>
          <a:p>
            <a:r>
              <a:rPr lang="en-US" dirty="0" smtClean="0"/>
              <a:t>Membership Table</a:t>
            </a:r>
            <a:endParaRPr lang="en-US" dirty="0"/>
          </a:p>
        </p:txBody>
      </p:sp>
      <p:graphicFrame>
        <p:nvGraphicFramePr>
          <p:cNvPr id="4" name="Content Placeholder 3"/>
          <p:cNvGraphicFramePr>
            <a:graphicFrameLocks noGrp="1"/>
          </p:cNvGraphicFramePr>
          <p:nvPr>
            <p:ph idx="1"/>
          </p:nvPr>
        </p:nvGraphicFramePr>
        <p:xfrm>
          <a:off x="533400" y="3200400"/>
          <a:ext cx="8229600" cy="3332480"/>
        </p:xfrm>
        <a:graphic>
          <a:graphicData uri="http://schemas.openxmlformats.org/drawingml/2006/table">
            <a:tbl>
              <a:tblPr firstRow="1" bandRow="1">
                <a:tableStyleId>{5C22544A-7EE6-4342-B048-85BDC9FD1C3A}</a:tableStyleId>
              </a:tblPr>
              <a:tblGrid>
                <a:gridCol w="381000"/>
                <a:gridCol w="304800"/>
                <a:gridCol w="381000"/>
                <a:gridCol w="914400"/>
                <a:gridCol w="1524000"/>
                <a:gridCol w="838200"/>
                <a:gridCol w="914400"/>
                <a:gridCol w="2971800"/>
              </a:tblGrid>
              <a:tr h="142240">
                <a:tc>
                  <a:txBody>
                    <a:bodyPr/>
                    <a:lstStyle/>
                    <a:p>
                      <a:r>
                        <a:rPr lang="en-US" dirty="0" smtClean="0">
                          <a:solidFill>
                            <a:schemeClr val="tx1"/>
                          </a:solidFill>
                        </a:rPr>
                        <a:t>A</a:t>
                      </a:r>
                      <a:endParaRPr lang="en-US" dirty="0">
                        <a:solidFill>
                          <a:schemeClr val="tx1"/>
                        </a:solidFill>
                      </a:endParaRPr>
                    </a:p>
                  </a:txBody>
                  <a:tcPr/>
                </a:tc>
                <a:tc>
                  <a:txBody>
                    <a:bodyPr/>
                    <a:lstStyle/>
                    <a:p>
                      <a:r>
                        <a:rPr lang="en-US" dirty="0" smtClean="0">
                          <a:solidFill>
                            <a:schemeClr val="tx1"/>
                          </a:solidFill>
                        </a:rPr>
                        <a:t>B</a:t>
                      </a:r>
                      <a:endParaRPr lang="en-US" dirty="0">
                        <a:solidFill>
                          <a:schemeClr val="tx1"/>
                        </a:solidFill>
                      </a:endParaRPr>
                    </a:p>
                  </a:txBody>
                  <a:tcPr/>
                </a:tc>
                <a:tc>
                  <a:txBody>
                    <a:bodyPr/>
                    <a:lstStyle/>
                    <a:p>
                      <a:r>
                        <a:rPr lang="en-US" dirty="0" smtClean="0">
                          <a:solidFill>
                            <a:schemeClr val="tx1"/>
                          </a:solidFill>
                        </a:rPr>
                        <a:t>C</a:t>
                      </a:r>
                      <a:endParaRPr lang="en-US" dirty="0">
                        <a:solidFill>
                          <a:schemeClr val="tx1"/>
                        </a:solidFill>
                      </a:endParaRP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r>
              <a:tr h="370840">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1</a:t>
                      </a:r>
                      <a:endParaRPr lang="en-US" dirty="0"/>
                    </a:p>
                  </a:txBody>
                  <a:tcPr/>
                </a:tc>
                <a:tc>
                  <a:txBody>
                    <a:bodyPr/>
                    <a:lstStyle/>
                    <a:p>
                      <a:r>
                        <a:rPr lang="en-US" dirty="0" smtClean="0"/>
                        <a:t>0</a:t>
                      </a:r>
                      <a:endParaRPr lang="en-US" dirty="0"/>
                    </a:p>
                  </a:txBody>
                  <a:tcPr/>
                </a:tc>
              </a:tr>
              <a:tr h="370840">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c>
                  <a:txBody>
                    <a:bodyPr/>
                    <a:lstStyle/>
                    <a:p>
                      <a:r>
                        <a:rPr lang="en-US" dirty="0" smtClean="0"/>
                        <a:t>0</a:t>
                      </a:r>
                      <a:endParaRPr lang="en-US" dirty="0"/>
                    </a:p>
                  </a:txBody>
                  <a:tcPr/>
                </a:tc>
              </a:tr>
            </a:tbl>
          </a:graphicData>
        </a:graphic>
      </p:graphicFrame>
      <p:pic>
        <p:nvPicPr>
          <p:cNvPr id="6" name="Picture 5" descr="addin_tmp.png"/>
          <p:cNvPicPr>
            <a:picLocks noChangeAspect="1"/>
          </p:cNvPicPr>
          <p:nvPr>
            <p:custDataLst>
              <p:tags r:id="rId1"/>
            </p:custDataLst>
          </p:nvPr>
        </p:nvPicPr>
        <p:blipFill>
          <a:blip r:embed="rId8" cstate="print"/>
          <a:stretch>
            <a:fillRect/>
          </a:stretch>
        </p:blipFill>
        <p:spPr>
          <a:xfrm>
            <a:off x="1676400" y="3276600"/>
            <a:ext cx="668655" cy="180975"/>
          </a:xfrm>
          <a:prstGeom prst="rect">
            <a:avLst/>
          </a:prstGeom>
        </p:spPr>
      </p:pic>
      <p:pic>
        <p:nvPicPr>
          <p:cNvPr id="7" name="Picture 6" descr="addin_tmp.png"/>
          <p:cNvPicPr>
            <a:picLocks noChangeAspect="1"/>
          </p:cNvPicPr>
          <p:nvPr>
            <p:custDataLst>
              <p:tags r:id="rId2"/>
            </p:custDataLst>
          </p:nvPr>
        </p:nvPicPr>
        <p:blipFill>
          <a:blip r:embed="rId9" cstate="print"/>
          <a:stretch>
            <a:fillRect/>
          </a:stretch>
        </p:blipFill>
        <p:spPr>
          <a:xfrm>
            <a:off x="2590800" y="3276600"/>
            <a:ext cx="1322070" cy="255270"/>
          </a:xfrm>
          <a:prstGeom prst="rect">
            <a:avLst/>
          </a:prstGeom>
        </p:spPr>
      </p:pic>
      <p:pic>
        <p:nvPicPr>
          <p:cNvPr id="8" name="Picture 7" descr="addin_tmp.png"/>
          <p:cNvPicPr>
            <a:picLocks noChangeAspect="1"/>
          </p:cNvPicPr>
          <p:nvPr>
            <p:custDataLst>
              <p:tags r:id="rId3"/>
            </p:custDataLst>
          </p:nvPr>
        </p:nvPicPr>
        <p:blipFill>
          <a:blip r:embed="rId10" cstate="print"/>
          <a:stretch>
            <a:fillRect/>
          </a:stretch>
        </p:blipFill>
        <p:spPr>
          <a:xfrm>
            <a:off x="4114800" y="3276600"/>
            <a:ext cx="655320" cy="182880"/>
          </a:xfrm>
          <a:prstGeom prst="rect">
            <a:avLst/>
          </a:prstGeom>
        </p:spPr>
      </p:pic>
      <p:pic>
        <p:nvPicPr>
          <p:cNvPr id="9" name="Picture 8" descr="addin_tmp.png"/>
          <p:cNvPicPr>
            <a:picLocks noChangeAspect="1"/>
          </p:cNvPicPr>
          <p:nvPr>
            <p:custDataLst>
              <p:tags r:id="rId4"/>
            </p:custDataLst>
          </p:nvPr>
        </p:nvPicPr>
        <p:blipFill>
          <a:blip r:embed="rId11" cstate="print"/>
          <a:stretch>
            <a:fillRect/>
          </a:stretch>
        </p:blipFill>
        <p:spPr>
          <a:xfrm>
            <a:off x="4953000" y="3276600"/>
            <a:ext cx="655320" cy="182880"/>
          </a:xfrm>
          <a:prstGeom prst="rect">
            <a:avLst/>
          </a:prstGeom>
        </p:spPr>
      </p:pic>
      <p:pic>
        <p:nvPicPr>
          <p:cNvPr id="10" name="Picture 9" descr="addin_tmp.png"/>
          <p:cNvPicPr>
            <a:picLocks noChangeAspect="1"/>
          </p:cNvPicPr>
          <p:nvPr>
            <p:custDataLst>
              <p:tags r:id="rId5"/>
            </p:custDataLst>
          </p:nvPr>
        </p:nvPicPr>
        <p:blipFill>
          <a:blip r:embed="rId12" cstate="print"/>
          <a:stretch>
            <a:fillRect/>
          </a:stretch>
        </p:blipFill>
        <p:spPr>
          <a:xfrm>
            <a:off x="5943600" y="3276600"/>
            <a:ext cx="1971675" cy="255270"/>
          </a:xfrm>
          <a:prstGeom prst="rect">
            <a:avLst/>
          </a:prstGeom>
        </p:spPr>
      </p:pic>
      <p:pic>
        <p:nvPicPr>
          <p:cNvPr id="11" name="Picture 10" descr="addin_tmp.png"/>
          <p:cNvPicPr>
            <a:picLocks noChangeAspect="1"/>
          </p:cNvPicPr>
          <p:nvPr>
            <p:custDataLst>
              <p:tags r:id="rId6"/>
            </p:custDataLst>
          </p:nvPr>
        </p:nvPicPr>
        <p:blipFill>
          <a:blip r:embed="rId13" cstate="print"/>
          <a:stretch>
            <a:fillRect/>
          </a:stretch>
        </p:blipFill>
        <p:spPr>
          <a:xfrm>
            <a:off x="1981200" y="2362200"/>
            <a:ext cx="5520690" cy="382905"/>
          </a:xfrm>
          <a:prstGeom prst="rect">
            <a:avLst/>
          </a:prstGeom>
        </p:spPr>
      </p:pic>
      <p:sp>
        <p:nvSpPr>
          <p:cNvPr id="12" name="TextBox 11"/>
          <p:cNvSpPr txBox="1"/>
          <p:nvPr/>
        </p:nvSpPr>
        <p:spPr>
          <a:xfrm>
            <a:off x="457200" y="1752600"/>
            <a:ext cx="1219200" cy="369332"/>
          </a:xfrm>
          <a:prstGeom prst="rect">
            <a:avLst/>
          </a:prstGeom>
          <a:noFill/>
        </p:spPr>
        <p:txBody>
          <a:bodyPr wrap="square" rtlCol="0">
            <a:spAutoFit/>
          </a:bodyPr>
          <a:lstStyle/>
          <a:p>
            <a:r>
              <a:rPr lang="en-US" b="1" dirty="0" smtClean="0"/>
              <a:t>Example</a:t>
            </a:r>
            <a:r>
              <a:rPr lang="en-US" dirty="0" smtClean="0"/>
              <a:t>:</a:t>
            </a:r>
            <a:endParaRPr lang="en-US" dirty="0"/>
          </a:p>
        </p:txBody>
      </p:sp>
      <p:sp>
        <p:nvSpPr>
          <p:cNvPr id="13" name="TextBox 12"/>
          <p:cNvSpPr txBox="1"/>
          <p:nvPr/>
        </p:nvSpPr>
        <p:spPr>
          <a:xfrm>
            <a:off x="457200" y="2743200"/>
            <a:ext cx="1219200" cy="369332"/>
          </a:xfrm>
          <a:prstGeom prst="rect">
            <a:avLst/>
          </a:prstGeom>
          <a:noFill/>
        </p:spPr>
        <p:txBody>
          <a:bodyPr wrap="square" rtlCol="0">
            <a:spAutoFit/>
          </a:bodyPr>
          <a:lstStyle/>
          <a:p>
            <a:r>
              <a:rPr lang="en-US" b="1" dirty="0" smtClean="0"/>
              <a:t>Solution</a:t>
            </a:r>
            <a:r>
              <a:rPr lang="en-US" dirty="0" smtClean="0"/>
              <a:t>:</a:t>
            </a:r>
            <a:endParaRPr lang="en-US" dirty="0"/>
          </a:p>
        </p:txBody>
      </p:sp>
      <p:sp>
        <p:nvSpPr>
          <p:cNvPr id="14" name="TextBox 13"/>
          <p:cNvSpPr txBox="1"/>
          <p:nvPr/>
        </p:nvSpPr>
        <p:spPr>
          <a:xfrm>
            <a:off x="1676400" y="1752600"/>
            <a:ext cx="6705600" cy="646331"/>
          </a:xfrm>
          <a:prstGeom prst="rect">
            <a:avLst/>
          </a:prstGeom>
          <a:noFill/>
        </p:spPr>
        <p:txBody>
          <a:bodyPr wrap="square" rtlCol="0">
            <a:spAutoFit/>
          </a:bodyPr>
          <a:lstStyle/>
          <a:p>
            <a:r>
              <a:rPr lang="en-US" dirty="0" smtClean="0"/>
              <a:t>Construct a membership table to show that the distributive law holds.</a:t>
            </a:r>
            <a:endParaRPr lang="en-US" dirty="0"/>
          </a:p>
        </p:txBody>
      </p:sp>
      <p:sp>
        <p:nvSpPr>
          <p:cNvPr id="15" name="Slide Number Placeholder 14"/>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Generalized Unions and Intersections</a:t>
            </a:r>
            <a:endParaRPr lang="en-US" dirty="0"/>
          </a:p>
        </p:txBody>
      </p:sp>
      <p:sp>
        <p:nvSpPr>
          <p:cNvPr id="3" name="Content Placeholder 2"/>
          <p:cNvSpPr>
            <a:spLocks noGrp="1"/>
          </p:cNvSpPr>
          <p:nvPr>
            <p:ph idx="1"/>
          </p:nvPr>
        </p:nvSpPr>
        <p:spPr/>
        <p:txBody>
          <a:bodyPr>
            <a:normAutofit lnSpcReduction="10000"/>
          </a:bodyPr>
          <a:lstStyle/>
          <a:p>
            <a:r>
              <a:rPr lang="en-US" dirty="0" smtClean="0"/>
              <a:t>Let </a:t>
            </a:r>
            <a:r>
              <a:rPr lang="en-US" i="1" dirty="0" smtClean="0"/>
              <a:t>A</a:t>
            </a:r>
            <a:r>
              <a:rPr lang="en-US" baseline="-25000" dirty="0" smtClean="0"/>
              <a:t>1</a:t>
            </a:r>
            <a:r>
              <a:rPr lang="en-US" dirty="0" smtClean="0"/>
              <a:t>, </a:t>
            </a:r>
            <a:r>
              <a:rPr lang="en-US" i="1" dirty="0" smtClean="0"/>
              <a:t>A</a:t>
            </a:r>
            <a:r>
              <a:rPr lang="en-US" baseline="-25000" dirty="0" smtClean="0"/>
              <a:t>2</a:t>
            </a:r>
            <a:r>
              <a:rPr lang="en-US" dirty="0" smtClean="0"/>
              <a:t> ,…, </a:t>
            </a:r>
            <a:r>
              <a:rPr lang="en-US" i="1" dirty="0" smtClean="0"/>
              <a:t>A</a:t>
            </a:r>
            <a:r>
              <a:rPr lang="en-US" i="1" baseline="-25000" dirty="0" smtClean="0"/>
              <a:t>n</a:t>
            </a:r>
            <a:r>
              <a:rPr lang="en-US" dirty="0" smtClean="0"/>
              <a:t> be an indexed collection of sets.</a:t>
            </a:r>
          </a:p>
          <a:p>
            <a:pPr>
              <a:buNone/>
            </a:pPr>
            <a:r>
              <a:rPr lang="en-US" dirty="0" smtClean="0"/>
              <a:t>    We define:</a:t>
            </a:r>
          </a:p>
          <a:p>
            <a:pPr>
              <a:buNone/>
            </a:pPr>
            <a:endParaRPr lang="en-US" dirty="0" smtClean="0"/>
          </a:p>
          <a:p>
            <a:pPr>
              <a:buNone/>
            </a:pPr>
            <a:r>
              <a:rPr lang="en-US" dirty="0" smtClean="0"/>
              <a:t>   </a:t>
            </a:r>
          </a:p>
          <a:p>
            <a:pPr>
              <a:buNone/>
            </a:pPr>
            <a:r>
              <a:rPr lang="en-US" dirty="0" smtClean="0"/>
              <a:t>   These are well defined, since union and intersection are associative.</a:t>
            </a:r>
          </a:p>
          <a:p>
            <a:r>
              <a:rPr lang="en-US" dirty="0" smtClean="0"/>
              <a:t>For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let </a:t>
            </a:r>
            <a:r>
              <a:rPr lang="en-US" i="1" dirty="0" smtClean="0"/>
              <a:t>A</a:t>
            </a:r>
            <a:r>
              <a:rPr lang="en-US" baseline="-25000" dirty="0" smtClean="0"/>
              <a:t>i </a:t>
            </a:r>
            <a:r>
              <a:rPr lang="en-US" dirty="0" smtClean="0"/>
              <a:t> = {</a:t>
            </a:r>
            <a:r>
              <a:rPr lang="en-US" i="1" dirty="0" err="1" smtClean="0"/>
              <a:t>i</a:t>
            </a:r>
            <a:r>
              <a:rPr lang="en-US" dirty="0" smtClean="0"/>
              <a:t>, </a:t>
            </a:r>
            <a:r>
              <a:rPr lang="en-US" i="1" dirty="0" smtClean="0"/>
              <a:t>i</a:t>
            </a:r>
            <a:r>
              <a:rPr lang="en-US" dirty="0" smtClean="0"/>
              <a:t> + </a:t>
            </a:r>
            <a:r>
              <a:rPr lang="en-US" dirty="0" smtClean="0">
                <a:latin typeface="Cambria Math" pitchFamily="18" charset="0"/>
                <a:ea typeface="Cambria Math" pitchFamily="18" charset="0"/>
              </a:rPr>
              <a:t>1</a:t>
            </a:r>
            <a:r>
              <a:rPr lang="en-US" dirty="0" smtClean="0"/>
              <a:t>, </a:t>
            </a:r>
            <a:r>
              <a:rPr lang="en-US" i="1" dirty="0" err="1" smtClean="0"/>
              <a:t>i</a:t>
            </a:r>
            <a:r>
              <a:rPr lang="en-US" dirty="0" smtClean="0"/>
              <a:t> + </a:t>
            </a:r>
            <a:r>
              <a:rPr lang="en-US" dirty="0" smtClean="0">
                <a:latin typeface="Cambria Math" pitchFamily="18" charset="0"/>
                <a:ea typeface="Cambria Math" pitchFamily="18" charset="0"/>
              </a:rPr>
              <a:t>2</a:t>
            </a:r>
            <a:r>
              <a:rPr lang="en-US" dirty="0" smtClean="0"/>
              <a:t>, ….}. Then,</a:t>
            </a:r>
          </a:p>
          <a:p>
            <a:pPr>
              <a:buNone/>
            </a:pPr>
            <a:endParaRPr lang="en-US" dirty="0" smtClean="0"/>
          </a:p>
          <a:p>
            <a:pPr>
              <a:buNone/>
            </a:pPr>
            <a:endParaRPr lang="en-US" dirty="0" smtClean="0"/>
          </a:p>
          <a:p>
            <a:pPr>
              <a:buNone/>
            </a:pPr>
            <a:r>
              <a:rPr lang="en-US" dirty="0" smtClean="0"/>
              <a:t> </a:t>
            </a:r>
            <a:endParaRPr lang="en-US" dirty="0"/>
          </a:p>
        </p:txBody>
      </p:sp>
      <p:pic>
        <p:nvPicPr>
          <p:cNvPr id="19" name="Picture 18" descr="addin_tmp.png"/>
          <p:cNvPicPr>
            <a:picLocks noChangeAspect="1"/>
          </p:cNvPicPr>
          <p:nvPr>
            <p:custDataLst>
              <p:tags r:id="rId1"/>
            </p:custDataLst>
          </p:nvPr>
        </p:nvPicPr>
        <p:blipFill>
          <a:blip r:embed="rId6" cstate="print"/>
          <a:stretch>
            <a:fillRect/>
          </a:stretch>
        </p:blipFill>
        <p:spPr>
          <a:xfrm>
            <a:off x="2895600" y="2514600"/>
            <a:ext cx="2271713" cy="521494"/>
          </a:xfrm>
          <a:prstGeom prst="rect">
            <a:avLst/>
          </a:prstGeom>
        </p:spPr>
      </p:pic>
      <p:pic>
        <p:nvPicPr>
          <p:cNvPr id="20" name="Picture 19" descr="addin_tmp.png"/>
          <p:cNvPicPr>
            <a:picLocks noChangeAspect="1"/>
          </p:cNvPicPr>
          <p:nvPr>
            <p:custDataLst>
              <p:tags r:id="rId2"/>
            </p:custDataLst>
          </p:nvPr>
        </p:nvPicPr>
        <p:blipFill>
          <a:blip r:embed="rId7" cstate="print"/>
          <a:stretch>
            <a:fillRect/>
          </a:stretch>
        </p:blipFill>
        <p:spPr>
          <a:xfrm>
            <a:off x="2895600" y="3124200"/>
            <a:ext cx="2271713" cy="521494"/>
          </a:xfrm>
          <a:prstGeom prst="rect">
            <a:avLst/>
          </a:prstGeom>
        </p:spPr>
      </p:pic>
      <p:pic>
        <p:nvPicPr>
          <p:cNvPr id="13" name="Picture 12" descr="addin_tmp.png"/>
          <p:cNvPicPr>
            <a:picLocks noChangeAspect="1"/>
          </p:cNvPicPr>
          <p:nvPr>
            <p:custDataLst>
              <p:tags r:id="rId3"/>
            </p:custDataLst>
          </p:nvPr>
        </p:nvPicPr>
        <p:blipFill>
          <a:blip r:embed="rId8" cstate="print"/>
          <a:stretch>
            <a:fillRect/>
          </a:stretch>
        </p:blipFill>
        <p:spPr>
          <a:xfrm>
            <a:off x="2286000" y="4953000"/>
            <a:ext cx="3553301" cy="521494"/>
          </a:xfrm>
          <a:prstGeom prst="rect">
            <a:avLst/>
          </a:prstGeom>
        </p:spPr>
      </p:pic>
      <p:pic>
        <p:nvPicPr>
          <p:cNvPr id="16" name="Picture 15" descr="addin_tmp.png"/>
          <p:cNvPicPr>
            <a:picLocks noChangeAspect="1"/>
          </p:cNvPicPr>
          <p:nvPr>
            <p:custDataLst>
              <p:tags r:id="rId4"/>
            </p:custDataLst>
          </p:nvPr>
        </p:nvPicPr>
        <p:blipFill>
          <a:blip r:embed="rId9" cstate="print"/>
          <a:stretch>
            <a:fillRect/>
          </a:stretch>
        </p:blipFill>
        <p:spPr>
          <a:xfrm>
            <a:off x="2286000" y="5715000"/>
            <a:ext cx="4869180" cy="521494"/>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set</a:t>
            </a:r>
            <a:r>
              <a:rPr lang="en-US" dirty="0" smtClean="0"/>
              <a:t> is </a:t>
            </a:r>
            <a:r>
              <a:rPr lang="en-US" b="1" dirty="0" smtClean="0">
                <a:solidFill>
                  <a:srgbClr val="FF0000"/>
                </a:solidFill>
              </a:rPr>
              <a:t>an unordered collection </a:t>
            </a:r>
            <a:r>
              <a:rPr lang="en-US" dirty="0" smtClean="0"/>
              <a:t>of objects.</a:t>
            </a:r>
          </a:p>
          <a:p>
            <a:pPr lvl="1"/>
            <a:r>
              <a:rPr lang="en-US" dirty="0" smtClean="0"/>
              <a:t> the students in this class</a:t>
            </a:r>
          </a:p>
          <a:p>
            <a:pPr lvl="1"/>
            <a:r>
              <a:rPr lang="en-US" dirty="0" smtClean="0"/>
              <a:t> the chairs in this room</a:t>
            </a:r>
          </a:p>
          <a:p>
            <a:r>
              <a:rPr lang="en-US" dirty="0" smtClean="0"/>
              <a:t>The objects in a set are called the </a:t>
            </a:r>
            <a:r>
              <a:rPr lang="en-US" b="1" i="1" dirty="0" smtClean="0">
                <a:solidFill>
                  <a:srgbClr val="FF0000"/>
                </a:solidFill>
              </a:rPr>
              <a:t>elements</a:t>
            </a:r>
            <a:r>
              <a:rPr lang="en-US" dirty="0" smtClean="0"/>
              <a:t>, or </a:t>
            </a:r>
            <a:r>
              <a:rPr lang="en-US" b="1" i="1" dirty="0" smtClean="0">
                <a:solidFill>
                  <a:srgbClr val="FF0000"/>
                </a:solidFill>
              </a:rPr>
              <a:t>members</a:t>
            </a:r>
            <a:r>
              <a:rPr lang="en-US" dirty="0" smtClean="0"/>
              <a:t> of the set. A set is said to </a:t>
            </a:r>
            <a:r>
              <a:rPr lang="en-US" b="1" i="1" dirty="0" smtClean="0">
                <a:solidFill>
                  <a:srgbClr val="FF0000"/>
                </a:solidFill>
              </a:rPr>
              <a:t>contain</a:t>
            </a:r>
            <a:r>
              <a:rPr lang="en-US" dirty="0" smtClean="0"/>
              <a:t> its elements.</a:t>
            </a:r>
          </a:p>
          <a:p>
            <a:r>
              <a:rPr lang="en-US" dirty="0" smtClean="0"/>
              <a:t>The notation  </a:t>
            </a:r>
            <a:r>
              <a:rPr lang="en-US" b="1" i="1" dirty="0" smtClean="0">
                <a:solidFill>
                  <a:srgbClr val="FF0000"/>
                </a:solidFill>
                <a:latin typeface="Cambria Math" pitchFamily="18" charset="0"/>
                <a:ea typeface="Cambria Math" pitchFamily="18" charset="0"/>
              </a:rPr>
              <a:t>a</a:t>
            </a:r>
            <a:r>
              <a:rPr lang="en-US" b="1" dirty="0" smtClean="0">
                <a:solidFill>
                  <a:srgbClr val="FF0000"/>
                </a:solidFill>
                <a:latin typeface="Cambria Math" pitchFamily="18" charset="0"/>
                <a:ea typeface="Cambria Math" pitchFamily="18" charset="0"/>
              </a:rPr>
              <a:t> ∈ </a:t>
            </a:r>
            <a:r>
              <a:rPr lang="en-US" b="1" i="1" dirty="0" smtClean="0">
                <a:solidFill>
                  <a:srgbClr val="FF0000"/>
                </a:solidFill>
                <a:latin typeface="Cambria Math" pitchFamily="18" charset="0"/>
                <a:ea typeface="Cambria Math" pitchFamily="18" charset="0"/>
              </a:rPr>
              <a:t>A</a:t>
            </a:r>
            <a:r>
              <a:rPr lang="en-US" b="1" dirty="0" smtClean="0">
                <a:solidFill>
                  <a:srgbClr val="FF0000"/>
                </a:solidFill>
                <a:latin typeface="Cambria Math" pitchFamily="18" charset="0"/>
                <a:ea typeface="Cambria Math" pitchFamily="18" charset="0"/>
              </a:rPr>
              <a:t>  </a:t>
            </a:r>
            <a:r>
              <a:rPr lang="en-US" dirty="0" smtClean="0"/>
              <a:t>denotes that </a:t>
            </a:r>
            <a:r>
              <a:rPr lang="en-US" i="1" dirty="0" smtClean="0">
                <a:latin typeface="Cambria Math" pitchFamily="18" charset="0"/>
                <a:ea typeface="Cambria Math" pitchFamily="18" charset="0"/>
              </a:rPr>
              <a:t>a</a:t>
            </a:r>
            <a:r>
              <a:rPr lang="en-US" dirty="0" smtClean="0"/>
              <a:t> is an element of the set </a:t>
            </a:r>
            <a:r>
              <a:rPr lang="en-US" i="1" dirty="0" smtClean="0">
                <a:latin typeface="Cambria Math" pitchFamily="18" charset="0"/>
                <a:ea typeface="Cambria Math" pitchFamily="18" charset="0"/>
              </a:rPr>
              <a:t>A</a:t>
            </a:r>
            <a:r>
              <a:rPr lang="en-US" dirty="0" smtClean="0"/>
              <a:t>.</a:t>
            </a:r>
          </a:p>
          <a:p>
            <a:r>
              <a:rPr lang="en-US" dirty="0" smtClean="0"/>
              <a:t>If </a:t>
            </a:r>
            <a:r>
              <a:rPr lang="en-US" i="1" dirty="0" smtClean="0">
                <a:latin typeface="Cambria Math" pitchFamily="18" charset="0"/>
                <a:ea typeface="Cambria Math" pitchFamily="18" charset="0"/>
              </a:rPr>
              <a:t>a</a:t>
            </a:r>
            <a:r>
              <a:rPr lang="en-US" dirty="0" smtClean="0"/>
              <a:t> is not a member of </a:t>
            </a:r>
            <a:r>
              <a:rPr lang="en-US" i="1" dirty="0" smtClean="0">
                <a:latin typeface="Cambria Math" pitchFamily="18" charset="0"/>
                <a:ea typeface="Cambria Math" pitchFamily="18" charset="0"/>
              </a:rPr>
              <a:t>A</a:t>
            </a:r>
            <a:r>
              <a:rPr lang="en-US" dirty="0" smtClean="0"/>
              <a:t>, write </a:t>
            </a:r>
            <a:r>
              <a:rPr lang="en-US" b="1" i="1" dirty="0" smtClean="0">
                <a:solidFill>
                  <a:srgbClr val="FF0000"/>
                </a:solidFill>
                <a:latin typeface="Cambria Math" pitchFamily="18" charset="0"/>
                <a:ea typeface="Cambria Math" pitchFamily="18" charset="0"/>
              </a:rPr>
              <a:t>a</a:t>
            </a:r>
            <a:r>
              <a:rPr lang="en-US" b="1" dirty="0" smtClean="0">
                <a:solidFill>
                  <a:srgbClr val="FF0000"/>
                </a:solidFill>
                <a:latin typeface="Cambria Math" pitchFamily="18" charset="0"/>
                <a:ea typeface="Cambria Math" pitchFamily="18" charset="0"/>
              </a:rPr>
              <a:t> </a:t>
            </a:r>
            <a:r>
              <a:rPr lang="en-US" b="1" dirty="0" smtClean="0">
                <a:solidFill>
                  <a:srgbClr val="FF0000"/>
                </a:solidFill>
                <a:latin typeface="Cambria Math"/>
                <a:ea typeface="Cambria Math"/>
              </a:rPr>
              <a:t>∉</a:t>
            </a:r>
            <a:r>
              <a:rPr lang="en-US" b="1" dirty="0" smtClean="0">
                <a:solidFill>
                  <a:srgbClr val="FF0000"/>
                </a:solidFill>
                <a:latin typeface="Cambria Math" pitchFamily="18" charset="0"/>
                <a:ea typeface="Cambria Math" pitchFamily="18" charset="0"/>
              </a:rPr>
              <a:t> </a:t>
            </a:r>
            <a:r>
              <a:rPr lang="en-US" b="1" i="1" dirty="0" smtClean="0">
                <a:solidFill>
                  <a:srgbClr val="FF0000"/>
                </a:solidFill>
                <a:latin typeface="Cambria Math" pitchFamily="18" charset="0"/>
                <a:ea typeface="Cambria Math" pitchFamily="18" charset="0"/>
              </a:rPr>
              <a:t>A</a:t>
            </a:r>
            <a:r>
              <a:rPr lang="en-US" b="1" dirty="0" smtClean="0">
                <a:solidFill>
                  <a:srgbClr val="FF0000"/>
                </a:solidFill>
                <a:latin typeface="Cambria Math" pitchFamily="18" charset="0"/>
                <a:ea typeface="Cambria Math" pitchFamily="18" charset="0"/>
              </a:rPr>
              <a:t> </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Describing a Set: Roster Method</a:t>
            </a:r>
            <a:endParaRPr lang="en-US" dirty="0"/>
          </a:p>
        </p:txBody>
      </p:sp>
      <p:sp>
        <p:nvSpPr>
          <p:cNvPr id="3" name="Content Placeholder 2"/>
          <p:cNvSpPr>
            <a:spLocks noGrp="1"/>
          </p:cNvSpPr>
          <p:nvPr>
            <p:ph idx="1"/>
          </p:nvPr>
        </p:nvSpPr>
        <p:spPr/>
        <p:txBody>
          <a:bodyPr/>
          <a:lstStyle/>
          <a:p>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a:t>
            </a:r>
          </a:p>
          <a:p>
            <a:r>
              <a:rPr lang="en-US" dirty="0" smtClean="0"/>
              <a:t>Order not important </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b,c,a,d</a:t>
            </a:r>
            <a:r>
              <a:rPr lang="en-US" dirty="0" smtClean="0">
                <a:latin typeface="Cambria Math" pitchFamily="18" charset="0"/>
                <a:ea typeface="Cambria Math" pitchFamily="18" charset="0"/>
              </a:rPr>
              <a:t>}</a:t>
            </a:r>
          </a:p>
          <a:p>
            <a:r>
              <a:rPr lang="en-US" dirty="0" smtClean="0"/>
              <a:t>Each distinct object is either a member or not; listing more than once does not change the set.</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dirty="0" smtClean="0">
                <a:latin typeface="Cambria Math" pitchFamily="18" charset="0"/>
                <a:ea typeface="Cambria Math" pitchFamily="18" charset="0"/>
              </a:rPr>
              <a:t>} = {</a:t>
            </a:r>
            <a:r>
              <a:rPr lang="en-US" i="1" dirty="0" err="1" smtClean="0">
                <a:latin typeface="Cambria Math" pitchFamily="18" charset="0"/>
                <a:ea typeface="Cambria Math" pitchFamily="18" charset="0"/>
              </a:rPr>
              <a:t>a,b,c,b,c,d</a:t>
            </a:r>
            <a:r>
              <a:rPr lang="en-US" dirty="0" smtClean="0">
                <a:latin typeface="Cambria Math" pitchFamily="18" charset="0"/>
                <a:ea typeface="Cambria Math" pitchFamily="18" charset="0"/>
              </a:rPr>
              <a:t>}</a:t>
            </a:r>
          </a:p>
          <a:p>
            <a:r>
              <a:rPr lang="en-US" dirty="0" err="1" smtClean="0">
                <a:latin typeface="Cambria Math" pitchFamily="18" charset="0"/>
                <a:ea typeface="Cambria Math" pitchFamily="18" charset="0"/>
              </a:rPr>
              <a:t>Elipses</a:t>
            </a:r>
            <a:r>
              <a:rPr lang="en-US" dirty="0" smtClean="0">
                <a:latin typeface="Cambria Math" pitchFamily="18" charset="0"/>
                <a:ea typeface="Cambria Math" pitchFamily="18" charset="0"/>
              </a:rPr>
              <a:t> (…) may be used to describe a set without listing all of the members when the pattern is clear.</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b="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err="1" smtClean="0">
                <a:latin typeface="Cambria Math" pitchFamily="18" charset="0"/>
                <a:ea typeface="Cambria Math" pitchFamily="18" charset="0"/>
              </a:rPr>
              <a:t>a,b,c,d</a:t>
            </a:r>
            <a:r>
              <a:rPr lang="en-US" i="1" dirty="0" smtClean="0">
                <a:latin typeface="Cambria Math" pitchFamily="18" charset="0"/>
                <a:ea typeface="Cambria Math" pitchFamily="18" charset="0"/>
              </a:rPr>
              <a:t>, ……,z </a:t>
            </a:r>
            <a:r>
              <a:rPr lang="en-US" dirty="0" smtClean="0">
                <a:latin typeface="Cambria Math" pitchFamily="18" charset="0"/>
                <a:ea typeface="Cambria Math" pitchFamily="18" charset="0"/>
              </a:rPr>
              <a:t>}</a:t>
            </a:r>
          </a:p>
          <a:p>
            <a:pPr>
              <a:buNone/>
            </a:pPr>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Roster Method</a:t>
            </a:r>
            <a:endParaRPr lang="en-US" dirty="0"/>
          </a:p>
        </p:txBody>
      </p:sp>
      <p:sp>
        <p:nvSpPr>
          <p:cNvPr id="3" name="Content Placeholder 2"/>
          <p:cNvSpPr>
            <a:spLocks noGrp="1"/>
          </p:cNvSpPr>
          <p:nvPr>
            <p:ph idx="1"/>
          </p:nvPr>
        </p:nvSpPr>
        <p:spPr/>
        <p:txBody>
          <a:bodyPr>
            <a:normAutofit/>
          </a:bodyPr>
          <a:lstStyle/>
          <a:p>
            <a:r>
              <a:rPr lang="en-US" dirty="0" smtClean="0"/>
              <a:t>Set of all vowels in the English alphabet:</a:t>
            </a:r>
          </a:p>
          <a:p>
            <a:pPr>
              <a:buNone/>
            </a:pPr>
            <a:r>
              <a:rPr lang="en-US" dirty="0" smtClean="0"/>
              <a:t>              </a:t>
            </a:r>
            <a:r>
              <a:rPr lang="en-US" i="1" dirty="0" smtClean="0">
                <a:latin typeface="Cambria Math" pitchFamily="18" charset="0"/>
                <a:ea typeface="Cambria Math" pitchFamily="18" charset="0"/>
              </a:rPr>
              <a:t>V</a:t>
            </a:r>
            <a:r>
              <a:rPr lang="en-US" dirty="0" smtClean="0">
                <a:latin typeface="Cambria Math" pitchFamily="18" charset="0"/>
                <a:ea typeface="Cambria Math" pitchFamily="18" charset="0"/>
              </a:rPr>
              <a:t> = {</a:t>
            </a:r>
            <a:r>
              <a:rPr lang="en-US" dirty="0" err="1" smtClean="0">
                <a:latin typeface="Cambria Math" pitchFamily="18" charset="0"/>
                <a:ea typeface="Cambria Math" pitchFamily="18" charset="0"/>
              </a:rPr>
              <a:t>a,e,i,o,u</a:t>
            </a:r>
            <a:r>
              <a:rPr lang="en-US" dirty="0" smtClean="0">
                <a:latin typeface="Cambria Math" pitchFamily="18" charset="0"/>
                <a:ea typeface="Cambria Math" pitchFamily="18" charset="0"/>
              </a:rPr>
              <a:t>}</a:t>
            </a:r>
          </a:p>
          <a:p>
            <a:r>
              <a:rPr lang="en-US" dirty="0" smtClean="0"/>
              <a:t>Set of all  odd positive integers less than </a:t>
            </a:r>
            <a:r>
              <a:rPr lang="en-US" dirty="0" smtClean="0">
                <a:latin typeface="Cambria Math" pitchFamily="18" charset="0"/>
                <a:ea typeface="Cambria Math" pitchFamily="18" charset="0"/>
              </a:rPr>
              <a:t>10</a:t>
            </a:r>
            <a:r>
              <a:rPr lang="en-US" dirty="0" smtClean="0"/>
              <a:t>:</a:t>
            </a:r>
          </a:p>
          <a:p>
            <a:pPr>
              <a:buNone/>
            </a:pPr>
            <a:r>
              <a:rPr lang="en-US" dirty="0" smtClean="0"/>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{1,3,5,7,9}</a:t>
            </a:r>
          </a:p>
          <a:p>
            <a:r>
              <a:rPr lang="en-US" dirty="0" smtClean="0"/>
              <a:t>Set of all positive integers less than </a:t>
            </a:r>
            <a:r>
              <a:rPr lang="en-US" dirty="0" smtClean="0">
                <a:latin typeface="Cambria Math" pitchFamily="18" charset="0"/>
                <a:ea typeface="Cambria Math" pitchFamily="18" charset="0"/>
              </a:rPr>
              <a:t>100</a:t>
            </a:r>
            <a:r>
              <a:rPr lang="en-US" dirty="0" smtClean="0"/>
              <a:t>:</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{1,2,3,……..,99}</a:t>
            </a:r>
          </a:p>
          <a:p>
            <a:pPr marL="514350" indent="-514350"/>
            <a:r>
              <a:rPr lang="en-US" dirty="0" smtClean="0">
                <a:latin typeface="Cambria Math" pitchFamily="18" charset="0"/>
                <a:ea typeface="Cambria Math" pitchFamily="18" charset="0"/>
              </a:rPr>
              <a:t>Set of all integers less than 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 -3,-2,-1}</a:t>
            </a:r>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 Important Sets</a:t>
            </a:r>
            <a:endParaRPr lang="en-US" dirty="0"/>
          </a:p>
        </p:txBody>
      </p:sp>
      <p:sp>
        <p:nvSpPr>
          <p:cNvPr id="3" name="Content Placeholder 2"/>
          <p:cNvSpPr>
            <a:spLocks noGrp="1"/>
          </p:cNvSpPr>
          <p:nvPr>
            <p:ph idx="1"/>
          </p:nvPr>
        </p:nvSpPr>
        <p:spPr/>
        <p:txBody>
          <a:bodyPr/>
          <a:lstStyle/>
          <a:p>
            <a:pPr>
              <a:buNone/>
            </a:pPr>
            <a:r>
              <a:rPr lang="en-US" b="1" dirty="0" smtClean="0">
                <a:latin typeface="Cambria Math" pitchFamily="18" charset="0"/>
                <a:ea typeface="Cambria Math" pitchFamily="18" charset="0"/>
              </a:rPr>
              <a:t>N</a:t>
            </a:r>
            <a:r>
              <a:rPr lang="en-US" dirty="0" smtClean="0"/>
              <a:t> = </a:t>
            </a:r>
            <a:r>
              <a:rPr lang="en-US" i="1" dirty="0" smtClean="0"/>
              <a:t>natural numbers </a:t>
            </a:r>
            <a:r>
              <a:rPr lang="en-US" dirty="0" smtClean="0"/>
              <a:t>= </a:t>
            </a:r>
            <a:r>
              <a:rPr lang="en-US" dirty="0" smtClean="0">
                <a:latin typeface="Cambria Math" pitchFamily="18" charset="0"/>
                <a:ea typeface="Cambria Math" pitchFamily="18" charset="0"/>
              </a:rPr>
              <a:t>{0,1,2,3….}</a:t>
            </a:r>
          </a:p>
          <a:p>
            <a:pPr>
              <a:buNone/>
            </a:pPr>
            <a:r>
              <a:rPr lang="en-US" b="1" dirty="0" smtClean="0">
                <a:latin typeface="Cambria Math" pitchFamily="18" charset="0"/>
                <a:ea typeface="Cambria Math" pitchFamily="18" charset="0"/>
              </a:rPr>
              <a:t>Z</a:t>
            </a:r>
            <a:r>
              <a:rPr lang="en-US" dirty="0" smtClean="0"/>
              <a:t> = </a:t>
            </a:r>
            <a:r>
              <a:rPr lang="en-US" i="1" dirty="0" smtClean="0"/>
              <a:t>integers</a:t>
            </a:r>
            <a:r>
              <a:rPr lang="en-US" dirty="0" smtClean="0"/>
              <a:t> = </a:t>
            </a:r>
            <a:r>
              <a:rPr lang="en-US" dirty="0" smtClean="0">
                <a:latin typeface="Cambria Math" pitchFamily="18" charset="0"/>
                <a:ea typeface="Cambria Math" pitchFamily="18" charset="0"/>
              </a:rPr>
              <a:t>{…,-3,-2,-1,0,1,2,3,…}</a:t>
            </a:r>
          </a:p>
          <a:p>
            <a:pPr>
              <a:buNone/>
            </a:pPr>
            <a:r>
              <a:rPr lang="en-US" b="1" dirty="0" smtClean="0">
                <a:latin typeface="Cambria Math" pitchFamily="18" charset="0"/>
                <a:ea typeface="Cambria Math" pitchFamily="18" charset="0"/>
              </a:rPr>
              <a:t>Z⁺</a:t>
            </a:r>
            <a:r>
              <a:rPr lang="en-US" dirty="0" smtClean="0"/>
              <a:t> = </a:t>
            </a:r>
            <a:r>
              <a:rPr lang="en-US" i="1" dirty="0" smtClean="0"/>
              <a:t>positive integers </a:t>
            </a:r>
            <a:r>
              <a:rPr lang="en-US" dirty="0" smtClean="0"/>
              <a:t>= </a:t>
            </a:r>
            <a:r>
              <a:rPr lang="en-US" dirty="0" smtClean="0">
                <a:latin typeface="Cambria Math" pitchFamily="18" charset="0"/>
                <a:ea typeface="Cambria Math" pitchFamily="18" charset="0"/>
              </a:rPr>
              <a:t>{1,2,3,…..}</a:t>
            </a:r>
          </a:p>
          <a:p>
            <a:pPr>
              <a:buNone/>
            </a:pPr>
            <a:r>
              <a:rPr lang="en-US" b="1" dirty="0" smtClean="0">
                <a:latin typeface="Cambria Math" pitchFamily="18" charset="0"/>
                <a:ea typeface="Cambria Math" pitchFamily="18" charset="0"/>
              </a:rPr>
              <a:t>R</a:t>
            </a:r>
            <a:r>
              <a:rPr lang="en-US" dirty="0" smtClean="0"/>
              <a:t> = set of </a:t>
            </a:r>
            <a:r>
              <a:rPr lang="en-US" i="1" dirty="0" smtClean="0"/>
              <a:t>real numbers</a:t>
            </a:r>
          </a:p>
          <a:p>
            <a:pPr>
              <a:buNone/>
            </a:pPr>
            <a:r>
              <a:rPr lang="en-US" b="1" dirty="0" smtClean="0">
                <a:latin typeface="Cambria Math" pitchFamily="18" charset="0"/>
                <a:ea typeface="Cambria Math" pitchFamily="18" charset="0"/>
              </a:rPr>
              <a:t>R</a:t>
            </a:r>
            <a:r>
              <a:rPr lang="en-US" b="1" baseline="30000" dirty="0" smtClean="0">
                <a:latin typeface="Cambria Math" pitchFamily="18" charset="0"/>
                <a:ea typeface="Cambria Math" pitchFamily="18" charset="0"/>
              </a:rPr>
              <a:t>+</a:t>
            </a:r>
            <a:r>
              <a:rPr lang="en-US" dirty="0" smtClean="0"/>
              <a:t> = set of </a:t>
            </a:r>
            <a:r>
              <a:rPr lang="en-US" i="1" dirty="0" smtClean="0"/>
              <a:t>positive real numbers</a:t>
            </a:r>
          </a:p>
          <a:p>
            <a:pPr>
              <a:buNone/>
            </a:pPr>
            <a:r>
              <a:rPr lang="en-US" b="1" dirty="0" smtClean="0">
                <a:latin typeface="Cambria Math" pitchFamily="18" charset="0"/>
                <a:ea typeface="Cambria Math" pitchFamily="18" charset="0"/>
              </a:rPr>
              <a:t>C</a:t>
            </a:r>
            <a:r>
              <a:rPr lang="en-US" dirty="0" smtClean="0"/>
              <a:t> =  set of </a:t>
            </a:r>
            <a:r>
              <a:rPr lang="en-US" i="1" dirty="0" smtClean="0"/>
              <a:t>complex numbers</a:t>
            </a:r>
            <a:r>
              <a:rPr lang="en-US" dirty="0" smtClean="0"/>
              <a:t>.</a:t>
            </a:r>
          </a:p>
          <a:p>
            <a:pPr>
              <a:buNone/>
            </a:pPr>
            <a:r>
              <a:rPr lang="en-US" b="1" dirty="0" smtClean="0"/>
              <a:t>Q</a:t>
            </a:r>
            <a:r>
              <a:rPr lang="en-US" dirty="0" smtClean="0"/>
              <a:t> = set of rational numbers</a:t>
            </a:r>
          </a:p>
          <a:p>
            <a:endParaRPr lang="en-US" dirty="0">
              <a:latin typeface="Cambria Math" pitchFamily="18" charset="0"/>
              <a:ea typeface="Cambria Math" pitchFamily="18" charset="0"/>
            </a:endParaRPr>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Set-Builder Notation</a:t>
            </a:r>
            <a:endParaRPr lang="en-US" dirty="0"/>
          </a:p>
        </p:txBody>
      </p:sp>
      <p:sp>
        <p:nvSpPr>
          <p:cNvPr id="3" name="Content Placeholder 2"/>
          <p:cNvSpPr>
            <a:spLocks noGrp="1"/>
          </p:cNvSpPr>
          <p:nvPr>
            <p:ph idx="1"/>
          </p:nvPr>
        </p:nvSpPr>
        <p:spPr/>
        <p:txBody>
          <a:bodyPr>
            <a:normAutofit lnSpcReduction="10000"/>
          </a:bodyPr>
          <a:lstStyle/>
          <a:p>
            <a:r>
              <a:rPr lang="en-US" dirty="0" smtClean="0"/>
              <a:t>Specify the property or properties that all members must satisfy:</a:t>
            </a:r>
          </a:p>
          <a:p>
            <a:pPr>
              <a:buNone/>
            </a:pPr>
            <a:r>
              <a:rPr lang="en-US" dirty="0" smtClean="0"/>
              <a:t>     </a:t>
            </a:r>
            <a:r>
              <a:rPr lang="en-US" i="1" dirty="0" smtClean="0">
                <a:latin typeface="Cambria Math" pitchFamily="18" charset="0"/>
                <a:ea typeface="Cambria Math" pitchFamily="18" charset="0"/>
              </a:rPr>
              <a:t>S</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is a positive integer less than 100}</a:t>
            </a:r>
          </a:p>
          <a:p>
            <a:pPr>
              <a:buNone/>
            </a:pP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is an odd positive integer less than 10}</a:t>
            </a:r>
          </a:p>
          <a:p>
            <a:pPr>
              <a:buNone/>
            </a:pPr>
            <a:r>
              <a:rPr lang="en-US" b="1" dirty="0" smtClean="0">
                <a:latin typeface="Cambria Math" pitchFamily="18" charset="0"/>
                <a:ea typeface="Cambria Math" pitchFamily="18" charset="0"/>
              </a:rPr>
              <a:t>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 Z⁺</a:t>
            </a:r>
            <a:r>
              <a:rPr lang="en-US" dirty="0" smtClean="0">
                <a:latin typeface="Cambria Math" pitchFamily="18" charset="0"/>
                <a:ea typeface="Cambria Math" pitchFamily="18" charset="0"/>
              </a:rPr>
              <a:t> | </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is odd and </a:t>
            </a:r>
            <a:r>
              <a:rPr lang="en-US" i="1" dirty="0" smtClean="0">
                <a:ea typeface="Cambria Math" pitchFamily="18" charset="0"/>
              </a:rPr>
              <a:t>x</a:t>
            </a:r>
            <a:r>
              <a:rPr lang="en-US" dirty="0" smtClean="0">
                <a:latin typeface="Cambria Math" pitchFamily="18" charset="0"/>
                <a:ea typeface="Cambria Math" pitchFamily="18" charset="0"/>
              </a:rPr>
              <a:t> &lt; 10}</a:t>
            </a:r>
          </a:p>
          <a:p>
            <a:r>
              <a:rPr lang="en-US" dirty="0" smtClean="0"/>
              <a:t>A predicate may be used: </a:t>
            </a:r>
          </a:p>
          <a:p>
            <a:pPr>
              <a:buNone/>
            </a:pPr>
            <a:r>
              <a:rPr lang="en-US" dirty="0" smtClean="0"/>
              <a:t>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 P(</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t>Example: </a:t>
            </a:r>
            <a:r>
              <a:rPr lang="en-US" i="1" dirty="0" smtClean="0">
                <a:latin typeface="Cambria Math" pitchFamily="18" charset="0"/>
                <a:ea typeface="Cambria Math" pitchFamily="18" charset="0"/>
              </a:rPr>
              <a:t>S</a:t>
            </a:r>
            <a:r>
              <a:rPr lang="en-US" b="1" i="1" dirty="0" smtClean="0">
                <a:latin typeface="Cambria Math" pitchFamily="18" charset="0"/>
                <a:ea typeface="Cambria Math" pitchFamily="18" charset="0"/>
              </a:rPr>
              <a:t> </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ea typeface="Cambria Math" pitchFamily="18" charset="0"/>
              </a:rPr>
              <a:t>x</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Prime(</a:t>
            </a:r>
            <a:r>
              <a:rPr lang="en-US" i="1" dirty="0" smtClean="0">
                <a:ea typeface="Cambria Math" pitchFamily="18" charset="0"/>
              </a:rPr>
              <a:t>x</a:t>
            </a:r>
            <a:r>
              <a:rPr lang="en-US" dirty="0" smtClean="0">
                <a:latin typeface="Cambria Math" pitchFamily="18" charset="0"/>
                <a:ea typeface="Cambria Math" pitchFamily="18" charset="0"/>
              </a:rPr>
              <a:t>)}</a:t>
            </a:r>
          </a:p>
          <a:p>
            <a:r>
              <a:rPr lang="en-US" dirty="0" smtClean="0">
                <a:ea typeface="Cambria Math" pitchFamily="18" charset="0"/>
              </a:rPr>
              <a:t>Positive rational numbers</a:t>
            </a:r>
            <a:r>
              <a:rPr lang="en-US" i="1" dirty="0" smtClean="0">
                <a:ea typeface="Cambria Math" pitchFamily="18" charset="0"/>
              </a:rPr>
              <a:t>:</a:t>
            </a:r>
          </a:p>
          <a:p>
            <a:pPr>
              <a:buNone/>
            </a:pPr>
            <a:r>
              <a:rPr lang="en-US" i="1" dirty="0" smtClean="0">
                <a:ea typeface="Cambria Math" pitchFamily="18" charset="0"/>
              </a:rPr>
              <a:t>        </a:t>
            </a:r>
            <a:r>
              <a:rPr lang="en-US" b="1" dirty="0" smtClean="0">
                <a:latin typeface="Cambria Math" pitchFamily="18" charset="0"/>
                <a:ea typeface="Cambria Math" pitchFamily="18" charset="0"/>
              </a:rPr>
              <a:t>Q</a:t>
            </a:r>
            <a:r>
              <a:rPr lang="en-US" b="1" baseline="30000"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 {</a:t>
            </a:r>
            <a:r>
              <a:rPr lang="en-US" i="1" dirty="0" smtClean="0">
                <a:ea typeface="Cambria Math" pitchFamily="18" charset="0"/>
              </a:rPr>
              <a:t>x</a:t>
            </a:r>
            <a:r>
              <a:rPr lang="en-US" dirty="0" smtClean="0">
                <a:latin typeface="Cambria Math" pitchFamily="18" charset="0"/>
                <a:ea typeface="Cambria Math" pitchFamily="18" charset="0"/>
              </a:rPr>
              <a:t> ∈ </a:t>
            </a:r>
            <a:r>
              <a:rPr lang="en-US" b="1" dirty="0" smtClean="0">
                <a:ea typeface="Cambria Math" pitchFamily="18" charset="0"/>
              </a:rPr>
              <a:t>R</a:t>
            </a:r>
            <a:r>
              <a:rPr lang="en-US" dirty="0" smtClean="0">
                <a:latin typeface="Cambria Math" pitchFamily="18" charset="0"/>
                <a:ea typeface="Cambria Math" pitchFamily="18" charset="0"/>
              </a:rPr>
              <a:t> | </a:t>
            </a:r>
            <a:r>
              <a:rPr lang="en-US" i="1" dirty="0" smtClean="0">
                <a:ea typeface="Cambria Math" pitchFamily="18" charset="0"/>
              </a:rPr>
              <a:t>x</a:t>
            </a:r>
            <a:r>
              <a:rPr lang="en-US" dirty="0" smtClean="0">
                <a:latin typeface="Cambria Math" pitchFamily="18" charset="0"/>
                <a:ea typeface="Cambria Math" pitchFamily="18" charset="0"/>
              </a:rPr>
              <a:t> = </a:t>
            </a:r>
            <a:r>
              <a:rPr lang="en-US" i="1" dirty="0" smtClean="0">
                <a:latin typeface="Cambria Math" pitchFamily="18" charset="0"/>
                <a:ea typeface="Cambria Math" pitchFamily="18" charset="0"/>
              </a:rPr>
              <a:t>p</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q</a:t>
            </a:r>
            <a:r>
              <a:rPr lang="en-US" dirty="0" smtClean="0">
                <a:latin typeface="Cambria Math" pitchFamily="18" charset="0"/>
                <a:ea typeface="Cambria Math" pitchFamily="18" charset="0"/>
              </a:rPr>
              <a:t>, for some positive integers </a:t>
            </a:r>
            <a:r>
              <a:rPr lang="en-US" i="1" dirty="0" err="1" smtClean="0">
                <a:latin typeface="Cambria Math" pitchFamily="18" charset="0"/>
                <a:ea typeface="Cambria Math" pitchFamily="18" charset="0"/>
              </a:rPr>
              <a:t>p</a:t>
            </a:r>
            <a:r>
              <a:rPr lang="en-US" dirty="0" err="1" smtClean="0">
                <a:latin typeface="Cambria Math" pitchFamily="18" charset="0"/>
                <a:ea typeface="Cambria Math" pitchFamily="18" charset="0"/>
              </a:rPr>
              <a:t>,</a:t>
            </a:r>
            <a:r>
              <a:rPr lang="en-US" i="1" dirty="0" err="1" smtClean="0">
                <a:latin typeface="Cambria Math" pitchFamily="18" charset="0"/>
                <a:ea typeface="Cambria Math" pitchFamily="18" charset="0"/>
              </a:rPr>
              <a:t>q</a:t>
            </a:r>
            <a:r>
              <a:rPr lang="en-US" dirty="0" smtClean="0">
                <a:latin typeface="Cambria Math" pitchFamily="18" charset="0"/>
                <a:ea typeface="Cambria Math" pitchFamily="18" charset="0"/>
              </a:rPr>
              <a:t>}</a:t>
            </a:r>
          </a:p>
          <a:p>
            <a:endParaRPr lang="en-US" i="1" dirty="0" smtClean="0">
              <a:latin typeface="Cambria Math" pitchFamily="18" charset="0"/>
              <a:ea typeface="Cambria Math" pitchFamily="18" charset="0"/>
            </a:endParaRPr>
          </a:p>
          <a:p>
            <a:pPr>
              <a:buNone/>
            </a:pPr>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wedge x \in B\}$&#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bar{B}} $&#10;&#10;\end{document}"/>
  <p:tag name="IGUANATEXSIZE" val="14"/>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 B) \cup (B - A)$&#10;&#10;\end{document}"/>
  <p:tag name="IGUANATEXSIZE" val="3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3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oplus B$&#10;&#10;\end{document}"/>
  <p:tag name="IGUANATEXSIZE" val="25"/>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emptyset = A$&#10;&#10;&#10;\end{document}"/>
  <p:tag name="IGUANATEXSIZE" val="3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U = A$&#10;&#10;&#10;\end{document}"/>
  <p:tag name="IGUANATEXSIZE" val="3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U = U$&#10;&#10;&#10;\end{document}"/>
  <p:tag name="IGUANATEXSIZE" val="3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emptyset = \emptyset$&#10;&#10;&#10;\end{document}"/>
  <p:tag name="IGUANATEXSIZE" val="3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 A$&#10;&#10;&#10;\end{document}"/>
  <p:tag name="IGUANATEXSIZE" val="3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forall x (x \in A \rightarrow x \in B)$&#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 A$&#10;&#10;&#10;\end{document}"/>
  <p:tag name="IGUANATEXSIZE" val="3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overline{A})} = A$&#10;&#10;&#10;\end{document}"/>
  <p:tag name="IGUANATEXSIZE" val="3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 B \cup A$&#10;&#10;&#10;\end{document}"/>
  <p:tag name="IGUANATEXSIZE" val="3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 B \cap A$&#10;&#10;&#10;\end{document}"/>
  <p:tag name="IGUANATEXSIZE" val="3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up C) = (A \cup B) \cup C$&#10;&#10;&#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ap C) = (A \cap B) \cap C$&#10;&#10;&#10;\end{document}"/>
  <p:tag name="IGUANATEXSIZE" val="3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B \cup C) = (A \cap B) \cup (A \cap C)$&#10;&#10;&#10;\end{document}"/>
  <p:tag name="IGUANATEXSIZE" val="3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up B} = \overline{A} \cap \overline{B}$&#10;&#10;&#10;\end{document}"/>
  <p:tag name="IGUANATEXSIZE" val="3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verline{A \cap B} = \overline{A} \cup \overline{B}$&#10;&#10;&#10;\end{document}"/>
  <p:tag name="IGUANATEXSIZE" val="3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 (x\in A \rightarrow  x \in B) \wedge (x \in B \rightarrow x \in A)]$&#10;&#10;\end{document}"/>
  <p:tag name="IGUANATEXSIZE" val="3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A \cap B) = A$&#10;&#10;&#10;\end{document}"/>
  <p:tag name="IGUANATEXSIZE" val="3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A \cup B) = A$&#10;&#10;&#10;\end{document}"/>
  <p:tag name="IGUANATEXSIZE" val="3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overline{A} = U$&#10;&#10;&#10;\end{document}"/>
  <p:tag name="IGUANATEXSIZE" val="3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ap \overline{A} = \emptyset$&#10;&#10;&#10;\end{document}"/>
  <p:tag name="IGUANATEXSIZE" val="3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 \overline{A} \cup \overline{B}$&#10;&#10;\end{document}"/>
  <p:tag name="IGUANATEXSIZE" val="3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ap B} \subseteq \overline{A} \cup \overline{B}$&#10;&#10;\end{document}"/>
  <p:tag name="IGUANATEXSIZE" val="3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ap B}$ &amp; by assumption\\&#10;$x \not\in A \cap B$&amp; defn. of complement\\&#10;$\neg((x \in A) \wedge (x \in B))$&amp; defn. of intersection\\&#10;$\neg (x \in A) \vee \neg (x \in B)$ &amp; 1st De Morgan Law for Prop Logic\\&#10;$x \not\in A \vee x \not\in B$ &amp; defn. of negation\\&#10;$x \in \overline{A} \vee x \in \overline{B}$&amp; defn. of complement\\&#10;$x \in \overline{A} \cup \overline{B}$&amp; defn. of union\\&#10;\end{tabular}&#10;\end{document}"/>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begin{tabular}{ll}&#10;$x \in \overline{A} \cup \overline{B}$ &amp; by assumption\\&#10;$(x \in \overline{A}) \vee (x \in \overline{B})$&amp; defn. of union\\&#10;$(x \not\in A) \vee (x \not\in B)$ &amp; defn. of complement\\&#10;$\neg(x \in A) \vee \neg(x \in B)$ &amp; defn. of negation\\&#10;$\neg(( x \in A) \wedge (x \in B))$&amp; by 1st De Morgan Law for Prop Logic\\&#10;$\neg (x \in A \cap B)$&amp; defn. of intersection\\&#10;$x \in \overline{A \cap B}$ &amp;defn. of complement&#10;\end{tabular}&#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0;&#10;$\forall x ( x \in A \leftrightarrow x \in B)$&#10;\end{document}"/>
  <p:tag name="IGUANATEXSIZE" val="3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overline{A} \cup \overline{B} \subseteq \overline{A \cap B}$&#10;&#10;\end{document}"/>
  <p:tag name="IGUANATEXSIZE" val="3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egin{tabular}{llll}&#10;$\overline{A \cap B}$ &amp; = &amp; $\{x| x \not\in A \cap B \}$ &amp; by defn. of complement\\&#10;&amp;=&amp; $\{ x | \neg (x \in (A \cap B))\}$&amp; by defn. of does not belong symbol\\&#10;&amp;=&amp; $\{x | \neg (x \in A \wedge x \in B\}$ &amp; by defn. of intersection\\&#10;&amp;=&amp; $\{x | \neg(x \in A) \vee \neg(x \in B)\}$ &amp;by 1st De Morgan law\\&#10;&amp;&amp;&amp; for Prop Logic\\&#10;&amp;=&amp; $\{x | x \not\in A \vee x \not\in B\}$ &amp; by defn. of not belong symbol\\&#10;&amp;=&amp; $\{x | x \in \overline{A} \vee x \in \overline{B}\}$&amp; by defn. of complement\\&#10;&amp;=&amp; $\{x | x \in \overline{A} \cup \overline{B}\}$&amp; by defn. of union\\&#10;&amp;=&amp; $\overline{A} \cup \overline{B}$&amp; by meaning of notation&#10;\end{tabular}&#10;&#10;\end{document}"/>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B \cap C$&#10;&#10;\end{document}"/>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C)$&#10;&#10;\end{document}"/>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C$&#10;&#10;\end{document}"/>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 \cup B )\cap (A \cup C)$&#10;&#10;\end{document}"/>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cup (B \cap C) = (A \cup B) \cap (A \cup C)$&#10;&#10;&#10;\end{document}"/>
  <p:tag name="IGUANATEXSIZE" val="3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  A_1 \cup A_2 \cup \ldots \cup A_n\]&#10;&#10;\end{document}"/>
  <p:tag name="IGUANATEXSIZE" val="1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A_1 \cap A_2 \cap \ldots\cap A_n\]&#10;&#10;\end{document}"/>
  <p:tag name="IGUANATEXSIZE" val="1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orall x (x \in A \rightarrow x \in  B) \wedge \exists x (x \in B \wedge x \not\in A)$&#10;&#10;\end{document}"/>
  <p:tag name="IGUANATEXSIZE" val="3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up_{i = 1}^{n}A_i =\bigcup_{i = 1}^{n} \{i, i+ 1, i +2,...\} = \{1,2,3,...\}\]&#10;&#10;\end{document}"/>
  <p:tag name="IGUANATEXSIZE" val="15"/>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bigcap_{i = 1}^{n}A_i = \bigcap_{i = 1}^{n} \{i, i + 1, i + 2, ...\} =  \{n, n + 1, n + 2, .....\} = A_n\]&#10;&#10;\end{document}"/>
  <p:tag name="IGUANATEXSIZE" val="1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 \times B = \{(a,b) | a \in A \wedge b \in B\}$&#10;&#10;&#10;\end{document}"/>
  <p:tag name="IGUANATEXSIZE" val="3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1\times  A_2 \times \dots \times A_n =\\&#10;\hspace*{.5in} \{(a_1,a_2,\ldots, a_n) | a_i \in A_i\; \mbox{for}\; i = 1,2, \ldots n \}$&#10;&#10;&#10;\end{document}"/>
  <p:tag name="IGUANATEXSIZE" val="25"/>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 \in D| P(x)\}$&#10;&#10;&#10;\end{document}"/>
  <p:tag name="IGUANATEXSIZE" val="3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x |  x\in A \vee x \in B\}$&#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34228</TotalTime>
  <Words>2636</Words>
  <Application>Microsoft Office PowerPoint</Application>
  <PresentationFormat>On-screen Show (4:3)</PresentationFormat>
  <Paragraphs>456</Paragraphs>
  <Slides>43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Calibri</vt:lpstr>
      <vt:lpstr>Constantia</vt:lpstr>
      <vt:lpstr>Wingdings 2</vt:lpstr>
      <vt:lpstr>Cambria Math</vt:lpstr>
      <vt:lpstr>MS Reference Sans Serif</vt:lpstr>
      <vt:lpstr>Brush Script MT</vt:lpstr>
      <vt:lpstr>Symbol</vt:lpstr>
      <vt:lpstr>Wingdings</vt:lpstr>
      <vt:lpstr>Flow</vt:lpstr>
      <vt:lpstr>Basic Structures:  Sets, Functions, Sequences</vt:lpstr>
      <vt:lpstr>Chapter Summary</vt:lpstr>
      <vt:lpstr>Sets</vt:lpstr>
      <vt:lpstr>Section Summary</vt:lpstr>
      <vt:lpstr>Sets</vt:lpstr>
      <vt:lpstr>Describing a Set: Roster Method</vt:lpstr>
      <vt:lpstr>Roster Method</vt:lpstr>
      <vt:lpstr>Some Important Sets</vt:lpstr>
      <vt:lpstr>Set-Builder Notation</vt:lpstr>
      <vt:lpstr>Interval Notation</vt:lpstr>
      <vt:lpstr>Universal Set and Empty Set</vt:lpstr>
      <vt:lpstr>Some things to remember</vt:lpstr>
      <vt:lpstr>Set Equality</vt:lpstr>
      <vt:lpstr>Subsets</vt:lpstr>
      <vt:lpstr>Showing a Set is or is not a Subset of Another Set</vt:lpstr>
      <vt:lpstr>Another look at Equality of Sets</vt:lpstr>
      <vt:lpstr>Proper Subsets</vt:lpstr>
      <vt:lpstr>Set Cardinality</vt:lpstr>
      <vt:lpstr>Power Sets</vt:lpstr>
      <vt:lpstr>Tuples</vt:lpstr>
      <vt:lpstr>Cartesian Product</vt:lpstr>
      <vt:lpstr>Cartesian Product </vt:lpstr>
      <vt:lpstr>Truth Sets of Quantifiers</vt:lpstr>
      <vt:lpstr>Set Operations</vt:lpstr>
      <vt:lpstr>Section Summary</vt:lpstr>
      <vt:lpstr>Boolean Algebra</vt:lpstr>
      <vt:lpstr>Union</vt:lpstr>
      <vt:lpstr>Intersection</vt:lpstr>
      <vt:lpstr>Complement</vt:lpstr>
      <vt:lpstr>Difference</vt:lpstr>
      <vt:lpstr>The Cardinality of the Union of Two Sets</vt:lpstr>
      <vt:lpstr>Review Questions</vt:lpstr>
      <vt:lpstr>Symmetric Difference</vt:lpstr>
      <vt:lpstr>Set Identities</vt:lpstr>
      <vt:lpstr>Set Identities</vt:lpstr>
      <vt:lpstr>Set Identities</vt:lpstr>
      <vt:lpstr>Proving Set Identities</vt:lpstr>
      <vt:lpstr>Proof of Second De Morgan Law</vt:lpstr>
      <vt:lpstr>Proof of Second De Morgan Law </vt:lpstr>
      <vt:lpstr>Proof of Second De Morgan Law </vt:lpstr>
      <vt:lpstr>Set-Builder Notation: Second De Morgan Law</vt:lpstr>
      <vt:lpstr>Membership Table</vt:lpstr>
      <vt:lpstr>Generalized Unions and Intersections</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Hiva</cp:lastModifiedBy>
  <cp:revision>2009</cp:revision>
  <dcterms:created xsi:type="dcterms:W3CDTF">2011-03-27T19:09:13Z</dcterms:created>
  <dcterms:modified xsi:type="dcterms:W3CDTF">2014-09-06T06:11:50Z</dcterms:modified>
</cp:coreProperties>
</file>