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Lst>
  <p:sldSz cy="6858000" cx="9144000"/>
  <p:notesSz cx="6858000" cy="9083675"/>
  <p:embeddedFontLst>
    <p:embeddedFont>
      <p:font typeface="Century Schoolbook"/>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50" roundtripDataSignature="AMtx7mgGGm1Tt17gHf7vHbMnlTILSokT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font" Target="fonts/CenturySchoolbook-regular.fntdata"/><Relationship Id="rId45" Type="http://schemas.openxmlformats.org/officeDocument/2006/relationships/slide" Target="slides/slide3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CenturySchoolbook-italic.fntdata"/><Relationship Id="rId47" Type="http://schemas.openxmlformats.org/officeDocument/2006/relationships/font" Target="fonts/CenturySchoolbook-bold.fntdata"/><Relationship Id="rId49" Type="http://schemas.openxmlformats.org/officeDocument/2006/relationships/font" Target="fonts/CenturySchoolbook-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0" Type="http://customschemas.google.com/relationships/presentationmetadata" Target="metadata"/><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40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884612" y="0"/>
            <a:ext cx="2971800" cy="4540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28062"/>
            <a:ext cx="2971800" cy="4540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4" name="Google Shape;194;p1: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1: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8" name="Google Shape;268;p10: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Action spectrum of photosynthesis shows wavelengths used for light dependent reactions. Different colours are different wavlengths. The green region is not used, so green light is reflected and seen. </a:t>
            </a:r>
            <a:endParaRPr/>
          </a:p>
        </p:txBody>
      </p:sp>
      <p:sp>
        <p:nvSpPr>
          <p:cNvPr id="269" name="Google Shape;269;p10: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5" name="Google Shape;275;p11: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Puede ver que ambos espectros no son iguales, por qué?</a:t>
            </a:r>
            <a:endParaRPr/>
          </a:p>
        </p:txBody>
      </p:sp>
      <p:sp>
        <p:nvSpPr>
          <p:cNvPr id="276" name="Google Shape;276;p11: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83" name="Google Shape;283;p12:notes"/>
          <p:cNvSpPr txBox="1"/>
          <p:nvPr>
            <p:ph idx="1" type="body"/>
          </p:nvPr>
        </p:nvSpPr>
        <p:spPr>
          <a:xfrm>
            <a:off x="914400" y="4314825"/>
            <a:ext cx="5029200" cy="4087812"/>
          </a:xfrm>
          <a:prstGeom prst="rect">
            <a:avLst/>
          </a:prstGeom>
          <a:noFill/>
          <a:ln>
            <a:noFill/>
          </a:ln>
        </p:spPr>
        <p:txBody>
          <a:bodyPr anchorCtr="0" anchor="t" bIns="44450" lIns="90475" spcFirstLastPara="1" rIns="90475" wrap="square" tIns="44450">
            <a:noAutofit/>
          </a:bodyPr>
          <a:lstStyle/>
          <a:p>
            <a:pPr indent="0" lvl="0" marL="0" rtl="0" algn="l">
              <a:lnSpc>
                <a:spcPct val="100000"/>
              </a:lnSpc>
              <a:spcBef>
                <a:spcPts val="0"/>
              </a:spcBef>
              <a:spcAft>
                <a:spcPts val="0"/>
              </a:spcAft>
              <a:buSzPts val="1800"/>
              <a:buNone/>
            </a:pPr>
            <a:r>
              <a:rPr lang="en-US"/>
              <a:t>Las plantas terrestres tienen pigmentos accesorios como lo son clorofila b, xantofilas y los carotenos.  En organismos acuaticos podemos encontrar otros pigmentos especificos para atrapar los largos de onda que son filtrados en el agua. Por ejemplo las ficoeritrina y ficocianina en algas rojas, les permiten accesar largos de ondas correspondientes a colores rojos dentro del espectro de luz visible. </a:t>
            </a:r>
            <a:endParaRPr/>
          </a:p>
        </p:txBody>
      </p:sp>
      <p:sp>
        <p:nvSpPr>
          <p:cNvPr id="284" name="Google Shape;284;p12:notes"/>
          <p:cNvSpPr/>
          <p:nvPr>
            <p:ph idx="2" type="sldImg"/>
          </p:nvPr>
        </p:nvSpPr>
        <p:spPr>
          <a:xfrm>
            <a:off x="1166812" y="687387"/>
            <a:ext cx="4524375" cy="3394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4" name="Google Shape;294;p13: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3: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300" name="Google Shape;300;p14: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1" name="Google Shape;301;p14: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308" name="Google Shape;308;p15: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9" name="Google Shape;309;p15: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6" name="Google Shape;316;p16: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US"/>
              <a:t>Figure 10.12  The Calvin Cycle</a:t>
            </a:r>
            <a:endParaRPr/>
          </a:p>
          <a:p>
            <a:pPr indent="0" lvl="0" marL="0" rtl="0" algn="l">
              <a:lnSpc>
                <a:spcPct val="100000"/>
              </a:lnSpc>
              <a:spcBef>
                <a:spcPts val="0"/>
              </a:spcBef>
              <a:spcAft>
                <a:spcPts val="0"/>
              </a:spcAft>
              <a:buSzPts val="1800"/>
              <a:buNone/>
            </a:pPr>
            <a:r>
              <a:rPr lang="en-US"/>
              <a:t>The Calvin cycle uses the ATP and NADPH generated in the light reactions and CO</a:t>
            </a:r>
            <a:r>
              <a:rPr baseline="-25000" lang="en-US"/>
              <a:t>2</a:t>
            </a:r>
            <a:r>
              <a:rPr lang="en-US"/>
              <a:t> to produce carbohydrate. Six turns of the cycle produce the equivalent of one molecule of glucose, a hexose sugar.</a:t>
            </a:r>
            <a:endParaRPr/>
          </a:p>
          <a:p>
            <a:pPr indent="0" lvl="0" marL="0" rtl="0" algn="l">
              <a:lnSpc>
                <a:spcPct val="100000"/>
              </a:lnSpc>
              <a:spcBef>
                <a:spcPts val="0"/>
              </a:spcBef>
              <a:spcAft>
                <a:spcPts val="0"/>
              </a:spcAft>
              <a:buSzPts val="1400"/>
              <a:buNone/>
            </a:pPr>
            <a:r>
              <a:t/>
            </a:r>
            <a:endParaRPr/>
          </a:p>
        </p:txBody>
      </p:sp>
      <p:sp>
        <p:nvSpPr>
          <p:cNvPr id="317" name="Google Shape;317;p16: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7: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2" name="Google Shape;322;p17: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US"/>
              <a:t>Figure 10.2  An Overview of Photosynthesis</a:t>
            </a:r>
            <a:endParaRPr/>
          </a:p>
          <a:p>
            <a:pPr indent="0" lvl="0" marL="0" rtl="0" algn="l">
              <a:lnSpc>
                <a:spcPct val="100000"/>
              </a:lnSpc>
              <a:spcBef>
                <a:spcPts val="0"/>
              </a:spcBef>
              <a:spcAft>
                <a:spcPts val="0"/>
              </a:spcAft>
              <a:buSzPts val="1800"/>
              <a:buNone/>
            </a:pPr>
            <a:r>
              <a:rPr lang="en-US"/>
              <a:t>Photosynthesis consists of two pathways: the light reactions and the light-independent reactions. These reactions take place in the thylakoids and the stroma of chloroplasts, respectively. See Figure 5.12 for more on the structure of chloroplasts.</a:t>
            </a:r>
            <a:endParaRPr/>
          </a:p>
        </p:txBody>
      </p:sp>
      <p:sp>
        <p:nvSpPr>
          <p:cNvPr id="323" name="Google Shape;323;p17: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8: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18: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9: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19: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2: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0: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0: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21: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p22: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22: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23: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4: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3" name="Google Shape;403;p25: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Manipular por arriba para evitar que se pegue la grasa de los dedos.</a:t>
            </a:r>
            <a:endParaRPr/>
          </a:p>
          <a:p>
            <a:pPr indent="0" lvl="0" marL="0" rtl="0" algn="l">
              <a:lnSpc>
                <a:spcPct val="100000"/>
              </a:lnSpc>
              <a:spcBef>
                <a:spcPts val="0"/>
              </a:spcBef>
              <a:spcAft>
                <a:spcPts val="0"/>
              </a:spcAft>
              <a:buSzPts val="1800"/>
              <a:buNone/>
            </a:pPr>
            <a:r>
              <a:rPr lang="en-US"/>
              <a:t>Vamos a ver que los pigmentos van a empezar a separarse.  No se van a ver en una linea perfecta, se veran manchas.</a:t>
            </a:r>
            <a:endParaRPr/>
          </a:p>
          <a:p>
            <a:pPr indent="0" lvl="0" marL="0" rtl="0" algn="l">
              <a:lnSpc>
                <a:spcPct val="100000"/>
              </a:lnSpc>
              <a:spcBef>
                <a:spcPts val="0"/>
              </a:spcBef>
              <a:spcAft>
                <a:spcPts val="0"/>
              </a:spcAft>
              <a:buSzPts val="1400"/>
              <a:buNone/>
            </a:pPr>
            <a:r>
              <a:t/>
            </a:r>
            <a:endParaRPr/>
          </a:p>
        </p:txBody>
      </p:sp>
      <p:sp>
        <p:nvSpPr>
          <p:cNvPr id="404" name="Google Shape;404;p25: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6: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4" name="Google Shape;424;p26: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26: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7: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27: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8: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28: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9: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29: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3: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09" name="Google Shape;209;p3: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0" name="Google Shape;210;p3: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0: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30: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1: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31: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4: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7" name="Google Shape;217;p4: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4: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24" name="Google Shape;224;p5: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5" name="Google Shape;225;p5: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35" name="Google Shape;235;p6:notes"/>
          <p:cNvSpPr txBox="1"/>
          <p:nvPr>
            <p:ph idx="1" type="body"/>
          </p:nvPr>
        </p:nvSpPr>
        <p:spPr>
          <a:xfrm>
            <a:off x="914400" y="4314825"/>
            <a:ext cx="5029200" cy="4087812"/>
          </a:xfrm>
          <a:prstGeom prst="rect">
            <a:avLst/>
          </a:prstGeom>
          <a:noFill/>
          <a:ln>
            <a:noFill/>
          </a:ln>
        </p:spPr>
        <p:txBody>
          <a:bodyPr anchorCtr="0" anchor="t" bIns="44450" lIns="90475" spcFirstLastPara="1" rIns="90475" wrap="square" tIns="44450">
            <a:noAutofit/>
          </a:bodyPr>
          <a:lstStyle/>
          <a:p>
            <a:pPr indent="0" lvl="0" marL="0" rtl="0" algn="l">
              <a:lnSpc>
                <a:spcPct val="100000"/>
              </a:lnSpc>
              <a:spcBef>
                <a:spcPts val="0"/>
              </a:spcBef>
              <a:spcAft>
                <a:spcPts val="0"/>
              </a:spcAft>
              <a:buSzPts val="1800"/>
              <a:buNone/>
            </a:pPr>
            <a:r>
              <a:rPr lang="en-US"/>
              <a:t>A wavelength is from the top of a crest to the top of another crest.  The electromagnetic spectrum ranges from gamma rays to radio waves.  The visible light spectrum is from about 400 to 750 manometers (1 billionth of a meter).  The short high frequency waves of gamma rays have too much energy and break the hydrogen bonds.  The longer waves of heat, microwaves and radio waves do not have enough energy and are absorbed by the water in the plant.</a:t>
            </a:r>
            <a:endParaRPr/>
          </a:p>
        </p:txBody>
      </p:sp>
      <p:sp>
        <p:nvSpPr>
          <p:cNvPr id="236" name="Google Shape;236;p6:notes"/>
          <p:cNvSpPr/>
          <p:nvPr>
            <p:ph idx="2" type="sldImg"/>
          </p:nvPr>
        </p:nvSpPr>
        <p:spPr>
          <a:xfrm>
            <a:off x="1166812" y="687387"/>
            <a:ext cx="4524375" cy="3394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2" name="Google Shape;242;p7: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7: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50" name="Google Shape;250;p8:notes"/>
          <p:cNvSpPr/>
          <p:nvPr>
            <p:ph idx="2" type="sldImg"/>
          </p:nvPr>
        </p:nvSpPr>
        <p:spPr>
          <a:xfrm>
            <a:off x="1157287" y="681037"/>
            <a:ext cx="4543425" cy="34067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1" name="Google Shape;251;p8:notes"/>
          <p:cNvSpPr txBox="1"/>
          <p:nvPr>
            <p:ph idx="1" type="body"/>
          </p:nvPr>
        </p:nvSpPr>
        <p:spPr>
          <a:xfrm>
            <a:off x="685800" y="4314825"/>
            <a:ext cx="5486400" cy="40878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Importante!  Recuerde que las plantas no son los únicos organismos que llevan a cabo fotosíntesis. Estroma es el fluido que rodea las granas.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nvSpPr>
        <p:spPr>
          <a:xfrm>
            <a:off x="3884612" y="8628062"/>
            <a:ext cx="2971800" cy="4540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Arial"/>
              <a:ea typeface="Arial"/>
              <a:cs typeface="Arial"/>
              <a:sym typeface="Arial"/>
            </a:endParaRPr>
          </a:p>
        </p:txBody>
      </p:sp>
      <p:sp>
        <p:nvSpPr>
          <p:cNvPr id="259" name="Google Shape;259;p9:notes"/>
          <p:cNvSpPr txBox="1"/>
          <p:nvPr>
            <p:ph idx="1" type="body"/>
          </p:nvPr>
        </p:nvSpPr>
        <p:spPr>
          <a:xfrm>
            <a:off x="914400" y="4314825"/>
            <a:ext cx="5029200" cy="4087812"/>
          </a:xfrm>
          <a:prstGeom prst="rect">
            <a:avLst/>
          </a:prstGeom>
          <a:noFill/>
          <a:ln>
            <a:noFill/>
          </a:ln>
        </p:spPr>
        <p:txBody>
          <a:bodyPr anchorCtr="0" anchor="t" bIns="44450" lIns="90475" spcFirstLastPara="1" rIns="90475" wrap="square" tIns="44450">
            <a:noAutofit/>
          </a:bodyPr>
          <a:lstStyle/>
          <a:p>
            <a:pPr indent="0" lvl="0" marL="0" rtl="0" algn="l">
              <a:lnSpc>
                <a:spcPct val="100000"/>
              </a:lnSpc>
              <a:spcBef>
                <a:spcPts val="0"/>
              </a:spcBef>
              <a:spcAft>
                <a:spcPts val="0"/>
              </a:spcAft>
              <a:buSzPts val="1400"/>
              <a:buNone/>
            </a:pPr>
            <a:r>
              <a:t/>
            </a:r>
            <a:endParaRPr/>
          </a:p>
        </p:txBody>
      </p:sp>
      <p:sp>
        <p:nvSpPr>
          <p:cNvPr id="260" name="Google Shape;260;p9:notes"/>
          <p:cNvSpPr/>
          <p:nvPr>
            <p:ph idx="2" type="sldImg"/>
          </p:nvPr>
        </p:nvSpPr>
        <p:spPr>
          <a:xfrm>
            <a:off x="1166812" y="687387"/>
            <a:ext cx="4524375" cy="3394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33"/>
          <p:cNvSpPr txBox="1"/>
          <p:nvPr>
            <p:ph type="ctrTitle"/>
          </p:nvPr>
        </p:nvSpPr>
        <p:spPr>
          <a:xfrm>
            <a:off x="822960" y="758952"/>
            <a:ext cx="75438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0" name="Google Shape;20;p33"/>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1" name="Google Shape;21;p33"/>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3"/>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10" name="Shape 110"/>
        <p:cNvGrpSpPr/>
        <p:nvPr/>
      </p:nvGrpSpPr>
      <p:grpSpPr>
        <a:xfrm>
          <a:off x="0" y="0"/>
          <a:ext cx="0" cy="0"/>
          <a:chOff x="0" y="0"/>
          <a:chExt cx="0" cy="0"/>
        </a:xfrm>
      </p:grpSpPr>
      <p:sp>
        <p:nvSpPr>
          <p:cNvPr id="111" name="Google Shape;111;p46"/>
          <p:cNvSpPr txBox="1"/>
          <p:nvPr>
            <p:ph type="title"/>
          </p:nvPr>
        </p:nvSpPr>
        <p:spPr>
          <a:xfrm>
            <a:off x="822960" y="758952"/>
            <a:ext cx="75438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b="0"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12" name="Google Shape;112;p46"/>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113" name="Google Shape;113;p46"/>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46"/>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46"/>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24" name="Shape 124"/>
        <p:cNvGrpSpPr/>
        <p:nvPr/>
      </p:nvGrpSpPr>
      <p:grpSpPr>
        <a:xfrm>
          <a:off x="0" y="0"/>
          <a:ext cx="0" cy="0"/>
          <a:chOff x="0" y="0"/>
          <a:chExt cx="0" cy="0"/>
        </a:xfrm>
      </p:grpSpPr>
      <p:sp>
        <p:nvSpPr>
          <p:cNvPr id="125" name="Google Shape;125;p48"/>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b="0" sz="360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26" name="Google Shape;126;p48"/>
          <p:cNvSpPr txBox="1"/>
          <p:nvPr>
            <p:ph idx="1" type="body"/>
          </p:nvPr>
        </p:nvSpPr>
        <p:spPr>
          <a:xfrm>
            <a:off x="3600450" y="731520"/>
            <a:ext cx="4869180" cy="52578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48"/>
          <p:cNvSpPr txBox="1"/>
          <p:nvPr>
            <p:ph idx="2" type="body"/>
          </p:nvPr>
        </p:nvSpPr>
        <p:spPr>
          <a:xfrm>
            <a:off x="342900" y="2926080"/>
            <a:ext cx="24003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28" name="Google Shape;128;p48"/>
          <p:cNvSpPr txBox="1"/>
          <p:nvPr>
            <p:ph idx="10" type="dt"/>
          </p:nvPr>
        </p:nvSpPr>
        <p:spPr>
          <a:xfrm>
            <a:off x="349250" y="6459537"/>
            <a:ext cx="196373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8"/>
          <p:cNvSpPr txBox="1"/>
          <p:nvPr>
            <p:ph idx="11" type="ftr"/>
          </p:nvPr>
        </p:nvSpPr>
        <p:spPr>
          <a:xfrm>
            <a:off x="3600450" y="6459537"/>
            <a:ext cx="34861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48"/>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39" name="Shape 139"/>
        <p:cNvGrpSpPr/>
        <p:nvPr/>
      </p:nvGrpSpPr>
      <p:grpSpPr>
        <a:xfrm>
          <a:off x="0" y="0"/>
          <a:ext cx="0" cy="0"/>
          <a:chOff x="0" y="0"/>
          <a:chExt cx="0" cy="0"/>
        </a:xfrm>
      </p:grpSpPr>
      <p:sp>
        <p:nvSpPr>
          <p:cNvPr id="140" name="Google Shape;140;p50"/>
          <p:cNvSpPr txBox="1"/>
          <p:nvPr>
            <p:ph type="title"/>
          </p:nvPr>
        </p:nvSpPr>
        <p:spPr>
          <a:xfrm>
            <a:off x="822960" y="5074920"/>
            <a:ext cx="758523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SzPts val="1400"/>
              <a:buNone/>
              <a:defRPr b="0" sz="360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41" name="Google Shape;141;p50"/>
          <p:cNvSpPr/>
          <p:nvPr>
            <p:ph idx="2" type="pic"/>
          </p:nvPr>
        </p:nvSpPr>
        <p:spPr>
          <a:xfrm>
            <a:off x="12" y="0"/>
            <a:ext cx="9143989" cy="4915076"/>
          </a:xfrm>
          <a:prstGeom prst="rect">
            <a:avLst/>
          </a:prstGeom>
          <a:solidFill>
            <a:srgbClr val="D2CDB0"/>
          </a:solidFill>
          <a:ln>
            <a:noFill/>
          </a:ln>
        </p:spPr>
      </p:sp>
      <p:sp>
        <p:nvSpPr>
          <p:cNvPr id="142" name="Google Shape;142;p50"/>
          <p:cNvSpPr txBox="1"/>
          <p:nvPr>
            <p:ph idx="1" type="body"/>
          </p:nvPr>
        </p:nvSpPr>
        <p:spPr>
          <a:xfrm>
            <a:off x="822960" y="5907024"/>
            <a:ext cx="7589520"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43" name="Google Shape;143;p50"/>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50"/>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50"/>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54" name="Shape 154"/>
        <p:cNvGrpSpPr/>
        <p:nvPr/>
      </p:nvGrpSpPr>
      <p:grpSpPr>
        <a:xfrm>
          <a:off x="0" y="0"/>
          <a:ext cx="0" cy="0"/>
          <a:chOff x="0" y="0"/>
          <a:chExt cx="0" cy="0"/>
        </a:xfrm>
      </p:grpSpPr>
      <p:sp>
        <p:nvSpPr>
          <p:cNvPr id="155" name="Google Shape;155;p52"/>
          <p:cNvSpPr txBox="1"/>
          <p:nvPr>
            <p:ph type="title"/>
          </p:nvPr>
        </p:nvSpPr>
        <p:spPr>
          <a:xfrm rot="5400000">
            <a:off x="4649564" y="2306413"/>
            <a:ext cx="5759898" cy="1971675"/>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56" name="Google Shape;156;p52"/>
          <p:cNvSpPr txBox="1"/>
          <p:nvPr>
            <p:ph idx="1" type="body"/>
          </p:nvPr>
        </p:nvSpPr>
        <p:spPr>
          <a:xfrm rot="5400000">
            <a:off x="649063" y="391888"/>
            <a:ext cx="5759898" cy="5800725"/>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52"/>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52"/>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2"/>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169" name="Shape 169"/>
        <p:cNvGrpSpPr/>
        <p:nvPr/>
      </p:nvGrpSpPr>
      <p:grpSpPr>
        <a:xfrm>
          <a:off x="0" y="0"/>
          <a:ext cx="0" cy="0"/>
          <a:chOff x="0" y="0"/>
          <a:chExt cx="0" cy="0"/>
        </a:xfrm>
      </p:grpSpPr>
      <p:sp>
        <p:nvSpPr>
          <p:cNvPr id="170" name="Google Shape;170;p54"/>
          <p:cNvSpPr txBox="1"/>
          <p:nvPr>
            <p:ph type="title"/>
          </p:nvPr>
        </p:nvSpPr>
        <p:spPr>
          <a:xfrm>
            <a:off x="1066800" y="838200"/>
            <a:ext cx="7772400" cy="1143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71" name="Google Shape;171;p54"/>
          <p:cNvSpPr/>
          <p:nvPr>
            <p:ph idx="2" type="clipArt"/>
          </p:nvPr>
        </p:nvSpPr>
        <p:spPr>
          <a:xfrm>
            <a:off x="1066800" y="2101850"/>
            <a:ext cx="3810000" cy="4114800"/>
          </a:xfrm>
          <a:prstGeom prst="rect">
            <a:avLst/>
          </a:prstGeom>
          <a:noFill/>
          <a:ln>
            <a:noFill/>
          </a:ln>
        </p:spPr>
      </p:sp>
      <p:sp>
        <p:nvSpPr>
          <p:cNvPr id="172" name="Google Shape;172;p54"/>
          <p:cNvSpPr txBox="1"/>
          <p:nvPr>
            <p:ph idx="1" type="body"/>
          </p:nvPr>
        </p:nvSpPr>
        <p:spPr>
          <a:xfrm>
            <a:off x="5029200" y="2101850"/>
            <a:ext cx="3810000" cy="41148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3" name="Google Shape;173;p54"/>
          <p:cNvSpPr txBox="1"/>
          <p:nvPr>
            <p:ph idx="10" type="dt"/>
          </p:nvPr>
        </p:nvSpPr>
        <p:spPr>
          <a:xfrm>
            <a:off x="1066800" y="6413500"/>
            <a:ext cx="19050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54"/>
          <p:cNvSpPr txBox="1"/>
          <p:nvPr>
            <p:ph idx="11" type="ftr"/>
          </p:nvPr>
        </p:nvSpPr>
        <p:spPr>
          <a:xfrm>
            <a:off x="3429000" y="6413500"/>
            <a:ext cx="28956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54"/>
          <p:cNvSpPr txBox="1"/>
          <p:nvPr>
            <p:ph idx="12" type="sldNum"/>
          </p:nvPr>
        </p:nvSpPr>
        <p:spPr>
          <a:xfrm>
            <a:off x="8229600" y="6413500"/>
            <a:ext cx="914400" cy="457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85" name="Shape 185"/>
        <p:cNvGrpSpPr/>
        <p:nvPr/>
      </p:nvGrpSpPr>
      <p:grpSpPr>
        <a:xfrm>
          <a:off x="0" y="0"/>
          <a:ext cx="0" cy="0"/>
          <a:chOff x="0" y="0"/>
          <a:chExt cx="0" cy="0"/>
        </a:xfrm>
      </p:grpSpPr>
      <p:sp>
        <p:nvSpPr>
          <p:cNvPr id="186" name="Google Shape;186;p56"/>
          <p:cNvSpPr txBox="1"/>
          <p:nvPr>
            <p:ph type="title"/>
          </p:nvPr>
        </p:nvSpPr>
        <p:spPr>
          <a:xfrm>
            <a:off x="0" y="0"/>
            <a:ext cx="7467600" cy="6096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87" name="Google Shape;187;p56"/>
          <p:cNvSpPr txBox="1"/>
          <p:nvPr>
            <p:ph idx="1" type="body"/>
          </p:nvPr>
        </p:nvSpPr>
        <p:spPr>
          <a:xfrm>
            <a:off x="1752600" y="838200"/>
            <a:ext cx="3543300" cy="5410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8" name="Google Shape;188;p56"/>
          <p:cNvSpPr txBox="1"/>
          <p:nvPr>
            <p:ph idx="2" type="body"/>
          </p:nvPr>
        </p:nvSpPr>
        <p:spPr>
          <a:xfrm>
            <a:off x="5448300" y="838200"/>
            <a:ext cx="3543300" cy="5410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9" name="Google Shape;189;p56"/>
          <p:cNvSpPr txBox="1"/>
          <p:nvPr>
            <p:ph idx="10" type="dt"/>
          </p:nvPr>
        </p:nvSpPr>
        <p:spPr>
          <a:xfrm>
            <a:off x="0" y="6553200"/>
            <a:ext cx="1905000" cy="304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56"/>
          <p:cNvSpPr txBox="1"/>
          <p:nvPr>
            <p:ph idx="11" type="ftr"/>
          </p:nvPr>
        </p:nvSpPr>
        <p:spPr>
          <a:xfrm>
            <a:off x="3124200" y="6553200"/>
            <a:ext cx="2895600" cy="304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56"/>
          <p:cNvSpPr txBox="1"/>
          <p:nvPr>
            <p:ph idx="12" type="sldNum"/>
          </p:nvPr>
        </p:nvSpPr>
        <p:spPr>
          <a:xfrm>
            <a:off x="7239000" y="6553200"/>
            <a:ext cx="1905000" cy="304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3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5" name="Google Shape;35;p35"/>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35"/>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5"/>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5"/>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3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1" name="Google Shape;41;p36"/>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 name="Google Shape;42;p36"/>
          <p:cNvSpPr txBox="1"/>
          <p:nvPr>
            <p:ph idx="2" type="body"/>
          </p:nvPr>
        </p:nvSpPr>
        <p:spPr>
          <a:xfrm>
            <a:off x="4663440" y="1845735"/>
            <a:ext cx="370332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 name="Google Shape;43;p36"/>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6"/>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6"/>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4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8" name="Google Shape;48;p41"/>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1"/>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1"/>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51" name="Shape 51"/>
        <p:cNvGrpSpPr/>
        <p:nvPr/>
      </p:nvGrpSpPr>
      <p:grpSpPr>
        <a:xfrm>
          <a:off x="0" y="0"/>
          <a:ext cx="0" cy="0"/>
          <a:chOff x="0" y="0"/>
          <a:chExt cx="0" cy="0"/>
        </a:xfrm>
      </p:grpSpPr>
      <p:sp>
        <p:nvSpPr>
          <p:cNvPr id="52" name="Google Shape;52;p42"/>
          <p:cNvSpPr txBox="1"/>
          <p:nvPr>
            <p:ph type="title"/>
          </p:nvPr>
        </p:nvSpPr>
        <p:spPr>
          <a:xfrm>
            <a:off x="457200" y="277813"/>
            <a:ext cx="8229600" cy="1139825"/>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3" name="Google Shape;53;p42"/>
          <p:cNvSpPr txBox="1"/>
          <p:nvPr>
            <p:ph idx="1" type="body"/>
          </p:nvPr>
        </p:nvSpPr>
        <p:spPr>
          <a:xfrm>
            <a:off x="457200" y="1600200"/>
            <a:ext cx="4038600" cy="4530725"/>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42"/>
          <p:cNvSpPr/>
          <p:nvPr>
            <p:ph idx="2" type="clipArt"/>
          </p:nvPr>
        </p:nvSpPr>
        <p:spPr>
          <a:xfrm>
            <a:off x="4648200" y="1600200"/>
            <a:ext cx="4038600" cy="4530725"/>
          </a:xfrm>
          <a:prstGeom prst="rect">
            <a:avLst/>
          </a:prstGeom>
          <a:noFill/>
          <a:ln>
            <a:noFill/>
          </a:ln>
        </p:spPr>
      </p:sp>
      <p:sp>
        <p:nvSpPr>
          <p:cNvPr id="55" name="Google Shape;55;p42"/>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2"/>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43"/>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0" name="Google Shape;60;p43"/>
          <p:cNvSpPr txBox="1"/>
          <p:nvPr>
            <p:ph idx="1" type="body"/>
          </p:nvPr>
        </p:nvSpPr>
        <p:spPr>
          <a:xfrm rot="5400000">
            <a:off x="2582863" y="85724"/>
            <a:ext cx="4022725" cy="7543800"/>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43"/>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3"/>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44"/>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6" name="Google Shape;66;p44"/>
          <p:cNvSpPr txBox="1"/>
          <p:nvPr>
            <p:ph idx="1" type="body"/>
          </p:nvPr>
        </p:nvSpPr>
        <p:spPr>
          <a:xfrm>
            <a:off x="822960" y="1846052"/>
            <a:ext cx="370332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7" name="Google Shape;67;p44"/>
          <p:cNvSpPr txBox="1"/>
          <p:nvPr>
            <p:ph idx="2" type="body"/>
          </p:nvPr>
        </p:nvSpPr>
        <p:spPr>
          <a:xfrm>
            <a:off x="822960" y="2582334"/>
            <a:ext cx="3703320" cy="3378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44"/>
          <p:cNvSpPr txBox="1"/>
          <p:nvPr>
            <p:ph idx="3" type="body"/>
          </p:nvPr>
        </p:nvSpPr>
        <p:spPr>
          <a:xfrm>
            <a:off x="4663440" y="1846052"/>
            <a:ext cx="370332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9" name="Google Shape;69;p44"/>
          <p:cNvSpPr txBox="1"/>
          <p:nvPr>
            <p:ph idx="4" type="body"/>
          </p:nvPr>
        </p:nvSpPr>
        <p:spPr>
          <a:xfrm>
            <a:off x="4663440" y="2582334"/>
            <a:ext cx="3703320" cy="3378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44"/>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4"/>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82" name="Shape 82"/>
        <p:cNvGrpSpPr/>
        <p:nvPr/>
      </p:nvGrpSpPr>
      <p:grpSpPr>
        <a:xfrm>
          <a:off x="0" y="0"/>
          <a:ext cx="0" cy="0"/>
          <a:chOff x="0" y="0"/>
          <a:chExt cx="0" cy="0"/>
        </a:xfrm>
      </p:grpSpPr>
      <p:sp>
        <p:nvSpPr>
          <p:cNvPr id="83" name="Google Shape;83;p38"/>
          <p:cNvSpPr txBox="1"/>
          <p:nvPr>
            <p:ph type="title"/>
          </p:nvPr>
        </p:nvSpPr>
        <p:spPr>
          <a:xfrm>
            <a:off x="0" y="0"/>
            <a:ext cx="7467600" cy="6096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84" name="Google Shape;84;p38"/>
          <p:cNvSpPr txBox="1"/>
          <p:nvPr>
            <p:ph idx="1" type="body"/>
          </p:nvPr>
        </p:nvSpPr>
        <p:spPr>
          <a:xfrm>
            <a:off x="1752600" y="838200"/>
            <a:ext cx="7239000" cy="26289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8"/>
          <p:cNvSpPr txBox="1"/>
          <p:nvPr>
            <p:ph idx="2" type="body"/>
          </p:nvPr>
        </p:nvSpPr>
        <p:spPr>
          <a:xfrm>
            <a:off x="1752600" y="3619500"/>
            <a:ext cx="7239000" cy="26289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8"/>
          <p:cNvSpPr txBox="1"/>
          <p:nvPr>
            <p:ph idx="10" type="dt"/>
          </p:nvPr>
        </p:nvSpPr>
        <p:spPr>
          <a:xfrm>
            <a:off x="0" y="6553200"/>
            <a:ext cx="1905000" cy="304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8"/>
          <p:cNvSpPr txBox="1"/>
          <p:nvPr>
            <p:ph idx="11" type="ftr"/>
          </p:nvPr>
        </p:nvSpPr>
        <p:spPr>
          <a:xfrm>
            <a:off x="3124200" y="6553200"/>
            <a:ext cx="2895600" cy="304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8"/>
          <p:cNvSpPr txBox="1"/>
          <p:nvPr>
            <p:ph idx="12" type="sldNum"/>
          </p:nvPr>
        </p:nvSpPr>
        <p:spPr>
          <a:xfrm>
            <a:off x="7239000" y="6553200"/>
            <a:ext cx="1905000" cy="304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40"/>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0"/>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0"/>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theme" Target="../theme/theme1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4.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 name="Google Shape;11;p32"/>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2" name="Google Shape;12;p32"/>
          <p:cNvCxnSpPr/>
          <p:nvPr/>
        </p:nvCxnSpPr>
        <p:spPr>
          <a:xfrm>
            <a:off x="906462" y="4343400"/>
            <a:ext cx="7405687" cy="0"/>
          </a:xfrm>
          <a:prstGeom prst="straightConnector1">
            <a:avLst/>
          </a:prstGeom>
          <a:noFill/>
          <a:ln cap="flat" cmpd="sng" w="9525">
            <a:solidFill>
              <a:srgbClr val="7F7F7F"/>
            </a:solidFill>
            <a:prstDash val="solid"/>
            <a:round/>
            <a:headEnd len="sm" w="sm" type="none"/>
            <a:tailEnd len="sm" w="sm" type="none"/>
          </a:ln>
        </p:spPr>
      </p:cxnSp>
      <p:sp>
        <p:nvSpPr>
          <p:cNvPr id="13" name="Google Shape;13;p32"/>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4" name="Google Shape;14;p32"/>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 name="Google Shape;15;p32"/>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32"/>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 name="Google Shape;17;p32"/>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55"/>
          <p:cNvSpPr/>
          <p:nvPr/>
        </p:nvSpPr>
        <p:spPr>
          <a:xfrm>
            <a:off x="0" y="6400800"/>
            <a:ext cx="9144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 name="Google Shape;178;p55"/>
          <p:cNvSpPr/>
          <p:nvPr/>
        </p:nvSpPr>
        <p:spPr>
          <a:xfrm>
            <a:off x="0" y="6334125"/>
            <a:ext cx="9144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79" name="Google Shape;179;p55"/>
          <p:cNvCxnSpPr/>
          <p:nvPr/>
        </p:nvCxnSpPr>
        <p:spPr>
          <a:xfrm>
            <a:off x="895350" y="1738312"/>
            <a:ext cx="7475537" cy="0"/>
          </a:xfrm>
          <a:prstGeom prst="straightConnector1">
            <a:avLst/>
          </a:prstGeom>
          <a:noFill/>
          <a:ln cap="flat" cmpd="sng" w="9525">
            <a:solidFill>
              <a:srgbClr val="7F7F7F"/>
            </a:solidFill>
            <a:prstDash val="solid"/>
            <a:round/>
            <a:headEnd len="sm" w="sm" type="none"/>
            <a:tailEnd len="sm" w="sm" type="none"/>
          </a:ln>
        </p:spPr>
      </p:cxnSp>
      <p:sp>
        <p:nvSpPr>
          <p:cNvPr id="180" name="Google Shape;180;p5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81" name="Google Shape;181;p55"/>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82" name="Google Shape;182;p55"/>
          <p:cNvSpPr txBox="1"/>
          <p:nvPr>
            <p:ph idx="10" type="dt"/>
          </p:nvPr>
        </p:nvSpPr>
        <p:spPr>
          <a:xfrm>
            <a:off x="0" y="6553200"/>
            <a:ext cx="1905000" cy="3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3" name="Google Shape;183;p55"/>
          <p:cNvSpPr txBox="1"/>
          <p:nvPr>
            <p:ph idx="11" type="ftr"/>
          </p:nvPr>
        </p:nvSpPr>
        <p:spPr>
          <a:xfrm>
            <a:off x="3124200" y="6553200"/>
            <a:ext cx="2895600" cy="3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4" name="Google Shape;184;p55"/>
          <p:cNvSpPr txBox="1"/>
          <p:nvPr>
            <p:ph idx="12" type="sldNum"/>
          </p:nvPr>
        </p:nvSpPr>
        <p:spPr>
          <a:xfrm>
            <a:off x="7239000" y="6553200"/>
            <a:ext cx="1905000" cy="30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34"/>
          <p:cNvSpPr/>
          <p:nvPr/>
        </p:nvSpPr>
        <p:spPr>
          <a:xfrm>
            <a:off x="0" y="6400800"/>
            <a:ext cx="9144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4"/>
          <p:cNvSpPr/>
          <p:nvPr/>
        </p:nvSpPr>
        <p:spPr>
          <a:xfrm>
            <a:off x="0" y="6334125"/>
            <a:ext cx="9144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 name="Google Shape;27;p34"/>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28" name="Google Shape;28;p34"/>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29" name="Google Shape;29;p34"/>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 name="Google Shape;30;p34"/>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 name="Google Shape;31;p34"/>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cxnSp>
        <p:nvCxnSpPr>
          <p:cNvPr id="32" name="Google Shape;32;p34"/>
          <p:cNvCxnSpPr/>
          <p:nvPr/>
        </p:nvCxnSpPr>
        <p:spPr>
          <a:xfrm>
            <a:off x="895350" y="1738312"/>
            <a:ext cx="7475537"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37"/>
          <p:cNvSpPr/>
          <p:nvPr/>
        </p:nvSpPr>
        <p:spPr>
          <a:xfrm>
            <a:off x="0" y="6400800"/>
            <a:ext cx="9144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 name="Google Shape;75;p37"/>
          <p:cNvSpPr/>
          <p:nvPr/>
        </p:nvSpPr>
        <p:spPr>
          <a:xfrm>
            <a:off x="0" y="6334125"/>
            <a:ext cx="9144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76" name="Google Shape;76;p37"/>
          <p:cNvCxnSpPr/>
          <p:nvPr/>
        </p:nvCxnSpPr>
        <p:spPr>
          <a:xfrm>
            <a:off x="895350" y="1738312"/>
            <a:ext cx="7475537" cy="0"/>
          </a:xfrm>
          <a:prstGeom prst="straightConnector1">
            <a:avLst/>
          </a:prstGeom>
          <a:noFill/>
          <a:ln cap="flat" cmpd="sng" w="9525">
            <a:solidFill>
              <a:srgbClr val="7F7F7F"/>
            </a:solidFill>
            <a:prstDash val="solid"/>
            <a:round/>
            <a:headEnd len="sm" w="sm" type="none"/>
            <a:tailEnd len="sm" w="sm" type="none"/>
          </a:ln>
        </p:spPr>
      </p:cxnSp>
      <p:sp>
        <p:nvSpPr>
          <p:cNvPr id="77" name="Google Shape;77;p37"/>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78" name="Google Shape;78;p37"/>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79" name="Google Shape;79;p37"/>
          <p:cNvSpPr txBox="1"/>
          <p:nvPr>
            <p:ph idx="10" type="dt"/>
          </p:nvPr>
        </p:nvSpPr>
        <p:spPr>
          <a:xfrm>
            <a:off x="0" y="6553200"/>
            <a:ext cx="1905000" cy="3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0" name="Google Shape;80;p37"/>
          <p:cNvSpPr txBox="1"/>
          <p:nvPr>
            <p:ph idx="11" type="ftr"/>
          </p:nvPr>
        </p:nvSpPr>
        <p:spPr>
          <a:xfrm>
            <a:off x="3124200" y="6553200"/>
            <a:ext cx="2895600" cy="3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1" name="Google Shape;81;p37"/>
          <p:cNvSpPr txBox="1"/>
          <p:nvPr>
            <p:ph idx="12" type="sldNum"/>
          </p:nvPr>
        </p:nvSpPr>
        <p:spPr>
          <a:xfrm>
            <a:off x="7239000" y="6553200"/>
            <a:ext cx="1905000" cy="30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39"/>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39"/>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39"/>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93" name="Google Shape;93;p39"/>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94" name="Google Shape;94;p39"/>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5" name="Google Shape;95;p39"/>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6" name="Google Shape;96;p39"/>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45"/>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 name="Google Shape;103;p45"/>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04" name="Google Shape;104;p45"/>
          <p:cNvCxnSpPr/>
          <p:nvPr/>
        </p:nvCxnSpPr>
        <p:spPr>
          <a:xfrm>
            <a:off x="906462" y="4343400"/>
            <a:ext cx="7405687" cy="0"/>
          </a:xfrm>
          <a:prstGeom prst="straightConnector1">
            <a:avLst/>
          </a:prstGeom>
          <a:noFill/>
          <a:ln cap="flat" cmpd="sng" w="9525">
            <a:solidFill>
              <a:srgbClr val="7F7F7F"/>
            </a:solidFill>
            <a:prstDash val="solid"/>
            <a:round/>
            <a:headEnd len="sm" w="sm" type="none"/>
            <a:tailEnd len="sm" w="sm" type="none"/>
          </a:ln>
        </p:spPr>
      </p:cxnSp>
      <p:sp>
        <p:nvSpPr>
          <p:cNvPr id="105" name="Google Shape;105;p4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06" name="Google Shape;106;p45"/>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7" name="Google Shape;107;p45"/>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 name="Google Shape;108;p45"/>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 name="Google Shape;109;p45"/>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47"/>
          <p:cNvSpPr/>
          <p:nvPr/>
        </p:nvSpPr>
        <p:spPr>
          <a:xfrm>
            <a:off x="0" y="0"/>
            <a:ext cx="3038475" cy="6858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47"/>
          <p:cNvSpPr/>
          <p:nvPr/>
        </p:nvSpPr>
        <p:spPr>
          <a:xfrm>
            <a:off x="3030537" y="0"/>
            <a:ext cx="47625"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47"/>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20" name="Google Shape;120;p47"/>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21" name="Google Shape;121;p47"/>
          <p:cNvSpPr txBox="1"/>
          <p:nvPr>
            <p:ph idx="10" type="dt"/>
          </p:nvPr>
        </p:nvSpPr>
        <p:spPr>
          <a:xfrm>
            <a:off x="349250" y="6459537"/>
            <a:ext cx="196373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2" name="Google Shape;122;p47"/>
          <p:cNvSpPr txBox="1"/>
          <p:nvPr>
            <p:ph idx="11" type="ftr"/>
          </p:nvPr>
        </p:nvSpPr>
        <p:spPr>
          <a:xfrm>
            <a:off x="3600450" y="6459537"/>
            <a:ext cx="34861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3" name="Google Shape;123;p47"/>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49"/>
          <p:cNvSpPr/>
          <p:nvPr/>
        </p:nvSpPr>
        <p:spPr>
          <a:xfrm>
            <a:off x="0" y="4953000"/>
            <a:ext cx="9142412" cy="1905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p49"/>
          <p:cNvSpPr/>
          <p:nvPr/>
        </p:nvSpPr>
        <p:spPr>
          <a:xfrm>
            <a:off x="0" y="4914900"/>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49"/>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35" name="Google Shape;135;p49"/>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36" name="Google Shape;136;p49"/>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7" name="Google Shape;137;p49"/>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8" name="Google Shape;138;p49"/>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51"/>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51"/>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 name="Google Shape;149;p5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50" name="Google Shape;150;p51"/>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1" name="Google Shape;151;p51"/>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2" name="Google Shape;152;p51"/>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3" name="Google Shape;153;p51"/>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53"/>
          <p:cNvSpPr/>
          <p:nvPr/>
        </p:nvSpPr>
        <p:spPr>
          <a:xfrm>
            <a:off x="0" y="6400800"/>
            <a:ext cx="9144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53"/>
          <p:cNvSpPr/>
          <p:nvPr/>
        </p:nvSpPr>
        <p:spPr>
          <a:xfrm>
            <a:off x="0" y="6334125"/>
            <a:ext cx="9144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63" name="Google Shape;163;p53"/>
          <p:cNvCxnSpPr/>
          <p:nvPr/>
        </p:nvCxnSpPr>
        <p:spPr>
          <a:xfrm>
            <a:off x="895350" y="1738312"/>
            <a:ext cx="7475537" cy="0"/>
          </a:xfrm>
          <a:prstGeom prst="straightConnector1">
            <a:avLst/>
          </a:prstGeom>
          <a:noFill/>
          <a:ln cap="flat" cmpd="sng" w="9525">
            <a:solidFill>
              <a:srgbClr val="7F7F7F"/>
            </a:solidFill>
            <a:prstDash val="solid"/>
            <a:round/>
            <a:headEnd len="sm" w="sm" type="none"/>
            <a:tailEnd len="sm" w="sm" type="none"/>
          </a:ln>
        </p:spPr>
      </p:cxnSp>
      <p:sp>
        <p:nvSpPr>
          <p:cNvPr id="164" name="Google Shape;164;p53"/>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4800" u="none" cap="none" strike="noStrike">
                <a:solidFill>
                  <a:srgbClr val="404040"/>
                </a:solidFill>
                <a:latin typeface="Calibri"/>
                <a:ea typeface="Calibri"/>
                <a:cs typeface="Calibri"/>
                <a:sym typeface="Calibri"/>
              </a:defRPr>
            </a:lvl9pPr>
          </a:lstStyle>
          <a:p/>
        </p:txBody>
      </p:sp>
      <p:sp>
        <p:nvSpPr>
          <p:cNvPr id="165" name="Google Shape;165;p53"/>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66" name="Google Shape;166;p53"/>
          <p:cNvSpPr txBox="1"/>
          <p:nvPr>
            <p:ph idx="10" type="dt"/>
          </p:nvPr>
        </p:nvSpPr>
        <p:spPr>
          <a:xfrm>
            <a:off x="1066800" y="6413500"/>
            <a:ext cx="19050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7" name="Google Shape;167;p53"/>
          <p:cNvSpPr txBox="1"/>
          <p:nvPr>
            <p:ph idx="11" type="ftr"/>
          </p:nvPr>
        </p:nvSpPr>
        <p:spPr>
          <a:xfrm>
            <a:off x="3429000" y="6413500"/>
            <a:ext cx="28956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8" name="Google Shape;168;p53"/>
          <p:cNvSpPr txBox="1"/>
          <p:nvPr>
            <p:ph idx="12" type="sldNum"/>
          </p:nvPr>
        </p:nvSpPr>
        <p:spPr>
          <a:xfrm>
            <a:off x="8229600" y="6413500"/>
            <a:ext cx="914400" cy="457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hyperlink" Target="https://www.mrgscience.com/topic-29-photosynthesis.html" TargetMode="External"/><Relationship Id="rId5"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youtube.com/watch?v=PiAUPg4Urr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s://www.youtube.com/watch?v=C8u3-2FAYR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9.jp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6.jpg"/><Relationship Id="rId8"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25.png"/><Relationship Id="rId7"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vmlDrawing" Target="../drawings/vmlDrawing1.vml"/><Relationship Id="rId4" Type="http://schemas.openxmlformats.org/officeDocument/2006/relationships/oleObject" Target="../embeddings/oleObject1.bin"/><Relationship Id="rId9" Type="http://schemas.openxmlformats.org/officeDocument/2006/relationships/image" Target="../media/image41.png"/><Relationship Id="rId5" Type="http://schemas.openxmlformats.org/officeDocument/2006/relationships/oleObject" Target="../embeddings/oleObject1.bin"/><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studylib.es/doc/4724178/cromatograf%C3%ADa-de-pigmentos-vegetales." TargetMode="Externa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cienciaylapicero.com/los-3-mejores-experimentos-para-investigar-en-oton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2.png"/><Relationship Id="rId7"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youtube.com/watch?v=C7kD8Hvhi_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A close up of a tree&#10;&#10;Description automatically generated" id="197" name="Google Shape;197;p1"/>
          <p:cNvPicPr preferRelativeResize="0"/>
          <p:nvPr/>
        </p:nvPicPr>
        <p:blipFill rotWithShape="1">
          <a:blip r:embed="rId3">
            <a:alphaModFix/>
          </a:blip>
          <a:srcRect b="0" l="0" r="0" t="0"/>
          <a:stretch/>
        </p:blipFill>
        <p:spPr>
          <a:xfrm>
            <a:off x="114300" y="322262"/>
            <a:ext cx="8877300" cy="5918200"/>
          </a:xfrm>
          <a:prstGeom prst="rect">
            <a:avLst/>
          </a:prstGeom>
          <a:noFill/>
          <a:ln>
            <a:noFill/>
          </a:ln>
        </p:spPr>
      </p:pic>
      <p:sp>
        <p:nvSpPr>
          <p:cNvPr id="198" name="Google Shape;198;p1"/>
          <p:cNvSpPr txBox="1"/>
          <p:nvPr/>
        </p:nvSpPr>
        <p:spPr>
          <a:xfrm>
            <a:off x="1200150" y="5800725"/>
            <a:ext cx="6286500" cy="231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Calibri"/>
              <a:buNone/>
            </a:pPr>
            <a:r>
              <a:rPr b="0"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This Photo</a:t>
            </a:r>
            <a:r>
              <a:rPr b="0" i="0" lang="en-US" sz="900" u="none" cap="none" strike="noStrike">
                <a:solidFill>
                  <a:schemeClr val="dk1"/>
                </a:solidFill>
                <a:latin typeface="Calibri"/>
                <a:ea typeface="Calibri"/>
                <a:cs typeface="Calibri"/>
                <a:sym typeface="Calibri"/>
              </a:rPr>
              <a:t> by Unknown Author is licensed under C</a:t>
            </a:r>
            <a:r>
              <a:rPr b="0"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C BY-SA</a:t>
            </a:r>
            <a:endParaRPr b="0" i="0" sz="1400" u="none" cap="none" strike="noStrike">
              <a:solidFill>
                <a:srgbClr val="000000"/>
              </a:solidFill>
              <a:latin typeface="Arial"/>
              <a:ea typeface="Arial"/>
              <a:cs typeface="Arial"/>
              <a:sym typeface="Arial"/>
            </a:endParaRPr>
          </a:p>
        </p:txBody>
      </p:sp>
      <p:sp>
        <p:nvSpPr>
          <p:cNvPr id="199" name="Google Shape;199;p1"/>
          <p:cNvSpPr txBox="1"/>
          <p:nvPr>
            <p:ph type="ctrTitle"/>
          </p:nvPr>
        </p:nvSpPr>
        <p:spPr>
          <a:xfrm>
            <a:off x="1485900" y="2139950"/>
            <a:ext cx="6172200" cy="1147762"/>
          </a:xfrm>
          <a:prstGeom prst="rect">
            <a:avLst/>
          </a:prstGeom>
          <a:solidFill>
            <a:srgbClr val="F9FD5D">
              <a:alpha val="99215"/>
            </a:srgbClr>
          </a:solid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hlink"/>
              </a:buClr>
              <a:buSzPts val="8000"/>
              <a:buFont typeface="Calibri"/>
              <a:buNone/>
            </a:pPr>
            <a:r>
              <a:rPr b="0" i="0" lang="en-US" sz="8000" u="none">
                <a:solidFill>
                  <a:schemeClr val="hlink"/>
                </a:solidFill>
                <a:latin typeface="Calibri"/>
                <a:ea typeface="Calibri"/>
                <a:cs typeface="Calibri"/>
                <a:sym typeface="Calibri"/>
              </a:rPr>
              <a:t>Fotosíntesis</a:t>
            </a:r>
            <a:endParaRPr/>
          </a:p>
        </p:txBody>
      </p:sp>
      <p:sp>
        <p:nvSpPr>
          <p:cNvPr id="200" name="Google Shape;200;p1"/>
          <p:cNvSpPr txBox="1"/>
          <p:nvPr>
            <p:ph idx="1" type="subTitle"/>
          </p:nvPr>
        </p:nvSpPr>
        <p:spPr>
          <a:xfrm>
            <a:off x="825500" y="4456112"/>
            <a:ext cx="7543800" cy="1143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4000"/>
              <a:buNone/>
            </a:pPr>
            <a:r>
              <a:rPr b="0" i="0" lang="en-US" sz="4000" u="none">
                <a:solidFill>
                  <a:schemeClr val="dk2"/>
                </a:solidFill>
                <a:latin typeface="Calibri"/>
                <a:ea typeface="Calibri"/>
                <a:cs typeface="Calibri"/>
                <a:sym typeface="Calibri"/>
              </a:rPr>
              <a:t>BIOL  30</a:t>
            </a:r>
            <a:r>
              <a:rPr lang="en-US" sz="4000"/>
              <a:t>63</a:t>
            </a:r>
            <a:endParaRPr sz="4000"/>
          </a:p>
          <a:p>
            <a:pPr indent="0" lvl="0" marL="0" rtl="0" algn="l">
              <a:lnSpc>
                <a:spcPct val="90000"/>
              </a:lnSpc>
              <a:spcBef>
                <a:spcPts val="0"/>
              </a:spcBef>
              <a:spcAft>
                <a:spcPts val="0"/>
              </a:spcAft>
              <a:buSzPts val="4000"/>
              <a:buNone/>
            </a:pPr>
            <a:r>
              <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0"/>
          <p:cNvPicPr preferRelativeResize="0"/>
          <p:nvPr/>
        </p:nvPicPr>
        <p:blipFill rotWithShape="1">
          <a:blip r:embed="rId3">
            <a:alphaModFix/>
          </a:blip>
          <a:srcRect b="0" l="0" r="0" t="0"/>
          <a:stretch/>
        </p:blipFill>
        <p:spPr>
          <a:xfrm>
            <a:off x="682625" y="152400"/>
            <a:ext cx="7777162" cy="5522912"/>
          </a:xfrm>
          <a:prstGeom prst="rect">
            <a:avLst/>
          </a:prstGeom>
          <a:noFill/>
          <a:ln>
            <a:noFill/>
          </a:ln>
        </p:spPr>
      </p:pic>
      <p:sp>
        <p:nvSpPr>
          <p:cNvPr id="272" name="Google Shape;272;p10"/>
          <p:cNvSpPr txBox="1"/>
          <p:nvPr/>
        </p:nvSpPr>
        <p:spPr>
          <a:xfrm>
            <a:off x="533400" y="5678487"/>
            <a:ext cx="83820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1" i="0" lang="en-US" sz="1800" u="none" cap="none" strike="noStrike">
                <a:solidFill>
                  <a:schemeClr val="dk1"/>
                </a:solidFill>
                <a:latin typeface="Verdana"/>
                <a:ea typeface="Verdana"/>
                <a:cs typeface="Verdana"/>
                <a:sym typeface="Verdana"/>
              </a:rPr>
              <a:t>Espectro de absorción de la fotosíntesis de plantas terrestres: muestra los largos de ondas que son usados en la fotosíntesis.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11"/>
          <p:cNvPicPr preferRelativeResize="0"/>
          <p:nvPr/>
        </p:nvPicPr>
        <p:blipFill rotWithShape="1">
          <a:blip r:embed="rId3">
            <a:alphaModFix/>
          </a:blip>
          <a:srcRect b="0" l="0" r="0" t="0"/>
          <a:stretch/>
        </p:blipFill>
        <p:spPr>
          <a:xfrm>
            <a:off x="1066800" y="814387"/>
            <a:ext cx="7010400" cy="4781550"/>
          </a:xfrm>
          <a:prstGeom prst="rect">
            <a:avLst/>
          </a:prstGeom>
          <a:noFill/>
          <a:ln>
            <a:noFill/>
          </a:ln>
        </p:spPr>
      </p:pic>
      <p:sp>
        <p:nvSpPr>
          <p:cNvPr id="279" name="Google Shape;279;p11"/>
          <p:cNvSpPr txBox="1"/>
          <p:nvPr/>
        </p:nvSpPr>
        <p:spPr>
          <a:xfrm>
            <a:off x="609600" y="5724525"/>
            <a:ext cx="87630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Verdana"/>
              <a:buNone/>
            </a:pPr>
            <a:r>
              <a:rPr b="1" i="0" lang="en-US" sz="1600" u="none" cap="none" strike="noStrike">
                <a:solidFill>
                  <a:schemeClr val="dk1"/>
                </a:solidFill>
                <a:latin typeface="Verdana"/>
                <a:ea typeface="Verdana"/>
                <a:cs typeface="Verdana"/>
                <a:sym typeface="Verdana"/>
              </a:rPr>
              <a:t>Action spectrum</a:t>
            </a:r>
            <a:r>
              <a:rPr b="0" i="0" lang="en-US" sz="1600" u="none" cap="none" strike="noStrike">
                <a:solidFill>
                  <a:schemeClr val="dk1"/>
                </a:solidFill>
                <a:latin typeface="Verdana"/>
                <a:ea typeface="Verdana"/>
                <a:cs typeface="Verdana"/>
                <a:sym typeface="Verdana"/>
              </a:rPr>
              <a:t>: Plot of photosynthetic rate against wavelengths of light. Photosynthetic rate can be measured by the amount of O</a:t>
            </a:r>
            <a:r>
              <a:rPr b="0" baseline="-25000" i="0" lang="en-US" sz="1600" u="none" cap="none" strike="noStrike">
                <a:solidFill>
                  <a:schemeClr val="dk1"/>
                </a:solidFill>
                <a:latin typeface="Verdana"/>
                <a:ea typeface="Verdana"/>
                <a:cs typeface="Verdana"/>
                <a:sym typeface="Verdana"/>
              </a:rPr>
              <a:t>2</a:t>
            </a:r>
            <a:r>
              <a:rPr b="0" i="0" lang="en-US" sz="1600" u="none" cap="none" strike="noStrike">
                <a:solidFill>
                  <a:schemeClr val="dk1"/>
                </a:solidFill>
                <a:latin typeface="Verdana"/>
                <a:ea typeface="Verdana"/>
                <a:cs typeface="Verdana"/>
                <a:sym typeface="Verdana"/>
              </a:rPr>
              <a:t> released.</a:t>
            </a:r>
            <a:endParaRPr b="0" i="0" sz="1400" u="none" cap="none" strike="noStrike">
              <a:solidFill>
                <a:srgbClr val="000000"/>
              </a:solidFill>
              <a:latin typeface="Arial"/>
              <a:ea typeface="Arial"/>
              <a:cs typeface="Arial"/>
              <a:sym typeface="Arial"/>
            </a:endParaRPr>
          </a:p>
        </p:txBody>
      </p:sp>
      <p:sp>
        <p:nvSpPr>
          <p:cNvPr id="280" name="Google Shape;280;p11"/>
          <p:cNvSpPr txBox="1"/>
          <p:nvPr>
            <p:ph idx="4294967295" type="title"/>
          </p:nvPr>
        </p:nvSpPr>
        <p:spPr>
          <a:xfrm>
            <a:off x="609600" y="0"/>
            <a:ext cx="8534400" cy="6858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2200"/>
              <a:buFont typeface="Calibri"/>
              <a:buNone/>
            </a:pPr>
            <a:r>
              <a:rPr b="1" i="0" lang="en-US" sz="2200" u="none" cap="none" strike="noStrike">
                <a:solidFill>
                  <a:srgbClr val="404040"/>
                </a:solidFill>
                <a:latin typeface="Calibri"/>
                <a:ea typeface="Calibri"/>
                <a:cs typeface="Calibri"/>
                <a:sym typeface="Calibri"/>
              </a:rPr>
              <a:t>Espectro de absorción de fotosíntesis en plantas terrestres y el espectro de absorción de clorofila a (El que ve en colores).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txBox="1"/>
          <p:nvPr/>
        </p:nvSpPr>
        <p:spPr>
          <a:xfrm>
            <a:off x="685800" y="457200"/>
            <a:ext cx="7772400" cy="1143000"/>
          </a:xfrm>
          <a:prstGeom prst="rect">
            <a:avLst/>
          </a:prstGeom>
          <a:noFill/>
          <a:ln>
            <a:noFill/>
          </a:ln>
        </p:spPr>
        <p:txBody>
          <a:bodyPr anchorCtr="0" anchor="ctr" bIns="44425" lIns="90450" spcFirstLastPara="1" rIns="90450" wrap="square" tIns="44425">
            <a:noAutofit/>
          </a:bodyPr>
          <a:lstStyle/>
          <a:p>
            <a:pPr indent="0" lvl="0" marL="0" marR="0" rtl="0" algn="ctr">
              <a:lnSpc>
                <a:spcPct val="100000"/>
              </a:lnSpc>
              <a:spcBef>
                <a:spcPts val="0"/>
              </a:spcBef>
              <a:spcAft>
                <a:spcPts val="0"/>
              </a:spcAft>
              <a:buClr>
                <a:schemeClr val="dk2"/>
              </a:buClr>
              <a:buSzPts val="4400"/>
              <a:buFont typeface="Verdana"/>
              <a:buNone/>
            </a:pPr>
            <a:r>
              <a:rPr b="0" i="0" lang="en-US" sz="4400" u="none" cap="none" strike="noStrike">
                <a:solidFill>
                  <a:schemeClr val="dk2"/>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sp>
        <p:nvSpPr>
          <p:cNvPr id="287" name="Google Shape;287;p12"/>
          <p:cNvSpPr txBox="1"/>
          <p:nvPr/>
        </p:nvSpPr>
        <p:spPr>
          <a:xfrm>
            <a:off x="0" y="1828800"/>
            <a:ext cx="7772400" cy="4114800"/>
          </a:xfrm>
          <a:prstGeom prst="rect">
            <a:avLst/>
          </a:prstGeom>
          <a:noFill/>
          <a:ln>
            <a:noFill/>
          </a:ln>
        </p:spPr>
        <p:txBody>
          <a:bodyPr anchorCtr="0" anchor="t" bIns="44425" lIns="90450" spcFirstLastPara="1" rIns="90450" wrap="square" tIns="44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8" name="Google Shape;288;p12"/>
          <p:cNvSpPr txBox="1"/>
          <p:nvPr>
            <p:ph idx="4294967295" type="body"/>
          </p:nvPr>
        </p:nvSpPr>
        <p:spPr>
          <a:xfrm>
            <a:off x="533400" y="1181100"/>
            <a:ext cx="4191000" cy="54102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1800"/>
              <a:buFont typeface="Noto Sans Symbols"/>
              <a:buChar char="🞂"/>
            </a:pPr>
            <a:r>
              <a:rPr b="0" i="0" lang="en-US" sz="1800" u="none">
                <a:solidFill>
                  <a:srgbClr val="404040"/>
                </a:solidFill>
                <a:latin typeface="Century Schoolbook"/>
                <a:ea typeface="Century Schoolbook"/>
                <a:cs typeface="Century Schoolbook"/>
                <a:sym typeface="Century Schoolbook"/>
              </a:rPr>
              <a:t> Además de la clorofila a, los organismos fotosintéticos tienen pigmentos accesorios que </a:t>
            </a:r>
            <a:r>
              <a:rPr b="0" i="0" lang="en-US" sz="1800" u="none">
                <a:solidFill>
                  <a:srgbClr val="404040"/>
                </a:solidFill>
                <a:latin typeface="Calibri"/>
                <a:ea typeface="Calibri"/>
                <a:cs typeface="Calibri"/>
                <a:sym typeface="Calibri"/>
              </a:rPr>
              <a:t>amplían el rango de ondas lumínicas que pueden ser absorbidas durante la fotosíntesis.</a:t>
            </a:r>
            <a:endParaRPr/>
          </a:p>
          <a:p>
            <a:pPr indent="-90487" lvl="0" marL="90487" marR="0" rtl="0" algn="l">
              <a:lnSpc>
                <a:spcPct val="90000"/>
              </a:lnSpc>
              <a:spcBef>
                <a:spcPts val="200"/>
              </a:spcBef>
              <a:spcAft>
                <a:spcPts val="0"/>
              </a:spcAft>
              <a:buClr>
                <a:schemeClr val="accent1"/>
              </a:buClr>
              <a:buSzPts val="1800"/>
              <a:buFont typeface="Calibri"/>
              <a:buNone/>
            </a:pPr>
            <a:r>
              <a:t/>
            </a:r>
            <a:endParaRPr b="0" i="0" sz="1800" u="none">
              <a:solidFill>
                <a:srgbClr val="404040"/>
              </a:solidFill>
              <a:latin typeface="Calibri"/>
              <a:ea typeface="Calibri"/>
              <a:cs typeface="Calibri"/>
              <a:sym typeface="Calibri"/>
            </a:endParaRPr>
          </a:p>
          <a:p>
            <a:pPr indent="0" lvl="0" marL="90488" marR="0" rtl="0" algn="l">
              <a:lnSpc>
                <a:spcPct val="90000"/>
              </a:lnSpc>
              <a:spcBef>
                <a:spcPts val="1400"/>
              </a:spcBef>
              <a:spcAft>
                <a:spcPts val="0"/>
              </a:spcAft>
              <a:buClr>
                <a:schemeClr val="accent1"/>
              </a:buClr>
              <a:buSzPts val="1800"/>
              <a:buFont typeface="Calibri"/>
              <a:buNone/>
            </a:pPr>
            <a:r>
              <a:t/>
            </a:r>
            <a:endParaRPr b="0" i="0" sz="1800" u="none">
              <a:solidFill>
                <a:srgbClr val="404040"/>
              </a:solidFill>
              <a:latin typeface="Calibri"/>
              <a:ea typeface="Calibri"/>
              <a:cs typeface="Calibri"/>
              <a:sym typeface="Calibri"/>
            </a:endParaRPr>
          </a:p>
        </p:txBody>
      </p:sp>
      <p:pic>
        <p:nvPicPr>
          <p:cNvPr descr="pigmentos" id="289" name="Google Shape;289;p12"/>
          <p:cNvPicPr preferRelativeResize="0"/>
          <p:nvPr>
            <p:ph idx="4294967295" type="body"/>
          </p:nvPr>
        </p:nvPicPr>
        <p:blipFill rotWithShape="1">
          <a:blip r:embed="rId3">
            <a:alphaModFix/>
          </a:blip>
          <a:srcRect b="0" l="0" r="0" t="0"/>
          <a:stretch/>
        </p:blipFill>
        <p:spPr>
          <a:xfrm>
            <a:off x="4648200" y="1866900"/>
            <a:ext cx="4191000" cy="3665537"/>
          </a:xfrm>
          <a:prstGeom prst="rect">
            <a:avLst/>
          </a:prstGeom>
          <a:noFill/>
          <a:ln>
            <a:noFill/>
          </a:ln>
        </p:spPr>
      </p:pic>
      <p:sp>
        <p:nvSpPr>
          <p:cNvPr id="290" name="Google Shape;290;p12"/>
          <p:cNvSpPr txBox="1"/>
          <p:nvPr>
            <p:ph idx="4294967295" type="title"/>
          </p:nvPr>
        </p:nvSpPr>
        <p:spPr>
          <a:xfrm>
            <a:off x="876300" y="304800"/>
            <a:ext cx="8267700" cy="6096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404040"/>
              </a:buClr>
              <a:buSzPts val="2400"/>
              <a:buFont typeface="Century Schoolbook"/>
              <a:buNone/>
            </a:pPr>
            <a:r>
              <a:rPr b="1" i="0" lang="en-US" sz="2400" u="none">
                <a:solidFill>
                  <a:srgbClr val="404040"/>
                </a:solidFill>
                <a:latin typeface="Century Schoolbook"/>
                <a:ea typeface="Century Schoolbook"/>
                <a:cs typeface="Century Schoolbook"/>
                <a:sym typeface="Century Schoolbook"/>
              </a:rPr>
              <a:t>Espectro de absorción de varios pigmentos fotosintéticos:</a:t>
            </a:r>
            <a:endParaRPr/>
          </a:p>
        </p:txBody>
      </p:sp>
      <p:pic>
        <p:nvPicPr>
          <p:cNvPr descr="10" id="291" name="Google Shape;291;p12"/>
          <p:cNvPicPr preferRelativeResize="0"/>
          <p:nvPr/>
        </p:nvPicPr>
        <p:blipFill rotWithShape="1">
          <a:blip r:embed="rId4">
            <a:alphaModFix/>
          </a:blip>
          <a:srcRect b="0" l="0" r="0" t="0"/>
          <a:stretch/>
        </p:blipFill>
        <p:spPr>
          <a:xfrm>
            <a:off x="457200" y="3048000"/>
            <a:ext cx="4038600" cy="3028950"/>
          </a:xfrm>
          <a:prstGeom prst="rect">
            <a:avLst/>
          </a:prstGeom>
          <a:noFill/>
          <a:ln>
            <a:noFill/>
          </a:ln>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13"/>
          <p:cNvPicPr preferRelativeResize="0"/>
          <p:nvPr/>
        </p:nvPicPr>
        <p:blipFill rotWithShape="1">
          <a:blip r:embed="rId3">
            <a:alphaModFix/>
          </a:blip>
          <a:srcRect b="0" l="0" r="0" t="0"/>
          <a:stretch/>
        </p:blipFill>
        <p:spPr>
          <a:xfrm>
            <a:off x="762000" y="530225"/>
            <a:ext cx="7620000" cy="52181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4"/>
          <p:cNvSpPr txBox="1"/>
          <p:nvPr>
            <p:ph idx="4294967295" type="title"/>
          </p:nvPr>
        </p:nvSpPr>
        <p:spPr>
          <a:xfrm>
            <a:off x="457200" y="0"/>
            <a:ext cx="8229600" cy="1139825"/>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0" i="0" lang="en-US" sz="4800" u="none" cap="none" strike="noStrike">
                <a:solidFill>
                  <a:srgbClr val="404040"/>
                </a:solidFill>
                <a:latin typeface="Calibri"/>
                <a:ea typeface="Calibri"/>
                <a:cs typeface="Calibri"/>
                <a:sym typeface="Calibri"/>
              </a:rPr>
              <a:t>Fase dependiente de luz: </a:t>
            </a:r>
            <a:endParaRPr/>
          </a:p>
        </p:txBody>
      </p:sp>
      <p:sp>
        <p:nvSpPr>
          <p:cNvPr id="304" name="Google Shape;304;p14"/>
          <p:cNvSpPr txBox="1"/>
          <p:nvPr>
            <p:ph idx="4294967295" type="body"/>
          </p:nvPr>
        </p:nvSpPr>
        <p:spPr>
          <a:xfrm>
            <a:off x="457200" y="1295400"/>
            <a:ext cx="3505200" cy="46482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Ocurre en membrana de los </a:t>
            </a:r>
            <a:r>
              <a:rPr b="1" i="0" lang="en-US" sz="2400" u="none">
                <a:solidFill>
                  <a:srgbClr val="404040"/>
                </a:solidFill>
                <a:latin typeface="Calibri"/>
                <a:ea typeface="Calibri"/>
                <a:cs typeface="Calibri"/>
                <a:sym typeface="Calibri"/>
              </a:rPr>
              <a:t>tilacoides.</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Se absorbe la luz solar y se convierte en energía química.</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El agua se descompone.</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Se libera oxígeno y protones (H+).</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Los protones se usan para reacciones para sintetizar ATP y NADPH. </a:t>
            </a:r>
            <a:endParaRPr/>
          </a:p>
        </p:txBody>
      </p:sp>
      <p:pic>
        <p:nvPicPr>
          <p:cNvPr descr="Life11e-Fig-10-09-1R.jpg" id="305" name="Google Shape;305;p14"/>
          <p:cNvPicPr preferRelativeResize="0"/>
          <p:nvPr>
            <p:ph idx="2" type="clipArt"/>
          </p:nvPr>
        </p:nvPicPr>
        <p:blipFill rotWithShape="1">
          <a:blip r:embed="rId3">
            <a:alphaModFix/>
          </a:blip>
          <a:srcRect b="0" l="0" r="0" t="0"/>
          <a:stretch/>
        </p:blipFill>
        <p:spPr>
          <a:xfrm>
            <a:off x="4289425" y="1752600"/>
            <a:ext cx="4854575" cy="270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5"/>
          <p:cNvSpPr txBox="1"/>
          <p:nvPr>
            <p:ph idx="4294967295" type="title"/>
          </p:nvPr>
        </p:nvSpPr>
        <p:spPr>
          <a:xfrm>
            <a:off x="354012" y="249237"/>
            <a:ext cx="8229600" cy="7620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0" i="0" lang="en-US" sz="4800" u="none" cap="none" strike="noStrike">
                <a:solidFill>
                  <a:srgbClr val="404040"/>
                </a:solidFill>
                <a:latin typeface="Calibri"/>
                <a:ea typeface="Calibri"/>
                <a:cs typeface="Calibri"/>
                <a:sym typeface="Calibri"/>
              </a:rPr>
              <a:t>Fase independiente de la luz:</a:t>
            </a:r>
            <a:endParaRPr/>
          </a:p>
        </p:txBody>
      </p:sp>
      <p:sp>
        <p:nvSpPr>
          <p:cNvPr id="312" name="Google Shape;312;p15"/>
          <p:cNvSpPr txBox="1"/>
          <p:nvPr>
            <p:ph idx="4294967295" type="body"/>
          </p:nvPr>
        </p:nvSpPr>
        <p:spPr>
          <a:xfrm>
            <a:off x="381000" y="1038225"/>
            <a:ext cx="3048000" cy="51054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Ocurre en el </a:t>
            </a:r>
            <a:r>
              <a:rPr b="1" i="0" lang="en-US" sz="2400" u="none">
                <a:solidFill>
                  <a:srgbClr val="404040"/>
                </a:solidFill>
                <a:latin typeface="Calibri"/>
                <a:ea typeface="Calibri"/>
                <a:cs typeface="Calibri"/>
                <a:sym typeface="Calibri"/>
              </a:rPr>
              <a:t>estroma</a:t>
            </a:r>
            <a:r>
              <a:rPr b="0" i="0" lang="en-US" sz="2400" u="none">
                <a:solidFill>
                  <a:srgbClr val="404040"/>
                </a:solidFill>
                <a:latin typeface="Calibri"/>
                <a:ea typeface="Calibri"/>
                <a:cs typeface="Calibri"/>
                <a:sym typeface="Calibri"/>
              </a:rPr>
              <a:t>.</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El CO</a:t>
            </a:r>
            <a:r>
              <a:rPr b="0" baseline="-25000" i="0" lang="en-US" sz="2400" u="none">
                <a:solidFill>
                  <a:srgbClr val="404040"/>
                </a:solidFill>
                <a:latin typeface="Calibri"/>
                <a:ea typeface="Calibri"/>
                <a:cs typeface="Calibri"/>
                <a:sym typeface="Calibri"/>
              </a:rPr>
              <a:t>2</a:t>
            </a:r>
            <a:r>
              <a:rPr b="0" i="0" lang="en-US" sz="2400" u="none">
                <a:solidFill>
                  <a:srgbClr val="404040"/>
                </a:solidFill>
                <a:latin typeface="Calibri"/>
                <a:ea typeface="Calibri"/>
                <a:cs typeface="Calibri"/>
                <a:sym typeface="Calibri"/>
              </a:rPr>
              <a:t> se usa para producir glucosa en el Ciclo de Calvin.</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Se usan el ATP y el NADPH como fuente de energía. </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La glucosa se puede usar o transformar en otros carbohidratos (ej. Almidón).</a:t>
            </a:r>
            <a:endParaRPr/>
          </a:p>
        </p:txBody>
      </p:sp>
      <p:pic>
        <p:nvPicPr>
          <p:cNvPr id="313" name="Google Shape;313;p15"/>
          <p:cNvPicPr preferRelativeResize="0"/>
          <p:nvPr>
            <p:ph idx="2" type="clipArt"/>
          </p:nvPr>
        </p:nvPicPr>
        <p:blipFill rotWithShape="1">
          <a:blip r:embed="rId3">
            <a:alphaModFix/>
          </a:blip>
          <a:srcRect b="0" l="0" r="0" t="0"/>
          <a:stretch/>
        </p:blipFill>
        <p:spPr>
          <a:xfrm>
            <a:off x="3757612" y="2047875"/>
            <a:ext cx="5041900" cy="276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16"/>
          <p:cNvPicPr preferRelativeResize="0"/>
          <p:nvPr/>
        </p:nvPicPr>
        <p:blipFill rotWithShape="1">
          <a:blip r:embed="rId3">
            <a:alphaModFix/>
          </a:blip>
          <a:srcRect b="0" l="0" r="0" t="0"/>
          <a:stretch/>
        </p:blipFill>
        <p:spPr>
          <a:xfrm>
            <a:off x="1504950" y="265112"/>
            <a:ext cx="6134100" cy="6327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Life11e-Fig-10-02-0.jpg" id="325" name="Google Shape;325;p17"/>
          <p:cNvPicPr preferRelativeResize="0"/>
          <p:nvPr/>
        </p:nvPicPr>
        <p:blipFill rotWithShape="1">
          <a:blip r:embed="rId3">
            <a:alphaModFix/>
          </a:blip>
          <a:srcRect b="0" l="0" r="0" t="0"/>
          <a:stretch/>
        </p:blipFill>
        <p:spPr>
          <a:xfrm>
            <a:off x="3028950" y="1752600"/>
            <a:ext cx="4157662" cy="5030787"/>
          </a:xfrm>
          <a:prstGeom prst="rect">
            <a:avLst/>
          </a:prstGeom>
          <a:noFill/>
          <a:ln>
            <a:noFill/>
          </a:ln>
        </p:spPr>
      </p:pic>
      <p:sp>
        <p:nvSpPr>
          <p:cNvPr id="326" name="Google Shape;326;p17"/>
          <p:cNvSpPr txBox="1"/>
          <p:nvPr>
            <p:ph type="title"/>
          </p:nvPr>
        </p:nvSpPr>
        <p:spPr>
          <a:xfrm>
            <a:off x="457200" y="1219200"/>
            <a:ext cx="8229600" cy="304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300"/>
              <a:buFont typeface="Calibri"/>
              <a:buNone/>
            </a:pPr>
            <a:r>
              <a:rPr b="0" i="0" lang="en-US" sz="4300" u="none">
                <a:solidFill>
                  <a:srgbClr val="404040"/>
                </a:solidFill>
                <a:latin typeface="Calibri"/>
                <a:ea typeface="Calibri"/>
                <a:cs typeface="Calibri"/>
                <a:sym typeface="Calibri"/>
              </a:rPr>
              <a:t>Figure 10.2  An Overview of Photosynthesis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8"/>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Resumen de los procesos de la fotosíntesis:</a:t>
            </a:r>
            <a:endParaRPr/>
          </a:p>
        </p:txBody>
      </p:sp>
      <p:sp>
        <p:nvSpPr>
          <p:cNvPr id="332" name="Google Shape;332;p18"/>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000"/>
              <a:buFont typeface="Calibri"/>
              <a:buChar char=" "/>
            </a:pPr>
            <a:r>
              <a:rPr b="0" i="0" lang="en-US" sz="2000" u="sng" cap="none" strike="noStrike">
                <a:solidFill>
                  <a:srgbClr val="404040"/>
                </a:solidFill>
                <a:latin typeface="Calibri"/>
                <a:ea typeface="Calibri"/>
                <a:cs typeface="Calibri"/>
                <a:sym typeface="Calibri"/>
                <a:hlinkClick r:id="rId3">
                  <a:extLst>
                    <a:ext uri="{A12FA001-AC4F-418D-AE19-62706E023703}">
                      <ahyp:hlinkClr val="tx"/>
                    </a:ext>
                  </a:extLst>
                </a:hlinkClick>
              </a:rPr>
              <a:t>https://www.youtube.com/watch?v=PiAUPg4UrrE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9"/>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Qué es cromatografía</a:t>
            </a:r>
            <a:endParaRPr/>
          </a:p>
        </p:txBody>
      </p:sp>
      <p:sp>
        <p:nvSpPr>
          <p:cNvPr id="338" name="Google Shape;338;p19"/>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Método físico de separación para separar los distintos componentes de una mezcla. </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Se puede usar para: Separar los componentes de la mezcla, para obtenerlos más puros y que puedan ser usados posteriormente (etapa final de muchas síntesis).</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Medir la proporción de los componentes de la mezcla (finalidad analítica). </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Existen distintos tipos de cromatografía: de papel, de capa fina, de gases, de líquidos.  Todas poseen una fase estacionaria y una fase </a:t>
            </a:r>
            <a:r>
              <a:rPr lang="en-US" sz="2400"/>
              <a:t>móvil</a:t>
            </a:r>
            <a:r>
              <a:rPr b="0" i="0" lang="en-US" sz="2400" u="none" cap="none" strike="noStrike">
                <a:solidFill>
                  <a:srgbClr val="404040"/>
                </a:solidFill>
                <a:latin typeface="Calibri"/>
                <a:ea typeface="Calibri"/>
                <a:cs typeface="Calibri"/>
                <a:sym typeface="Calibri"/>
              </a:rP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
          <p:cNvSpPr txBox="1"/>
          <p:nvPr>
            <p:ph type="title"/>
          </p:nvPr>
        </p:nvSpPr>
        <p:spPr>
          <a:xfrm>
            <a:off x="800100" y="152400"/>
            <a:ext cx="7543800" cy="14509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Objetivos:</a:t>
            </a:r>
            <a:endParaRPr/>
          </a:p>
        </p:txBody>
      </p:sp>
      <p:sp>
        <p:nvSpPr>
          <p:cNvPr id="206" name="Google Shape;206;p2"/>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800"/>
              <a:buFont typeface="Calibri"/>
              <a:buChar char="●"/>
            </a:pPr>
            <a:r>
              <a:rPr b="0" i="0" lang="en-US" sz="2800" u="none" cap="none" strike="noStrike">
                <a:solidFill>
                  <a:srgbClr val="404040"/>
                </a:solidFill>
                <a:latin typeface="Calibri"/>
                <a:ea typeface="Calibri"/>
                <a:cs typeface="Calibri"/>
                <a:sym typeface="Calibri"/>
              </a:rPr>
              <a:t>Describir cuál es el rol de la luz y los pigmentos en la fotosíntesis.  </a:t>
            </a:r>
            <a:endParaRPr/>
          </a:p>
          <a:p>
            <a:pPr indent="-90487" lvl="0" marL="90487" marR="0" rtl="0" algn="l">
              <a:lnSpc>
                <a:spcPct val="90000"/>
              </a:lnSpc>
              <a:spcBef>
                <a:spcPts val="1400"/>
              </a:spcBef>
              <a:spcAft>
                <a:spcPts val="0"/>
              </a:spcAft>
              <a:buClr>
                <a:schemeClr val="accent1"/>
              </a:buClr>
              <a:buSzPts val="2800"/>
              <a:buFont typeface="Calibri"/>
              <a:buChar char="●"/>
            </a:pPr>
            <a:r>
              <a:rPr b="0" i="0" lang="en-US" sz="2800" u="none" cap="none" strike="noStrike">
                <a:solidFill>
                  <a:srgbClr val="404040"/>
                </a:solidFill>
                <a:latin typeface="Calibri"/>
                <a:ea typeface="Calibri"/>
                <a:cs typeface="Calibri"/>
                <a:sym typeface="Calibri"/>
              </a:rPr>
              <a:t>Describir las reacciones principales que ocurren en la fotosíntesis.</a:t>
            </a:r>
            <a:endParaRPr/>
          </a:p>
          <a:p>
            <a:pPr indent="-90487" lvl="0" marL="90487" marR="0" rtl="0" algn="l">
              <a:lnSpc>
                <a:spcPct val="90000"/>
              </a:lnSpc>
              <a:spcBef>
                <a:spcPts val="1400"/>
              </a:spcBef>
              <a:spcAft>
                <a:spcPts val="0"/>
              </a:spcAft>
              <a:buClr>
                <a:schemeClr val="accent1"/>
              </a:buClr>
              <a:buSzPts val="2800"/>
              <a:buFont typeface="Calibri"/>
              <a:buChar char="●"/>
            </a:pPr>
            <a:r>
              <a:rPr b="0" i="0" lang="en-US" sz="2800" u="none" cap="none" strike="noStrike">
                <a:solidFill>
                  <a:srgbClr val="404040"/>
                </a:solidFill>
                <a:latin typeface="Calibri"/>
                <a:ea typeface="Calibri"/>
                <a:cs typeface="Calibri"/>
                <a:sym typeface="Calibri"/>
              </a:rPr>
              <a:t>Identificar los pigmentos fotosintéticos.  </a:t>
            </a:r>
            <a:endParaRPr/>
          </a:p>
          <a:p>
            <a:pPr indent="-90487" lvl="0" marL="90487" marR="0" rtl="0" algn="l">
              <a:lnSpc>
                <a:spcPct val="90000"/>
              </a:lnSpc>
              <a:spcBef>
                <a:spcPts val="1400"/>
              </a:spcBef>
              <a:spcAft>
                <a:spcPts val="0"/>
              </a:spcAft>
              <a:buClr>
                <a:schemeClr val="accent1"/>
              </a:buClr>
              <a:buSzPts val="2800"/>
              <a:buFont typeface="Calibri"/>
              <a:buChar char="●"/>
            </a:pPr>
            <a:r>
              <a:rPr b="0" i="0" lang="en-US" sz="2800" u="none" cap="none" strike="noStrike">
                <a:solidFill>
                  <a:srgbClr val="404040"/>
                </a:solidFill>
                <a:latin typeface="Calibri"/>
                <a:ea typeface="Calibri"/>
                <a:cs typeface="Calibri"/>
                <a:sym typeface="Calibri"/>
              </a:rPr>
              <a:t>Entender la relación entre la fotosíntesis y los largos de onda que absorben los pigmentos.   </a:t>
            </a:r>
            <a:endParaRPr/>
          </a:p>
          <a:p>
            <a:pPr indent="-90487" lvl="0" marL="90487" marR="0" rtl="0" algn="l">
              <a:lnSpc>
                <a:spcPct val="90000"/>
              </a:lnSpc>
              <a:spcBef>
                <a:spcPts val="1400"/>
              </a:spcBef>
              <a:spcAft>
                <a:spcPts val="0"/>
              </a:spcAft>
              <a:buClr>
                <a:schemeClr val="accent1"/>
              </a:buClr>
              <a:buSzPts val="2800"/>
              <a:buFont typeface="Calibri"/>
              <a:buChar char="●"/>
            </a:pPr>
            <a:r>
              <a:rPr b="0" i="0" lang="en-US" sz="2800" u="none" cap="none" strike="noStrike">
                <a:solidFill>
                  <a:srgbClr val="404040"/>
                </a:solidFill>
                <a:latin typeface="Calibri"/>
                <a:ea typeface="Calibri"/>
                <a:cs typeface="Calibri"/>
                <a:sym typeface="Calibri"/>
              </a:rPr>
              <a:t>Explicar qué ocurre en la cromatografía de papel.</a:t>
            </a:r>
            <a:endParaRPr/>
          </a:p>
          <a:p>
            <a:pPr indent="0" lvl="0" marL="90488" marR="0" rtl="0" algn="l">
              <a:lnSpc>
                <a:spcPct val="90000"/>
              </a:lnSpc>
              <a:spcBef>
                <a:spcPts val="1400"/>
              </a:spcBef>
              <a:spcAft>
                <a:spcPts val="0"/>
              </a:spcAft>
              <a:buClr>
                <a:schemeClr val="accent1"/>
              </a:buClr>
              <a:buSzPts val="2800"/>
              <a:buFont typeface="Calibri"/>
              <a:buNone/>
            </a:pPr>
            <a:r>
              <a:t/>
            </a:r>
            <a:endParaRPr b="0" i="0" sz="2800" u="none" cap="none" strike="noStrike">
              <a:solidFill>
                <a:srgbClr val="40404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0"/>
          <p:cNvSpPr txBox="1"/>
          <p:nvPr>
            <p:ph idx="4294967295" type="title"/>
          </p:nvPr>
        </p:nvSpPr>
        <p:spPr>
          <a:xfrm>
            <a:off x="762000" y="-152400"/>
            <a:ext cx="7261225" cy="10668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0" i="0" lang="en-US" sz="4800" u="none" cap="none" strike="noStrike">
                <a:solidFill>
                  <a:srgbClr val="404040"/>
                </a:solidFill>
                <a:latin typeface="Calibri"/>
                <a:ea typeface="Calibri"/>
                <a:cs typeface="Calibri"/>
                <a:sym typeface="Calibri"/>
              </a:rPr>
              <a:t>Cromatografía de papel</a:t>
            </a:r>
            <a:endParaRPr/>
          </a:p>
        </p:txBody>
      </p:sp>
      <p:sp>
        <p:nvSpPr>
          <p:cNvPr id="344" name="Google Shape;344;p20"/>
          <p:cNvSpPr txBox="1"/>
          <p:nvPr>
            <p:ph idx="4294967295" type="body"/>
          </p:nvPr>
        </p:nvSpPr>
        <p:spPr>
          <a:xfrm>
            <a:off x="266700" y="914400"/>
            <a:ext cx="8610600" cy="51054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La fase estacionaria es “papel” y la fase </a:t>
            </a:r>
            <a:r>
              <a:rPr lang="en-US" sz="2400"/>
              <a:t>móvil</a:t>
            </a:r>
            <a:r>
              <a:rPr b="0" i="0" lang="en-US" sz="2400" u="none">
                <a:solidFill>
                  <a:srgbClr val="404040"/>
                </a:solidFill>
                <a:latin typeface="Calibri"/>
                <a:ea typeface="Calibri"/>
                <a:cs typeface="Calibri"/>
                <a:sym typeface="Calibri"/>
              </a:rPr>
              <a:t> es el solvente.</a:t>
            </a:r>
            <a:endParaRPr/>
          </a:p>
          <a:p>
            <a:pPr indent="-90487" lvl="0" marL="90487" marR="0" rtl="0" algn="l">
              <a:lnSpc>
                <a:spcPct val="90000"/>
              </a:lnSpc>
              <a:spcBef>
                <a:spcPts val="12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La sustancia que </a:t>
            </a:r>
            <a:r>
              <a:rPr lang="en-US" sz="2400"/>
              <a:t>será</a:t>
            </a:r>
            <a:r>
              <a:rPr b="0" i="0" lang="en-US" sz="2400" u="none">
                <a:solidFill>
                  <a:srgbClr val="404040"/>
                </a:solidFill>
                <a:latin typeface="Calibri"/>
                <a:ea typeface="Calibri"/>
                <a:cs typeface="Calibri"/>
                <a:sym typeface="Calibri"/>
              </a:rPr>
              <a:t> “arrastrada” por la fase </a:t>
            </a:r>
            <a:r>
              <a:rPr lang="en-US" sz="2400"/>
              <a:t>móvil</a:t>
            </a:r>
            <a:r>
              <a:rPr b="0" i="0" lang="en-US" sz="2400" u="none">
                <a:solidFill>
                  <a:srgbClr val="404040"/>
                </a:solidFill>
                <a:latin typeface="Calibri"/>
                <a:ea typeface="Calibri"/>
                <a:cs typeface="Calibri"/>
                <a:sym typeface="Calibri"/>
              </a:rPr>
              <a:t> se </a:t>
            </a:r>
            <a:r>
              <a:rPr lang="en-US" sz="2400"/>
              <a:t>separará</a:t>
            </a:r>
            <a:r>
              <a:rPr b="0" i="0" lang="en-US" sz="2400" u="none">
                <a:solidFill>
                  <a:srgbClr val="404040"/>
                </a:solidFill>
                <a:latin typeface="Calibri"/>
                <a:ea typeface="Calibri"/>
                <a:cs typeface="Calibri"/>
                <a:sym typeface="Calibri"/>
              </a:rPr>
              <a:t> dependiendo de la afinidad hacia el solvente y su peso.</a:t>
            </a:r>
            <a:endParaRPr/>
          </a:p>
          <a:p>
            <a:pPr indent="-90487" lvl="0" marL="90487" marR="0" rtl="0" algn="l">
              <a:lnSpc>
                <a:spcPct val="90000"/>
              </a:lnSpc>
              <a:spcBef>
                <a:spcPts val="12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Pregunta: ¿todas las tintas negras usadas en marcadores lavables son la misma mezcla?</a:t>
            </a:r>
            <a:endParaRPr/>
          </a:p>
          <a:p>
            <a:pPr indent="-90487" lvl="0" marL="90487" marR="0" rtl="0" algn="l">
              <a:lnSpc>
                <a:spcPct val="90000"/>
              </a:lnSpc>
              <a:spcBef>
                <a:spcPts val="12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¿Qué pasa si usamos distintos tipos de papel?</a:t>
            </a:r>
            <a:endParaRPr/>
          </a:p>
          <a:p>
            <a:pPr indent="0" lvl="0" marL="90487" marR="0" rtl="0" algn="l">
              <a:lnSpc>
                <a:spcPct val="90000"/>
              </a:lnSpc>
              <a:spcBef>
                <a:spcPts val="1200"/>
              </a:spcBef>
              <a:spcAft>
                <a:spcPts val="0"/>
              </a:spcAft>
              <a:buClr>
                <a:schemeClr val="accent1"/>
              </a:buClr>
              <a:buSzPts val="2400"/>
              <a:buFont typeface="Calibri"/>
              <a:buNone/>
            </a:pPr>
            <a:r>
              <a:t/>
            </a:r>
            <a:endParaRPr b="0" i="0" sz="2400" u="none">
              <a:solidFill>
                <a:srgbClr val="404040"/>
              </a:solidFill>
              <a:latin typeface="Calibri"/>
              <a:ea typeface="Calibri"/>
              <a:cs typeface="Calibri"/>
              <a:sym typeface="Calibri"/>
            </a:endParaRPr>
          </a:p>
          <a:p>
            <a:pPr indent="-90487" lvl="0" marL="90487" marR="0" rtl="0" algn="l">
              <a:lnSpc>
                <a:spcPct val="90000"/>
              </a:lnSpc>
              <a:spcBef>
                <a:spcPts val="1200"/>
              </a:spcBef>
              <a:spcAft>
                <a:spcPts val="0"/>
              </a:spcAft>
              <a:buClr>
                <a:schemeClr val="accent1"/>
              </a:buClr>
              <a:buSzPts val="2400"/>
              <a:buFont typeface="Calibri"/>
              <a:buChar char=" "/>
            </a:pPr>
            <a:r>
              <a:rPr b="0" i="0" lang="en-US" sz="2400" u="none">
                <a:solidFill>
                  <a:srgbClr val="404040"/>
                </a:solidFill>
                <a:latin typeface="Calibri"/>
                <a:ea typeface="Calibri"/>
                <a:cs typeface="Calibri"/>
                <a:sym typeface="Calibri"/>
              </a:rPr>
              <a:t>Vea el experimento en:</a:t>
            </a:r>
            <a:endParaRPr/>
          </a:p>
          <a:p>
            <a:pPr indent="-90487" lvl="0" marL="90487" marR="0" rtl="0" algn="l">
              <a:lnSpc>
                <a:spcPct val="90000"/>
              </a:lnSpc>
              <a:spcBef>
                <a:spcPts val="1200"/>
              </a:spcBef>
              <a:spcAft>
                <a:spcPts val="0"/>
              </a:spcAft>
              <a:buClr>
                <a:schemeClr val="accent1"/>
              </a:buClr>
              <a:buSzPts val="2400"/>
              <a:buFont typeface="Calibri"/>
              <a:buNone/>
            </a:pPr>
            <a:r>
              <a:rPr b="0" i="0" lang="en-US" sz="2400" u="sng">
                <a:solidFill>
                  <a:srgbClr val="404040"/>
                </a:solidFill>
                <a:latin typeface="Calibri"/>
                <a:ea typeface="Calibri"/>
                <a:cs typeface="Calibri"/>
                <a:sym typeface="Calibri"/>
                <a:hlinkClick r:id="rId3">
                  <a:extLst>
                    <a:ext uri="{A12FA001-AC4F-418D-AE19-62706E023703}">
                      <ahyp:hlinkClr val="tx"/>
                    </a:ext>
                  </a:extLst>
                </a:hlinkClick>
              </a:rPr>
              <a:t>https://www.youtube.com/watch?v=C8u3-2FAYRI</a:t>
            </a:r>
            <a:endParaRPr/>
          </a:p>
          <a:p>
            <a:pPr indent="-90487" lvl="0" marL="90487" marR="0" rtl="0" algn="l">
              <a:lnSpc>
                <a:spcPct val="90000"/>
              </a:lnSpc>
              <a:spcBef>
                <a:spcPts val="1200"/>
              </a:spcBef>
              <a:spcAft>
                <a:spcPts val="0"/>
              </a:spcAft>
              <a:buClr>
                <a:schemeClr val="accent1"/>
              </a:buClr>
              <a:buSzPts val="2400"/>
              <a:buFont typeface="Calibri"/>
              <a:buNone/>
            </a:pPr>
            <a:r>
              <a:rPr b="0" i="0" lang="en-US" sz="2400" u="none">
                <a:solidFill>
                  <a:srgbClr val="404040"/>
                </a:solidFill>
                <a:latin typeface="Calibri"/>
                <a:ea typeface="Calibri"/>
                <a:cs typeface="Calibri"/>
                <a:sym typeface="Calibri"/>
              </a:rPr>
              <a:t>IMPORTANTE: LOS MARCADORES TIENEN QUE SER “WASHABLE” (LAVABLES EN AGUA).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4800"/>
              <a:buFont typeface="Calibri"/>
              <a:buNone/>
            </a:pPr>
            <a:r>
              <a:rPr b="1" i="0" lang="en-US" sz="4800" u="none">
                <a:solidFill>
                  <a:schemeClr val="dk1"/>
                </a:solidFill>
                <a:latin typeface="Calibri"/>
                <a:ea typeface="Calibri"/>
                <a:cs typeface="Calibri"/>
                <a:sym typeface="Calibri"/>
              </a:rPr>
              <a:t>EJERCICIO 1: </a:t>
            </a:r>
            <a:r>
              <a:rPr b="1" i="0" lang="en-US" sz="4800" u="none">
                <a:solidFill>
                  <a:srgbClr val="404040"/>
                </a:solidFill>
                <a:latin typeface="Calibri"/>
                <a:ea typeface="Calibri"/>
                <a:cs typeface="Calibri"/>
                <a:sym typeface="Calibri"/>
              </a:rPr>
              <a:t>CROMATOGRAFÍA DE PAPEL</a:t>
            </a:r>
            <a:endParaRPr/>
          </a:p>
        </p:txBody>
      </p:sp>
      <p:pic>
        <p:nvPicPr>
          <p:cNvPr id="350" name="Google Shape;350;p21"/>
          <p:cNvPicPr preferRelativeResize="0"/>
          <p:nvPr/>
        </p:nvPicPr>
        <p:blipFill rotWithShape="1">
          <a:blip r:embed="rId3">
            <a:alphaModFix/>
          </a:blip>
          <a:srcRect b="0" l="0" r="0" t="0"/>
          <a:stretch/>
        </p:blipFill>
        <p:spPr>
          <a:xfrm>
            <a:off x="2400300" y="2400300"/>
            <a:ext cx="903287" cy="1157287"/>
          </a:xfrm>
          <a:prstGeom prst="rect">
            <a:avLst/>
          </a:prstGeom>
          <a:noFill/>
          <a:ln>
            <a:noFill/>
          </a:ln>
        </p:spPr>
      </p:pic>
      <p:sp>
        <p:nvSpPr>
          <p:cNvPr id="351" name="Google Shape;351;p21"/>
          <p:cNvSpPr/>
          <p:nvPr/>
        </p:nvSpPr>
        <p:spPr>
          <a:xfrm rot="1260000">
            <a:off x="2122487" y="2181225"/>
            <a:ext cx="885825" cy="217487"/>
          </a:xfrm>
          <a:prstGeom prst="curvedDownArrow">
            <a:avLst>
              <a:gd fmla="val 18944" name="adj1"/>
              <a:gd fmla="val 20936" name="adj2"/>
              <a:gd fmla="val 16200" name="adj3"/>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p21"/>
          <p:cNvSpPr txBox="1"/>
          <p:nvPr/>
        </p:nvSpPr>
        <p:spPr>
          <a:xfrm>
            <a:off x="1485900" y="2332037"/>
            <a:ext cx="1028700" cy="9239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Añadir alcohol en el vaso (~1 cm)</a:t>
            </a:r>
            <a:endParaRPr b="0" i="0" sz="1400" u="none" cap="none" strike="noStrike">
              <a:solidFill>
                <a:srgbClr val="000000"/>
              </a:solidFill>
              <a:latin typeface="Arial"/>
              <a:ea typeface="Arial"/>
              <a:cs typeface="Arial"/>
              <a:sym typeface="Arial"/>
            </a:endParaRPr>
          </a:p>
        </p:txBody>
      </p:sp>
      <p:sp>
        <p:nvSpPr>
          <p:cNvPr id="353" name="Google Shape;353;p21"/>
          <p:cNvSpPr/>
          <p:nvPr/>
        </p:nvSpPr>
        <p:spPr>
          <a:xfrm>
            <a:off x="3429000" y="2747962"/>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Resultado de imagen para filtro de cafe" id="354" name="Google Shape;354;p21"/>
          <p:cNvPicPr preferRelativeResize="0"/>
          <p:nvPr/>
        </p:nvPicPr>
        <p:blipFill rotWithShape="1">
          <a:blip r:embed="rId4">
            <a:alphaModFix/>
          </a:blip>
          <a:srcRect b="19641" l="10714" r="0" t="15962"/>
          <a:stretch/>
        </p:blipFill>
        <p:spPr>
          <a:xfrm>
            <a:off x="4048125" y="2027237"/>
            <a:ext cx="1543050" cy="1111250"/>
          </a:xfrm>
          <a:prstGeom prst="rect">
            <a:avLst/>
          </a:prstGeom>
          <a:noFill/>
          <a:ln>
            <a:noFill/>
          </a:ln>
        </p:spPr>
      </p:pic>
      <p:sp>
        <p:nvSpPr>
          <p:cNvPr id="355" name="Google Shape;355;p21"/>
          <p:cNvSpPr txBox="1"/>
          <p:nvPr/>
        </p:nvSpPr>
        <p:spPr>
          <a:xfrm>
            <a:off x="3878262" y="3082925"/>
            <a:ext cx="1882775" cy="715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Cortar una tira de filtro de café que toque el fondo y salga del vaso</a:t>
            </a:r>
            <a:endParaRPr b="0" i="0" sz="1400" u="none" cap="none" strike="noStrike">
              <a:solidFill>
                <a:srgbClr val="000000"/>
              </a:solidFill>
              <a:latin typeface="Arial"/>
              <a:ea typeface="Arial"/>
              <a:cs typeface="Arial"/>
              <a:sym typeface="Arial"/>
            </a:endParaRPr>
          </a:p>
        </p:txBody>
      </p:sp>
      <p:pic>
        <p:nvPicPr>
          <p:cNvPr id="356" name="Google Shape;356;p21"/>
          <p:cNvPicPr preferRelativeResize="0"/>
          <p:nvPr/>
        </p:nvPicPr>
        <p:blipFill rotWithShape="1">
          <a:blip r:embed="rId5">
            <a:alphaModFix/>
          </a:blip>
          <a:srcRect b="0" l="0" r="0" t="0"/>
          <a:stretch/>
        </p:blipFill>
        <p:spPr>
          <a:xfrm>
            <a:off x="6388100" y="2071687"/>
            <a:ext cx="1282700" cy="1485900"/>
          </a:xfrm>
          <a:prstGeom prst="rect">
            <a:avLst/>
          </a:prstGeom>
          <a:noFill/>
          <a:ln>
            <a:noFill/>
          </a:ln>
        </p:spPr>
      </p:pic>
      <p:sp>
        <p:nvSpPr>
          <p:cNvPr id="357" name="Google Shape;357;p21"/>
          <p:cNvSpPr/>
          <p:nvPr/>
        </p:nvSpPr>
        <p:spPr>
          <a:xfrm>
            <a:off x="5792787" y="2752725"/>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p21"/>
          <p:cNvSpPr txBox="1"/>
          <p:nvPr/>
        </p:nvSpPr>
        <p:spPr>
          <a:xfrm>
            <a:off x="5943600" y="3514725"/>
            <a:ext cx="1882775" cy="715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Marque un punto con cada marcador lavable, que no toque el alcohol</a:t>
            </a:r>
            <a:endParaRPr b="0" i="0" sz="1400" u="none" cap="none" strike="noStrike">
              <a:solidFill>
                <a:srgbClr val="000000"/>
              </a:solidFill>
              <a:latin typeface="Arial"/>
              <a:ea typeface="Arial"/>
              <a:cs typeface="Arial"/>
              <a:sym typeface="Arial"/>
            </a:endParaRPr>
          </a:p>
        </p:txBody>
      </p:sp>
      <p:sp>
        <p:nvSpPr>
          <p:cNvPr id="359" name="Google Shape;359;p21"/>
          <p:cNvSpPr/>
          <p:nvPr/>
        </p:nvSpPr>
        <p:spPr>
          <a:xfrm>
            <a:off x="1490662" y="4729162"/>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60" name="Google Shape;360;p21"/>
          <p:cNvPicPr preferRelativeResize="0"/>
          <p:nvPr/>
        </p:nvPicPr>
        <p:blipFill rotWithShape="1">
          <a:blip r:embed="rId6">
            <a:alphaModFix/>
          </a:blip>
          <a:srcRect b="0" l="0" r="0" t="0"/>
          <a:stretch/>
        </p:blipFill>
        <p:spPr>
          <a:xfrm>
            <a:off x="2514600" y="3906837"/>
            <a:ext cx="904875" cy="1468437"/>
          </a:xfrm>
          <a:prstGeom prst="rect">
            <a:avLst/>
          </a:prstGeom>
          <a:noFill/>
          <a:ln>
            <a:noFill/>
          </a:ln>
        </p:spPr>
      </p:pic>
      <p:sp>
        <p:nvSpPr>
          <p:cNvPr id="361" name="Google Shape;361;p21"/>
          <p:cNvSpPr txBox="1"/>
          <p:nvPr/>
        </p:nvSpPr>
        <p:spPr>
          <a:xfrm>
            <a:off x="1787525" y="5399087"/>
            <a:ext cx="2460625" cy="5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Introduzca el papel y espere que se separen los pigmentos</a:t>
            </a:r>
            <a:endParaRPr b="0" i="0" sz="1400" u="none" cap="none" strike="noStrike">
              <a:solidFill>
                <a:srgbClr val="000000"/>
              </a:solidFill>
              <a:latin typeface="Arial"/>
              <a:ea typeface="Arial"/>
              <a:cs typeface="Arial"/>
              <a:sym typeface="Arial"/>
            </a:endParaRPr>
          </a:p>
        </p:txBody>
      </p:sp>
      <p:sp>
        <p:nvSpPr>
          <p:cNvPr id="362" name="Google Shape;362;p21"/>
          <p:cNvSpPr/>
          <p:nvPr/>
        </p:nvSpPr>
        <p:spPr>
          <a:xfrm>
            <a:off x="4227512" y="4729162"/>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Resultado de imagen para cromatografia de papel" id="363" name="Google Shape;363;p21"/>
          <p:cNvPicPr preferRelativeResize="0"/>
          <p:nvPr/>
        </p:nvPicPr>
        <p:blipFill rotWithShape="1">
          <a:blip r:embed="rId7">
            <a:alphaModFix/>
          </a:blip>
          <a:srcRect b="0" l="0" r="0" t="0"/>
          <a:stretch/>
        </p:blipFill>
        <p:spPr>
          <a:xfrm>
            <a:off x="4779962" y="4478337"/>
            <a:ext cx="2927350" cy="11922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2"/>
          <p:cNvSpPr txBox="1"/>
          <p:nvPr/>
        </p:nvSpPr>
        <p:spPr>
          <a:xfrm>
            <a:off x="4572000" y="5935662"/>
            <a:ext cx="31353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cap="none" strike="noStrike">
                <a:solidFill>
                  <a:schemeClr val="dk1"/>
                </a:solidFill>
                <a:latin typeface="Verdana"/>
                <a:ea typeface="Verdana"/>
                <a:cs typeface="Verdana"/>
                <a:sym typeface="Verdana"/>
              </a:rPr>
              <a:t>www.micromountain.com</a:t>
            </a:r>
            <a:endParaRPr b="0" i="0" sz="1400" u="none" cap="none" strike="noStrike">
              <a:solidFill>
                <a:srgbClr val="000000"/>
              </a:solidFill>
              <a:latin typeface="Arial"/>
              <a:ea typeface="Arial"/>
              <a:cs typeface="Arial"/>
              <a:sym typeface="Arial"/>
            </a:endParaRPr>
          </a:p>
        </p:txBody>
      </p:sp>
      <p:pic>
        <p:nvPicPr>
          <p:cNvPr id="370" name="Google Shape;370;p22"/>
          <p:cNvPicPr preferRelativeResize="0"/>
          <p:nvPr/>
        </p:nvPicPr>
        <p:blipFill rotWithShape="1">
          <a:blip r:embed="rId3">
            <a:alphaModFix/>
          </a:blip>
          <a:srcRect b="0" l="30319" r="2657" t="0"/>
          <a:stretch/>
        </p:blipFill>
        <p:spPr>
          <a:xfrm>
            <a:off x="1143000" y="1485900"/>
            <a:ext cx="2914650" cy="3260725"/>
          </a:xfrm>
          <a:prstGeom prst="rect">
            <a:avLst/>
          </a:prstGeom>
          <a:noFill/>
          <a:ln>
            <a:noFill/>
          </a:ln>
        </p:spPr>
      </p:pic>
      <p:sp>
        <p:nvSpPr>
          <p:cNvPr id="371" name="Google Shape;371;p22"/>
          <p:cNvSpPr txBox="1"/>
          <p:nvPr/>
        </p:nvSpPr>
        <p:spPr>
          <a:xfrm>
            <a:off x="1485900" y="352425"/>
            <a:ext cx="6172200" cy="7429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400"/>
              <a:buFont typeface="Bookman Old Style"/>
              <a:buNone/>
            </a:pPr>
            <a:r>
              <a:rPr b="0" i="0" lang="en-US" sz="2400" u="none" cap="none" strike="noStrike">
                <a:solidFill>
                  <a:schemeClr val="dk2"/>
                </a:solidFill>
                <a:latin typeface="Bookman Old Style"/>
                <a:ea typeface="Bookman Old Style"/>
                <a:cs typeface="Bookman Old Style"/>
                <a:sym typeface="Bookman Old Style"/>
              </a:rPr>
              <a:t>Ejemplo de cromatografía de papel</a:t>
            </a:r>
            <a:endParaRPr b="0" i="0" sz="1400" u="none" cap="none" strike="noStrike">
              <a:solidFill>
                <a:srgbClr val="000000"/>
              </a:solidFill>
              <a:latin typeface="Arial"/>
              <a:ea typeface="Arial"/>
              <a:cs typeface="Arial"/>
              <a:sym typeface="Arial"/>
            </a:endParaRPr>
          </a:p>
        </p:txBody>
      </p:sp>
      <p:pic>
        <p:nvPicPr>
          <p:cNvPr id="372" name="Google Shape;372;p22"/>
          <p:cNvPicPr preferRelativeResize="0"/>
          <p:nvPr/>
        </p:nvPicPr>
        <p:blipFill rotWithShape="1">
          <a:blip r:embed="rId4">
            <a:alphaModFix/>
          </a:blip>
          <a:srcRect b="0" l="0" r="0" t="0"/>
          <a:stretch/>
        </p:blipFill>
        <p:spPr>
          <a:xfrm>
            <a:off x="3956050" y="3078162"/>
            <a:ext cx="4041775"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23"/>
          <p:cNvPicPr preferRelativeResize="0"/>
          <p:nvPr/>
        </p:nvPicPr>
        <p:blipFill rotWithShape="1">
          <a:blip r:embed="rId3">
            <a:alphaModFix/>
          </a:blip>
          <a:srcRect b="0" l="0" r="0" t="0"/>
          <a:stretch/>
        </p:blipFill>
        <p:spPr>
          <a:xfrm>
            <a:off x="5008562" y="3463925"/>
            <a:ext cx="3048000" cy="2286000"/>
          </a:xfrm>
          <a:prstGeom prst="rect">
            <a:avLst/>
          </a:prstGeom>
          <a:noFill/>
          <a:ln>
            <a:noFill/>
          </a:ln>
        </p:spPr>
      </p:pic>
      <p:pic>
        <p:nvPicPr>
          <p:cNvPr id="378" name="Google Shape;378;p23"/>
          <p:cNvPicPr preferRelativeResize="0"/>
          <p:nvPr/>
        </p:nvPicPr>
        <p:blipFill rotWithShape="1">
          <a:blip r:embed="rId4">
            <a:alphaModFix/>
          </a:blip>
          <a:srcRect b="0" l="0" r="0" t="0"/>
          <a:stretch/>
        </p:blipFill>
        <p:spPr>
          <a:xfrm>
            <a:off x="1371600" y="2819400"/>
            <a:ext cx="3048000" cy="2286000"/>
          </a:xfrm>
          <a:prstGeom prst="rect">
            <a:avLst/>
          </a:prstGeom>
          <a:noFill/>
          <a:ln>
            <a:noFill/>
          </a:ln>
        </p:spPr>
      </p:pic>
      <p:pic>
        <p:nvPicPr>
          <p:cNvPr id="379" name="Google Shape;379;p23"/>
          <p:cNvPicPr preferRelativeResize="0"/>
          <p:nvPr/>
        </p:nvPicPr>
        <p:blipFill rotWithShape="1">
          <a:blip r:embed="rId5">
            <a:alphaModFix/>
          </a:blip>
          <a:srcRect b="0" l="0" r="0" t="0"/>
          <a:stretch/>
        </p:blipFill>
        <p:spPr>
          <a:xfrm>
            <a:off x="5029200" y="838200"/>
            <a:ext cx="3048000" cy="2286000"/>
          </a:xfrm>
          <a:prstGeom prst="rect">
            <a:avLst/>
          </a:prstGeom>
          <a:noFill/>
          <a:ln>
            <a:noFill/>
          </a:ln>
        </p:spPr>
      </p:pic>
      <p:sp>
        <p:nvSpPr>
          <p:cNvPr id="380" name="Google Shape;380;p23"/>
          <p:cNvSpPr txBox="1"/>
          <p:nvPr/>
        </p:nvSpPr>
        <p:spPr>
          <a:xfrm>
            <a:off x="1274762" y="1600200"/>
            <a:ext cx="32766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Cromatografía marcadores de varios colores:</a:t>
            </a:r>
            <a:endParaRPr b="0" i="0" sz="1400" u="none" cap="none" strike="noStrike">
              <a:solidFill>
                <a:srgbClr val="000000"/>
              </a:solidFill>
              <a:latin typeface="Arial"/>
              <a:ea typeface="Arial"/>
              <a:cs typeface="Arial"/>
              <a:sym typeface="Arial"/>
            </a:endParaRPr>
          </a:p>
        </p:txBody>
      </p:sp>
      <p:sp>
        <p:nvSpPr>
          <p:cNvPr id="381" name="Google Shape;381;p23"/>
          <p:cNvSpPr txBox="1"/>
          <p:nvPr/>
        </p:nvSpPr>
        <p:spPr>
          <a:xfrm>
            <a:off x="685800" y="5562600"/>
            <a:ext cx="3865562"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Haga el experimento y comparta sus resultados.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4"/>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4300"/>
              <a:buFont typeface="Calibri"/>
              <a:buNone/>
            </a:pPr>
            <a:r>
              <a:rPr b="1" i="0" lang="en-US" sz="3400" u="none">
                <a:solidFill>
                  <a:schemeClr val="dk1"/>
                </a:solidFill>
                <a:latin typeface="Calibri"/>
                <a:ea typeface="Calibri"/>
                <a:cs typeface="Calibri"/>
                <a:sym typeface="Calibri"/>
              </a:rPr>
              <a:t>EJERCICIO 2. </a:t>
            </a:r>
            <a:r>
              <a:rPr b="1" i="0" lang="en-US" sz="3400" u="none">
                <a:solidFill>
                  <a:srgbClr val="404040"/>
                </a:solidFill>
                <a:latin typeface="Calibri"/>
                <a:ea typeface="Calibri"/>
                <a:cs typeface="Calibri"/>
                <a:sym typeface="Calibri"/>
              </a:rPr>
              <a:t>SEPARACIÓN DE LOS PIGMENTOS FOTOSINTÉTICOS DE LA HOJA  - </a:t>
            </a:r>
            <a:r>
              <a:rPr b="1" i="0" lang="en-US" sz="3400" u="none">
                <a:solidFill>
                  <a:srgbClr val="FF0000"/>
                </a:solidFill>
                <a:latin typeface="Calibri"/>
                <a:ea typeface="Calibri"/>
                <a:cs typeface="Calibri"/>
                <a:sym typeface="Calibri"/>
              </a:rPr>
              <a:t>Materiales</a:t>
            </a:r>
            <a:endParaRPr sz="3900"/>
          </a:p>
        </p:txBody>
      </p:sp>
      <p:sp>
        <p:nvSpPr>
          <p:cNvPr id="387" name="Google Shape;387;p24"/>
          <p:cNvSpPr txBox="1"/>
          <p:nvPr>
            <p:ph idx="1" type="body"/>
          </p:nvPr>
        </p:nvSpPr>
        <p:spPr>
          <a:xfrm>
            <a:off x="207962" y="2187575"/>
            <a:ext cx="8855075" cy="370205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1800"/>
              <a:buFont typeface="Calibri"/>
              <a:buChar char=" "/>
            </a:pPr>
            <a:r>
              <a:rPr b="0" i="0" lang="en-US" sz="1800" u="none" cap="none" strike="noStrike">
                <a:solidFill>
                  <a:srgbClr val="404040"/>
                </a:solidFill>
                <a:latin typeface="Calibri"/>
                <a:ea typeface="Calibri"/>
                <a:cs typeface="Calibri"/>
                <a:sym typeface="Calibri"/>
              </a:rPr>
              <a:t>En el experimento siguiente se usará cromatografía de papel para separar los pigmentos fotosintéticos presentes en las hojas de espinaca. </a:t>
            </a:r>
            <a:endParaRPr/>
          </a:p>
          <a:p>
            <a:pPr indent="0" lvl="0" marL="90488" marR="0" rtl="0" algn="l">
              <a:lnSpc>
                <a:spcPct val="90000"/>
              </a:lnSpc>
              <a:spcBef>
                <a:spcPts val="1400"/>
              </a:spcBef>
              <a:spcAft>
                <a:spcPts val="0"/>
              </a:spcAft>
              <a:buClr>
                <a:schemeClr val="accent1"/>
              </a:buClr>
              <a:buSzPts val="1800"/>
              <a:buFont typeface="Calibri"/>
              <a:buNone/>
            </a:pPr>
            <a:r>
              <a:t/>
            </a:r>
            <a:endParaRPr b="0" i="0" sz="1800" u="none" cap="none" strike="noStrike">
              <a:solidFill>
                <a:srgbClr val="404040"/>
              </a:solidFill>
              <a:latin typeface="Calibri"/>
              <a:ea typeface="Calibri"/>
              <a:cs typeface="Calibri"/>
              <a:sym typeface="Calibri"/>
            </a:endParaRPr>
          </a:p>
        </p:txBody>
      </p:sp>
      <p:sp>
        <p:nvSpPr>
          <p:cNvPr id="388" name="Google Shape;388;p24"/>
          <p:cNvSpPr txBox="1"/>
          <p:nvPr/>
        </p:nvSpPr>
        <p:spPr>
          <a:xfrm>
            <a:off x="1143000" y="706437"/>
            <a:ext cx="184150" cy="30162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Resultado de imagen para erlenmeyer" id="389" name="Google Shape;389;p24"/>
          <p:cNvPicPr preferRelativeResize="0"/>
          <p:nvPr/>
        </p:nvPicPr>
        <p:blipFill rotWithShape="1">
          <a:blip r:embed="rId3">
            <a:alphaModFix/>
          </a:blip>
          <a:srcRect b="0" l="0" r="0" t="0"/>
          <a:stretch/>
        </p:blipFill>
        <p:spPr>
          <a:xfrm>
            <a:off x="5826125" y="4637087"/>
            <a:ext cx="735012" cy="1104900"/>
          </a:xfrm>
          <a:prstGeom prst="rect">
            <a:avLst/>
          </a:prstGeom>
          <a:noFill/>
          <a:ln>
            <a:noFill/>
          </a:ln>
        </p:spPr>
      </p:pic>
      <p:pic>
        <p:nvPicPr>
          <p:cNvPr id="390" name="Google Shape;390;p24"/>
          <p:cNvPicPr preferRelativeResize="0"/>
          <p:nvPr/>
        </p:nvPicPr>
        <p:blipFill rotWithShape="1">
          <a:blip r:embed="rId4">
            <a:alphaModFix/>
          </a:blip>
          <a:srcRect b="0" l="40588" r="40587" t="0"/>
          <a:stretch/>
        </p:blipFill>
        <p:spPr>
          <a:xfrm>
            <a:off x="3346450" y="3001962"/>
            <a:ext cx="571500" cy="2278062"/>
          </a:xfrm>
          <a:prstGeom prst="rect">
            <a:avLst/>
          </a:prstGeom>
          <a:noFill/>
          <a:ln>
            <a:noFill/>
          </a:ln>
        </p:spPr>
      </p:pic>
      <p:pic>
        <p:nvPicPr>
          <p:cNvPr id="391" name="Google Shape;391;p24"/>
          <p:cNvPicPr preferRelativeResize="0"/>
          <p:nvPr/>
        </p:nvPicPr>
        <p:blipFill rotWithShape="1">
          <a:blip r:embed="rId5">
            <a:alphaModFix/>
          </a:blip>
          <a:srcRect b="0" l="0" r="0" t="0"/>
          <a:stretch/>
        </p:blipFill>
        <p:spPr>
          <a:xfrm>
            <a:off x="4410075" y="2846387"/>
            <a:ext cx="1330325" cy="942975"/>
          </a:xfrm>
          <a:prstGeom prst="rect">
            <a:avLst/>
          </a:prstGeom>
          <a:noFill/>
          <a:ln>
            <a:noFill/>
          </a:ln>
        </p:spPr>
      </p:pic>
      <p:pic>
        <p:nvPicPr>
          <p:cNvPr id="392" name="Google Shape;392;p24"/>
          <p:cNvPicPr preferRelativeResize="0"/>
          <p:nvPr/>
        </p:nvPicPr>
        <p:blipFill rotWithShape="1">
          <a:blip r:embed="rId6">
            <a:alphaModFix/>
          </a:blip>
          <a:srcRect b="0" l="0" r="0" t="0"/>
          <a:stretch/>
        </p:blipFill>
        <p:spPr>
          <a:xfrm>
            <a:off x="6291262" y="2713037"/>
            <a:ext cx="900112" cy="1257300"/>
          </a:xfrm>
          <a:prstGeom prst="rect">
            <a:avLst/>
          </a:prstGeom>
          <a:noFill/>
          <a:ln>
            <a:noFill/>
          </a:ln>
        </p:spPr>
      </p:pic>
      <p:sp>
        <p:nvSpPr>
          <p:cNvPr id="393" name="Google Shape;393;p24"/>
          <p:cNvSpPr txBox="1"/>
          <p:nvPr/>
        </p:nvSpPr>
        <p:spPr>
          <a:xfrm>
            <a:off x="3014662" y="5375275"/>
            <a:ext cx="1235075" cy="714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Tubo de ensayo con corcho</a:t>
            </a:r>
            <a:endParaRPr b="0" i="0" sz="1400" u="none" cap="none" strike="noStrike">
              <a:solidFill>
                <a:srgbClr val="000000"/>
              </a:solidFill>
              <a:latin typeface="Arial"/>
              <a:ea typeface="Arial"/>
              <a:cs typeface="Arial"/>
              <a:sym typeface="Arial"/>
            </a:endParaRPr>
          </a:p>
        </p:txBody>
      </p:sp>
      <p:sp>
        <p:nvSpPr>
          <p:cNvPr id="394" name="Google Shape;394;p24"/>
          <p:cNvSpPr txBox="1"/>
          <p:nvPr/>
        </p:nvSpPr>
        <p:spPr>
          <a:xfrm>
            <a:off x="4470400" y="3735387"/>
            <a:ext cx="1235075" cy="5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Papel de cromatografía</a:t>
            </a:r>
            <a:endParaRPr b="0" i="0" sz="1400" u="none" cap="none" strike="noStrike">
              <a:solidFill>
                <a:srgbClr val="000000"/>
              </a:solidFill>
              <a:latin typeface="Arial"/>
              <a:ea typeface="Arial"/>
              <a:cs typeface="Arial"/>
              <a:sym typeface="Arial"/>
            </a:endParaRPr>
          </a:p>
        </p:txBody>
      </p:sp>
      <p:sp>
        <p:nvSpPr>
          <p:cNvPr id="395" name="Google Shape;395;p24"/>
          <p:cNvSpPr txBox="1"/>
          <p:nvPr/>
        </p:nvSpPr>
        <p:spPr>
          <a:xfrm>
            <a:off x="5891212" y="3917950"/>
            <a:ext cx="1792287" cy="714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Solución de cromatografía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(éter y acetona)</a:t>
            </a:r>
            <a:endParaRPr b="0" i="0" sz="1400" u="none" cap="none" strike="noStrike">
              <a:solidFill>
                <a:srgbClr val="000000"/>
              </a:solidFill>
              <a:latin typeface="Arial"/>
              <a:ea typeface="Arial"/>
              <a:cs typeface="Arial"/>
              <a:sym typeface="Arial"/>
            </a:endParaRPr>
          </a:p>
        </p:txBody>
      </p:sp>
      <p:pic>
        <p:nvPicPr>
          <p:cNvPr descr="Resultado de imagen para peseta boricua" id="396" name="Google Shape;396;p24"/>
          <p:cNvPicPr preferRelativeResize="0"/>
          <p:nvPr/>
        </p:nvPicPr>
        <p:blipFill rotWithShape="1">
          <a:blip r:embed="rId7">
            <a:alphaModFix/>
          </a:blip>
          <a:srcRect b="0" l="0" r="0" t="0"/>
          <a:stretch/>
        </p:blipFill>
        <p:spPr>
          <a:xfrm>
            <a:off x="4495800" y="4408487"/>
            <a:ext cx="1074737" cy="1076325"/>
          </a:xfrm>
          <a:prstGeom prst="rect">
            <a:avLst/>
          </a:prstGeom>
          <a:noFill/>
          <a:ln>
            <a:noFill/>
          </a:ln>
        </p:spPr>
      </p:pic>
      <p:sp>
        <p:nvSpPr>
          <p:cNvPr id="397" name="Google Shape;397;p24"/>
          <p:cNvSpPr txBox="1"/>
          <p:nvPr/>
        </p:nvSpPr>
        <p:spPr>
          <a:xfrm>
            <a:off x="4416425" y="5418137"/>
            <a:ext cx="1235075" cy="300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Una peseta</a:t>
            </a:r>
            <a:endParaRPr b="0" i="0" sz="1400" u="none" cap="none" strike="noStrike">
              <a:solidFill>
                <a:srgbClr val="000000"/>
              </a:solidFill>
              <a:latin typeface="Arial"/>
              <a:ea typeface="Arial"/>
              <a:cs typeface="Arial"/>
              <a:sym typeface="Arial"/>
            </a:endParaRPr>
          </a:p>
        </p:txBody>
      </p:sp>
      <p:sp>
        <p:nvSpPr>
          <p:cNvPr id="398" name="Google Shape;398;p24"/>
          <p:cNvSpPr txBox="1"/>
          <p:nvPr/>
        </p:nvSpPr>
        <p:spPr>
          <a:xfrm>
            <a:off x="5678487" y="5678487"/>
            <a:ext cx="1028700" cy="300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Erlenmeyer</a:t>
            </a:r>
            <a:endParaRPr b="0" i="0" sz="1400" u="none" cap="none" strike="noStrike">
              <a:solidFill>
                <a:srgbClr val="000000"/>
              </a:solidFill>
              <a:latin typeface="Arial"/>
              <a:ea typeface="Arial"/>
              <a:cs typeface="Arial"/>
              <a:sym typeface="Arial"/>
            </a:endParaRPr>
          </a:p>
        </p:txBody>
      </p:sp>
      <p:sp>
        <p:nvSpPr>
          <p:cNvPr id="399" name="Google Shape;399;p24"/>
          <p:cNvSpPr txBox="1"/>
          <p:nvPr/>
        </p:nvSpPr>
        <p:spPr>
          <a:xfrm>
            <a:off x="1690687" y="4727575"/>
            <a:ext cx="1235075" cy="5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Hoja de Espinaca</a:t>
            </a:r>
            <a:endParaRPr b="0" i="0" sz="1400" u="none" cap="none" strike="noStrike">
              <a:solidFill>
                <a:srgbClr val="000000"/>
              </a:solidFill>
              <a:latin typeface="Arial"/>
              <a:ea typeface="Arial"/>
              <a:cs typeface="Arial"/>
              <a:sym typeface="Arial"/>
            </a:endParaRPr>
          </a:p>
        </p:txBody>
      </p:sp>
      <p:pic>
        <p:nvPicPr>
          <p:cNvPr descr="A picture containing small, water, flower, greens&#10;&#10;Description automatically generated" id="400" name="Google Shape;400;p24"/>
          <p:cNvPicPr preferRelativeResize="0"/>
          <p:nvPr/>
        </p:nvPicPr>
        <p:blipFill rotWithShape="1">
          <a:blip r:embed="rId8">
            <a:alphaModFix/>
          </a:blip>
          <a:srcRect b="0" l="0" r="0" t="0"/>
          <a:stretch/>
        </p:blipFill>
        <p:spPr>
          <a:xfrm>
            <a:off x="1008062" y="3182937"/>
            <a:ext cx="2541587" cy="18589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5"/>
          <p:cNvSpPr txBox="1"/>
          <p:nvPr>
            <p:ph type="title"/>
          </p:nvPr>
        </p:nvSpPr>
        <p:spPr>
          <a:xfrm>
            <a:off x="260350" y="617537"/>
            <a:ext cx="8693150" cy="74295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2400"/>
              <a:buFont typeface="Calibri"/>
              <a:buNone/>
            </a:pPr>
            <a:r>
              <a:rPr b="1" i="0" lang="en-US" sz="2400" u="none">
                <a:solidFill>
                  <a:schemeClr val="dk1"/>
                </a:solidFill>
                <a:latin typeface="Calibri"/>
                <a:ea typeface="Calibri"/>
                <a:cs typeface="Calibri"/>
                <a:sym typeface="Calibri"/>
              </a:rPr>
              <a:t>EJERCICIO 2. </a:t>
            </a:r>
            <a:r>
              <a:rPr b="1" i="0" lang="en-US" sz="2400" u="none">
                <a:solidFill>
                  <a:srgbClr val="404040"/>
                </a:solidFill>
                <a:latin typeface="Calibri"/>
                <a:ea typeface="Calibri"/>
                <a:cs typeface="Calibri"/>
                <a:sym typeface="Calibri"/>
              </a:rPr>
              <a:t>SEPARACIÓN DE LOS PIGMENTOS FOTOSINTÉTICOS DE LA HOJA – </a:t>
            </a:r>
            <a:r>
              <a:rPr b="1" i="0" lang="en-US" sz="2400" u="none">
                <a:solidFill>
                  <a:srgbClr val="FF0000"/>
                </a:solidFill>
                <a:latin typeface="Calibri"/>
                <a:ea typeface="Calibri"/>
                <a:cs typeface="Calibri"/>
                <a:sym typeface="Calibri"/>
              </a:rPr>
              <a:t>Procedimiento</a:t>
            </a:r>
            <a:endParaRPr/>
          </a:p>
        </p:txBody>
      </p:sp>
      <p:sp>
        <p:nvSpPr>
          <p:cNvPr id="407" name="Google Shape;407;p25"/>
          <p:cNvSpPr txBox="1"/>
          <p:nvPr/>
        </p:nvSpPr>
        <p:spPr>
          <a:xfrm>
            <a:off x="1143000" y="706437"/>
            <a:ext cx="184150" cy="30162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25"/>
          <p:cNvSpPr txBox="1"/>
          <p:nvPr/>
        </p:nvSpPr>
        <p:spPr>
          <a:xfrm>
            <a:off x="1308100" y="3405187"/>
            <a:ext cx="1765300" cy="113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1. Cortar un pedazo de papel de cromatografía a la medida del tubo sin que toque el fondo</a:t>
            </a:r>
            <a:endParaRPr b="0" i="0" sz="1400" u="none" cap="none" strike="noStrike">
              <a:solidFill>
                <a:srgbClr val="000000"/>
              </a:solidFill>
              <a:latin typeface="Arial"/>
              <a:ea typeface="Arial"/>
              <a:cs typeface="Arial"/>
              <a:sym typeface="Arial"/>
            </a:endParaRPr>
          </a:p>
        </p:txBody>
      </p:sp>
      <p:pic>
        <p:nvPicPr>
          <p:cNvPr id="409" name="Google Shape;409;p25"/>
          <p:cNvPicPr preferRelativeResize="0"/>
          <p:nvPr/>
        </p:nvPicPr>
        <p:blipFill rotWithShape="1">
          <a:blip r:embed="rId3">
            <a:alphaModFix/>
          </a:blip>
          <a:srcRect b="0" l="0" r="0" t="0"/>
          <a:stretch/>
        </p:blipFill>
        <p:spPr>
          <a:xfrm rot="-2340000">
            <a:off x="2205037" y="2057400"/>
            <a:ext cx="330200" cy="1503362"/>
          </a:xfrm>
          <a:prstGeom prst="rect">
            <a:avLst/>
          </a:prstGeom>
          <a:noFill/>
          <a:ln>
            <a:noFill/>
          </a:ln>
        </p:spPr>
      </p:pic>
      <p:sp>
        <p:nvSpPr>
          <p:cNvPr id="410" name="Google Shape;410;p25"/>
          <p:cNvSpPr/>
          <p:nvPr/>
        </p:nvSpPr>
        <p:spPr>
          <a:xfrm>
            <a:off x="3106737" y="2860675"/>
            <a:ext cx="409575" cy="277812"/>
          </a:xfrm>
          <a:prstGeom prst="rightArrow">
            <a:avLst>
              <a:gd fmla="val 14253"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1" name="Google Shape;411;p25"/>
          <p:cNvPicPr preferRelativeResize="0"/>
          <p:nvPr/>
        </p:nvPicPr>
        <p:blipFill rotWithShape="1">
          <a:blip r:embed="rId4">
            <a:alphaModFix/>
          </a:blip>
          <a:srcRect b="0" l="0" r="0" t="0"/>
          <a:stretch/>
        </p:blipFill>
        <p:spPr>
          <a:xfrm rot="-2280000">
            <a:off x="4187825" y="1912937"/>
            <a:ext cx="330200" cy="1522412"/>
          </a:xfrm>
          <a:prstGeom prst="rect">
            <a:avLst/>
          </a:prstGeom>
          <a:noFill/>
          <a:ln>
            <a:noFill/>
          </a:ln>
        </p:spPr>
      </p:pic>
      <p:sp>
        <p:nvSpPr>
          <p:cNvPr id="412" name="Google Shape;412;p25"/>
          <p:cNvSpPr txBox="1"/>
          <p:nvPr/>
        </p:nvSpPr>
        <p:spPr>
          <a:xfrm>
            <a:off x="3551237" y="3273425"/>
            <a:ext cx="1914525" cy="922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2. Agregar solución de cromatografía hasta que toque donde quedaría la punta del papel</a:t>
            </a:r>
            <a:endParaRPr b="0" i="0" sz="1400" u="none" cap="none" strike="noStrike">
              <a:solidFill>
                <a:srgbClr val="000000"/>
              </a:solidFill>
              <a:latin typeface="Arial"/>
              <a:ea typeface="Arial"/>
              <a:cs typeface="Arial"/>
              <a:sym typeface="Arial"/>
            </a:endParaRPr>
          </a:p>
        </p:txBody>
      </p:sp>
      <p:sp>
        <p:nvSpPr>
          <p:cNvPr id="413" name="Google Shape;413;p25"/>
          <p:cNvSpPr/>
          <p:nvPr/>
        </p:nvSpPr>
        <p:spPr>
          <a:xfrm>
            <a:off x="5399087" y="2860675"/>
            <a:ext cx="409575" cy="277812"/>
          </a:xfrm>
          <a:prstGeom prst="rightArrow">
            <a:avLst>
              <a:gd fmla="val 14253"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4" name="Google Shape;414;p25"/>
          <p:cNvPicPr preferRelativeResize="0"/>
          <p:nvPr/>
        </p:nvPicPr>
        <p:blipFill rotWithShape="1">
          <a:blip r:embed="rId5">
            <a:alphaModFix/>
          </a:blip>
          <a:srcRect b="0" l="0" r="0" t="0"/>
          <a:stretch/>
        </p:blipFill>
        <p:spPr>
          <a:xfrm>
            <a:off x="6273800" y="2047875"/>
            <a:ext cx="1201737" cy="1522412"/>
          </a:xfrm>
          <a:prstGeom prst="rect">
            <a:avLst/>
          </a:prstGeom>
          <a:noFill/>
          <a:ln>
            <a:noFill/>
          </a:ln>
        </p:spPr>
      </p:pic>
      <p:sp>
        <p:nvSpPr>
          <p:cNvPr id="415" name="Google Shape;415;p25"/>
          <p:cNvSpPr/>
          <p:nvPr/>
        </p:nvSpPr>
        <p:spPr>
          <a:xfrm>
            <a:off x="5675711" y="3570685"/>
            <a:ext cx="2268140" cy="11310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50"/>
              <a:buFont typeface="Noto Sans Symbols"/>
              <a:buNone/>
            </a:pPr>
            <a:r>
              <a:rPr b="0" i="0" lang="en-US" sz="1350" u="none" cap="none" strike="noStrike">
                <a:solidFill>
                  <a:schemeClr val="dk1"/>
                </a:solidFill>
                <a:latin typeface="Calibri"/>
                <a:ea typeface="Calibri"/>
                <a:cs typeface="Calibri"/>
                <a:sym typeface="Calibri"/>
              </a:rPr>
              <a:t>3. Hacer una marca con lápiz y transferir el pigmento al papel con la peseta rodándola (~20x). </a:t>
            </a:r>
            <a:r>
              <a:rPr b="1" i="0" lang="en-US" sz="1350" u="none" cap="none" strike="noStrike">
                <a:solidFill>
                  <a:schemeClr val="dk1"/>
                </a:solidFill>
                <a:highlight>
                  <a:srgbClr val="FFFF00"/>
                </a:highlight>
                <a:latin typeface="Calibri"/>
                <a:ea typeface="Calibri"/>
                <a:cs typeface="Calibri"/>
                <a:sym typeface="Calibri"/>
              </a:rPr>
              <a:t>OJO</a:t>
            </a:r>
            <a:r>
              <a:rPr b="0" i="0" lang="en-US" sz="1350" u="none" cap="none" strike="noStrike">
                <a:solidFill>
                  <a:schemeClr val="dk1"/>
                </a:solidFill>
                <a:highlight>
                  <a:srgbClr val="FFFF00"/>
                </a:highlight>
                <a:latin typeface="Calibri"/>
                <a:ea typeface="Calibri"/>
                <a:cs typeface="Calibri"/>
                <a:sym typeface="Calibri"/>
              </a:rPr>
              <a:t> que no toque la solución. </a:t>
            </a:r>
            <a:endParaRPr b="0" i="0" sz="1400" u="none" cap="none" strike="noStrike">
              <a:solidFill>
                <a:srgbClr val="000000"/>
              </a:solidFill>
              <a:latin typeface="Arial"/>
              <a:ea typeface="Arial"/>
              <a:cs typeface="Arial"/>
              <a:sym typeface="Arial"/>
            </a:endParaRPr>
          </a:p>
        </p:txBody>
      </p:sp>
      <p:sp>
        <p:nvSpPr>
          <p:cNvPr id="416" name="Google Shape;416;p25"/>
          <p:cNvSpPr/>
          <p:nvPr/>
        </p:nvSpPr>
        <p:spPr>
          <a:xfrm>
            <a:off x="1666875" y="5080000"/>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7" name="Google Shape;417;p25"/>
          <p:cNvPicPr preferRelativeResize="0"/>
          <p:nvPr/>
        </p:nvPicPr>
        <p:blipFill rotWithShape="1">
          <a:blip r:embed="rId6">
            <a:alphaModFix/>
          </a:blip>
          <a:srcRect b="0" l="0" r="0" t="0"/>
          <a:stretch/>
        </p:blipFill>
        <p:spPr>
          <a:xfrm rot="-2340000">
            <a:off x="2130425" y="4321175"/>
            <a:ext cx="350837" cy="1697037"/>
          </a:xfrm>
          <a:prstGeom prst="rect">
            <a:avLst/>
          </a:prstGeom>
          <a:noFill/>
          <a:ln>
            <a:noFill/>
          </a:ln>
        </p:spPr>
      </p:pic>
      <p:sp>
        <p:nvSpPr>
          <p:cNvPr id="418" name="Google Shape;418;p25"/>
          <p:cNvSpPr txBox="1"/>
          <p:nvPr/>
        </p:nvSpPr>
        <p:spPr>
          <a:xfrm>
            <a:off x="2371725" y="4340225"/>
            <a:ext cx="1543050" cy="113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4. Meter el papel en el tubo, soportándolo con el gancho en el corcho</a:t>
            </a:r>
            <a:endParaRPr b="0" i="0" sz="1400" u="none" cap="none" strike="noStrike">
              <a:solidFill>
                <a:srgbClr val="000000"/>
              </a:solidFill>
              <a:latin typeface="Arial"/>
              <a:ea typeface="Arial"/>
              <a:cs typeface="Arial"/>
              <a:sym typeface="Arial"/>
            </a:endParaRPr>
          </a:p>
        </p:txBody>
      </p:sp>
      <p:pic>
        <p:nvPicPr>
          <p:cNvPr id="419" name="Google Shape;419;p25"/>
          <p:cNvPicPr preferRelativeResize="0"/>
          <p:nvPr/>
        </p:nvPicPr>
        <p:blipFill rotWithShape="1">
          <a:blip r:embed="rId7">
            <a:alphaModFix/>
          </a:blip>
          <a:srcRect b="24208" l="17309" r="32438" t="511"/>
          <a:stretch/>
        </p:blipFill>
        <p:spPr>
          <a:xfrm>
            <a:off x="4606925" y="4275137"/>
            <a:ext cx="806450" cy="1611312"/>
          </a:xfrm>
          <a:prstGeom prst="rect">
            <a:avLst/>
          </a:prstGeom>
          <a:noFill/>
          <a:ln>
            <a:noFill/>
          </a:ln>
        </p:spPr>
      </p:pic>
      <p:sp>
        <p:nvSpPr>
          <p:cNvPr id="420" name="Google Shape;420;p25"/>
          <p:cNvSpPr/>
          <p:nvPr/>
        </p:nvSpPr>
        <p:spPr>
          <a:xfrm>
            <a:off x="3935412" y="5080000"/>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1" name="Google Shape;421;p25"/>
          <p:cNvSpPr txBox="1"/>
          <p:nvPr/>
        </p:nvSpPr>
        <p:spPr>
          <a:xfrm>
            <a:off x="5465762" y="4768850"/>
            <a:ext cx="1871662" cy="922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5. Ponerlo dentro de un Erlenmeyer (soporte) y esperar la separación de los pigmentos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6"/>
          <p:cNvSpPr txBox="1"/>
          <p:nvPr>
            <p:ph type="title"/>
          </p:nvPr>
        </p:nvSpPr>
        <p:spPr>
          <a:xfrm>
            <a:off x="438150" y="509587"/>
            <a:ext cx="8267700" cy="995362"/>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2700"/>
              <a:buFont typeface="Calibri"/>
              <a:buNone/>
            </a:pPr>
            <a:r>
              <a:rPr b="1" i="0" lang="en-US" sz="2700" u="none">
                <a:solidFill>
                  <a:schemeClr val="dk1"/>
                </a:solidFill>
                <a:latin typeface="Calibri"/>
                <a:ea typeface="Calibri"/>
                <a:cs typeface="Calibri"/>
                <a:sym typeface="Calibri"/>
              </a:rPr>
              <a:t>EJERCICIO 2. </a:t>
            </a:r>
            <a:r>
              <a:rPr b="1" i="0" lang="en-US" sz="2700" u="none">
                <a:solidFill>
                  <a:srgbClr val="404040"/>
                </a:solidFill>
                <a:latin typeface="Calibri"/>
                <a:ea typeface="Calibri"/>
                <a:cs typeface="Calibri"/>
                <a:sym typeface="Calibri"/>
              </a:rPr>
              <a:t>SEPARACIÓN DE LOS PIGMENTOS FOTOSINTÉTICOS DE LA HOJA - </a:t>
            </a:r>
            <a:r>
              <a:rPr b="1" i="0" lang="en-US" sz="2700" u="none">
                <a:solidFill>
                  <a:srgbClr val="FF0000"/>
                </a:solidFill>
                <a:latin typeface="Calibri"/>
                <a:ea typeface="Calibri"/>
                <a:cs typeface="Calibri"/>
                <a:sym typeface="Calibri"/>
              </a:rPr>
              <a:t>Resultados </a:t>
            </a:r>
            <a:r>
              <a:rPr b="1" i="0" lang="en-US" sz="2700" u="none">
                <a:solidFill>
                  <a:srgbClr val="404040"/>
                </a:solidFill>
                <a:latin typeface="Calibri"/>
                <a:ea typeface="Calibri"/>
                <a:cs typeface="Calibri"/>
                <a:sym typeface="Calibri"/>
              </a:rPr>
              <a:t> </a:t>
            </a:r>
            <a:endParaRPr/>
          </a:p>
        </p:txBody>
      </p:sp>
      <p:sp>
        <p:nvSpPr>
          <p:cNvPr id="428" name="Google Shape;428;p26"/>
          <p:cNvSpPr txBox="1"/>
          <p:nvPr/>
        </p:nvSpPr>
        <p:spPr>
          <a:xfrm>
            <a:off x="1143000" y="706437"/>
            <a:ext cx="184150" cy="30162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429" name="Google Shape;429;p26"/>
          <p:cNvGraphicFramePr/>
          <p:nvPr/>
        </p:nvGraphicFramePr>
        <p:xfrm>
          <a:off x="3078162" y="1808162"/>
          <a:ext cx="750887" cy="1906587"/>
        </p:xfrm>
        <a:graphic>
          <a:graphicData uri="http://schemas.openxmlformats.org/presentationml/2006/ole">
            <mc:AlternateContent>
              <mc:Choice Requires="v">
                <p:oleObj r:id="rId4" imgH="1906587" imgW="750887" progId="Paint.Picture" spid="_x0000_s1">
                  <p:embed/>
                </p:oleObj>
              </mc:Choice>
              <mc:Fallback>
                <p:oleObj r:id="rId5" imgH="1906587" imgW="750887" progId="Paint.Picture">
                  <p:embed/>
                  <p:pic>
                    <p:nvPicPr>
                      <p:cNvPr id="429" name="Google Shape;429;p26"/>
                      <p:cNvPicPr preferRelativeResize="0"/>
                      <p:nvPr/>
                    </p:nvPicPr>
                    <p:blipFill rotWithShape="1">
                      <a:blip r:embed="rId6">
                        <a:alphaModFix/>
                      </a:blip>
                      <a:srcRect b="0" l="0" r="0" t="0"/>
                      <a:stretch/>
                    </p:blipFill>
                    <p:spPr>
                      <a:xfrm>
                        <a:off x="3078162" y="1808162"/>
                        <a:ext cx="750887" cy="1906587"/>
                      </a:xfrm>
                      <a:prstGeom prst="rect">
                        <a:avLst/>
                      </a:prstGeom>
                      <a:noFill/>
                      <a:ln>
                        <a:noFill/>
                      </a:ln>
                    </p:spPr>
                  </p:pic>
                </p:oleObj>
              </mc:Fallback>
            </mc:AlternateContent>
          </a:graphicData>
        </a:graphic>
      </p:graphicFrame>
      <p:pic>
        <p:nvPicPr>
          <p:cNvPr id="430" name="Google Shape;430;p26"/>
          <p:cNvPicPr preferRelativeResize="0"/>
          <p:nvPr/>
        </p:nvPicPr>
        <p:blipFill rotWithShape="1">
          <a:blip r:embed="rId7">
            <a:alphaModFix/>
          </a:blip>
          <a:srcRect b="0" l="0" r="0" t="0"/>
          <a:stretch/>
        </p:blipFill>
        <p:spPr>
          <a:xfrm>
            <a:off x="1546225" y="1835150"/>
            <a:ext cx="1417637" cy="1878012"/>
          </a:xfrm>
          <a:prstGeom prst="rect">
            <a:avLst/>
          </a:prstGeom>
          <a:noFill/>
          <a:ln>
            <a:noFill/>
          </a:ln>
        </p:spPr>
      </p:pic>
      <p:pic>
        <p:nvPicPr>
          <p:cNvPr id="431" name="Google Shape;431;p26"/>
          <p:cNvPicPr preferRelativeResize="0"/>
          <p:nvPr/>
        </p:nvPicPr>
        <p:blipFill rotWithShape="1">
          <a:blip r:embed="rId8">
            <a:alphaModFix/>
          </a:blip>
          <a:srcRect b="0" l="0" r="0" t="0"/>
          <a:stretch/>
        </p:blipFill>
        <p:spPr>
          <a:xfrm>
            <a:off x="2036762" y="3906837"/>
            <a:ext cx="1509712" cy="2058987"/>
          </a:xfrm>
          <a:prstGeom prst="rect">
            <a:avLst/>
          </a:prstGeom>
          <a:noFill/>
          <a:ln>
            <a:noFill/>
          </a:ln>
        </p:spPr>
      </p:pic>
      <p:pic>
        <p:nvPicPr>
          <p:cNvPr descr="Imagen relacionada" id="432" name="Google Shape;432;p26"/>
          <p:cNvPicPr preferRelativeResize="0"/>
          <p:nvPr/>
        </p:nvPicPr>
        <p:blipFill rotWithShape="1">
          <a:blip r:embed="rId9">
            <a:alphaModFix/>
          </a:blip>
          <a:srcRect b="0" l="0" r="0" t="0"/>
          <a:stretch/>
        </p:blipFill>
        <p:spPr>
          <a:xfrm>
            <a:off x="4286250" y="2466975"/>
            <a:ext cx="3622675" cy="24431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7"/>
          <p:cNvSpPr txBox="1"/>
          <p:nvPr>
            <p:ph type="title"/>
          </p:nvPr>
        </p:nvSpPr>
        <p:spPr>
          <a:xfrm>
            <a:off x="754062" y="-366712"/>
            <a:ext cx="75438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Vea experimento en:</a:t>
            </a:r>
            <a:endParaRPr/>
          </a:p>
        </p:txBody>
      </p:sp>
      <p:sp>
        <p:nvSpPr>
          <p:cNvPr id="438" name="Google Shape;438;p27"/>
          <p:cNvSpPr txBox="1"/>
          <p:nvPr>
            <p:ph idx="1" type="body"/>
          </p:nvPr>
        </p:nvSpPr>
        <p:spPr>
          <a:xfrm>
            <a:off x="822325" y="1846262"/>
            <a:ext cx="3703637" cy="4022725"/>
          </a:xfrm>
          <a:prstGeom prst="rect">
            <a:avLst/>
          </a:prstGeom>
          <a:noFill/>
          <a:ln>
            <a:noFill/>
          </a:ln>
        </p:spPr>
        <p:txBody>
          <a:bodyPr anchorCtr="0" anchor="t" bIns="45700" lIns="0" spcFirstLastPara="1" rIns="0" wrap="square" tIns="45700">
            <a:normAutofit/>
          </a:bodyPr>
          <a:lstStyle/>
          <a:p>
            <a:pPr indent="-90487" lvl="0" marL="90487" marR="0" rtl="0" algn="l">
              <a:lnSpc>
                <a:spcPct val="107000"/>
              </a:lnSpc>
              <a:spcBef>
                <a:spcPts val="0"/>
              </a:spcBef>
              <a:spcAft>
                <a:spcPts val="0"/>
              </a:spcAft>
              <a:buClr>
                <a:schemeClr val="accent1"/>
              </a:buClr>
              <a:buSzPts val="1800"/>
              <a:buFont typeface="Calibri"/>
              <a:buNone/>
            </a:pPr>
            <a:r>
              <a:t/>
            </a:r>
            <a:endParaRPr b="0" i="0" sz="1800" u="none" cap="none" strike="noStrike">
              <a:solidFill>
                <a:srgbClr val="404040"/>
              </a:solidFill>
              <a:latin typeface="Calibri"/>
              <a:ea typeface="Calibri"/>
              <a:cs typeface="Calibri"/>
              <a:sym typeface="Calibri"/>
            </a:endParaRPr>
          </a:p>
          <a:p>
            <a:pPr indent="-90487" lvl="0" marL="90487" marR="0" rtl="0" algn="l">
              <a:lnSpc>
                <a:spcPct val="107000"/>
              </a:lnSpc>
              <a:spcBef>
                <a:spcPts val="800"/>
              </a:spcBef>
              <a:spcAft>
                <a:spcPts val="0"/>
              </a:spcAft>
              <a:buClr>
                <a:schemeClr val="accent1"/>
              </a:buClr>
              <a:buSzPts val="1800"/>
              <a:buFont typeface="Calibri"/>
              <a:buChar char=" "/>
            </a:pPr>
            <a:r>
              <a:rPr b="0" i="0" lang="en-US" sz="1800" u="sng" cap="none" strike="noStrike">
                <a:solidFill>
                  <a:srgbClr val="0000FF"/>
                </a:solidFill>
                <a:latin typeface="Calibri"/>
                <a:ea typeface="Calibri"/>
                <a:cs typeface="Calibri"/>
                <a:sym typeface="Calibri"/>
                <a:hlinkClick r:id="rId3">
                  <a:extLst>
                    <a:ext uri="{A12FA001-AC4F-418D-AE19-62706E023703}">
                      <ahyp:hlinkClr val="tx"/>
                    </a:ext>
                  </a:extLst>
                </a:hlinkClick>
              </a:rPr>
              <a:t>https://studylib.es/doc/4724178/cromatograf%C3%ADa-de-pigmentos-vegetales.</a:t>
            </a:r>
            <a:endParaRPr/>
          </a:p>
          <a:p>
            <a:pPr indent="0" lvl="0" marL="90487" marR="0" rtl="0" algn="l">
              <a:lnSpc>
                <a:spcPct val="90000"/>
              </a:lnSpc>
              <a:spcBef>
                <a:spcPts val="2000"/>
              </a:spcBef>
              <a:spcAft>
                <a:spcPts val="0"/>
              </a:spcAft>
              <a:buClr>
                <a:schemeClr val="accent1"/>
              </a:buClr>
              <a:buSzPts val="2000"/>
              <a:buFont typeface="Calibri"/>
              <a:buNone/>
            </a:pPr>
            <a:r>
              <a:t/>
            </a:r>
            <a:endParaRPr b="0" i="0" sz="2000" u="none" cap="none" strike="noStrike">
              <a:solidFill>
                <a:srgbClr val="404040"/>
              </a:solidFill>
              <a:latin typeface="Calibri"/>
              <a:ea typeface="Calibri"/>
              <a:cs typeface="Calibri"/>
              <a:sym typeface="Calibri"/>
            </a:endParaRPr>
          </a:p>
          <a:p>
            <a:pPr indent="-90487" lvl="0" marL="90487" marR="0" rtl="0" algn="l">
              <a:lnSpc>
                <a:spcPct val="90000"/>
              </a:lnSpc>
              <a:spcBef>
                <a:spcPts val="1200"/>
              </a:spcBef>
              <a:spcAft>
                <a:spcPts val="0"/>
              </a:spcAft>
              <a:buClr>
                <a:schemeClr val="accent1"/>
              </a:buClr>
              <a:buSzPts val="2000"/>
              <a:buFont typeface="Calibri"/>
              <a:buChar char=" "/>
            </a:pPr>
            <a:r>
              <a:rPr b="0" i="0" lang="en-US" sz="2000" u="none" cap="none" strike="noStrike">
                <a:solidFill>
                  <a:srgbClr val="404040"/>
                </a:solidFill>
                <a:latin typeface="Calibri"/>
                <a:ea typeface="Calibri"/>
                <a:cs typeface="Calibri"/>
                <a:sym typeface="Calibri"/>
              </a:rPr>
              <a:t>Los resultados son: </a:t>
            </a:r>
            <a:endParaRPr/>
          </a:p>
          <a:p>
            <a:pPr indent="0" lvl="0" marL="90487" marR="0" rtl="0" algn="l">
              <a:lnSpc>
                <a:spcPct val="90000"/>
              </a:lnSpc>
              <a:spcBef>
                <a:spcPts val="1200"/>
              </a:spcBef>
              <a:spcAft>
                <a:spcPts val="0"/>
              </a:spcAft>
              <a:buClr>
                <a:schemeClr val="accent1"/>
              </a:buClr>
              <a:buSzPts val="2000"/>
              <a:buFont typeface="Calibri"/>
              <a:buNone/>
            </a:pPr>
            <a:r>
              <a:t/>
            </a:r>
            <a:endParaRPr b="0" i="0" sz="2000" u="none" cap="none" strike="noStrike">
              <a:solidFill>
                <a:srgbClr val="404040"/>
              </a:solidFill>
              <a:latin typeface="Calibri"/>
              <a:ea typeface="Calibri"/>
              <a:cs typeface="Calibri"/>
              <a:sym typeface="Calibri"/>
            </a:endParaRPr>
          </a:p>
          <a:p>
            <a:pPr indent="-90487" lvl="0" marL="90487" marR="0" rtl="0" algn="l">
              <a:lnSpc>
                <a:spcPct val="90000"/>
              </a:lnSpc>
              <a:spcBef>
                <a:spcPts val="1200"/>
              </a:spcBef>
              <a:spcAft>
                <a:spcPts val="0"/>
              </a:spcAft>
              <a:buClr>
                <a:schemeClr val="accent1"/>
              </a:buClr>
              <a:buSzPts val="2000"/>
              <a:buFont typeface="Calibri"/>
              <a:buChar char=" "/>
            </a:pPr>
            <a:r>
              <a:t/>
            </a:r>
            <a:endParaRPr/>
          </a:p>
        </p:txBody>
      </p:sp>
      <p:pic>
        <p:nvPicPr>
          <p:cNvPr descr="spinach leaf chromatography : Biological Science Picture Directory ..." id="439" name="Google Shape;439;p27"/>
          <p:cNvPicPr preferRelativeResize="0"/>
          <p:nvPr>
            <p:ph idx="1" type="body"/>
          </p:nvPr>
        </p:nvPicPr>
        <p:blipFill rotWithShape="1">
          <a:blip r:embed="rId4">
            <a:alphaModFix/>
          </a:blip>
          <a:srcRect b="0" l="0" r="0" t="0"/>
          <a:stretch/>
        </p:blipFill>
        <p:spPr>
          <a:xfrm>
            <a:off x="5410200" y="1846262"/>
            <a:ext cx="2357437" cy="4352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8"/>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2000"/>
              <a:buFont typeface="Calibri"/>
              <a:buNone/>
            </a:pPr>
            <a:r>
              <a:rPr b="0" i="0" lang="en-US" sz="2000" u="none">
                <a:solidFill>
                  <a:srgbClr val="404040"/>
                </a:solidFill>
                <a:latin typeface="Calibri"/>
                <a:ea typeface="Calibri"/>
                <a:cs typeface="Calibri"/>
                <a:sym typeface="Calibri"/>
              </a:rPr>
              <a:t>ROL DE LOS PIGMENTOS FOTOSINTÉTICOS  </a:t>
            </a:r>
            <a:br>
              <a:rPr b="0" i="0" lang="en-US" sz="4800" u="none">
                <a:solidFill>
                  <a:srgbClr val="404040"/>
                </a:solidFill>
                <a:latin typeface="Calibri"/>
                <a:ea typeface="Calibri"/>
                <a:cs typeface="Calibri"/>
                <a:sym typeface="Calibri"/>
              </a:rPr>
            </a:br>
            <a:r>
              <a:rPr b="0" i="0" lang="en-US" sz="2000" u="none">
                <a:solidFill>
                  <a:srgbClr val="404040"/>
                </a:solidFill>
                <a:latin typeface="Calibri"/>
                <a:ea typeface="Calibri"/>
                <a:cs typeface="Calibri"/>
                <a:sym typeface="Calibri"/>
              </a:rPr>
              <a:t> </a:t>
            </a:r>
            <a:endParaRPr/>
          </a:p>
        </p:txBody>
      </p:sp>
      <p:sp>
        <p:nvSpPr>
          <p:cNvPr id="445" name="Google Shape;445;p28"/>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rmAutofit/>
          </a:bodyPr>
          <a:lstStyle/>
          <a:p>
            <a:pPr indent="-90487" lvl="0" marL="90487" marR="0" rtl="0" algn="l">
              <a:lnSpc>
                <a:spcPct val="90000"/>
              </a:lnSpc>
              <a:spcBef>
                <a:spcPts val="0"/>
              </a:spcBef>
              <a:spcAft>
                <a:spcPts val="0"/>
              </a:spcAft>
              <a:buClr>
                <a:schemeClr val="accent1"/>
              </a:buClr>
              <a:buSzPts val="2200"/>
              <a:buFont typeface="Calibri"/>
              <a:buChar char=" "/>
            </a:pPr>
            <a:r>
              <a:rPr b="0" i="0" lang="en-US" sz="2200" u="none" cap="none" strike="noStrike">
                <a:solidFill>
                  <a:srgbClr val="404040"/>
                </a:solidFill>
                <a:latin typeface="Calibri"/>
                <a:ea typeface="Calibri"/>
                <a:cs typeface="Calibri"/>
                <a:sym typeface="Calibri"/>
              </a:rPr>
              <a:t>Las hojas de algunas plantas exhiben una gran variación de color (son </a:t>
            </a:r>
            <a:r>
              <a:rPr b="1" i="0" lang="en-US" sz="2200" u="none" cap="none" strike="noStrike">
                <a:solidFill>
                  <a:srgbClr val="404040"/>
                </a:solidFill>
                <a:latin typeface="Calibri"/>
                <a:ea typeface="Calibri"/>
                <a:cs typeface="Calibri"/>
                <a:sym typeface="Calibri"/>
              </a:rPr>
              <a:t>variegadas</a:t>
            </a:r>
            <a:r>
              <a:rPr b="0" i="0" lang="en-US" sz="2200" u="none" cap="none" strike="noStrike">
                <a:solidFill>
                  <a:srgbClr val="404040"/>
                </a:solidFill>
                <a:latin typeface="Calibri"/>
                <a:ea typeface="Calibri"/>
                <a:cs typeface="Calibri"/>
                <a:sym typeface="Calibri"/>
              </a:rPr>
              <a:t>). Algunas partes de las hojas tienen clorofila mientras otras partes tienen pigmentos no-fotosintéticos o no tienen pigmentos. En este experimento se identificará dónde en la hoja ocurre la fotosíntesis mediante la identificación de depósitos de almidón.  Vea experimento en su separata y aquí abajo modificaciones:</a:t>
            </a:r>
            <a:endParaRPr/>
          </a:p>
          <a:p>
            <a:pPr indent="0" lvl="0" marL="90487" marR="0" rtl="0" algn="l">
              <a:lnSpc>
                <a:spcPct val="90000"/>
              </a:lnSpc>
              <a:spcBef>
                <a:spcPts val="1400"/>
              </a:spcBef>
              <a:spcAft>
                <a:spcPts val="0"/>
              </a:spcAft>
              <a:buClr>
                <a:schemeClr val="accent1"/>
              </a:buClr>
              <a:buSzPts val="2200"/>
              <a:buFont typeface="Calibri"/>
              <a:buNone/>
            </a:pPr>
            <a:r>
              <a:t/>
            </a:r>
            <a:endParaRPr b="0" i="0" sz="2200" u="none" cap="none" strike="noStrike">
              <a:solidFill>
                <a:srgbClr val="404040"/>
              </a:solidFill>
              <a:latin typeface="Calibri"/>
              <a:ea typeface="Calibri"/>
              <a:cs typeface="Calibri"/>
              <a:sym typeface="Calibri"/>
            </a:endParaRPr>
          </a:p>
          <a:p>
            <a:pPr indent="-90487" lvl="0" marL="90487" marR="0" rtl="0" algn="l">
              <a:lnSpc>
                <a:spcPct val="90000"/>
              </a:lnSpc>
              <a:spcBef>
                <a:spcPts val="1400"/>
              </a:spcBef>
              <a:spcAft>
                <a:spcPts val="0"/>
              </a:spcAft>
              <a:buClr>
                <a:schemeClr val="accent1"/>
              </a:buClr>
              <a:buSzPts val="2200"/>
              <a:buFont typeface="Calibri"/>
              <a:buChar char=" "/>
            </a:pPr>
            <a:r>
              <a:rPr b="0" i="0" lang="en-US" sz="2200" u="none" cap="none" strike="noStrike">
                <a:solidFill>
                  <a:srgbClr val="404040"/>
                </a:solidFill>
                <a:latin typeface="Calibri"/>
                <a:ea typeface="Calibri"/>
                <a:cs typeface="Calibri"/>
                <a:sym typeface="Calibri"/>
              </a:rPr>
              <a:t>Vea los experimentos 1 y 2 en: </a:t>
            </a:r>
            <a:r>
              <a:rPr b="0" i="0" lang="en-US" sz="1900" u="sng" cap="none" strike="noStrike">
                <a:solidFill>
                  <a:srgbClr val="404040"/>
                </a:solidFill>
                <a:latin typeface="Calibri"/>
                <a:ea typeface="Calibri"/>
                <a:cs typeface="Calibri"/>
                <a:sym typeface="Calibri"/>
                <a:hlinkClick r:id="rId3">
                  <a:extLst>
                    <a:ext uri="{A12FA001-AC4F-418D-AE19-62706E023703}">
                      <ahyp:hlinkClr val="tx"/>
                    </a:ext>
                  </a:extLst>
                </a:hlinkClick>
              </a:rPr>
              <a:t>https://www.cienciaylapicero.com/los-3-mejores-experimentos-para-investigar-en-otono/</a:t>
            </a:r>
            <a:r>
              <a:rPr b="0" i="0" lang="en-US" sz="2200" u="none" cap="none" strike="noStrike">
                <a:solidFill>
                  <a:srgbClr val="404040"/>
                </a:solidFill>
                <a:latin typeface="Calibri"/>
                <a:ea typeface="Calibri"/>
                <a:cs typeface="Calibri"/>
                <a:sym typeface="Calibri"/>
              </a:rPr>
              <a:t>    </a:t>
            </a:r>
            <a:endParaRPr/>
          </a:p>
          <a:p>
            <a:pPr indent="-120650" lvl="0" marL="90487" marR="0" rtl="0" algn="l">
              <a:lnSpc>
                <a:spcPct val="90000"/>
              </a:lnSpc>
              <a:spcBef>
                <a:spcPts val="1400"/>
              </a:spcBef>
              <a:spcAft>
                <a:spcPts val="0"/>
              </a:spcAft>
              <a:buClr>
                <a:schemeClr val="accent1"/>
              </a:buClr>
              <a:buSzPts val="1900"/>
              <a:buFont typeface="Calibri"/>
              <a:buChar char=" "/>
            </a:pPr>
            <a:r>
              <a:rPr b="0" i="0" lang="en-US" sz="1900" u="none" cap="none" strike="noStrike">
                <a:solidFill>
                  <a:srgbClr val="404040"/>
                </a:solidFill>
                <a:latin typeface="Calibri"/>
                <a:ea typeface="Calibri"/>
                <a:cs typeface="Calibri"/>
                <a:sym typeface="Calibri"/>
              </a:rPr>
              <a:t>¿Por qué las hojas tienen varios tipos de pigmentos?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9"/>
          <p:cNvSpPr txBox="1"/>
          <p:nvPr>
            <p:ph type="title"/>
          </p:nvPr>
        </p:nvSpPr>
        <p:spPr>
          <a:xfrm>
            <a:off x="800100" y="550862"/>
            <a:ext cx="7543800" cy="790575"/>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04040"/>
              </a:buClr>
              <a:buSzPts val="1900"/>
              <a:buFont typeface="Calibri"/>
              <a:buNone/>
            </a:pPr>
            <a:r>
              <a:rPr b="1" i="0" lang="en-US" sz="1900" u="none">
                <a:solidFill>
                  <a:srgbClr val="404040"/>
                </a:solidFill>
                <a:latin typeface="Calibri"/>
                <a:ea typeface="Calibri"/>
                <a:cs typeface="Calibri"/>
                <a:sym typeface="Calibri"/>
              </a:rPr>
              <a:t>EJERCICIO 3. ROL DE LOS PIGMENTOS FOTOSINTÉTICOS</a:t>
            </a:r>
            <a:br>
              <a:rPr b="0" i="0" lang="en-US" sz="4800" u="none">
                <a:solidFill>
                  <a:srgbClr val="404040"/>
                </a:solidFill>
                <a:latin typeface="Calibri"/>
                <a:ea typeface="Calibri"/>
                <a:cs typeface="Calibri"/>
                <a:sym typeface="Calibri"/>
              </a:rPr>
            </a:br>
            <a:r>
              <a:rPr b="1" i="0" lang="en-US" sz="1800" u="none">
                <a:solidFill>
                  <a:srgbClr val="FF0000"/>
                </a:solidFill>
                <a:latin typeface="Calibri"/>
                <a:ea typeface="Calibri"/>
                <a:cs typeface="Calibri"/>
                <a:sym typeface="Calibri"/>
              </a:rPr>
              <a:t>(HOJAS VARIEGADAS)</a:t>
            </a:r>
            <a:endParaRPr/>
          </a:p>
        </p:txBody>
      </p:sp>
      <p:sp>
        <p:nvSpPr>
          <p:cNvPr id="451" name="Google Shape;451;p29"/>
          <p:cNvSpPr txBox="1"/>
          <p:nvPr>
            <p:ph idx="1" type="body"/>
          </p:nvPr>
        </p:nvSpPr>
        <p:spPr>
          <a:xfrm>
            <a:off x="360362" y="2071687"/>
            <a:ext cx="8575675" cy="3703637"/>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1800"/>
              <a:buFont typeface="Calibri"/>
              <a:buChar char=" "/>
            </a:pPr>
            <a:r>
              <a:rPr b="0" i="0" lang="en-US" sz="1800" u="none" cap="none" strike="noStrike">
                <a:solidFill>
                  <a:srgbClr val="404040"/>
                </a:solidFill>
                <a:latin typeface="Calibri"/>
                <a:ea typeface="Calibri"/>
                <a:cs typeface="Calibri"/>
                <a:sym typeface="Calibri"/>
              </a:rPr>
              <a:t>Las hojas de algunas plantas exhiben una gran variación de colores (son </a:t>
            </a:r>
            <a:r>
              <a:rPr b="1" i="0" lang="en-US" sz="1800" u="none" cap="none" strike="noStrike">
                <a:solidFill>
                  <a:srgbClr val="404040"/>
                </a:solidFill>
                <a:latin typeface="Calibri"/>
                <a:ea typeface="Calibri"/>
                <a:cs typeface="Calibri"/>
                <a:sym typeface="Calibri"/>
              </a:rPr>
              <a:t>variegadas</a:t>
            </a:r>
            <a:r>
              <a:rPr b="0" i="0" lang="en-US" sz="1800" u="none" cap="none" strike="noStrike">
                <a:solidFill>
                  <a:srgbClr val="404040"/>
                </a:solidFill>
                <a:latin typeface="Calibri"/>
                <a:ea typeface="Calibri"/>
                <a:cs typeface="Calibri"/>
                <a:sym typeface="Calibri"/>
              </a:rPr>
              <a:t>).   Algunas partes de las hojas tienen clorofila mientras otras partes tienen pigmentos no-fotosintéticos o no tienen pigmentos. En este experimento se identificará dónde en la hoja ocurre la fotosíntesis mediante la identificación de depósitos de almidón.      </a:t>
            </a:r>
            <a:endParaRPr/>
          </a:p>
          <a:p>
            <a:pPr indent="0" lvl="0" marL="90488" marR="0" rtl="0" algn="l">
              <a:lnSpc>
                <a:spcPct val="90000"/>
              </a:lnSpc>
              <a:spcBef>
                <a:spcPts val="1400"/>
              </a:spcBef>
              <a:spcAft>
                <a:spcPts val="0"/>
              </a:spcAft>
              <a:buClr>
                <a:schemeClr val="accent1"/>
              </a:buClr>
              <a:buSzPts val="1800"/>
              <a:buFont typeface="Calibri"/>
              <a:buNone/>
            </a:pPr>
            <a:r>
              <a:t/>
            </a:r>
            <a:endParaRPr b="0" i="0" sz="1800" u="none" cap="none" strike="noStrike">
              <a:solidFill>
                <a:srgbClr val="404040"/>
              </a:solidFill>
              <a:latin typeface="Calibri"/>
              <a:ea typeface="Calibri"/>
              <a:cs typeface="Calibri"/>
              <a:sym typeface="Calibri"/>
            </a:endParaRPr>
          </a:p>
        </p:txBody>
      </p:sp>
      <p:pic>
        <p:nvPicPr>
          <p:cNvPr descr="Resultado de imagen para hoja variegada" id="452" name="Google Shape;452;p29"/>
          <p:cNvPicPr preferRelativeResize="0"/>
          <p:nvPr/>
        </p:nvPicPr>
        <p:blipFill rotWithShape="1">
          <a:blip r:embed="rId3">
            <a:alphaModFix/>
          </a:blip>
          <a:srcRect b="0" l="0" r="0" t="0"/>
          <a:stretch/>
        </p:blipFill>
        <p:spPr>
          <a:xfrm>
            <a:off x="1257300" y="3736975"/>
            <a:ext cx="2193925" cy="1458912"/>
          </a:xfrm>
          <a:prstGeom prst="rect">
            <a:avLst/>
          </a:prstGeom>
          <a:noFill/>
          <a:ln>
            <a:noFill/>
          </a:ln>
        </p:spPr>
      </p:pic>
      <p:pic>
        <p:nvPicPr>
          <p:cNvPr descr="Resultado de imagen para hoja variegada" id="453" name="Google Shape;453;p29"/>
          <p:cNvPicPr preferRelativeResize="0"/>
          <p:nvPr/>
        </p:nvPicPr>
        <p:blipFill rotWithShape="1">
          <a:blip r:embed="rId4">
            <a:alphaModFix/>
          </a:blip>
          <a:srcRect b="0" l="0" r="0" t="0"/>
          <a:stretch/>
        </p:blipFill>
        <p:spPr>
          <a:xfrm>
            <a:off x="2800350" y="4452937"/>
            <a:ext cx="2193925" cy="1458912"/>
          </a:xfrm>
          <a:prstGeom prst="rect">
            <a:avLst/>
          </a:prstGeom>
          <a:noFill/>
          <a:ln>
            <a:noFill/>
          </a:ln>
        </p:spPr>
      </p:pic>
      <p:pic>
        <p:nvPicPr>
          <p:cNvPr id="454" name="Google Shape;454;p29"/>
          <p:cNvPicPr preferRelativeResize="0"/>
          <p:nvPr/>
        </p:nvPicPr>
        <p:blipFill rotWithShape="1">
          <a:blip r:embed="rId5">
            <a:alphaModFix/>
          </a:blip>
          <a:srcRect b="10000" l="17999" r="19599" t="7764"/>
          <a:stretch/>
        </p:blipFill>
        <p:spPr>
          <a:xfrm>
            <a:off x="5108575" y="3581400"/>
            <a:ext cx="914400" cy="1204912"/>
          </a:xfrm>
          <a:prstGeom prst="rect">
            <a:avLst/>
          </a:prstGeom>
          <a:noFill/>
          <a:ln>
            <a:noFill/>
          </a:ln>
        </p:spPr>
      </p:pic>
      <p:pic>
        <p:nvPicPr>
          <p:cNvPr id="455" name="Google Shape;455;p29"/>
          <p:cNvPicPr preferRelativeResize="0"/>
          <p:nvPr/>
        </p:nvPicPr>
        <p:blipFill rotWithShape="1">
          <a:blip r:embed="rId6">
            <a:alphaModFix/>
          </a:blip>
          <a:srcRect b="5554" l="30000" r="31111" t="5554"/>
          <a:stretch/>
        </p:blipFill>
        <p:spPr>
          <a:xfrm>
            <a:off x="5487987" y="5089525"/>
            <a:ext cx="258762" cy="593725"/>
          </a:xfrm>
          <a:prstGeom prst="rect">
            <a:avLst/>
          </a:prstGeom>
          <a:noFill/>
          <a:ln>
            <a:noFill/>
          </a:ln>
        </p:spPr>
      </p:pic>
      <p:pic>
        <p:nvPicPr>
          <p:cNvPr descr="Imagen relacionada" id="456" name="Google Shape;456;p29"/>
          <p:cNvPicPr preferRelativeResize="0"/>
          <p:nvPr/>
        </p:nvPicPr>
        <p:blipFill rotWithShape="1">
          <a:blip r:embed="rId7">
            <a:alphaModFix/>
          </a:blip>
          <a:srcRect b="0" l="0" r="0" t="0"/>
          <a:stretch/>
        </p:blipFill>
        <p:spPr>
          <a:xfrm>
            <a:off x="6353175" y="3592512"/>
            <a:ext cx="1114425" cy="1114425"/>
          </a:xfrm>
          <a:prstGeom prst="rect">
            <a:avLst/>
          </a:prstGeom>
          <a:noFill/>
          <a:ln>
            <a:noFill/>
          </a:ln>
        </p:spPr>
      </p:pic>
      <p:pic>
        <p:nvPicPr>
          <p:cNvPr id="457" name="Google Shape;457;p29"/>
          <p:cNvPicPr preferRelativeResize="0"/>
          <p:nvPr/>
        </p:nvPicPr>
        <p:blipFill rotWithShape="1">
          <a:blip r:embed="rId8">
            <a:alphaModFix/>
          </a:blip>
          <a:srcRect b="0" l="0" r="0" t="0"/>
          <a:stretch/>
        </p:blipFill>
        <p:spPr>
          <a:xfrm>
            <a:off x="6238875" y="4706937"/>
            <a:ext cx="1595437" cy="12049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Fotosíntesis</a:t>
            </a:r>
            <a:endParaRPr/>
          </a:p>
        </p:txBody>
      </p:sp>
      <p:sp>
        <p:nvSpPr>
          <p:cNvPr id="213" name="Google Shape;213;p3"/>
          <p:cNvSpPr txBox="1"/>
          <p:nvPr>
            <p:ph idx="1" type="body"/>
          </p:nvPr>
        </p:nvSpPr>
        <p:spPr>
          <a:xfrm>
            <a:off x="822325" y="1846262"/>
            <a:ext cx="3703637" cy="4022725"/>
          </a:xfrm>
          <a:prstGeom prst="rect">
            <a:avLst/>
          </a:prstGeom>
          <a:noFill/>
          <a:ln>
            <a:noFill/>
          </a:ln>
        </p:spPr>
        <p:txBody>
          <a:bodyPr anchorCtr="0" anchor="t" bIns="45700" lIns="0" spcFirstLastPara="1" rIns="0" wrap="square" tIns="45700">
            <a:normAutofit/>
          </a:bodyPr>
          <a:lstStyle/>
          <a:p>
            <a:pPr indent="-90487" lvl="0" marL="90487" marR="0" rtl="0" algn="l">
              <a:lnSpc>
                <a:spcPct val="90000"/>
              </a:lnSpc>
              <a:spcBef>
                <a:spcPts val="0"/>
              </a:spcBef>
              <a:spcAft>
                <a:spcPts val="0"/>
              </a:spcAft>
              <a:buClr>
                <a:schemeClr val="accent1"/>
              </a:buClr>
              <a:buSzPts val="2600"/>
              <a:buFont typeface="Calibri"/>
              <a:buChar char=" "/>
            </a:pPr>
            <a:r>
              <a:rPr b="0" i="0" lang="en-US" sz="2600" u="none" cap="none" strike="noStrike">
                <a:solidFill>
                  <a:srgbClr val="404040"/>
                </a:solidFill>
                <a:latin typeface="Calibri"/>
                <a:ea typeface="Calibri"/>
                <a:cs typeface="Calibri"/>
                <a:sym typeface="Calibri"/>
              </a:rPr>
              <a:t>Fotosíntesis es un proceso donde la energía solar es convertida en energía química.</a:t>
            </a:r>
            <a:endParaRPr/>
          </a:p>
          <a:p>
            <a:pPr indent="-90487" lvl="0" marL="90487" marR="0" rtl="0" algn="l">
              <a:lnSpc>
                <a:spcPct val="90000"/>
              </a:lnSpc>
              <a:spcBef>
                <a:spcPts val="1400"/>
              </a:spcBef>
              <a:spcAft>
                <a:spcPts val="0"/>
              </a:spcAft>
              <a:buClr>
                <a:schemeClr val="accent1"/>
              </a:buClr>
              <a:buSzPts val="2600"/>
              <a:buFont typeface="Calibri"/>
              <a:buChar char=" "/>
            </a:pPr>
            <a:r>
              <a:rPr b="0" i="0" lang="en-US" sz="2600" u="none" cap="none" strike="noStrike">
                <a:solidFill>
                  <a:srgbClr val="404040"/>
                </a:solidFill>
                <a:latin typeface="Calibri"/>
                <a:ea typeface="Calibri"/>
                <a:cs typeface="Calibri"/>
                <a:sym typeface="Calibri"/>
              </a:rPr>
              <a:t>El carbono que fijan los organismos fotosintéticos es la fuente de las moléculas orgánicas usamos los organismos vivos.  </a:t>
            </a:r>
            <a:endParaRPr/>
          </a:p>
          <a:p>
            <a:pPr indent="0" lvl="0" marL="90488" marR="0" rtl="0" algn="l">
              <a:lnSpc>
                <a:spcPct val="90000"/>
              </a:lnSpc>
              <a:spcBef>
                <a:spcPts val="1400"/>
              </a:spcBef>
              <a:spcAft>
                <a:spcPts val="0"/>
              </a:spcAft>
              <a:buClr>
                <a:schemeClr val="accent1"/>
              </a:buClr>
              <a:buSzPts val="2600"/>
              <a:buFont typeface="Calibri"/>
              <a:buNone/>
            </a:pPr>
            <a:r>
              <a:t/>
            </a:r>
            <a:endParaRPr b="0" i="0" sz="2600" u="none" cap="none" strike="noStrike">
              <a:solidFill>
                <a:srgbClr val="404040"/>
              </a:solidFill>
              <a:latin typeface="Calibri"/>
              <a:ea typeface="Calibri"/>
              <a:cs typeface="Calibri"/>
              <a:sym typeface="Calibri"/>
            </a:endParaRPr>
          </a:p>
        </p:txBody>
      </p:sp>
      <p:pic>
        <p:nvPicPr>
          <p:cNvPr descr="Life11e-Fig-10-01-1R.jpg" id="214" name="Google Shape;214;p3"/>
          <p:cNvPicPr preferRelativeResize="0"/>
          <p:nvPr>
            <p:ph idx="1" type="body"/>
          </p:nvPr>
        </p:nvPicPr>
        <p:blipFill rotWithShape="1">
          <a:blip r:embed="rId3">
            <a:alphaModFix/>
          </a:blip>
          <a:srcRect b="0" l="0" r="0" t="0"/>
          <a:stretch/>
        </p:blipFill>
        <p:spPr>
          <a:xfrm>
            <a:off x="5014912" y="144462"/>
            <a:ext cx="3703637" cy="6140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0"/>
          <p:cNvSpPr txBox="1"/>
          <p:nvPr>
            <p:ph type="title"/>
          </p:nvPr>
        </p:nvSpPr>
        <p:spPr>
          <a:xfrm>
            <a:off x="284162" y="660400"/>
            <a:ext cx="8537575" cy="777875"/>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2700"/>
              <a:buFont typeface="Calibri"/>
              <a:buNone/>
            </a:pPr>
            <a:r>
              <a:rPr b="1" i="0" lang="en-US" sz="2700" u="none">
                <a:solidFill>
                  <a:schemeClr val="dk1"/>
                </a:solidFill>
                <a:latin typeface="Calibri"/>
                <a:ea typeface="Calibri"/>
                <a:cs typeface="Calibri"/>
                <a:sym typeface="Calibri"/>
              </a:rPr>
              <a:t>EJERCICIO 3.</a:t>
            </a:r>
            <a:r>
              <a:rPr b="1" i="0" lang="en-US" sz="2700" u="none">
                <a:solidFill>
                  <a:srgbClr val="404040"/>
                </a:solidFill>
                <a:latin typeface="Calibri"/>
                <a:ea typeface="Calibri"/>
                <a:cs typeface="Calibri"/>
                <a:sym typeface="Calibri"/>
              </a:rPr>
              <a:t> ROL DE LOS PIGMENTOS FOTOSINTÉTICOS  </a:t>
            </a:r>
            <a:r>
              <a:rPr b="1" i="0" lang="en-US" sz="1200" u="none">
                <a:solidFill>
                  <a:srgbClr val="404040"/>
                </a:solidFill>
                <a:latin typeface="Calibri"/>
                <a:ea typeface="Calibri"/>
                <a:cs typeface="Calibri"/>
                <a:sym typeface="Calibri"/>
              </a:rPr>
              <a:t>(Hojas variegadas)</a:t>
            </a:r>
            <a:br>
              <a:rPr b="0" i="0" lang="en-US" sz="4800" u="none">
                <a:solidFill>
                  <a:srgbClr val="404040"/>
                </a:solidFill>
                <a:latin typeface="Calibri"/>
                <a:ea typeface="Calibri"/>
                <a:cs typeface="Calibri"/>
                <a:sym typeface="Calibri"/>
              </a:rPr>
            </a:br>
            <a:r>
              <a:rPr b="1" i="0" lang="en-US" sz="1200" u="none">
                <a:solidFill>
                  <a:srgbClr val="404040"/>
                </a:solidFill>
                <a:latin typeface="Calibri"/>
                <a:ea typeface="Calibri"/>
                <a:cs typeface="Calibri"/>
                <a:sym typeface="Calibri"/>
              </a:rPr>
              <a:t> </a:t>
            </a:r>
            <a:r>
              <a:rPr b="1" i="0" lang="en-US" sz="2700" u="none">
                <a:solidFill>
                  <a:srgbClr val="FF0000"/>
                </a:solidFill>
                <a:latin typeface="Calibri"/>
                <a:ea typeface="Calibri"/>
                <a:cs typeface="Calibri"/>
                <a:sym typeface="Calibri"/>
              </a:rPr>
              <a:t>Procedimiento (2 por laboratorio)</a:t>
            </a:r>
            <a:endParaRPr/>
          </a:p>
        </p:txBody>
      </p:sp>
      <p:pic>
        <p:nvPicPr>
          <p:cNvPr id="463" name="Google Shape;463;p30"/>
          <p:cNvPicPr preferRelativeResize="0"/>
          <p:nvPr/>
        </p:nvPicPr>
        <p:blipFill rotWithShape="1">
          <a:blip r:embed="rId3">
            <a:alphaModFix/>
          </a:blip>
          <a:srcRect b="0" l="0" r="0" t="0"/>
          <a:stretch/>
        </p:blipFill>
        <p:spPr>
          <a:xfrm>
            <a:off x="1943100" y="2084387"/>
            <a:ext cx="1452562" cy="1371600"/>
          </a:xfrm>
          <a:prstGeom prst="rect">
            <a:avLst/>
          </a:prstGeom>
          <a:noFill/>
          <a:ln>
            <a:noFill/>
          </a:ln>
        </p:spPr>
      </p:pic>
      <p:sp>
        <p:nvSpPr>
          <p:cNvPr id="464" name="Google Shape;464;p30"/>
          <p:cNvSpPr txBox="1"/>
          <p:nvPr/>
        </p:nvSpPr>
        <p:spPr>
          <a:xfrm>
            <a:off x="1420812" y="3394075"/>
            <a:ext cx="2751137" cy="5064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1. Hervir 140 ml de Etanol (tape el “beaker” para que no se evapore)</a:t>
            </a:r>
            <a:endParaRPr b="0" i="0" sz="1400" u="none" cap="none" strike="noStrike">
              <a:solidFill>
                <a:srgbClr val="000000"/>
              </a:solidFill>
              <a:latin typeface="Arial"/>
              <a:ea typeface="Arial"/>
              <a:cs typeface="Arial"/>
              <a:sym typeface="Arial"/>
            </a:endParaRPr>
          </a:p>
        </p:txBody>
      </p:sp>
      <p:sp>
        <p:nvSpPr>
          <p:cNvPr id="465" name="Google Shape;465;p30"/>
          <p:cNvSpPr/>
          <p:nvPr/>
        </p:nvSpPr>
        <p:spPr>
          <a:xfrm>
            <a:off x="3657600" y="2770187"/>
            <a:ext cx="409575" cy="276225"/>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6" name="Google Shape;466;p30"/>
          <p:cNvSpPr txBox="1"/>
          <p:nvPr/>
        </p:nvSpPr>
        <p:spPr>
          <a:xfrm>
            <a:off x="1314450" y="5372100"/>
            <a:ext cx="3648075" cy="5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3. Introduzca una hoja de la planta en el etanol para blanquearla (el etanol debe quedar verde)</a:t>
            </a:r>
            <a:endParaRPr b="0" i="0" sz="1400" u="none" cap="none" strike="noStrike">
              <a:solidFill>
                <a:srgbClr val="000000"/>
              </a:solidFill>
              <a:latin typeface="Arial"/>
              <a:ea typeface="Arial"/>
              <a:cs typeface="Arial"/>
              <a:sym typeface="Arial"/>
            </a:endParaRPr>
          </a:p>
        </p:txBody>
      </p:sp>
      <p:pic>
        <p:nvPicPr>
          <p:cNvPr id="467" name="Google Shape;467;p30"/>
          <p:cNvPicPr preferRelativeResize="0"/>
          <p:nvPr/>
        </p:nvPicPr>
        <p:blipFill rotWithShape="1">
          <a:blip r:embed="rId4">
            <a:alphaModFix/>
          </a:blip>
          <a:srcRect b="26260" l="6665" r="8920" t="17019"/>
          <a:stretch/>
        </p:blipFill>
        <p:spPr>
          <a:xfrm>
            <a:off x="4565650" y="2130425"/>
            <a:ext cx="2366962" cy="1058862"/>
          </a:xfrm>
          <a:prstGeom prst="rect">
            <a:avLst/>
          </a:prstGeom>
          <a:noFill/>
          <a:ln>
            <a:noFill/>
          </a:ln>
        </p:spPr>
      </p:pic>
      <p:sp>
        <p:nvSpPr>
          <p:cNvPr id="468" name="Google Shape;468;p30"/>
          <p:cNvSpPr txBox="1"/>
          <p:nvPr/>
        </p:nvSpPr>
        <p:spPr>
          <a:xfrm>
            <a:off x="4552950" y="3398837"/>
            <a:ext cx="2670175" cy="5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2. Calcar el patrón de la hoja e identificar los colores de cada parte</a:t>
            </a:r>
            <a:endParaRPr b="0" i="0" sz="1400" u="none" cap="none" strike="noStrike">
              <a:solidFill>
                <a:srgbClr val="000000"/>
              </a:solidFill>
              <a:latin typeface="Arial"/>
              <a:ea typeface="Arial"/>
              <a:cs typeface="Arial"/>
              <a:sym typeface="Arial"/>
            </a:endParaRPr>
          </a:p>
        </p:txBody>
      </p:sp>
      <p:sp>
        <p:nvSpPr>
          <p:cNvPr id="469" name="Google Shape;469;p30"/>
          <p:cNvSpPr/>
          <p:nvPr/>
        </p:nvSpPr>
        <p:spPr>
          <a:xfrm>
            <a:off x="1401762" y="4572000"/>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70" name="Google Shape;470;p30"/>
          <p:cNvPicPr preferRelativeResize="0"/>
          <p:nvPr/>
        </p:nvPicPr>
        <p:blipFill rotWithShape="1">
          <a:blip r:embed="rId5">
            <a:alphaModFix/>
          </a:blip>
          <a:srcRect b="2355" l="9434" r="1885" t="29716"/>
          <a:stretch/>
        </p:blipFill>
        <p:spPr>
          <a:xfrm>
            <a:off x="2265362" y="3921125"/>
            <a:ext cx="1395412" cy="1425575"/>
          </a:xfrm>
          <a:prstGeom prst="rect">
            <a:avLst/>
          </a:prstGeom>
          <a:noFill/>
          <a:ln>
            <a:noFill/>
          </a:ln>
        </p:spPr>
      </p:pic>
      <p:sp>
        <p:nvSpPr>
          <p:cNvPr id="471" name="Google Shape;471;p30"/>
          <p:cNvSpPr/>
          <p:nvPr/>
        </p:nvSpPr>
        <p:spPr>
          <a:xfrm>
            <a:off x="4067175" y="4572000"/>
            <a:ext cx="409575" cy="277812"/>
          </a:xfrm>
          <a:prstGeom prst="rightArrow">
            <a:avLst>
              <a:gd fmla="val 14284" name="adj1"/>
              <a:gd fmla="val 5400" name="adj2"/>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72" name="Google Shape;472;p30"/>
          <p:cNvPicPr preferRelativeResize="0"/>
          <p:nvPr/>
        </p:nvPicPr>
        <p:blipFill rotWithShape="1">
          <a:blip r:embed="rId6">
            <a:alphaModFix/>
          </a:blip>
          <a:srcRect b="0" l="0" r="0" t="0"/>
          <a:stretch/>
        </p:blipFill>
        <p:spPr>
          <a:xfrm>
            <a:off x="6157912" y="3959225"/>
            <a:ext cx="1052512" cy="1401762"/>
          </a:xfrm>
          <a:prstGeom prst="rect">
            <a:avLst/>
          </a:prstGeom>
          <a:noFill/>
          <a:ln>
            <a:noFill/>
          </a:ln>
        </p:spPr>
      </p:pic>
      <p:sp>
        <p:nvSpPr>
          <p:cNvPr id="473" name="Google Shape;473;p30"/>
          <p:cNvSpPr txBox="1"/>
          <p:nvPr/>
        </p:nvSpPr>
        <p:spPr>
          <a:xfrm>
            <a:off x="5056187" y="5343525"/>
            <a:ext cx="2670175" cy="715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00"/>
              <a:buFont typeface="Calibri"/>
              <a:buNone/>
            </a:pPr>
            <a:r>
              <a:rPr b="0" i="0" lang="en-US" sz="1300" u="none" cap="none" strike="noStrike">
                <a:solidFill>
                  <a:schemeClr val="dk1"/>
                </a:solidFill>
                <a:latin typeface="Calibri"/>
                <a:ea typeface="Calibri"/>
                <a:cs typeface="Calibri"/>
                <a:sym typeface="Calibri"/>
              </a:rPr>
              <a:t>4. Retire la hoja con unas pinzas, coloque en una placa petri y agregue yodo. Observe que ocurre</a:t>
            </a:r>
            <a:endParaRPr b="0" i="0" sz="1400" u="none" cap="none" strike="noStrike">
              <a:solidFill>
                <a:srgbClr val="000000"/>
              </a:solidFill>
              <a:latin typeface="Arial"/>
              <a:ea typeface="Arial"/>
              <a:cs typeface="Arial"/>
              <a:sym typeface="Arial"/>
            </a:endParaRPr>
          </a:p>
        </p:txBody>
      </p:sp>
      <p:sp>
        <p:nvSpPr>
          <p:cNvPr id="474" name="Google Shape;474;p30"/>
          <p:cNvSpPr/>
          <p:nvPr/>
        </p:nvSpPr>
        <p:spPr>
          <a:xfrm rot="1260000">
            <a:off x="5651500" y="4198937"/>
            <a:ext cx="885825" cy="219075"/>
          </a:xfrm>
          <a:prstGeom prst="curvedDownArrow">
            <a:avLst>
              <a:gd fmla="val 18944" name="adj1"/>
              <a:gd fmla="val 20936" name="adj2"/>
              <a:gd fmla="val 16200" name="adj3"/>
            </a:avLst>
          </a:prstGeom>
          <a:solidFill>
            <a:schemeClr val="dk1"/>
          </a:solidFill>
          <a:ln cap="flat" cmpd="sng" w="158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75" name="Google Shape;475;p30"/>
          <p:cNvPicPr preferRelativeResize="0"/>
          <p:nvPr/>
        </p:nvPicPr>
        <p:blipFill rotWithShape="1">
          <a:blip r:embed="rId7">
            <a:alphaModFix/>
          </a:blip>
          <a:srcRect b="5554" l="30000" r="31111" t="5554"/>
          <a:stretch/>
        </p:blipFill>
        <p:spPr>
          <a:xfrm rot="2280000">
            <a:off x="5322887" y="4237037"/>
            <a:ext cx="258762" cy="593725"/>
          </a:xfrm>
          <a:prstGeom prst="rect">
            <a:avLst/>
          </a:prstGeom>
          <a:noFill/>
          <a:ln>
            <a:noFill/>
          </a:ln>
        </p:spPr>
      </p:pic>
      <p:sp>
        <p:nvSpPr>
          <p:cNvPr id="476" name="Google Shape;476;p30"/>
          <p:cNvSpPr txBox="1"/>
          <p:nvPr/>
        </p:nvSpPr>
        <p:spPr>
          <a:xfrm>
            <a:off x="6094412" y="2887662"/>
            <a:ext cx="13811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1" lang="en-US" sz="1800" u="none" cap="none" strike="noStrike">
                <a:solidFill>
                  <a:schemeClr val="dk1"/>
                </a:solidFill>
                <a:latin typeface="Verdana"/>
                <a:ea typeface="Verdana"/>
                <a:cs typeface="Verdana"/>
                <a:sym typeface="Verdana"/>
              </a:rPr>
              <a:t>Coleus</a:t>
            </a:r>
            <a:r>
              <a:rPr b="0" i="0" lang="en-US" sz="1800" u="none" cap="none" strike="noStrike">
                <a:solidFill>
                  <a:schemeClr val="dk1"/>
                </a:solidFill>
                <a:latin typeface="Verdana"/>
                <a:ea typeface="Verdana"/>
                <a:cs typeface="Verdana"/>
                <a:sym typeface="Verdana"/>
              </a:rPr>
              <a:t> sp.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31"/>
          <p:cNvPicPr preferRelativeResize="0"/>
          <p:nvPr/>
        </p:nvPicPr>
        <p:blipFill rotWithShape="1">
          <a:blip r:embed="rId3">
            <a:alphaModFix/>
          </a:blip>
          <a:srcRect b="0" l="0" r="0" t="0"/>
          <a:stretch/>
        </p:blipFill>
        <p:spPr>
          <a:xfrm>
            <a:off x="2311400" y="1508125"/>
            <a:ext cx="4521200" cy="384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
          <p:cNvSpPr txBox="1"/>
          <p:nvPr>
            <p:ph type="title"/>
          </p:nvPr>
        </p:nvSpPr>
        <p:spPr>
          <a:xfrm>
            <a:off x="574675" y="762000"/>
            <a:ext cx="8229600" cy="609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3600"/>
              <a:buFont typeface="Calibri"/>
              <a:buNone/>
            </a:pPr>
            <a:r>
              <a:rPr b="1" i="0" lang="en-US" sz="3600" u="none">
                <a:solidFill>
                  <a:srgbClr val="404040"/>
                </a:solidFill>
                <a:latin typeface="Calibri"/>
                <a:ea typeface="Calibri"/>
                <a:cs typeface="Calibri"/>
                <a:sym typeface="Calibri"/>
              </a:rPr>
              <a:t>La fotosíntesis es vital para la vida:</a:t>
            </a:r>
            <a:endParaRPr/>
          </a:p>
        </p:txBody>
      </p:sp>
      <p:sp>
        <p:nvSpPr>
          <p:cNvPr id="221" name="Google Shape;221;p4"/>
          <p:cNvSpPr txBox="1"/>
          <p:nvPr>
            <p:ph idx="1" type="body"/>
          </p:nvPr>
        </p:nvSpPr>
        <p:spPr>
          <a:xfrm>
            <a:off x="574675" y="1981200"/>
            <a:ext cx="7772400" cy="4114800"/>
          </a:xfrm>
          <a:prstGeom prst="rect">
            <a:avLst/>
          </a:prstGeom>
          <a:noFill/>
          <a:ln>
            <a:noFill/>
          </a:ln>
        </p:spPr>
        <p:txBody>
          <a:bodyPr anchorCtr="0" anchor="t" bIns="45700" lIns="0" spcFirstLastPara="1" rIns="0" wrap="square" tIns="45700">
            <a:noAutofit/>
          </a:bodyPr>
          <a:lstStyle/>
          <a:p>
            <a:pPr indent="-68261" lvl="1" marL="382587" marR="0" rtl="0" algn="l">
              <a:lnSpc>
                <a:spcPct val="90000"/>
              </a:lnSpc>
              <a:spcBef>
                <a:spcPts val="0"/>
              </a:spcBef>
              <a:spcAft>
                <a:spcPts val="0"/>
              </a:spcAft>
              <a:buClr>
                <a:schemeClr val="accent1"/>
              </a:buClr>
              <a:buSzPts val="1800"/>
              <a:buFont typeface="Calibri"/>
              <a:buNone/>
            </a:pPr>
            <a:r>
              <a:t/>
            </a:r>
            <a:endParaRPr b="0" i="0" sz="1800" u="none" cap="none" strike="noStrike">
              <a:solidFill>
                <a:srgbClr val="404040"/>
              </a:solidFill>
              <a:latin typeface="Calibri"/>
              <a:ea typeface="Calibri"/>
              <a:cs typeface="Calibri"/>
              <a:sym typeface="Calibri"/>
            </a:endParaRPr>
          </a:p>
          <a:p>
            <a:pPr indent="-182560" lvl="1" marL="382587" marR="0" rtl="0" algn="l">
              <a:lnSpc>
                <a:spcPct val="90000"/>
              </a:lnSpc>
              <a:spcBef>
                <a:spcPts val="200"/>
              </a:spcBef>
              <a:spcAft>
                <a:spcPts val="0"/>
              </a:spcAft>
              <a:buClr>
                <a:schemeClr val="accent1"/>
              </a:buClr>
              <a:buSzPts val="2400"/>
              <a:buFont typeface="Calibri"/>
              <a:buChar char="◦"/>
            </a:pPr>
            <a:r>
              <a:rPr b="0" i="0" lang="en-US" sz="2400" u="none" cap="none" strike="noStrike">
                <a:solidFill>
                  <a:srgbClr val="404040"/>
                </a:solidFill>
                <a:latin typeface="Calibri"/>
                <a:ea typeface="Calibri"/>
                <a:cs typeface="Calibri"/>
                <a:sym typeface="Calibri"/>
              </a:rPr>
              <a:t>Muchos seres vivos dependen directa o indirectamente de la luz para conseguir su alimento. </a:t>
            </a:r>
            <a:endParaRPr/>
          </a:p>
          <a:p>
            <a:pPr indent="-182560" lvl="1" marL="382587" marR="0" rtl="0" algn="l">
              <a:lnSpc>
                <a:spcPct val="90000"/>
              </a:lnSpc>
              <a:spcBef>
                <a:spcPts val="200"/>
              </a:spcBef>
              <a:spcAft>
                <a:spcPts val="0"/>
              </a:spcAft>
              <a:buClr>
                <a:schemeClr val="accent1"/>
              </a:buClr>
              <a:buSzPts val="2400"/>
              <a:buFont typeface="Calibri"/>
              <a:buChar char="◦"/>
            </a:pPr>
            <a:r>
              <a:rPr b="0" i="0" lang="en-US" sz="2400" u="none" cap="none" strike="noStrike">
                <a:solidFill>
                  <a:srgbClr val="404040"/>
                </a:solidFill>
                <a:latin typeface="Calibri"/>
                <a:ea typeface="Calibri"/>
                <a:cs typeface="Calibri"/>
                <a:sym typeface="Calibri"/>
              </a:rPr>
              <a:t>La mayoría de los autótrofos son fotoautótrofos, o sea fabrican carbohidratos y otros compuestos utilizando el sol como fuente de energía y el bióxido de carbono como fuente de carbono.</a:t>
            </a:r>
            <a:endParaRPr/>
          </a:p>
          <a:p>
            <a:pPr indent="-182560" lvl="1" marL="382587" marR="0" rtl="0" algn="l">
              <a:lnSpc>
                <a:spcPct val="90000"/>
              </a:lnSpc>
              <a:spcBef>
                <a:spcPts val="200"/>
              </a:spcBef>
              <a:spcAft>
                <a:spcPts val="0"/>
              </a:spcAft>
              <a:buClr>
                <a:schemeClr val="accent1"/>
              </a:buClr>
              <a:buSzPts val="2400"/>
              <a:buFont typeface="Calibri"/>
              <a:buChar char="◦"/>
            </a:pPr>
            <a:r>
              <a:rPr b="0" i="0" lang="en-US" sz="2400" u="none" cap="none" strike="noStrike">
                <a:solidFill>
                  <a:srgbClr val="404040"/>
                </a:solidFill>
                <a:latin typeface="Calibri"/>
                <a:ea typeface="Calibri"/>
                <a:cs typeface="Calibri"/>
                <a:sym typeface="Calibri"/>
              </a:rPr>
              <a:t>El oxígeno del aire proviene de la fotosíntesis.</a:t>
            </a:r>
            <a:endParaRPr/>
          </a:p>
          <a:p>
            <a:pPr indent="-182560" lvl="1" marL="382587" marR="0" rtl="0" algn="l">
              <a:lnSpc>
                <a:spcPct val="90000"/>
              </a:lnSpc>
              <a:spcBef>
                <a:spcPts val="200"/>
              </a:spcBef>
              <a:spcAft>
                <a:spcPts val="0"/>
              </a:spcAft>
              <a:buClr>
                <a:schemeClr val="accent1"/>
              </a:buClr>
              <a:buSzPts val="2400"/>
              <a:buFont typeface="Calibri"/>
              <a:buChar char="◦"/>
            </a:pPr>
            <a:r>
              <a:rPr b="0" i="0" lang="en-US" sz="2400" u="none" cap="none" strike="noStrike">
                <a:solidFill>
                  <a:srgbClr val="404040"/>
                </a:solidFill>
                <a:latin typeface="Calibri"/>
                <a:ea typeface="Calibri"/>
                <a:cs typeface="Calibri"/>
                <a:sym typeface="Calibri"/>
              </a:rPr>
              <a:t>Al fijar carbono se remueve CO2 de la </a:t>
            </a:r>
            <a:r>
              <a:rPr lang="en-US" sz="2400"/>
              <a:t>atmósfera</a:t>
            </a:r>
            <a:r>
              <a:rPr b="0" i="0" lang="en-US" sz="2400" u="none" cap="none" strike="noStrike">
                <a:solidFill>
                  <a:srgbClr val="404040"/>
                </a:solidFill>
                <a:latin typeface="Calibri"/>
                <a:ea typeface="Calibri"/>
                <a:cs typeface="Calibri"/>
                <a:sym typeface="Calibri"/>
              </a:rPr>
              <a:t>, haciendo más lentos los efectos del calentamiento global. </a:t>
            </a:r>
            <a:endParaRPr/>
          </a:p>
          <a:p>
            <a:pPr indent="-182560" lvl="1" marL="382587" marR="0" rtl="0" algn="l">
              <a:lnSpc>
                <a:spcPct val="90000"/>
              </a:lnSpc>
              <a:spcBef>
                <a:spcPts val="200"/>
              </a:spcBef>
              <a:spcAft>
                <a:spcPts val="0"/>
              </a:spcAft>
              <a:buClr>
                <a:schemeClr val="accent1"/>
              </a:buClr>
              <a:buSzPts val="2400"/>
              <a:buFont typeface="Calibri"/>
              <a:buChar char="◦"/>
            </a:pPr>
            <a:r>
              <a:rPr b="0" i="0" lang="en-US" sz="2400" u="none" cap="none" strike="noStrike">
                <a:solidFill>
                  <a:srgbClr val="404040"/>
                </a:solidFill>
                <a:latin typeface="Calibri"/>
                <a:ea typeface="Calibri"/>
                <a:cs typeface="Calibri"/>
                <a:sym typeface="Calibri"/>
              </a:rPr>
              <a:t>Vea m</a:t>
            </a:r>
            <a:r>
              <a:rPr lang="en-US" sz="2400"/>
              <a:t>á</a:t>
            </a:r>
            <a:r>
              <a:rPr b="0" i="0" lang="en-US" sz="2400" u="none" cap="none" strike="noStrike">
                <a:solidFill>
                  <a:srgbClr val="404040"/>
                </a:solidFill>
                <a:latin typeface="Calibri"/>
                <a:ea typeface="Calibri"/>
                <a:cs typeface="Calibri"/>
                <a:sym typeface="Calibri"/>
              </a:rPr>
              <a:t>s del calentamiento global en: h</a:t>
            </a:r>
            <a:r>
              <a:rPr b="0" i="0" lang="en-US" sz="2400" u="sng" cap="none" strike="noStrike">
                <a:solidFill>
                  <a:srgbClr val="404040"/>
                </a:solidFill>
                <a:latin typeface="Calibri"/>
                <a:ea typeface="Calibri"/>
                <a:cs typeface="Calibri"/>
                <a:sym typeface="Calibri"/>
                <a:hlinkClick r:id="rId3">
                  <a:extLst>
                    <a:ext uri="{A12FA001-AC4F-418D-AE19-62706E023703}">
                      <ahyp:hlinkClr val="tx"/>
                    </a:ext>
                  </a:extLst>
                </a:hlinkClick>
              </a:rPr>
              <a:t>ttps://www.youtube.com/watch?v=C7kD8Hvhi_Y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5"/>
          <p:cNvSpPr txBox="1"/>
          <p:nvPr>
            <p:ph type="title"/>
          </p:nvPr>
        </p:nvSpPr>
        <p:spPr>
          <a:xfrm>
            <a:off x="838200" y="817562"/>
            <a:ext cx="7467600" cy="609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300"/>
              <a:buFont typeface="Calibri"/>
              <a:buNone/>
            </a:pPr>
            <a:r>
              <a:rPr b="0" i="0" lang="en-US" sz="4300" u="none">
                <a:solidFill>
                  <a:srgbClr val="404040"/>
                </a:solidFill>
                <a:latin typeface="Calibri"/>
                <a:ea typeface="Calibri"/>
                <a:cs typeface="Calibri"/>
                <a:sym typeface="Calibri"/>
              </a:rPr>
              <a:t>Reacción de fotosíntesis</a:t>
            </a:r>
            <a:endParaRPr/>
          </a:p>
        </p:txBody>
      </p:sp>
      <p:pic>
        <p:nvPicPr>
          <p:cNvPr id="228" name="Google Shape;228;p5"/>
          <p:cNvPicPr preferRelativeResize="0"/>
          <p:nvPr>
            <p:ph idx="1" type="body"/>
          </p:nvPr>
        </p:nvPicPr>
        <p:blipFill rotWithShape="1">
          <a:blip r:embed="rId3">
            <a:alphaModFix/>
          </a:blip>
          <a:srcRect b="0" l="0" r="0" t="0"/>
          <a:stretch/>
        </p:blipFill>
        <p:spPr>
          <a:xfrm>
            <a:off x="952500" y="3587750"/>
            <a:ext cx="7239000" cy="661987"/>
          </a:xfrm>
          <a:prstGeom prst="rect">
            <a:avLst/>
          </a:prstGeom>
          <a:noFill/>
          <a:ln>
            <a:noFill/>
          </a:ln>
        </p:spPr>
      </p:pic>
      <p:sp>
        <p:nvSpPr>
          <p:cNvPr id="229" name="Google Shape;229;p5"/>
          <p:cNvSpPr txBox="1"/>
          <p:nvPr/>
        </p:nvSpPr>
        <p:spPr>
          <a:xfrm>
            <a:off x="3524250" y="5046662"/>
            <a:ext cx="31242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cap="none" strike="noStrike">
                <a:solidFill>
                  <a:schemeClr val="dk1"/>
                </a:solidFill>
                <a:latin typeface="Verdana"/>
                <a:ea typeface="Verdana"/>
                <a:cs typeface="Verdana"/>
                <a:sym typeface="Verdana"/>
              </a:rPr>
              <a:t>La energía lumínica ayuda a romper la molécula de agua para producir ATP.</a:t>
            </a:r>
            <a:endParaRPr b="0" i="0" sz="1400" u="none" cap="none" strike="noStrike">
              <a:solidFill>
                <a:srgbClr val="000000"/>
              </a:solidFill>
              <a:latin typeface="Arial"/>
              <a:ea typeface="Arial"/>
              <a:cs typeface="Arial"/>
              <a:sym typeface="Arial"/>
            </a:endParaRPr>
          </a:p>
        </p:txBody>
      </p:sp>
      <p:cxnSp>
        <p:nvCxnSpPr>
          <p:cNvPr id="230" name="Google Shape;230;p5"/>
          <p:cNvCxnSpPr/>
          <p:nvPr/>
        </p:nvCxnSpPr>
        <p:spPr>
          <a:xfrm flipH="1" rot="5400000">
            <a:off x="3105150" y="4554537"/>
            <a:ext cx="838200" cy="228600"/>
          </a:xfrm>
          <a:prstGeom prst="straightConnector1">
            <a:avLst/>
          </a:prstGeom>
          <a:noFill/>
          <a:ln cap="flat" cmpd="sng" w="9525">
            <a:solidFill>
              <a:schemeClr val="dk1"/>
            </a:solidFill>
            <a:prstDash val="solid"/>
            <a:round/>
            <a:headEnd len="sm" w="sm" type="none"/>
            <a:tailEnd len="med" w="med" type="stealth"/>
          </a:ln>
        </p:spPr>
      </p:cxnSp>
      <p:cxnSp>
        <p:nvCxnSpPr>
          <p:cNvPr id="231" name="Google Shape;231;p5"/>
          <p:cNvCxnSpPr/>
          <p:nvPr/>
        </p:nvCxnSpPr>
        <p:spPr>
          <a:xfrm flipH="1" rot="10800000">
            <a:off x="5383212" y="2965450"/>
            <a:ext cx="685800" cy="609600"/>
          </a:xfrm>
          <a:prstGeom prst="straightConnector1">
            <a:avLst/>
          </a:prstGeom>
          <a:noFill/>
          <a:ln cap="flat" cmpd="sng" w="9525">
            <a:solidFill>
              <a:schemeClr val="dk1"/>
            </a:solidFill>
            <a:prstDash val="solid"/>
            <a:round/>
            <a:headEnd len="sm" w="sm" type="none"/>
            <a:tailEnd len="med" w="med" type="stealth"/>
          </a:ln>
        </p:spPr>
      </p:cxnSp>
      <p:sp>
        <p:nvSpPr>
          <p:cNvPr id="232" name="Google Shape;232;p5"/>
          <p:cNvSpPr txBox="1"/>
          <p:nvPr/>
        </p:nvSpPr>
        <p:spPr>
          <a:xfrm>
            <a:off x="6080125" y="2149475"/>
            <a:ext cx="24384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cap="none" strike="noStrike">
                <a:solidFill>
                  <a:schemeClr val="dk1"/>
                </a:solidFill>
                <a:latin typeface="Verdana"/>
                <a:ea typeface="Verdana"/>
                <a:cs typeface="Verdana"/>
                <a:sym typeface="Verdana"/>
              </a:rPr>
              <a:t>Carbohidratos: fuente de almacenamiento de energía.</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2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2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6"/>
          <p:cNvSpPr txBox="1"/>
          <p:nvPr>
            <p:ph idx="1" type="body"/>
          </p:nvPr>
        </p:nvSpPr>
        <p:spPr>
          <a:xfrm>
            <a:off x="76200" y="120650"/>
            <a:ext cx="9067800" cy="41148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000"/>
              <a:buFont typeface="Calibri"/>
              <a:buChar char=" "/>
            </a:pPr>
            <a:r>
              <a:rPr b="0" i="0" lang="en-US" sz="2000" u="none" cap="none" strike="noStrike">
                <a:solidFill>
                  <a:srgbClr val="404040"/>
                </a:solidFill>
                <a:latin typeface="Calibri"/>
                <a:ea typeface="Calibri"/>
                <a:cs typeface="Calibri"/>
                <a:sym typeface="Calibri"/>
              </a:rPr>
              <a:t>La fotosíntesis usa la luz visible.</a:t>
            </a:r>
            <a:endParaRPr/>
          </a:p>
          <a:p>
            <a:pPr indent="-182560" lvl="1" marL="382587" marR="0" rtl="0" algn="l">
              <a:lnSpc>
                <a:spcPct val="90000"/>
              </a:lnSpc>
              <a:spcBef>
                <a:spcPts val="400"/>
              </a:spcBef>
              <a:spcAft>
                <a:spcPts val="0"/>
              </a:spcAft>
              <a:buClr>
                <a:schemeClr val="accent1"/>
              </a:buClr>
              <a:buSzPts val="1800"/>
              <a:buFont typeface="Calibri"/>
              <a:buChar char="◦"/>
            </a:pPr>
            <a:r>
              <a:rPr b="0" i="0" lang="en-US" sz="1800" u="none" cap="none" strike="noStrike">
                <a:solidFill>
                  <a:srgbClr val="404040"/>
                </a:solidFill>
                <a:latin typeface="Calibri"/>
                <a:ea typeface="Calibri"/>
                <a:cs typeface="Calibri"/>
                <a:sym typeface="Calibri"/>
              </a:rPr>
              <a:t>La luz visible, de ondas intermedias, tiene la energía suficiente para causar un cambio químico sin destruir las moléculas biológicas.  Ej. Largos de onda muy cortos alteran o rompen los enlaces químicos de las </a:t>
            </a:r>
            <a:r>
              <a:rPr lang="en-US"/>
              <a:t>proteínas</a:t>
            </a:r>
            <a:r>
              <a:rPr b="0" i="0" lang="en-US" sz="1800" u="none" cap="none" strike="noStrike">
                <a:solidFill>
                  <a:srgbClr val="404040"/>
                </a:solidFill>
                <a:latin typeface="Calibri"/>
                <a:ea typeface="Calibri"/>
                <a:cs typeface="Calibri"/>
                <a:sym typeface="Calibri"/>
              </a:rPr>
              <a:t> y el ADN.</a:t>
            </a:r>
            <a:endParaRPr/>
          </a:p>
          <a:p>
            <a:pPr indent="-182560" lvl="1" marL="382587" marR="0" rtl="0" algn="l">
              <a:lnSpc>
                <a:spcPct val="90000"/>
              </a:lnSpc>
              <a:spcBef>
                <a:spcPts val="600"/>
              </a:spcBef>
              <a:spcAft>
                <a:spcPts val="0"/>
              </a:spcAft>
              <a:buClr>
                <a:schemeClr val="accent1"/>
              </a:buClr>
              <a:buSzPts val="1800"/>
              <a:buFont typeface="Calibri"/>
              <a:buChar char="◦"/>
            </a:pPr>
            <a:r>
              <a:rPr b="0" i="0" lang="en-US" sz="1800" u="none" cap="none" strike="noStrike">
                <a:solidFill>
                  <a:srgbClr val="404040"/>
                </a:solidFill>
                <a:latin typeface="Calibri"/>
                <a:ea typeface="Calibri"/>
                <a:cs typeface="Calibri"/>
                <a:sym typeface="Calibri"/>
              </a:rPr>
              <a:t>¿Cuáles son los colores del espectro de luz visible?</a:t>
            </a:r>
            <a:endParaRPr/>
          </a:p>
          <a:p>
            <a:pPr indent="0" lvl="0" marL="0" marR="0" rtl="0" algn="l">
              <a:lnSpc>
                <a:spcPct val="85000"/>
              </a:lnSpc>
              <a:spcBef>
                <a:spcPts val="400"/>
              </a:spcBef>
              <a:spcAft>
                <a:spcPts val="0"/>
              </a:spcAft>
              <a:buSzPts val="1800"/>
              <a:buNone/>
            </a:pPr>
            <a:r>
              <a:t/>
            </a:r>
            <a:endParaRPr b="0" i="0" sz="1800" u="none" cap="none" strike="noStrike">
              <a:solidFill>
                <a:srgbClr val="404040"/>
              </a:solidFill>
              <a:latin typeface="Calibri"/>
              <a:ea typeface="Calibri"/>
              <a:cs typeface="Calibri"/>
              <a:sym typeface="Calibri"/>
            </a:endParaRPr>
          </a:p>
        </p:txBody>
      </p:sp>
      <p:pic>
        <p:nvPicPr>
          <p:cNvPr descr="Life11e-Fig-10-03-0R.jpg" id="239" name="Google Shape;239;p6"/>
          <p:cNvPicPr preferRelativeResize="0"/>
          <p:nvPr/>
        </p:nvPicPr>
        <p:blipFill rotWithShape="1">
          <a:blip r:embed="rId3">
            <a:alphaModFix/>
          </a:blip>
          <a:srcRect b="0" l="0" r="0" t="0"/>
          <a:stretch/>
        </p:blipFill>
        <p:spPr>
          <a:xfrm>
            <a:off x="304800" y="2362200"/>
            <a:ext cx="8534400" cy="3736975"/>
          </a:xfrm>
          <a:prstGeom prst="rect">
            <a:avLst/>
          </a:prstGeom>
          <a:noFill/>
          <a:ln>
            <a:noFill/>
          </a:ln>
        </p:spPr>
      </p:pic>
    </p:spTree>
  </p:cSld>
  <p:clrMapOvr>
    <a:masterClrMapping/>
  </p:clrMapOvr>
  <p:transition spd="slow">
    <p:checke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7"/>
          <p:cNvSpPr txBox="1"/>
          <p:nvPr>
            <p:ph idx="4294967295" type="body"/>
          </p:nvPr>
        </p:nvSpPr>
        <p:spPr>
          <a:xfrm>
            <a:off x="317500" y="457200"/>
            <a:ext cx="3111500" cy="5486400"/>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000"/>
              <a:buFont typeface="Calibri"/>
              <a:buChar char=" "/>
            </a:pPr>
            <a:r>
              <a:rPr b="0" i="0" lang="en-US" sz="2000" u="none" cap="none" strike="noStrike">
                <a:solidFill>
                  <a:srgbClr val="404040"/>
                </a:solidFill>
                <a:latin typeface="Calibri"/>
                <a:ea typeface="Calibri"/>
                <a:cs typeface="Calibri"/>
                <a:sym typeface="Calibri"/>
              </a:rPr>
              <a:t>Cuando la luz choca con la materia, parte de la energía de la luz se absorbe y se convierte en otras formas de energía.</a:t>
            </a:r>
            <a:endParaRPr/>
          </a:p>
          <a:p>
            <a:pPr indent="-90487" lvl="0" marL="90487" marR="0" rtl="0" algn="l">
              <a:lnSpc>
                <a:spcPct val="90000"/>
              </a:lnSpc>
              <a:spcBef>
                <a:spcPts val="1400"/>
              </a:spcBef>
              <a:spcAft>
                <a:spcPts val="0"/>
              </a:spcAft>
              <a:buClr>
                <a:schemeClr val="accent1"/>
              </a:buClr>
              <a:buSzPts val="2000"/>
              <a:buFont typeface="Calibri"/>
              <a:buNone/>
            </a:pPr>
            <a:r>
              <a:t/>
            </a:r>
            <a:endParaRPr b="0" i="0" sz="2000" u="none" cap="none" strike="noStrike">
              <a:solidFill>
                <a:srgbClr val="404040"/>
              </a:solidFill>
              <a:latin typeface="Calibri"/>
              <a:ea typeface="Calibri"/>
              <a:cs typeface="Calibri"/>
              <a:sym typeface="Calibri"/>
            </a:endParaRPr>
          </a:p>
          <a:p>
            <a:pPr indent="-90487" lvl="0" marL="90487" marR="0" rtl="0" algn="l">
              <a:lnSpc>
                <a:spcPct val="90000"/>
              </a:lnSpc>
              <a:spcBef>
                <a:spcPts val="1400"/>
              </a:spcBef>
              <a:spcAft>
                <a:spcPts val="0"/>
              </a:spcAft>
              <a:buClr>
                <a:schemeClr val="accent1"/>
              </a:buClr>
              <a:buSzPts val="2000"/>
              <a:buFont typeface="Calibri"/>
              <a:buChar char=" "/>
            </a:pPr>
            <a:r>
              <a:rPr b="0" i="0" lang="en-US" sz="2000" u="none" cap="none" strike="noStrike">
                <a:solidFill>
                  <a:srgbClr val="404040"/>
                </a:solidFill>
                <a:latin typeface="Calibri"/>
                <a:ea typeface="Calibri"/>
                <a:cs typeface="Calibri"/>
                <a:sym typeface="Calibri"/>
              </a:rPr>
              <a:t>Cuando la luz del sol choca con los pigmentos fotosintéticos, se absorbe parte de la energía lumínica, que, eventualmente, se convierte en energía química. Esta energía se va a almacenar en moléculas de glucosa, que se producen en parte de las reacciones de fotosíntesis.</a:t>
            </a:r>
            <a:endParaRPr/>
          </a:p>
        </p:txBody>
      </p:sp>
      <p:pic>
        <p:nvPicPr>
          <p:cNvPr id="246" name="Google Shape;246;p7"/>
          <p:cNvPicPr preferRelativeResize="0"/>
          <p:nvPr>
            <p:ph idx="4294967295" type="body"/>
          </p:nvPr>
        </p:nvPicPr>
        <p:blipFill rotWithShape="1">
          <a:blip r:embed="rId3">
            <a:alphaModFix/>
          </a:blip>
          <a:srcRect b="0" l="0" r="0" t="0"/>
          <a:stretch/>
        </p:blipFill>
        <p:spPr>
          <a:xfrm>
            <a:off x="3484562" y="1562100"/>
            <a:ext cx="5534025" cy="3733800"/>
          </a:xfrm>
          <a:prstGeom prst="rect">
            <a:avLst/>
          </a:prstGeom>
          <a:noFill/>
          <a:ln>
            <a:noFill/>
          </a:ln>
        </p:spPr>
      </p:pic>
      <p:sp>
        <p:nvSpPr>
          <p:cNvPr id="247" name="Google Shape;247;p7"/>
          <p:cNvSpPr txBox="1"/>
          <p:nvPr/>
        </p:nvSpPr>
        <p:spPr>
          <a:xfrm>
            <a:off x="274637" y="1949450"/>
            <a:ext cx="9144000" cy="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8"/>
          <p:cNvSpPr txBox="1"/>
          <p:nvPr>
            <p:ph idx="4294967295" type="title"/>
          </p:nvPr>
        </p:nvSpPr>
        <p:spPr>
          <a:xfrm>
            <a:off x="284162" y="85725"/>
            <a:ext cx="7543800" cy="144938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0" i="0" lang="en-US" sz="4800" u="none" cap="none" strike="noStrike">
                <a:solidFill>
                  <a:srgbClr val="404040"/>
                </a:solidFill>
                <a:latin typeface="Calibri"/>
                <a:ea typeface="Calibri"/>
                <a:cs typeface="Calibri"/>
                <a:sym typeface="Calibri"/>
              </a:rPr>
              <a:t>En plantas:</a:t>
            </a:r>
            <a:endParaRPr/>
          </a:p>
        </p:txBody>
      </p:sp>
      <p:sp>
        <p:nvSpPr>
          <p:cNvPr id="254" name="Google Shape;254;p8"/>
          <p:cNvSpPr txBox="1"/>
          <p:nvPr>
            <p:ph idx="4294967295" type="body"/>
          </p:nvPr>
        </p:nvSpPr>
        <p:spPr>
          <a:xfrm>
            <a:off x="315912" y="1712912"/>
            <a:ext cx="3733800" cy="4530725"/>
          </a:xfrm>
          <a:prstGeom prst="rect">
            <a:avLst/>
          </a:prstGeom>
          <a:noFill/>
          <a:ln>
            <a:noFill/>
          </a:ln>
        </p:spPr>
        <p:txBody>
          <a:bodyPr anchorCtr="0" anchor="t" bIns="45700" lIns="0" spcFirstLastPara="1" rIns="0" wrap="square" tIns="45700">
            <a:noAutofit/>
          </a:bodyPr>
          <a:lstStyle/>
          <a:p>
            <a:pPr indent="-90487" lvl="0" marL="90487" marR="0" rtl="0" algn="l">
              <a:lnSpc>
                <a:spcPct val="90000"/>
              </a:lnSpc>
              <a:spcBef>
                <a:spcPts val="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La fotosíntesis se lleva a cabo en los cloroplastos de las hojas o tallos jóvenes.</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Los cloroplastos contienen los pigmentos que absorben energía del sol.</a:t>
            </a:r>
            <a:endParaRPr/>
          </a:p>
          <a:p>
            <a:pPr indent="-90487" lvl="0" marL="90487" marR="0" rtl="0" algn="l">
              <a:lnSpc>
                <a:spcPct val="90000"/>
              </a:lnSpc>
              <a:spcBef>
                <a:spcPts val="1400"/>
              </a:spcBef>
              <a:spcAft>
                <a:spcPts val="0"/>
              </a:spcAft>
              <a:buClr>
                <a:schemeClr val="accent1"/>
              </a:buClr>
              <a:buSzPts val="2400"/>
              <a:buFont typeface="Calibri"/>
              <a:buChar char=" "/>
            </a:pPr>
            <a:r>
              <a:rPr b="0" i="0" lang="en-US" sz="2400" u="none" cap="none" strike="noStrike">
                <a:solidFill>
                  <a:srgbClr val="404040"/>
                </a:solidFill>
                <a:latin typeface="Calibri"/>
                <a:ea typeface="Calibri"/>
                <a:cs typeface="Calibri"/>
                <a:sym typeface="Calibri"/>
              </a:rPr>
              <a:t>La membrana interior del cloroplasto rodea el </a:t>
            </a:r>
            <a:r>
              <a:rPr b="1" i="0" lang="en-US" sz="2400" u="none" cap="none" strike="noStrike">
                <a:solidFill>
                  <a:srgbClr val="404040"/>
                </a:solidFill>
                <a:latin typeface="Calibri"/>
                <a:ea typeface="Calibri"/>
                <a:cs typeface="Calibri"/>
                <a:sym typeface="Calibri"/>
              </a:rPr>
              <a:t>estroma, </a:t>
            </a:r>
            <a:r>
              <a:rPr b="0" i="0" lang="en-US" sz="2400" u="none" cap="none" strike="noStrike">
                <a:solidFill>
                  <a:srgbClr val="404040"/>
                </a:solidFill>
                <a:latin typeface="Calibri"/>
                <a:ea typeface="Calibri"/>
                <a:cs typeface="Calibri"/>
                <a:sym typeface="Calibri"/>
              </a:rPr>
              <a:t>donde los</a:t>
            </a:r>
            <a:r>
              <a:rPr b="1" i="0" lang="en-US" sz="2400" u="none" cap="none" strike="noStrike">
                <a:solidFill>
                  <a:srgbClr val="404040"/>
                </a:solidFill>
                <a:latin typeface="Calibri"/>
                <a:ea typeface="Calibri"/>
                <a:cs typeface="Calibri"/>
                <a:sym typeface="Calibri"/>
              </a:rPr>
              <a:t> tilacoides </a:t>
            </a:r>
            <a:r>
              <a:rPr b="0" i="0" lang="en-US" sz="2400" u="none" cap="none" strike="noStrike">
                <a:solidFill>
                  <a:srgbClr val="404040"/>
                </a:solidFill>
                <a:latin typeface="Calibri"/>
                <a:ea typeface="Calibri"/>
                <a:cs typeface="Calibri"/>
                <a:sym typeface="Calibri"/>
              </a:rPr>
              <a:t>se agrupan formando</a:t>
            </a:r>
            <a:r>
              <a:rPr b="1" i="0" lang="en-US" sz="2400" u="none" cap="none" strike="noStrike">
                <a:solidFill>
                  <a:srgbClr val="404040"/>
                </a:solidFill>
                <a:latin typeface="Calibri"/>
                <a:ea typeface="Calibri"/>
                <a:cs typeface="Calibri"/>
                <a:sym typeface="Calibri"/>
              </a:rPr>
              <a:t> granas.</a:t>
            </a:r>
            <a:endParaRPr/>
          </a:p>
          <a:p>
            <a:pPr indent="0" lvl="0" marL="90488" marR="0" rtl="0" algn="l">
              <a:lnSpc>
                <a:spcPct val="90000"/>
              </a:lnSpc>
              <a:spcBef>
                <a:spcPts val="1400"/>
              </a:spcBef>
              <a:spcAft>
                <a:spcPts val="0"/>
              </a:spcAft>
              <a:buClr>
                <a:schemeClr val="accent1"/>
              </a:buClr>
              <a:buSzPts val="2400"/>
              <a:buFont typeface="Calibri"/>
              <a:buNone/>
            </a:pPr>
            <a:r>
              <a:t/>
            </a:r>
            <a:endParaRPr b="1" i="0" sz="2400" u="none">
              <a:solidFill>
                <a:srgbClr val="404040"/>
              </a:solidFill>
              <a:latin typeface="Calibri"/>
              <a:ea typeface="Calibri"/>
              <a:cs typeface="Calibri"/>
              <a:sym typeface="Calibri"/>
            </a:endParaRPr>
          </a:p>
        </p:txBody>
      </p:sp>
      <p:pic>
        <p:nvPicPr>
          <p:cNvPr descr="7" id="255" name="Google Shape;255;p8"/>
          <p:cNvPicPr preferRelativeResize="0"/>
          <p:nvPr>
            <p:ph idx="4294967295" type="body"/>
          </p:nvPr>
        </p:nvPicPr>
        <p:blipFill rotWithShape="1">
          <a:blip r:embed="rId3">
            <a:alphaModFix/>
          </a:blip>
          <a:srcRect b="0" l="0" r="0" t="0"/>
          <a:stretch/>
        </p:blipFill>
        <p:spPr>
          <a:xfrm>
            <a:off x="4135437" y="127000"/>
            <a:ext cx="4692650" cy="3173412"/>
          </a:xfrm>
          <a:prstGeom prst="rect">
            <a:avLst/>
          </a:prstGeom>
          <a:noFill/>
          <a:ln>
            <a:noFill/>
          </a:ln>
        </p:spPr>
      </p:pic>
      <p:pic>
        <p:nvPicPr>
          <p:cNvPr descr="Image640" id="256" name="Google Shape;256;p8"/>
          <p:cNvPicPr preferRelativeResize="0"/>
          <p:nvPr/>
        </p:nvPicPr>
        <p:blipFill rotWithShape="1">
          <a:blip r:embed="rId4">
            <a:alphaModFix/>
          </a:blip>
          <a:srcRect b="0" l="0" r="0" t="0"/>
          <a:stretch/>
        </p:blipFill>
        <p:spPr>
          <a:xfrm>
            <a:off x="4195762" y="3236912"/>
            <a:ext cx="4572000" cy="327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9"/>
          <p:cNvSpPr txBox="1"/>
          <p:nvPr>
            <p:ph type="title"/>
          </p:nvPr>
        </p:nvSpPr>
        <p:spPr>
          <a:xfrm>
            <a:off x="663575" y="565150"/>
            <a:ext cx="8229600" cy="990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3600"/>
              <a:buFont typeface="Calibri"/>
              <a:buNone/>
            </a:pPr>
            <a:r>
              <a:rPr b="1" i="0" lang="en-US" sz="3600" u="none">
                <a:solidFill>
                  <a:srgbClr val="404040"/>
                </a:solidFill>
                <a:latin typeface="Calibri"/>
                <a:ea typeface="Calibri"/>
                <a:cs typeface="Calibri"/>
                <a:sym typeface="Calibri"/>
              </a:rPr>
              <a:t>Pigmentos fotosintéticos</a:t>
            </a:r>
            <a:endParaRPr/>
          </a:p>
        </p:txBody>
      </p:sp>
      <p:sp>
        <p:nvSpPr>
          <p:cNvPr id="263" name="Google Shape;263;p9"/>
          <p:cNvSpPr txBox="1"/>
          <p:nvPr>
            <p:ph idx="1" type="body"/>
          </p:nvPr>
        </p:nvSpPr>
        <p:spPr>
          <a:xfrm>
            <a:off x="457200" y="1941512"/>
            <a:ext cx="8229600" cy="4351337"/>
          </a:xfrm>
          <a:prstGeom prst="rect">
            <a:avLst/>
          </a:prstGeom>
          <a:noFill/>
          <a:ln>
            <a:noFill/>
          </a:ln>
        </p:spPr>
        <p:txBody>
          <a:bodyPr anchorCtr="0" anchor="t" bIns="45700" lIns="0" spcFirstLastPara="1" rIns="0" wrap="square" tIns="45700">
            <a:normAutofit/>
          </a:bodyPr>
          <a:lstStyle/>
          <a:p>
            <a:pPr indent="-90487" lvl="0" marL="90487" marR="0" rtl="0" algn="l">
              <a:lnSpc>
                <a:spcPct val="90000"/>
              </a:lnSpc>
              <a:spcBef>
                <a:spcPts val="0"/>
              </a:spcBef>
              <a:spcAft>
                <a:spcPts val="0"/>
              </a:spcAft>
              <a:buClr>
                <a:schemeClr val="accent1"/>
              </a:buClr>
              <a:buSzPts val="2800"/>
              <a:buFont typeface="Calibri"/>
              <a:buChar char=" "/>
            </a:pPr>
            <a:r>
              <a:rPr b="0" i="0" lang="en-US" sz="2800" u="none" cap="none" strike="noStrike">
                <a:solidFill>
                  <a:srgbClr val="404040"/>
                </a:solidFill>
                <a:latin typeface="Calibri"/>
                <a:ea typeface="Calibri"/>
                <a:cs typeface="Calibri"/>
                <a:sym typeface="Calibri"/>
              </a:rPr>
              <a:t>La luz es capturada por </a:t>
            </a:r>
            <a:r>
              <a:rPr b="0" i="0" lang="en-US" sz="2800" u="none" cap="none" strike="noStrike">
                <a:solidFill>
                  <a:srgbClr val="CF0E30"/>
                </a:solidFill>
                <a:latin typeface="Calibri"/>
                <a:ea typeface="Calibri"/>
                <a:cs typeface="Calibri"/>
                <a:sym typeface="Calibri"/>
              </a:rPr>
              <a:t>pigmentos </a:t>
            </a:r>
            <a:r>
              <a:rPr b="0" i="0" lang="en-US" sz="2800" u="none" cap="none" strike="noStrike">
                <a:solidFill>
                  <a:srgbClr val="C00000"/>
                </a:solidFill>
                <a:latin typeface="Calibri"/>
                <a:ea typeface="Calibri"/>
                <a:cs typeface="Calibri"/>
                <a:sym typeface="Calibri"/>
              </a:rPr>
              <a:t>fotosintéticos.</a:t>
            </a:r>
            <a:endParaRPr/>
          </a:p>
          <a:p>
            <a:pPr indent="-90487" lvl="0" marL="90487" marR="0" rtl="0" algn="l">
              <a:lnSpc>
                <a:spcPct val="90000"/>
              </a:lnSpc>
              <a:spcBef>
                <a:spcPts val="1200"/>
              </a:spcBef>
              <a:spcAft>
                <a:spcPts val="0"/>
              </a:spcAft>
              <a:buClr>
                <a:schemeClr val="accent1"/>
              </a:buClr>
              <a:buSzPts val="2800"/>
              <a:buFont typeface="Calibri"/>
              <a:buChar char=" "/>
            </a:pPr>
            <a:r>
              <a:rPr b="0" i="0" lang="en-US" sz="2800" u="none" cap="none" strike="noStrike">
                <a:solidFill>
                  <a:srgbClr val="404040"/>
                </a:solidFill>
                <a:latin typeface="Calibri"/>
                <a:ea typeface="Calibri"/>
                <a:cs typeface="Calibri"/>
                <a:sym typeface="Calibri"/>
              </a:rPr>
              <a:t>La </a:t>
            </a:r>
            <a:r>
              <a:rPr b="1" i="0" lang="en-US" sz="2800" u="none" cap="none" strike="noStrike">
                <a:solidFill>
                  <a:srgbClr val="404040"/>
                </a:solidFill>
                <a:latin typeface="Calibri"/>
                <a:ea typeface="Calibri"/>
                <a:cs typeface="Calibri"/>
                <a:sym typeface="Calibri"/>
              </a:rPr>
              <a:t>clorofila a </a:t>
            </a:r>
            <a:r>
              <a:rPr b="0" i="0" lang="en-US" sz="2800" u="none" cap="none" strike="noStrike">
                <a:solidFill>
                  <a:srgbClr val="404040"/>
                </a:solidFill>
                <a:latin typeface="Calibri"/>
                <a:ea typeface="Calibri"/>
                <a:cs typeface="Calibri"/>
                <a:sym typeface="Calibri"/>
              </a:rPr>
              <a:t>es el pigmento principal y se encuentra en todas las plantas, en algunos protistas y cianobacterias.</a:t>
            </a:r>
            <a:endParaRPr/>
          </a:p>
          <a:p>
            <a:pPr indent="-90487" lvl="0" marL="90487" marR="0" rtl="0" algn="l">
              <a:lnSpc>
                <a:spcPct val="90000"/>
              </a:lnSpc>
              <a:spcBef>
                <a:spcPts val="1200"/>
              </a:spcBef>
              <a:spcAft>
                <a:spcPts val="0"/>
              </a:spcAft>
              <a:buClr>
                <a:schemeClr val="accent1"/>
              </a:buClr>
              <a:buSzPts val="2800"/>
              <a:buFont typeface="Calibri"/>
              <a:buChar char=" "/>
            </a:pPr>
            <a:r>
              <a:rPr b="0" i="0" lang="en-US" sz="2800" u="none" cap="none" strike="noStrike">
                <a:solidFill>
                  <a:srgbClr val="404040"/>
                </a:solidFill>
                <a:latin typeface="Calibri"/>
                <a:ea typeface="Calibri"/>
                <a:cs typeface="Calibri"/>
                <a:sym typeface="Calibri"/>
              </a:rPr>
              <a:t>Los pigmentos accesorios amplían el rango de ondas lumínicas que pueden ser absorbidas durante la fotosíntesis.</a:t>
            </a:r>
            <a:endParaRPr/>
          </a:p>
          <a:p>
            <a:pPr indent="-90487" lvl="0" marL="90487" marR="0" rtl="0" algn="l">
              <a:lnSpc>
                <a:spcPct val="90000"/>
              </a:lnSpc>
              <a:spcBef>
                <a:spcPts val="0"/>
              </a:spcBef>
              <a:spcAft>
                <a:spcPts val="0"/>
              </a:spcAft>
              <a:buClr>
                <a:schemeClr val="accent1"/>
              </a:buClr>
              <a:buSzPts val="2800"/>
              <a:buFont typeface="Calibri"/>
              <a:buNone/>
            </a:pPr>
            <a:r>
              <a:t/>
            </a:r>
            <a:endParaRPr b="0" i="0" sz="2800" u="none" cap="none" strike="noStrike">
              <a:solidFill>
                <a:srgbClr val="404040"/>
              </a:solidFill>
              <a:latin typeface="Calibri"/>
              <a:ea typeface="Calibri"/>
              <a:cs typeface="Calibri"/>
              <a:sym typeface="Calibri"/>
            </a:endParaRPr>
          </a:p>
          <a:p>
            <a:pPr indent="-90487" lvl="0" marL="90487" marR="0" rtl="0" algn="l">
              <a:lnSpc>
                <a:spcPct val="90000"/>
              </a:lnSpc>
              <a:spcBef>
                <a:spcPts val="0"/>
              </a:spcBef>
              <a:spcAft>
                <a:spcPts val="0"/>
              </a:spcAft>
              <a:buClr>
                <a:schemeClr val="accent1"/>
              </a:buClr>
              <a:buSzPts val="2800"/>
              <a:buFont typeface="Noto Sans Symbols"/>
              <a:buChar char="🞂"/>
            </a:pPr>
            <a:r>
              <a:rPr b="0" i="0" lang="en-US" sz="2800" u="none" cap="none" strike="noStrike">
                <a:solidFill>
                  <a:srgbClr val="404040"/>
                </a:solidFill>
                <a:latin typeface="Calibri"/>
                <a:ea typeface="Calibri"/>
                <a:cs typeface="Calibri"/>
                <a:sym typeface="Calibri"/>
              </a:rPr>
              <a:t> Ejemplos de pigmentos accesorios son: </a:t>
            </a:r>
            <a:r>
              <a:rPr b="1" i="0" lang="en-US" sz="2800" u="none" cap="none" strike="noStrike">
                <a:solidFill>
                  <a:srgbClr val="404040"/>
                </a:solidFill>
                <a:latin typeface="Calibri"/>
                <a:ea typeface="Calibri"/>
                <a:cs typeface="Calibri"/>
                <a:sym typeface="Calibri"/>
              </a:rPr>
              <a:t>carotenoides, clorofila b, xantofilas</a:t>
            </a:r>
            <a:r>
              <a:rPr b="0" i="0" lang="en-US" sz="2800" u="none" cap="none" strike="noStrike">
                <a:solidFill>
                  <a:srgbClr val="FF6600"/>
                </a:solidFill>
                <a:latin typeface="Calibri"/>
                <a:ea typeface="Calibri"/>
                <a:cs typeface="Calibri"/>
                <a:sym typeface="Calibri"/>
              </a:rPr>
              <a:t>.</a:t>
            </a:r>
            <a:endParaRPr/>
          </a:p>
          <a:p>
            <a:pPr indent="0" lvl="0" marL="90488" marR="0" rtl="0" algn="l">
              <a:lnSpc>
                <a:spcPct val="90000"/>
              </a:lnSpc>
              <a:spcBef>
                <a:spcPts val="1200"/>
              </a:spcBef>
              <a:spcAft>
                <a:spcPts val="0"/>
              </a:spcAft>
              <a:buClr>
                <a:schemeClr val="accent1"/>
              </a:buClr>
              <a:buSzPts val="2800"/>
              <a:buFont typeface="Calibri"/>
              <a:buNone/>
            </a:pPr>
            <a:r>
              <a:t/>
            </a:r>
            <a:endParaRPr b="0" i="0" sz="2800" u="none" cap="none" strike="noStrike">
              <a:solidFill>
                <a:srgbClr val="FF6600"/>
              </a:solidFill>
              <a:latin typeface="Calibri"/>
              <a:ea typeface="Calibri"/>
              <a:cs typeface="Calibri"/>
              <a:sym typeface="Calibri"/>
            </a:endParaRPr>
          </a:p>
        </p:txBody>
      </p:sp>
      <p:sp>
        <p:nvSpPr>
          <p:cNvPr descr="pigmentos" id="264" name="Google Shape;264;p9"/>
          <p:cNvSpPr txBox="1"/>
          <p:nvPr/>
        </p:nvSpPr>
        <p:spPr>
          <a:xfrm>
            <a:off x="4424362" y="3281362"/>
            <a:ext cx="296862" cy="2968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pigmentos" id="265" name="Google Shape;265;p9"/>
          <p:cNvSpPr txBox="1"/>
          <p:nvPr/>
        </p:nvSpPr>
        <p:spPr>
          <a:xfrm>
            <a:off x="4424362" y="3281362"/>
            <a:ext cx="296862" cy="2968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3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9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8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7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2001-10-21T19:26:07Z</dcterms:created>
  <dc:creator>Nilia Robles</dc:creator>
</cp:coreProperties>
</file>

<file path=docProps/custom.xml><?xml version="1.0" encoding="utf-8"?>
<Properties xmlns="http://schemas.openxmlformats.org/officeDocument/2006/custom-properties" xmlns:vt="http://schemas.openxmlformats.org/officeDocument/2006/docPropsVTypes"/>
</file>