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8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g26KCAv/ZU4ZkygqjN4jtPjAe5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17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Figure 18.2  Cutting, Splicing, and Joining DNA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Some restriction enzymes (</a:t>
            </a:r>
            <a:r>
              <a:rPr lang="en-US" i="1"/>
              <a:t>Eco</a:t>
            </a:r>
            <a:r>
              <a:rPr lang="en-US"/>
              <a:t>RI is shown here) make staggered cuts in DNA. </a:t>
            </a:r>
            <a:r>
              <a:rPr lang="en-US" i="1"/>
              <a:t>Eco</a:t>
            </a:r>
            <a:r>
              <a:rPr lang="en-US"/>
              <a:t>RI can be used to cut two different DNA molecules (blue and orange). The exposed bases can hydrogen-bond with complementary exposed bases on other DNA fragments, forming recombinant DNA. DNA ligase stabilizes the recombinant molecule by forming covalent bonds in the DNA backbone.</a:t>
            </a:r>
            <a:endParaRPr/>
          </a:p>
        </p:txBody>
      </p:sp>
      <p:sp>
        <p:nvSpPr>
          <p:cNvPr id="142" name="Google Shape;142;p7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54" name="Google Shape;15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3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4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5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5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EXT_AND_OBJEC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8"/>
          <p:cNvSpPr txBox="1"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1"/>
          </p:nvPr>
        </p:nvSpPr>
        <p:spPr>
          <a:xfrm>
            <a:off x="457200" y="1719263"/>
            <a:ext cx="4038600" cy="441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2"/>
          </p:nvPr>
        </p:nvSpPr>
        <p:spPr>
          <a:xfrm>
            <a:off x="4648200" y="1719263"/>
            <a:ext cx="4038600" cy="441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2 Content" type="txAndTwoObj">
  <p:cSld name="TEXT_AND_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9"/>
          <p:cNvSpPr txBox="1"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body" idx="1"/>
          </p:nvPr>
        </p:nvSpPr>
        <p:spPr>
          <a:xfrm>
            <a:off x="457200" y="1719263"/>
            <a:ext cx="4038600" cy="441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2"/>
          </p:nvPr>
        </p:nvSpPr>
        <p:spPr>
          <a:xfrm>
            <a:off x="4648200" y="1719263"/>
            <a:ext cx="4038600" cy="2128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body" idx="3"/>
          </p:nvPr>
        </p:nvSpPr>
        <p:spPr>
          <a:xfrm>
            <a:off x="4648200" y="4000500"/>
            <a:ext cx="4038600" cy="213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1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3"/>
            <a:ext cx="4351337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11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SFQHt-zIQ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vq759wKCCUQ" TargetMode="External"/><Relationship Id="rId4" Type="http://schemas.openxmlformats.org/officeDocument/2006/relationships/hyperlink" Target="https://www.youtube.com/watch?v=vtxb6Tr8Y3s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www.dartmouth.edu/~chem41/lab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://2012.igem.org/Team:USTC-China/backgroun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biology.stackexchange.com/questions/41224/what-does-it-mean-to-clone-a-gen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bio.libretexts.org/Bookshelves/Microbiology/Book%3A_Microbiology_(Bruslind)/18%3A_Genetic_Engineering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"/>
          <p:cNvSpPr txBox="1">
            <a:spLocks noGrp="1"/>
          </p:cNvSpPr>
          <p:nvPr>
            <p:ph type="ctrTitle"/>
          </p:nvPr>
        </p:nvSpPr>
        <p:spPr>
          <a:xfrm>
            <a:off x="1143000" y="1122362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0" i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Técnicas de Biología Molecular</a:t>
            </a:r>
            <a:endParaRPr/>
          </a:p>
        </p:txBody>
      </p:sp>
      <p:sp>
        <p:nvSpPr>
          <p:cNvPr id="104" name="Google Shape;104;p1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Biol 30</a:t>
            </a:r>
            <a:r>
              <a:rPr lang="en-US" sz="3600"/>
              <a:t>63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"/>
          <p:cNvSpPr txBox="1">
            <a:spLocks noGrp="1"/>
          </p:cNvSpPr>
          <p:nvPr>
            <p:ph type="title"/>
          </p:nvPr>
        </p:nvSpPr>
        <p:spPr>
          <a:xfrm>
            <a:off x="628650" y="17462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 sz="33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Varias preocupaciones con la manupulación genética:</a:t>
            </a:r>
            <a:endParaRPr/>
          </a:p>
        </p:txBody>
      </p:sp>
      <p:sp>
        <p:nvSpPr>
          <p:cNvPr id="166" name="Google Shape;166;p10"/>
          <p:cNvSpPr txBox="1">
            <a:spLocks noGrp="1"/>
          </p:cNvSpPr>
          <p:nvPr>
            <p:ph type="body" idx="1"/>
          </p:nvPr>
        </p:nvSpPr>
        <p:spPr>
          <a:xfrm>
            <a:off x="250825" y="1528762"/>
            <a:ext cx="316865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Problemas de ética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Preocupaciones ambientales de que los organismos transgénicos afecten las poblaciones silvestres.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Preocupaciones de efectos a corto y largo plazo de la manipulación de genes sobre los organismos a los que se le insertan genes.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Preocupaciones sobre efectos de consumir alimentos genéticamente modificados.</a:t>
            </a:r>
            <a:endParaRPr/>
          </a:p>
        </p:txBody>
      </p:sp>
      <p:pic>
        <p:nvPicPr>
          <p:cNvPr id="167" name="Google Shape;167;p1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630612" y="1690687"/>
            <a:ext cx="5334000" cy="4189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 sz="33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Principios de electroforesis</a:t>
            </a:r>
            <a:endParaRPr/>
          </a:p>
        </p:txBody>
      </p:sp>
      <p:sp>
        <p:nvSpPr>
          <p:cNvPr id="173" name="Google Shape;173;p1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438525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Técnica usada para separar y purificar macromoléculas (i.e. proteinas, ácidos nucleicos) que varían en tamaño, carga o conformación.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Cuando las moléculas cargadas son colocadas en un campo eléctrico, estas migran hacia el polo positivo (ánodo) o polo negativo (cátodo) de acuerdo a su carga. </a:t>
            </a:r>
            <a:endParaRPr/>
          </a:p>
        </p:txBody>
      </p:sp>
      <p:pic>
        <p:nvPicPr>
          <p:cNvPr id="174" name="Google Shape;174;p1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67175" y="1916112"/>
            <a:ext cx="4662487" cy="345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 sz="33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Geles comúnmente usados:</a:t>
            </a:r>
            <a:endParaRPr/>
          </a:p>
        </p:txBody>
      </p:sp>
      <p:sp>
        <p:nvSpPr>
          <p:cNvPr id="180" name="Google Shape;180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Agarosa:</a:t>
            </a: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polisacárido </a:t>
            </a:r>
            <a:r>
              <a:rPr lang="en-US"/>
              <a:t>extraído</a:t>
            </a: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algas.  No tóxico.  Poco poder de resolución pero alto grado de separación. Separa fragmentos de DNA de 200 a 50,000 pb.</a:t>
            </a:r>
            <a:b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Poliacrilamida: </a:t>
            </a: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polímero de acrilamida</a:t>
            </a:r>
            <a:r>
              <a:rPr lang="en-US" sz="21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Tóxico.  Menor grado de separación pero alto poder de resolución.  Usado para fragmentos de DNA de 500 pb. Usado para separar mezclas de proteínas.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"/>
          <p:cNvSpPr txBox="1">
            <a:spLocks noGrp="1"/>
          </p:cNvSpPr>
          <p:nvPr>
            <p:ph type="title"/>
          </p:nvPr>
        </p:nvSpPr>
        <p:spPr>
          <a:xfrm>
            <a:off x="571500" y="17462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 sz="33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Electroforesis:</a:t>
            </a:r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body" idx="1"/>
          </p:nvPr>
        </p:nvSpPr>
        <p:spPr>
          <a:xfrm>
            <a:off x="323850" y="1052512"/>
            <a:ext cx="38862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1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Después de cortar el ADN con las enzimas de restriccion, los fragmentos son separados por su tamaño usando un gel de electroforesis.</a:t>
            </a:r>
            <a:endParaRPr/>
          </a:p>
          <a:p>
            <a:pPr marL="514350" marR="0" lvl="1" indent="-127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1" indent="-171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Luego de que la gel se “corre” el DNA se tiñe para revelar los patrones de bandas formados en el gel que corresponden a fragmentos de diferentes tamaños. </a:t>
            </a:r>
            <a:endParaRPr/>
          </a:p>
          <a:p>
            <a:pPr marL="171450" marR="0" lvl="0" indent="-127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1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29150" y="2446337"/>
            <a:ext cx="3886200" cy="3109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"/>
          <p:cNvSpPr txBox="1">
            <a:spLocks noGrp="1"/>
          </p:cNvSpPr>
          <p:nvPr>
            <p:ph type="body" idx="1"/>
          </p:nvPr>
        </p:nvSpPr>
        <p:spPr>
          <a:xfrm>
            <a:off x="5105400" y="2997200"/>
            <a:ext cx="4038600" cy="307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Fosa 2: Lambda cortado con </a:t>
            </a:r>
            <a:r>
              <a:rPr lang="en-US" sz="2600" b="0" i="1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</a:t>
            </a:r>
            <a:r>
              <a:rPr lang="en-US" sz="26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Fosa 3: Lamda cortado con </a:t>
            </a:r>
            <a:r>
              <a:rPr lang="en-US" sz="2600" b="0" i="1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Hin</a:t>
            </a:r>
            <a:r>
              <a:rPr lang="en-US" sz="26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dIII.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Fosa 4: Lamda sin cortar.</a:t>
            </a:r>
            <a:endParaRPr/>
          </a:p>
        </p:txBody>
      </p:sp>
      <p:sp>
        <p:nvSpPr>
          <p:cNvPr id="193" name="Google Shape;193;p14"/>
          <p:cNvSpPr txBox="1"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4"/>
          <p:cNvSpPr txBox="1"/>
          <p:nvPr/>
        </p:nvSpPr>
        <p:spPr>
          <a:xfrm>
            <a:off x="5148262" y="1916112"/>
            <a:ext cx="3311525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Resultados luego de teñir:</a:t>
            </a:r>
            <a:endParaRPr/>
          </a:p>
        </p:txBody>
      </p:sp>
      <p:pic>
        <p:nvPicPr>
          <p:cNvPr id="195" name="Google Shape;19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375" y="1214437"/>
            <a:ext cx="4078287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4"/>
          <p:cNvSpPr txBox="1"/>
          <p:nvPr/>
        </p:nvSpPr>
        <p:spPr>
          <a:xfrm>
            <a:off x="5500687" y="5929312"/>
            <a:ext cx="3500437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Fuente: Carolina Biological restriction enzime dna kit.</a:t>
            </a:r>
            <a:endParaRPr/>
          </a:p>
        </p:txBody>
      </p:sp>
      <p:cxnSp>
        <p:nvCxnSpPr>
          <p:cNvPr id="197" name="Google Shape;197;p14"/>
          <p:cNvCxnSpPr/>
          <p:nvPr/>
        </p:nvCxnSpPr>
        <p:spPr>
          <a:xfrm rot="10800000">
            <a:off x="4140200" y="3284537"/>
            <a:ext cx="1008062" cy="158432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5" descr="http://www.apsnet.org/edcenter/K-12/TeachersGuide/PlantBiotechnology/PublishingImages/act3fig0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0" y="2500312"/>
            <a:ext cx="866775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5" descr="http://www.apsnet.org/edcenter/K-12/TeachersGuide/PlantBiotechnology/PublishingImages/act3fig0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2375" y="2500312"/>
            <a:ext cx="857250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5"/>
          <p:cNvSpPr txBox="1"/>
          <p:nvPr/>
        </p:nvSpPr>
        <p:spPr>
          <a:xfrm>
            <a:off x="5929312" y="5000625"/>
            <a:ext cx="12858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Corte con </a:t>
            </a:r>
            <a:r>
              <a:rPr lang="en-US" sz="18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Eco</a:t>
            </a: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</a:t>
            </a:r>
            <a:endParaRPr/>
          </a:p>
        </p:txBody>
      </p:sp>
      <p:sp>
        <p:nvSpPr>
          <p:cNvPr id="205" name="Google Shape;205;p15"/>
          <p:cNvSpPr txBox="1"/>
          <p:nvPr/>
        </p:nvSpPr>
        <p:spPr>
          <a:xfrm>
            <a:off x="7500937" y="5000625"/>
            <a:ext cx="12858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Corte con </a:t>
            </a:r>
            <a:r>
              <a:rPr lang="en-US" sz="18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Hind</a:t>
            </a: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III</a:t>
            </a:r>
            <a:endParaRPr/>
          </a:p>
        </p:txBody>
      </p:sp>
      <p:pic>
        <p:nvPicPr>
          <p:cNvPr id="206" name="Google Shape;20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4375" y="2143125"/>
            <a:ext cx="4810125" cy="2505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5"/>
          <p:cNvSpPr txBox="1"/>
          <p:nvPr/>
        </p:nvSpPr>
        <p:spPr>
          <a:xfrm>
            <a:off x="5929312" y="2143125"/>
            <a:ext cx="1571625" cy="3733800"/>
          </a:xfrm>
          <a:prstGeom prst="rect">
            <a:avLst/>
          </a:prstGeom>
          <a:noFill/>
          <a:ln w="12700" cap="flat" cmpd="sng">
            <a:solidFill>
              <a:srgbClr val="2F52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5"/>
          <p:cNvSpPr txBox="1"/>
          <p:nvPr/>
        </p:nvSpPr>
        <p:spPr>
          <a:xfrm>
            <a:off x="2428875" y="2060575"/>
            <a:ext cx="1571625" cy="2587625"/>
          </a:xfrm>
          <a:prstGeom prst="rect">
            <a:avLst/>
          </a:prstGeom>
          <a:noFill/>
          <a:ln w="12700" cap="flat" cmpd="sng">
            <a:solidFill>
              <a:srgbClr val="2F52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5"/>
          <p:cNvSpPr/>
          <p:nvPr/>
        </p:nvSpPr>
        <p:spPr>
          <a:xfrm>
            <a:off x="7239000" y="2143125"/>
            <a:ext cx="1833562" cy="4022725"/>
          </a:xfrm>
          <a:prstGeom prst="ellipse">
            <a:avLst/>
          </a:prstGeom>
          <a:noFill/>
          <a:ln w="12700" cap="flat" cmpd="sng">
            <a:solidFill>
              <a:srgbClr val="2F52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5"/>
          <p:cNvSpPr/>
          <p:nvPr/>
        </p:nvSpPr>
        <p:spPr>
          <a:xfrm>
            <a:off x="904875" y="1627187"/>
            <a:ext cx="1438275" cy="3311525"/>
          </a:xfrm>
          <a:prstGeom prst="ellipse">
            <a:avLst/>
          </a:prstGeom>
          <a:noFill/>
          <a:ln w="12700" cap="flat" cmpd="sng">
            <a:solidFill>
              <a:srgbClr val="2F52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6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Videos con explicación técnica de electroforesis para separación de fragmentos de ADN y ejemplos de aplicaciones  </a:t>
            </a:r>
            <a:endParaRPr/>
          </a:p>
        </p:txBody>
      </p:sp>
      <p:sp>
        <p:nvSpPr>
          <p:cNvPr id="216" name="Google Shape;216;p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1" i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</a:t>
            </a:r>
            <a:r>
              <a:rPr lang="en-US" sz="21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*Video con técnica y aplicaciones</a:t>
            </a:r>
            <a:r>
              <a:rPr lang="en-US" sz="2100" b="1" i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https://www.youtube.com/watch?v=dSFQHt-zIQs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con demostracion 3-D de proceso de añadir muestras a fosas </a:t>
            </a:r>
            <a:r>
              <a:rPr lang="en-US" sz="2100" b="1" i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https://www.youtube.com/watch?v=vtxb6Tr8Y3s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que muestra detalles de la cámara </a:t>
            </a:r>
            <a:r>
              <a:rPr lang="en-US" sz="2100" b="1" i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https://www.youtube.com/watch?v=vq759wKCCUQ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38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C4F1D-544C-4A1D-8ACD-1833B64F8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Práctica</a:t>
            </a:r>
            <a:r>
              <a:rPr lang="en-US" dirty="0"/>
              <a:t> de </a:t>
            </a:r>
            <a:r>
              <a:rPr lang="en-US" dirty="0" err="1"/>
              <a:t>uso</a:t>
            </a:r>
            <a:r>
              <a:rPr lang="en-US" dirty="0"/>
              <a:t> de </a:t>
            </a:r>
            <a:r>
              <a:rPr lang="en-US" dirty="0" err="1"/>
              <a:t>micropipetas</a:t>
            </a:r>
            <a:endParaRPr lang="en-P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9A33C-33ED-45E4-8B9C-544AD64016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Ejercicio</a:t>
            </a:r>
            <a:r>
              <a:rPr lang="en-US" dirty="0"/>
              <a:t> de </a:t>
            </a:r>
            <a:r>
              <a:rPr lang="en-US" dirty="0" err="1"/>
              <a:t>práctica</a:t>
            </a:r>
            <a:r>
              <a:rPr lang="en-US" dirty="0"/>
              <a:t> de </a:t>
            </a:r>
            <a:r>
              <a:rPr lang="en-US" dirty="0" err="1"/>
              <a:t>micropipeta</a:t>
            </a:r>
            <a:r>
              <a:rPr lang="en-US" dirty="0"/>
              <a:t> para </a:t>
            </a:r>
            <a:r>
              <a:rPr lang="en-US" dirty="0" err="1"/>
              <a:t>colocar</a:t>
            </a:r>
            <a:r>
              <a:rPr lang="en-US" dirty="0"/>
              <a:t> 8</a:t>
            </a:r>
            <a:r>
              <a:rPr lang="en-US" i="1" dirty="0"/>
              <a:t>u</a:t>
            </a:r>
            <a:r>
              <a:rPr lang="en-US" dirty="0"/>
              <a:t>l de “loading dye”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fosa</a:t>
            </a:r>
            <a:r>
              <a:rPr lang="en-US" dirty="0"/>
              <a:t> de “gel” de </a:t>
            </a:r>
            <a:r>
              <a:rPr lang="en-US" dirty="0" err="1"/>
              <a:t>silicona</a:t>
            </a:r>
            <a:r>
              <a:rPr lang="en-US" dirty="0"/>
              <a:t>.</a:t>
            </a:r>
            <a:endParaRPr lang="en-PR" i="1" dirty="0"/>
          </a:p>
        </p:txBody>
      </p:sp>
    </p:spTree>
    <p:extLst>
      <p:ext uri="{BB962C8B-B14F-4D97-AF65-F5344CB8AC3E}">
        <p14:creationId xmlns:p14="http://schemas.microsoft.com/office/powerpoint/2010/main" val="806838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7"/>
          <p:cNvSpPr txBox="1">
            <a:spLocks noGrp="1"/>
          </p:cNvSpPr>
          <p:nvPr>
            <p:ph type="title"/>
          </p:nvPr>
        </p:nvSpPr>
        <p:spPr>
          <a:xfrm>
            <a:off x="457200" y="122237"/>
            <a:ext cx="776605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Pasos para electroforesis para separación de tintes</a:t>
            </a:r>
            <a:endParaRPr/>
          </a:p>
        </p:txBody>
      </p:sp>
      <p:sp>
        <p:nvSpPr>
          <p:cNvPr id="222" name="Google Shape;222;p17"/>
          <p:cNvSpPr txBox="1">
            <a:spLocks noGrp="1"/>
          </p:cNvSpPr>
          <p:nvPr>
            <p:ph type="body" idx="1"/>
          </p:nvPr>
        </p:nvSpPr>
        <p:spPr>
          <a:xfrm>
            <a:off x="457200" y="1719262"/>
            <a:ext cx="4038600" cy="441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mezcla de agarosa y buffer tiene que ponerse a calentar, agitando frecuentemente hasta que llegue al punto donde comience a hervir.</a:t>
            </a:r>
            <a:endParaRPr/>
          </a:p>
          <a:p>
            <a:pPr marL="171450" lvl="0" indent="-6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63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sz="26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17" descr="P101000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870575" y="822325"/>
            <a:ext cx="2352675" cy="313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7"/>
          <p:cNvSpPr txBox="1"/>
          <p:nvPr/>
        </p:nvSpPr>
        <p:spPr>
          <a:xfrm>
            <a:off x="0" y="22479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" name="Google Shape;225;p17" descr="http://www.texarkanacollege.edu/~mstorey/1407/gel_prep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8262" y="4237037"/>
            <a:ext cx="3097212" cy="2306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"/>
          <p:cNvSpPr txBox="1">
            <a:spLocks noGrp="1"/>
          </p:cNvSpPr>
          <p:nvPr>
            <p:ph type="body" idx="1"/>
          </p:nvPr>
        </p:nvSpPr>
        <p:spPr>
          <a:xfrm>
            <a:off x="250825" y="1439862"/>
            <a:ext cx="4038600" cy="441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 vez que el frasco con la agarosa ya pueda tocarse sin quemarse, vertir con cuidado la mezcla en la bandeja.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Dejar que se torne opaco y sólido.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separar los tintes de colores se coloca la peinilla en el medio del gel. Para separar pedazos de ADN se coloca en extremo negativo (¿Por qué?)</a:t>
            </a:r>
            <a:endParaRPr/>
          </a:p>
        </p:txBody>
      </p:sp>
      <p:pic>
        <p:nvPicPr>
          <p:cNvPr id="231" name="Google Shape;231;p18" descr="P101000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43437" y="1052512"/>
            <a:ext cx="3240087" cy="243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8" descr="P101000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3644900"/>
            <a:ext cx="3416300" cy="25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8"/>
          <p:cNvSpPr txBox="1"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 sz="33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/>
          </a:p>
        </p:txBody>
      </p:sp>
      <p:sp>
        <p:nvSpPr>
          <p:cNvPr id="110" name="Google Shape;110;p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cortar el DNA con enzimas de restricción y hacer corridas de geles usando electroforesis es muchas veces el primer paso de los investigadores para estudiar un gen.  En esta lección se verá lo siguiente: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Exponer al estudiante  a tecnología actual.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Explicar cómo las enzimas de restricción cortan el ADN. 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Exponer a los estudiantes al uso de técnicas de separación de fragmentos de ADN mediante el uso de electroforesis.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Familiarizarse con equipo usado en electroforesis.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9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9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 sz="33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las muestras de tintes</a:t>
            </a:r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b="0" i="0" u="none" dirty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33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222222"/>
              </a:buClr>
              <a:buSzPts val="2100"/>
              <a:buFont typeface="Arial"/>
              <a:buChar char="•"/>
            </a:pP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Preparar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una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solución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glicerol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tinte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/>
          </a:p>
          <a:p>
            <a:pPr marL="0" marR="0" lvl="0" indent="-133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222222"/>
              </a:buClr>
              <a:buSzPts val="2100"/>
              <a:buFont typeface="Arial"/>
              <a:buChar char="•"/>
            </a:pP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Mezclar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12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microlitros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glicerol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con 8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microlitros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cada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tinte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(el que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estaba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listo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los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goteros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).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Esta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proporción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resulta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un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glicerol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30%, el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cual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es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utilizado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preparar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el loading dye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utilizado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correr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DNA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geles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. 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b="0" i="0" u="none" dirty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33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222222"/>
              </a:buClr>
              <a:buSzPts val="2100"/>
              <a:buFont typeface="Arial"/>
              <a:buChar char="•"/>
            </a:pP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¿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Cuál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es la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función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2100" b="0" i="0" u="none" dirty="0" err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glicerol</a:t>
            </a:r>
            <a:r>
              <a:rPr lang="en-US" sz="2100" b="0" i="0" u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  <a:p>
            <a:pPr marL="171450" marR="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b="0" i="0" u="none" dirty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0"/>
          <p:cNvSpPr txBox="1">
            <a:spLocks noGrp="1"/>
          </p:cNvSpPr>
          <p:nvPr>
            <p:ph type="body" idx="1"/>
          </p:nvPr>
        </p:nvSpPr>
        <p:spPr>
          <a:xfrm>
            <a:off x="428625" y="1143000"/>
            <a:ext cx="4038600" cy="441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Cuando la gel solidifique y se torne opaca, sacar la peinilla y poner gel en cámara de electroforésis.</a:t>
            </a:r>
            <a:endParaRPr/>
          </a:p>
          <a:p>
            <a:pPr marL="171450" lvl="0" indent="-171450" algn="l" rtl="0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Proceder a pipetear las muestras en las fosas.</a:t>
            </a:r>
            <a:endParaRPr/>
          </a:p>
          <a:p>
            <a:pPr marL="171450" lvl="0" indent="-171450" algn="l" rtl="0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cargaron las muestras en el gel en el siguiente orden:</a:t>
            </a:r>
            <a:endParaRPr/>
          </a:p>
          <a:p>
            <a:pPr marL="171450" lvl="0" indent="-171450" algn="l" rtl="0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Safranina - Bromophenol blue (0.04%)- Janus green- Cristal violeta- Mezcla de tintes</a:t>
            </a:r>
            <a:endParaRPr/>
          </a:p>
          <a:p>
            <a:pPr marL="171450" lvl="0" indent="-31750" algn="l" rtl="0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 algn="l" rtl="0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Correr gel.</a:t>
            </a:r>
            <a:endParaRPr/>
          </a:p>
          <a:p>
            <a:pPr marL="171450" lvl="0" indent="-171450" algn="l" rtl="0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Teñir y desteñir.</a:t>
            </a:r>
            <a:endParaRPr/>
          </a:p>
          <a:p>
            <a:pPr marL="171450" lvl="0" indent="-171450" algn="l" rtl="0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Observar gel en iluminador.</a:t>
            </a:r>
            <a:endParaRPr/>
          </a:p>
        </p:txBody>
      </p:sp>
      <p:pic>
        <p:nvPicPr>
          <p:cNvPr id="245" name="Google Shape;245;p20" descr="P101000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2411412"/>
            <a:ext cx="4038600" cy="302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0"/>
          <p:cNvSpPr txBox="1"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1"/>
          <p:cNvSpPr txBox="1">
            <a:spLocks noGrp="1"/>
          </p:cNvSpPr>
          <p:nvPr>
            <p:ph type="title"/>
          </p:nvPr>
        </p:nvSpPr>
        <p:spPr>
          <a:xfrm>
            <a:off x="457200" y="122237"/>
            <a:ext cx="7543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2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arriba hacia abajo: Fosa 1 safranina, Fosa 2 azul bromofenol, Fosa 3 - Janus green, Fosa 4 - Cristal violeta, Fosa 5- Mezcla de safranina, Janus green y Cristal violeta</a:t>
            </a:r>
            <a:endParaRPr/>
          </a:p>
        </p:txBody>
      </p:sp>
      <p:sp>
        <p:nvSpPr>
          <p:cNvPr id="252" name="Google Shape;252;p21"/>
          <p:cNvSpPr txBox="1">
            <a:spLocks noGrp="1"/>
          </p:cNvSpPr>
          <p:nvPr>
            <p:ph type="body" idx="1"/>
          </p:nvPr>
        </p:nvSpPr>
        <p:spPr>
          <a:xfrm>
            <a:off x="457200" y="1719262"/>
            <a:ext cx="4038600" cy="441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 lado derecho de su imagen está el polo negativo.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¿Todos los tintes corrieron igual?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¿Por qué cree que se comportaron asi los tintes?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cree le paso al Janus Green?</a:t>
            </a:r>
            <a:endParaRPr/>
          </a:p>
        </p:txBody>
      </p:sp>
      <p:pic>
        <p:nvPicPr>
          <p:cNvPr id="253" name="Google Shape;253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2411412"/>
            <a:ext cx="4038600" cy="302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 sz="33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Separación de tintes:</a:t>
            </a:r>
            <a:endParaRPr/>
          </a:p>
        </p:txBody>
      </p:sp>
      <p:pic>
        <p:nvPicPr>
          <p:cNvPr id="259" name="Google Shape;259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54287" y="1946275"/>
            <a:ext cx="4035425" cy="4110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 sz="33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Enzimas de restricción</a:t>
            </a:r>
            <a:endParaRPr/>
          </a:p>
        </p:txBody>
      </p:sp>
      <p:sp>
        <p:nvSpPr>
          <p:cNvPr id="116" name="Google Shape;116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También conocidas como endonucleasas, cortan los enlaces fosfodiester del material genético a partir de una secuencia que reconocen.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Esto permite, entre otros usos, realizar modificaciones en la molécula de ADN, lo cual tiene muchas aplicaciones en la biotecnología. 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Uno de los usos  es para crear ADN recombinante, por  el cual se introduce el ADN de un organismo en el de otro organismo.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Esto se puede usar para estudiar la </a:t>
            </a:r>
            <a:r>
              <a:rPr lang="en-US"/>
              <a:t>expresión</a:t>
            </a: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un gen, para producir proteínas para tratamientos de enfermedades, vacunas, y con otros fines.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ha usado, por ejemplo, para producir insulina.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 sz="33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Enzimas de restricción</a:t>
            </a:r>
            <a:endParaRPr/>
          </a:p>
        </p:txBody>
      </p:sp>
      <p:sp>
        <p:nvSpPr>
          <p:cNvPr id="122" name="Google Shape;122;p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secuencia que reconocen es una secuencia palindrómica (secuencia que se lee igual en ambas direcciones).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 extraídas de bacterias, donde </a:t>
            </a:r>
            <a:r>
              <a:rPr lang="en-US"/>
              <a:t>actúan</a:t>
            </a: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como mecanismo de defensa para degradar material genético extraño que entre en la célula.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enzimas de restricción, como por ejemplo, </a:t>
            </a:r>
            <a:r>
              <a:rPr lang="en-US" sz="2100" b="0" i="1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Hin</a:t>
            </a: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dIII y </a:t>
            </a:r>
            <a:r>
              <a:rPr lang="en-US" sz="2100" b="0" i="1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</a:t>
            </a: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RI, toman el nombre de las bacterias que la producen:</a:t>
            </a:r>
            <a:endParaRPr/>
          </a:p>
          <a:p>
            <a:pPr marL="514350" marR="0" lvl="1" indent="-171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19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</a:t>
            </a:r>
            <a:r>
              <a:rPr lang="en-US"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RI: E = género </a:t>
            </a:r>
            <a:r>
              <a:rPr lang="en-US" sz="19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Escherichia</a:t>
            </a:r>
            <a:r>
              <a:rPr lang="en-US"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514350" marR="0" lvl="1" indent="-171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     co = especie </a:t>
            </a:r>
            <a:r>
              <a:rPr lang="en-US" sz="19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coli</a:t>
            </a:r>
            <a:endParaRPr/>
          </a:p>
          <a:p>
            <a:pPr marL="514350" marR="0" lvl="1" indent="-171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en-US" sz="19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     </a:t>
            </a:r>
            <a:r>
              <a:rPr lang="en-US"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 = cepa RV 13</a:t>
            </a:r>
            <a:endParaRPr/>
          </a:p>
          <a:p>
            <a:pPr marL="514350" marR="0" lvl="1" indent="-171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     I = primera endonucleasa aislada de esta cepa</a:t>
            </a:r>
            <a:endParaRPr/>
          </a:p>
          <a:p>
            <a:pPr marL="171450" marR="0" lvl="0" indent="-50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enzimas de restricción al cortar DNA pueden producir dos tipos de cortes:</a:t>
            </a:r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body" idx="1"/>
          </p:nvPr>
        </p:nvSpPr>
        <p:spPr>
          <a:xfrm>
            <a:off x="628650" y="1557337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Cohesivos o pegajosos:  cortan a manera escalonada en dos puntos diferentes.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Abruptos: cortan en un sólo punto.</a:t>
            </a:r>
            <a:endParaRPr/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987" y="3586162"/>
            <a:ext cx="6583362" cy="267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1042987" y="6256337"/>
            <a:ext cx="6583362" cy="23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lang="en-US" sz="9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Photo by Unknown Author is licensed under </a:t>
            </a:r>
            <a:r>
              <a:rPr lang="en-US" sz="9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"/>
          <p:cNvSpPr txBox="1">
            <a:spLocks noGrp="1"/>
          </p:cNvSpPr>
          <p:nvPr>
            <p:ph type="title"/>
          </p:nvPr>
        </p:nvSpPr>
        <p:spPr>
          <a:xfrm>
            <a:off x="395287" y="0"/>
            <a:ext cx="78867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 sz="33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ADN recombinante:</a:t>
            </a:r>
            <a:endParaRPr/>
          </a:p>
        </p:txBody>
      </p:sp>
      <p:sp>
        <p:nvSpPr>
          <p:cNvPr id="136" name="Google Shape;136;p6"/>
          <p:cNvSpPr txBox="1">
            <a:spLocks noGrp="1"/>
          </p:cNvSpPr>
          <p:nvPr>
            <p:ph type="body" idx="1"/>
          </p:nvPr>
        </p:nvSpPr>
        <p:spPr>
          <a:xfrm>
            <a:off x="714375" y="692150"/>
            <a:ext cx="38862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Luego de cortar un gen se pueden insert</a:t>
            </a:r>
            <a:r>
              <a:rPr lang="en-US"/>
              <a:t>a</a:t>
            </a: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 los pedazos en otro organismo para crear un ADN recombinante.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enzima ADN ligasa puede “pegar” los pedazos cohesivos de los pedazos de ADN formando enlaces covalentes  para formar una sola molécula.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han usado varios organismos para actuar como vectores para crear ADN recombinante. 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Lambda es un ejemplo de un bacteriófago usado ampliamente como vector para  crear ADN recombinante por su tamaño relativamente manejable (48,502 pares de bases de longitud).</a:t>
            </a:r>
            <a:endParaRPr/>
          </a:p>
        </p:txBody>
      </p:sp>
      <p:pic>
        <p:nvPicPr>
          <p:cNvPr id="137" name="Google Shape;137;p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787900" y="1425575"/>
            <a:ext cx="3886200" cy="341788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6"/>
          <p:cNvSpPr txBox="1"/>
          <p:nvPr/>
        </p:nvSpPr>
        <p:spPr>
          <a:xfrm>
            <a:off x="4787900" y="4843462"/>
            <a:ext cx="3886200" cy="23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lang="en-US" sz="9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Photo by Unknown Author is licensed under </a:t>
            </a:r>
            <a:r>
              <a:rPr lang="en-US" sz="9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7" descr="Life11e-Fig-18-02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58800"/>
            <a:ext cx="85344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987" y="571500"/>
            <a:ext cx="48387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8"/>
          <p:cNvSpPr txBox="1"/>
          <p:nvPr/>
        </p:nvSpPr>
        <p:spPr>
          <a:xfrm>
            <a:off x="2152650" y="6286500"/>
            <a:ext cx="4838700" cy="23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lang="en-US" sz="9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Photo by Unknown Author is licensed under </a:t>
            </a:r>
            <a:r>
              <a:rPr lang="en-US" sz="9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/>
          </a:p>
        </p:txBody>
      </p:sp>
      <p:sp>
        <p:nvSpPr>
          <p:cNvPr id="151" name="Google Shape;151;p8"/>
          <p:cNvSpPr txBox="1"/>
          <p:nvPr/>
        </p:nvSpPr>
        <p:spPr>
          <a:xfrm>
            <a:off x="6588125" y="612775"/>
            <a:ext cx="2016125" cy="563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plásmidos son moléculas de ADN extracromosómico que se replican de manera autónoma y se transmiten independientemente del ADN cromosómico. Son usados como vectores para crear ADN recombinante por su capacidad de reproducirse de manera independiente del ADN cromosomal, y porque son fáciles de manipular.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 sz="33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ADN se puede manipular para beneficio humano</a:t>
            </a:r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body" idx="1"/>
          </p:nvPr>
        </p:nvSpPr>
        <p:spPr>
          <a:xfrm>
            <a:off x="484187" y="1795462"/>
            <a:ext cx="3582987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 la tecnología y técnicas de biología molecular se puede insertar genes en bacterias, levaduras, celulas de plantas, etc. </a:t>
            </a:r>
            <a:endParaRPr/>
          </a:p>
          <a:p>
            <a:pPr marL="228600" marR="0" lvl="0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células recombinantes se pueden usar para crear grandes cantidades del producto deseado y ser usadas para distintos fines.</a:t>
            </a:r>
            <a:endParaRPr/>
          </a:p>
          <a:p>
            <a:pPr marL="228600" marR="0" lvl="0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Ejemplos de usos:</a:t>
            </a:r>
            <a:endParaRPr/>
          </a:p>
          <a:p>
            <a:pPr marL="571500" marR="0" lvl="1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Organismos geneticamente modificados (GMO): alimentos, produccion de semillas, insercticidas</a:t>
            </a:r>
            <a:endParaRPr/>
          </a:p>
          <a:p>
            <a:pPr marL="571500" marR="0" lvl="1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Vacunas</a:t>
            </a:r>
            <a:endParaRPr/>
          </a:p>
          <a:p>
            <a:pPr marL="571500" marR="0" lvl="1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Varios usos en campo de la medicina</a:t>
            </a:r>
            <a:endParaRPr/>
          </a:p>
          <a:p>
            <a:pPr marL="171450" marR="0" lvl="0" indent="-76200" algn="l" rtl="0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9" descr="Life11e-Fig-18-11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29150" y="4057650"/>
            <a:ext cx="3886200" cy="2119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7175" y="1492250"/>
            <a:ext cx="4735512" cy="219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9"/>
          <p:cNvSpPr txBox="1"/>
          <p:nvPr/>
        </p:nvSpPr>
        <p:spPr>
          <a:xfrm>
            <a:off x="3779837" y="5688012"/>
            <a:ext cx="4735512" cy="23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lang="en-US" sz="9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Photo by Unknown Author is licensed under </a:t>
            </a:r>
            <a:r>
              <a:rPr lang="en-US" sz="9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1360</Words>
  <Application>Microsoft Office PowerPoint</Application>
  <PresentationFormat>On-screen Show (4:3)</PresentationFormat>
  <Paragraphs>102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Técnicas de Biología Molecular</vt:lpstr>
      <vt:lpstr>Objetivos</vt:lpstr>
      <vt:lpstr>Enzimas de restricción</vt:lpstr>
      <vt:lpstr>Enzimas de restricción</vt:lpstr>
      <vt:lpstr>Las enzimas de restricción al cortar DNA pueden producir dos tipos de cortes:</vt:lpstr>
      <vt:lpstr>ADN recombinante:</vt:lpstr>
      <vt:lpstr>PowerPoint Presentation</vt:lpstr>
      <vt:lpstr>PowerPoint Presentation</vt:lpstr>
      <vt:lpstr>El ADN se puede manipular para beneficio humano</vt:lpstr>
      <vt:lpstr>Varias preocupaciones con la manupulación genética:</vt:lpstr>
      <vt:lpstr>Principios de electroforesis</vt:lpstr>
      <vt:lpstr>Geles comúnmente usados:</vt:lpstr>
      <vt:lpstr>Electroforesis:</vt:lpstr>
      <vt:lpstr>PowerPoint Presentation</vt:lpstr>
      <vt:lpstr>PowerPoint Presentation</vt:lpstr>
      <vt:lpstr>Videos con explicación técnica de electroforesis para separación de fragmentos de ADN y ejemplos de aplicaciones  </vt:lpstr>
      <vt:lpstr>Práctica de uso de micropipetas</vt:lpstr>
      <vt:lpstr>Pasos para electroforesis para separación de tintes</vt:lpstr>
      <vt:lpstr>PowerPoint Presentation</vt:lpstr>
      <vt:lpstr>Para las muestras de tintes</vt:lpstr>
      <vt:lpstr>PowerPoint Presentation</vt:lpstr>
      <vt:lpstr>De arriba hacia abajo: Fosa 1 safranina, Fosa 2 azul bromofenol, Fosa 3 - Janus green, Fosa 4 - Cristal violeta, Fosa 5- Mezcla de safranina, Janus green y Cristal violeta</vt:lpstr>
      <vt:lpstr>Separación de tintes: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Técnicas de Biología Molecular</dc:title>
  <dc:creator>Jeanine Velez</dc:creator>
  <cp:lastModifiedBy>Presentation Mode</cp:lastModifiedBy>
  <cp:revision>3</cp:revision>
  <dcterms:created xsi:type="dcterms:W3CDTF">2002-11-05T16:55:05Z</dcterms:created>
  <dcterms:modified xsi:type="dcterms:W3CDTF">2022-10-26T21:23:34Z</dcterms:modified>
</cp:coreProperties>
</file>