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jHrI3vIYV6Dxf+r4Lb2o3Ud1aD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67804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4478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/>
        </p:nvSpPr>
        <p:spPr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4" name="Google Shape;11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5270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" name="Google Shape;13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Arial"/>
                <a:ea typeface="Arial"/>
                <a:cs typeface="Arial"/>
                <a:sym typeface="Arial"/>
              </a:rPr>
              <a:t>Figure 3.3  Substances Found in Living Tissues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 substances shown here make up the nonmineral components of living tissues (bone would be an example of a mineral component).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004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7" name="Google Shape;14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4067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774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4940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/>
        </p:nvSpPr>
        <p:spPr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0" name="Google Shape;19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7187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3" name="Google Shape;20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2245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768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7458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7990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9946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21907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1934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7305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6:notes"/>
          <p:cNvSpPr txBox="1"/>
          <p:nvPr/>
        </p:nvSpPr>
        <p:spPr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3" name="Google Shape;32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4" name="Google Shape;32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3029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7084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57670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9:notes"/>
          <p:cNvSpPr txBox="1"/>
          <p:nvPr/>
        </p:nvSpPr>
        <p:spPr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4" name="Google Shape;35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5" name="Google Shape;35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45058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4" name="Google Shape;364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4283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3" name="Google Shape;37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4" name="Google Shape;37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25133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02040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3437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5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  <p:cxnSp>
        <p:nvCxnSpPr>
          <p:cNvPr id="26" name="Google Shape;26;p25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body" idx="2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3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4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9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29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0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0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body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dt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ft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097278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body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3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  <p:cxnSp>
        <p:nvCxnSpPr>
          <p:cNvPr id="77" name="Google Shape;77;p3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3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>
            <a:spLocks noGrp="1"/>
          </p:cNvSpPr>
          <p:nvPr>
            <p:ph type="pic" idx="2"/>
          </p:nvPr>
        </p:nvSpPr>
        <p:spPr>
          <a:xfrm>
            <a:off x="15" y="0"/>
            <a:ext cx="12191985" cy="4915076"/>
          </a:xfrm>
          <a:prstGeom prst="rect">
            <a:avLst/>
          </a:prstGeom>
          <a:solidFill>
            <a:srgbClr val="D2CDB0"/>
          </a:solidFill>
          <a:ln>
            <a:noFill/>
          </a:ln>
        </p:spPr>
        <p:txBody>
          <a:bodyPr spcFirstLastPara="1" wrap="square" lIns="457200" tIns="4572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body" idx="1"/>
          </p:nvPr>
        </p:nvSpPr>
        <p:spPr>
          <a:xfrm>
            <a:off x="1097280" y="5907024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3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3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body" idx="1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5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5"/>
          <p:cNvSpPr txBox="1">
            <a:spLocks noGrp="1"/>
          </p:cNvSpPr>
          <p:nvPr>
            <p:ph type="title"/>
          </p:nvPr>
        </p:nvSpPr>
        <p:spPr>
          <a:xfrm rot="5400000">
            <a:off x="7159401" y="1977801"/>
            <a:ext cx="575989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5"/>
          <p:cNvSpPr txBox="1">
            <a:spLocks noGrp="1"/>
          </p:cNvSpPr>
          <p:nvPr>
            <p:ph type="body" idx="1"/>
          </p:nvPr>
        </p:nvSpPr>
        <p:spPr>
          <a:xfrm rot="5400000">
            <a:off x="1825401" y="-574899"/>
            <a:ext cx="575989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8" name="Google Shape;98;p35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5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4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  <p:cxnSp>
        <p:nvCxnSpPr>
          <p:cNvPr id="17" name="Google Shape;17;p24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://brilliantbiologystudent.weebly.com/ethanol-emulsion-test-for-lipids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flickr.com/photos/140264jd/6286783687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"/>
          <p:cNvGrpSpPr/>
          <p:nvPr/>
        </p:nvGrpSpPr>
        <p:grpSpPr>
          <a:xfrm>
            <a:off x="1097280" y="1249182"/>
            <a:ext cx="10058399" cy="2585700"/>
            <a:chOff x="0" y="490230"/>
            <a:chExt cx="10058399" cy="2585700"/>
          </a:xfrm>
        </p:grpSpPr>
        <p:sp>
          <p:nvSpPr>
            <p:cNvPr id="106" name="Google Shape;106;p1"/>
            <p:cNvSpPr/>
            <p:nvPr/>
          </p:nvSpPr>
          <p:spPr>
            <a:xfrm>
              <a:off x="0" y="490230"/>
              <a:ext cx="10058399" cy="2585700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 txBox="1"/>
            <p:nvPr/>
          </p:nvSpPr>
          <p:spPr>
            <a:xfrm>
              <a:off x="126223" y="616453"/>
              <a:ext cx="9805953" cy="23332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500"/>
                <a:buFont typeface="Calibri"/>
                <a:buNone/>
              </a:pPr>
              <a:r>
                <a:rPr lang="en-US" sz="6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Identificación de moléculas de importancia biológica</a:t>
              </a:r>
              <a:endParaRPr sz="6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1"/>
          <p:cNvGrpSpPr/>
          <p:nvPr/>
        </p:nvGrpSpPr>
        <p:grpSpPr>
          <a:xfrm>
            <a:off x="1100051" y="4463473"/>
            <a:ext cx="10058399" cy="1127295"/>
            <a:chOff x="0" y="7852"/>
            <a:chExt cx="10058399" cy="1127295"/>
          </a:xfrm>
        </p:grpSpPr>
        <p:sp>
          <p:nvSpPr>
            <p:cNvPr id="109" name="Google Shape;109;p1"/>
            <p:cNvSpPr/>
            <p:nvPr/>
          </p:nvSpPr>
          <p:spPr>
            <a:xfrm>
              <a:off x="0" y="7852"/>
              <a:ext cx="10058399" cy="1127295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5875" cap="flat" cmpd="sng">
              <a:solidFill>
                <a:srgbClr val="58942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Google Shape;110;p1"/>
            <p:cNvSpPr txBox="1"/>
            <p:nvPr/>
          </p:nvSpPr>
          <p:spPr>
            <a:xfrm>
              <a:off x="55030" y="62882"/>
              <a:ext cx="9948339" cy="1017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9050" tIns="179050" rIns="179050" bIns="17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alibri"/>
                <a:buNone/>
              </a:pPr>
              <a:r>
                <a:rPr lang="en-US" sz="4700" b="0" i="0" u="none" strike="noStrike" cap="none" dirty="0" err="1" smtClean="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rPr>
                <a:t>Biol</a:t>
              </a:r>
              <a:r>
                <a:rPr lang="en-US" sz="4700" b="0" i="0" u="none" strike="noStrike" cap="none" dirty="0" smtClean="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rPr>
                <a:t> 3063</a:t>
              </a:r>
              <a:endParaRPr sz="4700" b="0" i="0" u="none" strike="noStrike" cap="none">
                <a:solidFill>
                  <a:schemeClr val="tx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2"/>
          <p:cNvGrpSpPr/>
          <p:nvPr/>
        </p:nvGrpSpPr>
        <p:grpSpPr>
          <a:xfrm>
            <a:off x="1097280" y="496304"/>
            <a:ext cx="10058399" cy="1031354"/>
            <a:chOff x="0" y="209701"/>
            <a:chExt cx="10058399" cy="1031354"/>
          </a:xfrm>
        </p:grpSpPr>
        <p:sp>
          <p:nvSpPr>
            <p:cNvPr id="117" name="Google Shape;117;p2"/>
            <p:cNvSpPr/>
            <p:nvPr/>
          </p:nvSpPr>
          <p:spPr>
            <a:xfrm>
              <a:off x="0" y="209701"/>
              <a:ext cx="10058399" cy="1031354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50347" y="260048"/>
              <a:ext cx="9957705" cy="930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3825" tIns="163825" rIns="163825" bIns="1638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300"/>
                <a:buFont typeface="Calibri"/>
                <a:buNone/>
              </a:pPr>
              <a:r>
                <a:rPr lang="en-US" sz="43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Moléculas que caracterizan los seres vivos:</a:t>
              </a:r>
              <a:endParaRPr sz="4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" name="Google Shape;119;p2"/>
          <p:cNvGrpSpPr/>
          <p:nvPr/>
        </p:nvGrpSpPr>
        <p:grpSpPr>
          <a:xfrm>
            <a:off x="1097280" y="1845734"/>
            <a:ext cx="10058400" cy="4023360"/>
            <a:chOff x="0" y="0"/>
            <a:chExt cx="10058400" cy="4023360"/>
          </a:xfrm>
        </p:grpSpPr>
        <p:sp>
          <p:nvSpPr>
            <p:cNvPr id="120" name="Google Shape;120;p2"/>
            <p:cNvSpPr/>
            <p:nvPr/>
          </p:nvSpPr>
          <p:spPr>
            <a:xfrm>
              <a:off x="0" y="0"/>
              <a:ext cx="4023360" cy="402336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98CB3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2011680" y="0"/>
              <a:ext cx="8046720" cy="402336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98CB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 txBox="1"/>
            <p:nvPr/>
          </p:nvSpPr>
          <p:spPr>
            <a:xfrm>
              <a:off x="2011680" y="0"/>
              <a:ext cx="8046720" cy="6437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Proteínas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422452" y="643737"/>
              <a:ext cx="3178454" cy="3178454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98CB3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011680" y="643737"/>
              <a:ext cx="8046720" cy="3178454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98CB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2011680" y="643737"/>
              <a:ext cx="8046720" cy="6437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Carbohidratos 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844905" y="1287475"/>
              <a:ext cx="2333548" cy="2333548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98CB3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011680" y="1287475"/>
              <a:ext cx="8046720" cy="2333548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98CB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 txBox="1"/>
            <p:nvPr/>
          </p:nvSpPr>
          <p:spPr>
            <a:xfrm>
              <a:off x="2011680" y="1287475"/>
              <a:ext cx="8046720" cy="6437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Lípidos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1267358" y="1931212"/>
              <a:ext cx="1488643" cy="1488643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98CB3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2011680" y="1931212"/>
              <a:ext cx="8046720" cy="1488643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98CB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 txBox="1"/>
            <p:nvPr/>
          </p:nvSpPr>
          <p:spPr>
            <a:xfrm>
              <a:off x="2011680" y="1931212"/>
              <a:ext cx="8046720" cy="6437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Ácidos nucleicos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1689811" y="2574950"/>
              <a:ext cx="643737" cy="643737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98CB3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2011680" y="2574950"/>
              <a:ext cx="8046720" cy="643737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5875" cap="flat" cmpd="sng">
              <a:solidFill>
                <a:srgbClr val="98CB3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 txBox="1"/>
            <p:nvPr/>
          </p:nvSpPr>
          <p:spPr>
            <a:xfrm>
              <a:off x="2011680" y="2574950"/>
              <a:ext cx="8046720" cy="6437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Todos, con excepción de los lípidos, son polímeros de moléculas más pequeñas.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3" descr="Life11e-Fig-03-03-0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00" y="1943100"/>
            <a:ext cx="8534400" cy="3352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3"/>
          <p:cNvGrpSpPr/>
          <p:nvPr/>
        </p:nvGrpSpPr>
        <p:grpSpPr>
          <a:xfrm>
            <a:off x="1097280" y="403581"/>
            <a:ext cx="10058399" cy="1216800"/>
            <a:chOff x="0" y="116978"/>
            <a:chExt cx="10058399" cy="1216800"/>
          </a:xfrm>
        </p:grpSpPr>
        <p:sp>
          <p:nvSpPr>
            <p:cNvPr id="142" name="Google Shape;142;p3"/>
            <p:cNvSpPr/>
            <p:nvPr/>
          </p:nvSpPr>
          <p:spPr>
            <a:xfrm>
              <a:off x="0" y="116978"/>
              <a:ext cx="10058399" cy="1216800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 txBox="1"/>
            <p:nvPr/>
          </p:nvSpPr>
          <p:spPr>
            <a:xfrm>
              <a:off x="59399" y="176377"/>
              <a:ext cx="9939601" cy="1098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625" tIns="167625" rIns="167625" bIns="16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alibri"/>
                <a:buNone/>
              </a:pPr>
              <a:r>
                <a:rPr lang="en-US" sz="4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 tejidos vivos encontramos:</a:t>
              </a:r>
              <a:endPara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4"/>
          <p:cNvGrpSpPr/>
          <p:nvPr/>
        </p:nvGrpSpPr>
        <p:grpSpPr>
          <a:xfrm>
            <a:off x="1097280" y="403581"/>
            <a:ext cx="10058399" cy="1216800"/>
            <a:chOff x="0" y="116978"/>
            <a:chExt cx="10058399" cy="1216800"/>
          </a:xfrm>
        </p:grpSpPr>
        <p:sp>
          <p:nvSpPr>
            <p:cNvPr id="150" name="Google Shape;150;p4"/>
            <p:cNvSpPr/>
            <p:nvPr/>
          </p:nvSpPr>
          <p:spPr>
            <a:xfrm>
              <a:off x="0" y="116978"/>
              <a:ext cx="10058399" cy="1216800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4"/>
            <p:cNvSpPr txBox="1"/>
            <p:nvPr/>
          </p:nvSpPr>
          <p:spPr>
            <a:xfrm>
              <a:off x="59399" y="176377"/>
              <a:ext cx="9939601" cy="1098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625" tIns="167625" rIns="167625" bIns="16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alibri"/>
                <a:buNone/>
              </a:pPr>
              <a:r>
                <a:rPr lang="en-US" sz="4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Macromoléculas:</a:t>
              </a:r>
              <a:endPara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4"/>
          <p:cNvGrpSpPr/>
          <p:nvPr/>
        </p:nvGrpSpPr>
        <p:grpSpPr>
          <a:xfrm>
            <a:off x="1097280" y="1856172"/>
            <a:ext cx="4937760" cy="716040"/>
            <a:chOff x="0" y="10120"/>
            <a:chExt cx="4937760" cy="716040"/>
          </a:xfrm>
        </p:grpSpPr>
        <p:sp>
          <p:nvSpPr>
            <p:cNvPr id="153" name="Google Shape;153;p4"/>
            <p:cNvSpPr/>
            <p:nvPr/>
          </p:nvSpPr>
          <p:spPr>
            <a:xfrm>
              <a:off x="0" y="10120"/>
              <a:ext cx="4937760" cy="71604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5875" cap="flat" cmpd="sng">
              <a:solidFill>
                <a:srgbClr val="89B72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4"/>
            <p:cNvSpPr txBox="1"/>
            <p:nvPr/>
          </p:nvSpPr>
          <p:spPr>
            <a:xfrm>
              <a:off x="34954" y="45074"/>
              <a:ext cx="4867852" cy="646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 </a:t>
              </a: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 función de las macromoléculas depene de las propiedades de los grupos funcionales.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" name="Google Shape;155;p4"/>
          <p:cNvGrpSpPr/>
          <p:nvPr/>
        </p:nvGrpSpPr>
        <p:grpSpPr>
          <a:xfrm>
            <a:off x="6217920" y="1856172"/>
            <a:ext cx="4937760" cy="716040"/>
            <a:chOff x="0" y="10120"/>
            <a:chExt cx="4937760" cy="716040"/>
          </a:xfrm>
        </p:grpSpPr>
        <p:sp>
          <p:nvSpPr>
            <p:cNvPr id="156" name="Google Shape;156;p4"/>
            <p:cNvSpPr/>
            <p:nvPr/>
          </p:nvSpPr>
          <p:spPr>
            <a:xfrm>
              <a:off x="0" y="10120"/>
              <a:ext cx="4937760" cy="71604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5875" cap="flat" cmpd="sng">
              <a:solidFill>
                <a:srgbClr val="89B72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 txBox="1"/>
            <p:nvPr/>
          </p:nvSpPr>
          <p:spPr>
            <a:xfrm>
              <a:off x="34954" y="45074"/>
              <a:ext cx="4867852" cy="646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 Una macromolécula puede contener más de un grupo funcional.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8" name="Google Shape;158;p4" descr="Life11e-Fig-03-01-1R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44827" y="2582863"/>
            <a:ext cx="3042984" cy="337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4" descr="Life11e-Fig-03-01-2R.jpg"/>
          <p:cNvPicPr preferRelativeResize="0">
            <a:picLocks noGrp="1"/>
          </p:cNvPicPr>
          <p:nvPr>
            <p:ph type="body" idx="4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305253" y="2582863"/>
            <a:ext cx="2763094" cy="337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5"/>
          <p:cNvGrpSpPr/>
          <p:nvPr/>
        </p:nvGrpSpPr>
        <p:grpSpPr>
          <a:xfrm>
            <a:off x="1097280" y="292431"/>
            <a:ext cx="10058399" cy="1439099"/>
            <a:chOff x="0" y="5828"/>
            <a:chExt cx="10058399" cy="1439099"/>
          </a:xfrm>
        </p:grpSpPr>
        <p:sp>
          <p:nvSpPr>
            <p:cNvPr id="165" name="Google Shape;165;p5"/>
            <p:cNvSpPr/>
            <p:nvPr/>
          </p:nvSpPr>
          <p:spPr>
            <a:xfrm>
              <a:off x="0" y="5828"/>
              <a:ext cx="10058399" cy="1439099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5"/>
            <p:cNvSpPr txBox="1"/>
            <p:nvPr/>
          </p:nvSpPr>
          <p:spPr>
            <a:xfrm>
              <a:off x="70251" y="76079"/>
              <a:ext cx="9917897" cy="129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n-US" sz="6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Práctica:</a:t>
              </a:r>
              <a:endParaRPr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7" name="Google Shape;167;p5"/>
          <p:cNvGrpSpPr/>
          <p:nvPr/>
        </p:nvGrpSpPr>
        <p:grpSpPr>
          <a:xfrm>
            <a:off x="1101601" y="1845734"/>
            <a:ext cx="10049756" cy="4023360"/>
            <a:chOff x="4321" y="0"/>
            <a:chExt cx="10049756" cy="4023360"/>
          </a:xfrm>
        </p:grpSpPr>
        <p:sp>
          <p:nvSpPr>
            <p:cNvPr id="168" name="Google Shape;168;p5"/>
            <p:cNvSpPr/>
            <p:nvPr/>
          </p:nvSpPr>
          <p:spPr>
            <a:xfrm>
              <a:off x="4321" y="0"/>
              <a:ext cx="4950618" cy="402336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5875" cap="flat" cmpd="sng">
              <a:solidFill>
                <a:srgbClr val="2E966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5"/>
            <p:cNvSpPr txBox="1"/>
            <p:nvPr/>
          </p:nvSpPr>
          <p:spPr>
            <a:xfrm>
              <a:off x="4321" y="1609344"/>
              <a:ext cx="495061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5125" tIns="135125" rIns="135125" bIns="135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US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 realizarán pruebas para detectar la presencia de varios tipos de moléculas.  Las pruebas que se realizarán son pruebas colorimétricas.  Se detectarán las moléculas al observar cambios en colores.</a:t>
              </a: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1809741" y="241401"/>
              <a:ext cx="1339778" cy="1339778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l="-24998" r="-24998"/>
              </a:stretch>
            </a:blipFill>
            <a:ln w="15875" cap="flat" cmpd="sng">
              <a:solidFill>
                <a:srgbClr val="2E966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5103459" y="0"/>
              <a:ext cx="4950618" cy="402336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5875" cap="flat" cmpd="sng">
              <a:solidFill>
                <a:srgbClr val="2E966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5"/>
            <p:cNvSpPr txBox="1"/>
            <p:nvPr/>
          </p:nvSpPr>
          <p:spPr>
            <a:xfrm>
              <a:off x="5103459" y="1609344"/>
              <a:ext cx="495061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5125" tIns="135125" rIns="135125" bIns="135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n-US" sz="19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Algunas de las pruebas indicarán la presencia o ausencia de algunas moléculas y otras son pruebas cuantitativas, permitiendo tener una idea de la cantidad de las moléculas presentes.</a:t>
              </a:r>
              <a:endParaRPr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6908879" y="241401"/>
              <a:ext cx="1339778" cy="1339778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l="-55999" r="-55999"/>
              </a:stretch>
            </a:blipFill>
            <a:ln w="15875" cap="flat" cmpd="sng">
              <a:solidFill>
                <a:srgbClr val="2E966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402335" y="3218688"/>
              <a:ext cx="9253728" cy="603504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rgbClr val="ACCDB8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6"/>
          <p:cNvGrpSpPr/>
          <p:nvPr/>
        </p:nvGrpSpPr>
        <p:grpSpPr>
          <a:xfrm>
            <a:off x="1097280" y="292431"/>
            <a:ext cx="10058399" cy="1439099"/>
            <a:chOff x="0" y="5828"/>
            <a:chExt cx="10058399" cy="1439099"/>
          </a:xfrm>
        </p:grpSpPr>
        <p:sp>
          <p:nvSpPr>
            <p:cNvPr id="180" name="Google Shape;180;p6"/>
            <p:cNvSpPr/>
            <p:nvPr/>
          </p:nvSpPr>
          <p:spPr>
            <a:xfrm>
              <a:off x="0" y="5828"/>
              <a:ext cx="10058399" cy="1439099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 txBox="1"/>
            <p:nvPr/>
          </p:nvSpPr>
          <p:spPr>
            <a:xfrm>
              <a:off x="70251" y="76079"/>
              <a:ext cx="9917897" cy="129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n-US" sz="6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Para la práctica:</a:t>
              </a:r>
              <a:endParaRPr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2" name="Google Shape;182;p6"/>
          <p:cNvGrpSpPr/>
          <p:nvPr/>
        </p:nvGrpSpPr>
        <p:grpSpPr>
          <a:xfrm>
            <a:off x="1097280" y="1922651"/>
            <a:ext cx="10058399" cy="3869525"/>
            <a:chOff x="0" y="76917"/>
            <a:chExt cx="10058399" cy="3869525"/>
          </a:xfrm>
        </p:grpSpPr>
        <p:sp>
          <p:nvSpPr>
            <p:cNvPr id="183" name="Google Shape;183;p6"/>
            <p:cNvSpPr/>
            <p:nvPr/>
          </p:nvSpPr>
          <p:spPr>
            <a:xfrm>
              <a:off x="0" y="76917"/>
              <a:ext cx="10058399" cy="1867082"/>
            </a:xfrm>
            <a:prstGeom prst="roundRect">
              <a:avLst>
                <a:gd name="adj" fmla="val 16667"/>
              </a:avLst>
            </a:prstGeom>
            <a:solidFill>
              <a:srgbClr val="98CB3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6"/>
            <p:cNvSpPr txBox="1"/>
            <p:nvPr/>
          </p:nvSpPr>
          <p:spPr>
            <a:xfrm>
              <a:off x="91143" y="168060"/>
              <a:ext cx="9876113" cy="1684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9050" tIns="179050" rIns="179050" bIns="1790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alibri"/>
                <a:buNone/>
              </a:pPr>
              <a:r>
                <a:rPr lang="en-US" sz="47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Vea</a:t>
              </a:r>
              <a:r>
                <a:rPr lang="en-US" sz="47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47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</a:t>
              </a:r>
              <a:r>
                <a:rPr lang="en-US" sz="47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47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separata</a:t>
              </a:r>
              <a:r>
                <a:rPr lang="en-US" sz="47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47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para</a:t>
              </a:r>
              <a:r>
                <a:rPr lang="en-US" sz="47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4700" b="0" i="0" u="none" strike="noStrike" cap="none" dirty="0" err="1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metodología</a:t>
              </a:r>
              <a:r>
                <a:rPr lang="en-US" sz="4700" b="0" i="0" u="none" strike="noStrike" cap="none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general (</a:t>
              </a:r>
              <a:r>
                <a:rPr lang="en-US" sz="4700" b="0" i="0" u="none" strike="noStrike" cap="none" dirty="0" err="1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pueden</a:t>
              </a:r>
              <a:r>
                <a:rPr lang="en-US" sz="4700" b="0" i="0" u="none" strike="noStrike" cap="none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4700" b="0" i="0" u="none" strike="noStrike" cap="none" dirty="0" err="1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tener</a:t>
              </a:r>
              <a:r>
                <a:rPr lang="en-US" sz="4700" b="0" i="0" u="none" strike="noStrike" cap="none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4700" b="0" i="0" u="none" strike="noStrike" cap="none" dirty="0" err="1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modificaciones</a:t>
              </a:r>
              <a:r>
                <a:rPr lang="en-US" sz="4700" b="0" i="0" u="none" strike="noStrike" cap="none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4700" b="0" i="0" u="none" strike="noStrike" cap="none" dirty="0" err="1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por</a:t>
              </a:r>
              <a:r>
                <a:rPr lang="en-US" sz="4700" b="0" i="0" u="none" strike="noStrike" cap="none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instructor).</a:t>
              </a:r>
              <a:endParaRPr sz="4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0" y="2079360"/>
              <a:ext cx="10058399" cy="1867082"/>
            </a:xfrm>
            <a:prstGeom prst="roundRect">
              <a:avLst>
                <a:gd name="adj" fmla="val 16667"/>
              </a:avLst>
            </a:prstGeom>
            <a:solidFill>
              <a:srgbClr val="98CB3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 txBox="1"/>
            <p:nvPr/>
          </p:nvSpPr>
          <p:spPr>
            <a:xfrm>
              <a:off x="91143" y="2170503"/>
              <a:ext cx="9876113" cy="1684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9050" tIns="179050" rIns="179050" bIns="1790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alibri"/>
                <a:buNone/>
              </a:pPr>
              <a:r>
                <a:rPr lang="en-US" sz="47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 instructor </a:t>
              </a:r>
              <a:r>
                <a:rPr lang="en-US" sz="47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proveerá</a:t>
              </a:r>
              <a:r>
                <a:rPr lang="en-US" sz="47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47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demostraciones</a:t>
              </a:r>
              <a:r>
                <a:rPr lang="en-US" sz="47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4700" b="0" i="0" u="none" strike="noStrike" cap="none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 </a:t>
              </a:r>
              <a:r>
                <a:rPr lang="en-US" sz="47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videos </a:t>
              </a:r>
              <a:r>
                <a:rPr lang="en-US" sz="4700" b="0" i="0" u="none" strike="noStrike" cap="none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 </a:t>
              </a:r>
              <a:r>
                <a:rPr lang="en-US" sz="4700" b="0" i="0" u="none" strike="noStrike" cap="none" dirty="0" err="1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algunos</a:t>
              </a:r>
              <a:r>
                <a:rPr lang="en-US" sz="4700" b="0" i="0" u="none" strike="noStrike" cap="none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4700" b="0" i="0" u="none" strike="noStrike" cap="none" dirty="0" err="1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ejercicios</a:t>
              </a:r>
              <a:r>
                <a:rPr lang="en-US" sz="4700" b="0" i="0" u="none" strike="noStrike" cap="none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4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7"/>
          <p:cNvGrpSpPr/>
          <p:nvPr/>
        </p:nvGrpSpPr>
        <p:grpSpPr>
          <a:xfrm>
            <a:off x="1097280" y="346543"/>
            <a:ext cx="10058399" cy="1330875"/>
            <a:chOff x="0" y="59940"/>
            <a:chExt cx="10058399" cy="1330875"/>
          </a:xfrm>
        </p:grpSpPr>
        <p:sp>
          <p:nvSpPr>
            <p:cNvPr id="193" name="Google Shape;193;p7"/>
            <p:cNvSpPr/>
            <p:nvPr/>
          </p:nvSpPr>
          <p:spPr>
            <a:xfrm>
              <a:off x="0" y="59940"/>
              <a:ext cx="10058399" cy="1330875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7"/>
            <p:cNvSpPr txBox="1"/>
            <p:nvPr/>
          </p:nvSpPr>
          <p:spPr>
            <a:xfrm>
              <a:off x="64968" y="124908"/>
              <a:ext cx="9928463" cy="12009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625" tIns="167625" rIns="167625" bIns="16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alibri"/>
                <a:buNone/>
              </a:pPr>
              <a:r>
                <a:rPr lang="en-US" sz="4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Carbohidratos</a:t>
              </a:r>
              <a:r>
                <a:rPr lang="en-US" sz="6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endParaRPr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5" name="Google Shape;195;p7"/>
          <p:cNvGrpSpPr/>
          <p:nvPr/>
        </p:nvGrpSpPr>
        <p:grpSpPr>
          <a:xfrm>
            <a:off x="1097280" y="1845734"/>
            <a:ext cx="10058399" cy="4023360"/>
            <a:chOff x="0" y="0"/>
            <a:chExt cx="10058399" cy="4023360"/>
          </a:xfrm>
        </p:grpSpPr>
        <p:sp>
          <p:nvSpPr>
            <p:cNvPr id="196" name="Google Shape;196;p7"/>
            <p:cNvSpPr/>
            <p:nvPr/>
          </p:nvSpPr>
          <p:spPr>
            <a:xfrm rot="5400000">
              <a:off x="5230367" y="-1207008"/>
              <a:ext cx="3218688" cy="643737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E1D4">
                <a:alpha val="89803"/>
              </a:srgbClr>
            </a:solidFill>
            <a:ln w="15875" cap="flat" cmpd="sng">
              <a:solidFill>
                <a:srgbClr val="CCE1D4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7"/>
            <p:cNvSpPr txBox="1"/>
            <p:nvPr/>
          </p:nvSpPr>
          <p:spPr>
            <a:xfrm>
              <a:off x="3621024" y="559458"/>
              <a:ext cx="6280253" cy="29044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51425" rIns="102850" bIns="514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Char char="•"/>
              </a:pPr>
              <a:r>
                <a:rPr lang="en-US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Fuentes de almacenamiento de energía.</a:t>
              </a:r>
              <a:endPara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405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Char char="•"/>
              </a:pPr>
              <a:r>
                <a:rPr lang="en-US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Fuentes de carbono para construir otras moléculas.</a:t>
              </a:r>
              <a:endPara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405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Calibri"/>
                <a:buChar char="•"/>
              </a:pPr>
              <a:r>
                <a:rPr lang="en-US" sz="2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Componentes estructurales de las células. Forman parte de varias estructuras, como por ejemplo pared celular.</a:t>
              </a:r>
              <a:endPara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0" y="0"/>
              <a:ext cx="3621024" cy="4023360"/>
            </a:xfrm>
            <a:prstGeom prst="roundRect">
              <a:avLst>
                <a:gd name="adj" fmla="val 16667"/>
              </a:avLst>
            </a:prstGeom>
            <a:solidFill>
              <a:srgbClr val="34A76C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7"/>
            <p:cNvSpPr txBox="1"/>
            <p:nvPr/>
          </p:nvSpPr>
          <p:spPr>
            <a:xfrm>
              <a:off x="176764" y="176764"/>
              <a:ext cx="3267496" cy="3669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3350" tIns="106675" rIns="213350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600"/>
                <a:buFont typeface="Calibri"/>
                <a:buNone/>
              </a:pPr>
              <a:r>
                <a:rPr lang="en-US" sz="5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(C</a:t>
              </a:r>
              <a:r>
                <a:rPr lang="en-US" sz="5600" b="0" i="0" u="none" strike="noStrike" cap="none" baseline="-25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en-US" sz="5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</a:t>
              </a:r>
              <a:r>
                <a:rPr lang="en-US" sz="5600" b="0" i="0" u="none" strike="noStrike" cap="none" baseline="-25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en-US" sz="5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</a:t>
              </a:r>
              <a:r>
                <a:rPr lang="en-US" sz="5600" b="0" i="0" u="none" strike="noStrike" cap="none" baseline="-25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en-US" sz="5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r>
                <a:rPr lang="en-US" sz="5600" b="0" i="1" u="none" strike="noStrike" cap="none" baseline="-25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r>
                <a:rPr lang="en-US" sz="5600" b="0" i="0" u="none" strike="noStrike" cap="none" baseline="-25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8"/>
          <p:cNvGrpSpPr/>
          <p:nvPr/>
        </p:nvGrpSpPr>
        <p:grpSpPr>
          <a:xfrm>
            <a:off x="1066800" y="1419650"/>
            <a:ext cx="10058399" cy="4018698"/>
            <a:chOff x="0" y="2013"/>
            <a:chExt cx="10058399" cy="4018698"/>
          </a:xfrm>
        </p:grpSpPr>
        <p:sp>
          <p:nvSpPr>
            <p:cNvPr id="206" name="Google Shape;206;p8"/>
            <p:cNvSpPr/>
            <p:nvPr/>
          </p:nvSpPr>
          <p:spPr>
            <a:xfrm rot="5400000">
              <a:off x="6452367" y="-2732494"/>
              <a:ext cx="774688" cy="643737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D2E0CC">
                <a:alpha val="89803"/>
              </a:srgbClr>
            </a:solidFill>
            <a:ln w="15875" cap="flat" cmpd="sng">
              <a:solidFill>
                <a:srgbClr val="D2E0CC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8"/>
            <p:cNvSpPr txBox="1"/>
            <p:nvPr/>
          </p:nvSpPr>
          <p:spPr>
            <a:xfrm>
              <a:off x="3621024" y="136666"/>
              <a:ext cx="6399559" cy="6990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41900" rIns="83800" bIns="41900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azúcares simples. Ej. glucosa, fructosa, galactosa, manosa, gliceraldehido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8"/>
            <p:cNvSpPr/>
            <p:nvPr/>
          </p:nvSpPr>
          <p:spPr>
            <a:xfrm>
              <a:off x="0" y="2013"/>
              <a:ext cx="3621024" cy="968361"/>
            </a:xfrm>
            <a:prstGeom prst="roundRect">
              <a:avLst>
                <a:gd name="adj" fmla="val 16667"/>
              </a:avLst>
            </a:prstGeom>
            <a:solidFill>
              <a:srgbClr val="62A534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8"/>
            <p:cNvSpPr txBox="1"/>
            <p:nvPr/>
          </p:nvSpPr>
          <p:spPr>
            <a:xfrm>
              <a:off x="47271" y="49284"/>
              <a:ext cx="3526482" cy="873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en-US" sz="36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Monosacáridos</a:t>
              </a:r>
              <a:endPara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8"/>
            <p:cNvSpPr/>
            <p:nvPr/>
          </p:nvSpPr>
          <p:spPr>
            <a:xfrm rot="5400000">
              <a:off x="6452367" y="-1715715"/>
              <a:ext cx="774688" cy="643737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E0CB">
                <a:alpha val="89803"/>
              </a:srgbClr>
            </a:solidFill>
            <a:ln w="15875" cap="flat" cmpd="sng">
              <a:solidFill>
                <a:srgbClr val="CCE0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8"/>
            <p:cNvSpPr txBox="1"/>
            <p:nvPr/>
          </p:nvSpPr>
          <p:spPr>
            <a:xfrm>
              <a:off x="3621024" y="1153445"/>
              <a:ext cx="6399559" cy="6990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41900" rIns="83800" bIns="41900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dos azúcares simples unidos por un enlace covalente. Ej. sacarosa, lactosa, maltosa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0" y="1018792"/>
              <a:ext cx="3621024" cy="968361"/>
            </a:xfrm>
            <a:prstGeom prst="roundRect">
              <a:avLst>
                <a:gd name="adj" fmla="val 16667"/>
              </a:avLst>
            </a:prstGeom>
            <a:solidFill>
              <a:srgbClr val="40A535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8"/>
            <p:cNvSpPr txBox="1"/>
            <p:nvPr/>
          </p:nvSpPr>
          <p:spPr>
            <a:xfrm>
              <a:off x="47271" y="1066063"/>
              <a:ext cx="3526482" cy="873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en-US" sz="36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Disacáridos</a:t>
              </a:r>
              <a:endPara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8"/>
            <p:cNvSpPr/>
            <p:nvPr/>
          </p:nvSpPr>
          <p:spPr>
            <a:xfrm rot="5400000">
              <a:off x="6452367" y="-698935"/>
              <a:ext cx="774688" cy="643737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BE0CD">
                <a:alpha val="89803"/>
              </a:srgbClr>
            </a:solidFill>
            <a:ln w="15875" cap="flat" cmpd="sng">
              <a:solidFill>
                <a:srgbClr val="CBE0CD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8"/>
            <p:cNvSpPr txBox="1"/>
            <p:nvPr/>
          </p:nvSpPr>
          <p:spPr>
            <a:xfrm>
              <a:off x="3621024" y="2170225"/>
              <a:ext cx="6399559" cy="6990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41900" rIns="83800" bIns="41900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 a 20 monosacáridos.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0" y="2035571"/>
              <a:ext cx="3621024" cy="968361"/>
            </a:xfrm>
            <a:prstGeom prst="roundRect">
              <a:avLst>
                <a:gd name="adj" fmla="val 16667"/>
              </a:avLst>
            </a:prstGeom>
            <a:solidFill>
              <a:srgbClr val="35A64C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8"/>
            <p:cNvSpPr txBox="1"/>
            <p:nvPr/>
          </p:nvSpPr>
          <p:spPr>
            <a:xfrm>
              <a:off x="47271" y="2082842"/>
              <a:ext cx="3526482" cy="873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en-US" sz="36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Oligosacáridos</a:t>
              </a:r>
              <a:endPara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8"/>
            <p:cNvSpPr/>
            <p:nvPr/>
          </p:nvSpPr>
          <p:spPr>
            <a:xfrm rot="5400000">
              <a:off x="6452367" y="317843"/>
              <a:ext cx="774688" cy="643737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BE0D1">
                <a:alpha val="89803"/>
              </a:srgbClr>
            </a:solidFill>
            <a:ln w="15875" cap="flat" cmpd="sng">
              <a:solidFill>
                <a:srgbClr val="CBE0D1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8"/>
            <p:cNvSpPr txBox="1"/>
            <p:nvPr/>
          </p:nvSpPr>
          <p:spPr>
            <a:xfrm>
              <a:off x="3621024" y="3187004"/>
              <a:ext cx="6399559" cy="6990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41900" rIns="83800" bIns="41900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Char char="•"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cadenas de cientos a miles de monosacáridos. Ej. celulosa, almidón, glucógeno</a:t>
              </a:r>
              <a:endPara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0" y="3052350"/>
              <a:ext cx="3621024" cy="968361"/>
            </a:xfrm>
            <a:prstGeom prst="roundRect">
              <a:avLst>
                <a:gd name="adj" fmla="val 16667"/>
              </a:avLst>
            </a:prstGeom>
            <a:solidFill>
              <a:srgbClr val="35A66F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8"/>
            <p:cNvSpPr txBox="1"/>
            <p:nvPr/>
          </p:nvSpPr>
          <p:spPr>
            <a:xfrm>
              <a:off x="47271" y="3099621"/>
              <a:ext cx="3526482" cy="873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68575" rIns="137150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Calibri"/>
                <a:buNone/>
              </a:pPr>
              <a:r>
                <a:rPr lang="en-US" sz="36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Polisacáridos</a:t>
              </a:r>
              <a:endPara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"/>
          <p:cNvSpPr txBox="1"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/>
              <a:t>Prueba de Benedict</a:t>
            </a:r>
            <a:endParaRPr/>
          </a:p>
        </p:txBody>
      </p:sp>
      <p:sp>
        <p:nvSpPr>
          <p:cNvPr id="227" name="Google Shape;227;p9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1747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 Para detectar azucares reductoras, al detectar la presencia de grupo aldehído.</a:t>
            </a:r>
            <a:endParaRPr/>
          </a:p>
          <a:p>
            <a:pPr marL="91440" lvl="0" indent="-117475" algn="l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-Detecta monosacáridos y algunos disacáridos.</a:t>
            </a:r>
            <a:endParaRPr/>
          </a:p>
          <a:p>
            <a:pPr marL="91440" lvl="0" indent="-117475" algn="l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 Una prueba positiva tendrá un cambio de </a:t>
            </a:r>
            <a:r>
              <a:rPr lang="en-US" sz="1850">
                <a:solidFill>
                  <a:srgbClr val="0070C0"/>
                </a:solidFill>
              </a:rPr>
              <a:t>azul</a:t>
            </a:r>
            <a:r>
              <a:rPr lang="en-US" sz="1850"/>
              <a:t> a </a:t>
            </a:r>
            <a:r>
              <a:rPr lang="en-US" sz="1850">
                <a:solidFill>
                  <a:srgbClr val="4A7B29"/>
                </a:solidFill>
              </a:rPr>
              <a:t>verde</a:t>
            </a:r>
            <a:r>
              <a:rPr lang="en-US" sz="1850"/>
              <a:t> o </a:t>
            </a:r>
            <a:r>
              <a:rPr lang="en-US" sz="1850">
                <a:solidFill>
                  <a:srgbClr val="CA5208"/>
                </a:solidFill>
              </a:rPr>
              <a:t>rojo ladrillo </a:t>
            </a:r>
            <a:r>
              <a:rPr lang="en-US" sz="1850"/>
              <a:t>al calentar la solución.</a:t>
            </a:r>
            <a:endParaRPr/>
          </a:p>
          <a:p>
            <a:pPr marL="91440" lvl="0" indent="-117475" algn="l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 Esto ocurre por una reacción de oxidación-reducción* donde el cobre presente en el reactivo de Benedict  (Cu</a:t>
            </a:r>
            <a:r>
              <a:rPr lang="en-US" sz="1850" baseline="30000"/>
              <a:t>2+</a:t>
            </a:r>
            <a:r>
              <a:rPr lang="en-US" sz="1850"/>
              <a:t>) se reduce y se precipita en óxido de cobre (Cu</a:t>
            </a:r>
            <a:r>
              <a:rPr lang="en-US" sz="1850" baseline="-25000"/>
              <a:t>2</a:t>
            </a:r>
            <a:r>
              <a:rPr lang="en-US" sz="1850"/>
              <a:t>O). </a:t>
            </a:r>
            <a:endParaRPr/>
          </a:p>
          <a:p>
            <a:pPr marL="91440" lvl="0" indent="-117475" algn="l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-Aunque la fructosa no es un azúcar reductora (es una cetona), da un resultado positivo porque se convierte en glucosa y manosa.</a:t>
            </a:r>
            <a:endParaRPr/>
          </a:p>
          <a:p>
            <a:pPr marL="91440" lvl="0" indent="-117475" algn="l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-Es una prueba semi-cuantitativa. El color obtenido da una idea de cuánta azúcar reductora está presente en la solución: verde ca. 0.5 g%; amarillento 1 g%; anaranjado 1.5 g% y rojo 2 g% ó mayor.</a:t>
            </a:r>
            <a:endParaRPr/>
          </a:p>
          <a:p>
            <a:pPr marL="91440" lvl="0" indent="-117475" algn="l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-Se puede usar para detectar la presencia de glucosa en la orina.</a:t>
            </a:r>
            <a:endParaRPr sz="1850"/>
          </a:p>
          <a:p>
            <a:pPr marL="0" lvl="0" indent="0" algn="l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850"/>
              <a:buNone/>
            </a:pPr>
            <a:r>
              <a:rPr lang="en-US" sz="1850"/>
              <a:t>- Cuidado: el reactivo de Benedict es cáustico.</a:t>
            </a:r>
            <a:endParaRPr/>
          </a:p>
          <a:p>
            <a:pPr marL="0" lvl="0" indent="0" algn="l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850"/>
              <a:buNone/>
            </a:pPr>
            <a:r>
              <a:rPr lang="en-US" sz="1850"/>
              <a:t> -Esta es la única prueba que haremos que se calienta.</a:t>
            </a:r>
            <a:endParaRPr/>
          </a:p>
          <a:p>
            <a:pPr marL="91440" lvl="0" indent="0" algn="l" rtl="0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850"/>
              <a:buNone/>
            </a:pPr>
            <a:endParaRPr sz="1850"/>
          </a:p>
        </p:txBody>
      </p:sp>
      <p:sp>
        <p:nvSpPr>
          <p:cNvPr id="228" name="Google Shape;228;p9"/>
          <p:cNvSpPr txBox="1">
            <a:spLocks noGrp="1"/>
          </p:cNvSpPr>
          <p:nvPr>
            <p:ph type="body" idx="2"/>
          </p:nvPr>
        </p:nvSpPr>
        <p:spPr>
          <a:xfrm>
            <a:off x="505436" y="2924283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/>
          </a:p>
        </p:txBody>
      </p:sp>
      <p:sp>
        <p:nvSpPr>
          <p:cNvPr id="229" name="Google Shape;229;p9"/>
          <p:cNvSpPr txBox="1"/>
          <p:nvPr/>
        </p:nvSpPr>
        <p:spPr>
          <a:xfrm>
            <a:off x="2867025" y="5934075"/>
            <a:ext cx="857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9"/>
          <p:cNvSpPr txBox="1"/>
          <p:nvPr/>
        </p:nvSpPr>
        <p:spPr>
          <a:xfrm>
            <a:off x="4328334" y="6211669"/>
            <a:ext cx="734975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 En clase le discutirán con detalle qué es una reacción oxidación-reducción.</a:t>
            </a:r>
            <a:endParaRPr/>
          </a:p>
        </p:txBody>
      </p:sp>
      <p:pic>
        <p:nvPicPr>
          <p:cNvPr id="231" name="Google Shape;23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964" y="3402836"/>
            <a:ext cx="3296872" cy="142788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9"/>
          <p:cNvSpPr txBox="1"/>
          <p:nvPr/>
        </p:nvSpPr>
        <p:spPr>
          <a:xfrm>
            <a:off x="571457" y="4883055"/>
            <a:ext cx="3086143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" name="Google Shape;237;p10"/>
          <p:cNvGrpSpPr/>
          <p:nvPr/>
        </p:nvGrpSpPr>
        <p:grpSpPr>
          <a:xfrm>
            <a:off x="1097280" y="403581"/>
            <a:ext cx="10058399" cy="1216800"/>
            <a:chOff x="0" y="116978"/>
            <a:chExt cx="10058399" cy="1216800"/>
          </a:xfrm>
        </p:grpSpPr>
        <p:sp>
          <p:nvSpPr>
            <p:cNvPr id="238" name="Google Shape;238;p10"/>
            <p:cNvSpPr/>
            <p:nvPr/>
          </p:nvSpPr>
          <p:spPr>
            <a:xfrm>
              <a:off x="0" y="116978"/>
              <a:ext cx="10058399" cy="1216800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0"/>
            <p:cNvSpPr txBox="1"/>
            <p:nvPr/>
          </p:nvSpPr>
          <p:spPr>
            <a:xfrm>
              <a:off x="59399" y="176377"/>
              <a:ext cx="9939601" cy="1098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625" tIns="167625" rIns="167625" bIns="16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alibri"/>
                <a:buNone/>
              </a:pPr>
              <a:r>
                <a:rPr lang="en-US" sz="4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Resultados pruebas de Benedict:</a:t>
              </a:r>
              <a:endParaRPr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0" name="Google Shape;240;p1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434884" y="1871430"/>
            <a:ext cx="5363633" cy="40227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0"/>
          <p:cNvSpPr txBox="1"/>
          <p:nvPr/>
        </p:nvSpPr>
        <p:spPr>
          <a:xfrm>
            <a:off x="9697671" y="5050064"/>
            <a:ext cx="15687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2" name="Google Shape;242;p10"/>
          <p:cNvCxnSpPr>
            <a:stCxn id="241" idx="1"/>
          </p:cNvCxnSpPr>
          <p:nvPr/>
        </p:nvCxnSpPr>
        <p:spPr>
          <a:xfrm rot="10800000">
            <a:off x="7432671" y="5234730"/>
            <a:ext cx="2265000" cy="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p:spPr>
      </p:cxnSp>
      <p:sp>
        <p:nvSpPr>
          <p:cNvPr id="243" name="Google Shape;243;p10"/>
          <p:cNvSpPr txBox="1"/>
          <p:nvPr/>
        </p:nvSpPr>
        <p:spPr>
          <a:xfrm>
            <a:off x="9127222" y="4746662"/>
            <a:ext cx="15687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Glucosa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0"/>
          <p:cNvSpPr txBox="1"/>
          <p:nvPr/>
        </p:nvSpPr>
        <p:spPr>
          <a:xfrm>
            <a:off x="9127222" y="4417552"/>
            <a:ext cx="15687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Fructosa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0"/>
          <p:cNvSpPr txBox="1"/>
          <p:nvPr/>
        </p:nvSpPr>
        <p:spPr>
          <a:xfrm>
            <a:off x="2080064" y="5035710"/>
            <a:ext cx="15687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Sacarosa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0"/>
          <p:cNvSpPr txBox="1"/>
          <p:nvPr/>
        </p:nvSpPr>
        <p:spPr>
          <a:xfrm>
            <a:off x="2080064" y="4690387"/>
            <a:ext cx="15687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Almidón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7" name="Google Shape;247;p10"/>
          <p:cNvCxnSpPr/>
          <p:nvPr/>
        </p:nvCxnSpPr>
        <p:spPr>
          <a:xfrm rot="10800000">
            <a:off x="6887361" y="4971766"/>
            <a:ext cx="2239861" cy="0"/>
          </a:xfrm>
          <a:prstGeom prst="straightConnector1">
            <a:avLst/>
          </a:prstGeom>
          <a:noFill/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p:spPr>
      </p:cxnSp>
      <p:cxnSp>
        <p:nvCxnSpPr>
          <p:cNvPr id="248" name="Google Shape;248;p10"/>
          <p:cNvCxnSpPr/>
          <p:nvPr/>
        </p:nvCxnSpPr>
        <p:spPr>
          <a:xfrm rot="10800000">
            <a:off x="6215304" y="4746662"/>
            <a:ext cx="2911918" cy="0"/>
          </a:xfrm>
          <a:prstGeom prst="straightConnector1">
            <a:avLst/>
          </a:prstGeom>
          <a:noFill/>
          <a:ln w="15875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9" name="Google Shape;249;p10"/>
          <p:cNvCxnSpPr/>
          <p:nvPr/>
        </p:nvCxnSpPr>
        <p:spPr>
          <a:xfrm rot="10800000" flipH="1">
            <a:off x="3106179" y="5234730"/>
            <a:ext cx="2531223" cy="13216"/>
          </a:xfrm>
          <a:prstGeom prst="straightConnector1">
            <a:avLst/>
          </a:prstGeom>
          <a:noFill/>
          <a:ln w="1270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50" name="Google Shape;250;p10"/>
          <p:cNvCxnSpPr/>
          <p:nvPr/>
        </p:nvCxnSpPr>
        <p:spPr>
          <a:xfrm>
            <a:off x="3106179" y="4931328"/>
            <a:ext cx="1860104" cy="0"/>
          </a:xfrm>
          <a:prstGeom prst="straightConnector1">
            <a:avLst/>
          </a:prstGeom>
          <a:noFill/>
          <a:ln w="12700" cap="flat" cmpd="sng">
            <a:solidFill>
              <a:srgbClr val="FFC0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oogle Shape;255;p11"/>
          <p:cNvGrpSpPr/>
          <p:nvPr/>
        </p:nvGrpSpPr>
        <p:grpSpPr>
          <a:xfrm>
            <a:off x="1097280" y="292431"/>
            <a:ext cx="10058399" cy="1439099"/>
            <a:chOff x="0" y="5828"/>
            <a:chExt cx="10058399" cy="1439099"/>
          </a:xfrm>
        </p:grpSpPr>
        <p:sp>
          <p:nvSpPr>
            <p:cNvPr id="256" name="Google Shape;256;p11"/>
            <p:cNvSpPr/>
            <p:nvPr/>
          </p:nvSpPr>
          <p:spPr>
            <a:xfrm>
              <a:off x="0" y="5828"/>
              <a:ext cx="10058399" cy="1439099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1"/>
            <p:cNvSpPr txBox="1"/>
            <p:nvPr/>
          </p:nvSpPr>
          <p:spPr>
            <a:xfrm>
              <a:off x="70251" y="76079"/>
              <a:ext cx="9917897" cy="129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n-US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Prueba de yodo:</a:t>
              </a: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8" name="Google Shape;258;p11"/>
          <p:cNvGrpSpPr/>
          <p:nvPr/>
        </p:nvGrpSpPr>
        <p:grpSpPr>
          <a:xfrm>
            <a:off x="1097278" y="2037233"/>
            <a:ext cx="4937760" cy="3640360"/>
            <a:chOff x="0" y="191499"/>
            <a:chExt cx="4937760" cy="3640360"/>
          </a:xfrm>
        </p:grpSpPr>
        <p:sp>
          <p:nvSpPr>
            <p:cNvPr id="259" name="Google Shape;259;p11"/>
            <p:cNvSpPr/>
            <p:nvPr/>
          </p:nvSpPr>
          <p:spPr>
            <a:xfrm>
              <a:off x="0" y="191499"/>
              <a:ext cx="4937760" cy="1173133"/>
            </a:xfrm>
            <a:prstGeom prst="roundRect">
              <a:avLst>
                <a:gd name="adj" fmla="val 16667"/>
              </a:avLst>
            </a:prstGeom>
            <a:solidFill>
              <a:srgbClr val="62A534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1"/>
            <p:cNvSpPr txBox="1"/>
            <p:nvPr/>
          </p:nvSpPr>
          <p:spPr>
            <a:xfrm>
              <a:off x="57268" y="248767"/>
              <a:ext cx="4823224" cy="105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 Se usa para detectar almidón.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1"/>
            <p:cNvSpPr/>
            <p:nvPr/>
          </p:nvSpPr>
          <p:spPr>
            <a:xfrm>
              <a:off x="0" y="1425113"/>
              <a:ext cx="4937760" cy="1173133"/>
            </a:xfrm>
            <a:prstGeom prst="roundRect">
              <a:avLst>
                <a:gd name="adj" fmla="val 16667"/>
              </a:avLst>
            </a:prstGeom>
            <a:solidFill>
              <a:srgbClr val="35A53B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1"/>
            <p:cNvSpPr txBox="1"/>
            <p:nvPr/>
          </p:nvSpPr>
          <p:spPr>
            <a:xfrm>
              <a:off x="57268" y="1482381"/>
              <a:ext cx="4823224" cy="105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 Almidón es un polisacárido; es la forma en que las plantas almacenan glucosa.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1"/>
            <p:cNvSpPr/>
            <p:nvPr/>
          </p:nvSpPr>
          <p:spPr>
            <a:xfrm>
              <a:off x="0" y="2658726"/>
              <a:ext cx="4937760" cy="1173133"/>
            </a:xfrm>
            <a:prstGeom prst="roundRect">
              <a:avLst>
                <a:gd name="adj" fmla="val 16667"/>
              </a:avLst>
            </a:prstGeom>
            <a:solidFill>
              <a:srgbClr val="35A66F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1"/>
            <p:cNvSpPr txBox="1"/>
            <p:nvPr/>
          </p:nvSpPr>
          <p:spPr>
            <a:xfrm>
              <a:off x="57268" y="2715994"/>
              <a:ext cx="4823224" cy="105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-La molécula de almidón forma hélices entre las cuales se inserta el yodo, tiñendo el almidón de </a:t>
              </a:r>
              <a:r>
                <a:rPr lang="en-US" sz="2100" b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azul oscuro</a:t>
              </a:r>
              <a:r>
                <a:rPr lang="en-US" sz="21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 </a:t>
              </a:r>
              <a:r>
                <a:rPr lang="en-US" sz="21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negro</a:t>
              </a: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  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65" name="Google Shape;265;p11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019400" y="2781588"/>
            <a:ext cx="3334801" cy="21520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1"/>
          <p:cNvSpPr txBox="1"/>
          <p:nvPr/>
        </p:nvSpPr>
        <p:spPr>
          <a:xfrm>
            <a:off x="7019400" y="4933663"/>
            <a:ext cx="333375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12"/>
          <p:cNvGrpSpPr/>
          <p:nvPr/>
        </p:nvGrpSpPr>
        <p:grpSpPr>
          <a:xfrm>
            <a:off x="1097280" y="403581"/>
            <a:ext cx="10058399" cy="1216800"/>
            <a:chOff x="0" y="116978"/>
            <a:chExt cx="10058399" cy="1216800"/>
          </a:xfrm>
        </p:grpSpPr>
        <p:sp>
          <p:nvSpPr>
            <p:cNvPr id="272" name="Google Shape;272;p12"/>
            <p:cNvSpPr/>
            <p:nvPr/>
          </p:nvSpPr>
          <p:spPr>
            <a:xfrm>
              <a:off x="0" y="116978"/>
              <a:ext cx="10058399" cy="1216800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2"/>
            <p:cNvSpPr txBox="1"/>
            <p:nvPr/>
          </p:nvSpPr>
          <p:spPr>
            <a:xfrm>
              <a:off x="59399" y="176377"/>
              <a:ext cx="9939601" cy="1098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625" tIns="167625" rIns="167625" bIns="16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alibri"/>
                <a:buNone/>
              </a:pPr>
              <a:r>
                <a:rPr lang="en-US" sz="4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Resultados prueba de yodo:</a:t>
              </a:r>
              <a:endParaRPr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4" name="Google Shape;274;p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919370" y="1846263"/>
            <a:ext cx="5888610" cy="44164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5" name="Google Shape;275;p12"/>
          <p:cNvCxnSpPr/>
          <p:nvPr/>
        </p:nvCxnSpPr>
        <p:spPr>
          <a:xfrm>
            <a:off x="2432807" y="4941116"/>
            <a:ext cx="3280096" cy="0"/>
          </a:xfrm>
          <a:prstGeom prst="straightConnector1">
            <a:avLst/>
          </a:prstGeom>
          <a:noFill/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p:spPr>
      </p:cxnSp>
      <p:cxnSp>
        <p:nvCxnSpPr>
          <p:cNvPr id="276" name="Google Shape;276;p12"/>
          <p:cNvCxnSpPr/>
          <p:nvPr/>
        </p:nvCxnSpPr>
        <p:spPr>
          <a:xfrm rot="10800000">
            <a:off x="6610526" y="4731391"/>
            <a:ext cx="3011647" cy="0"/>
          </a:xfrm>
          <a:prstGeom prst="straightConnector1">
            <a:avLst/>
          </a:prstGeom>
          <a:noFill/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p:spPr>
      </p:cxnSp>
      <p:cxnSp>
        <p:nvCxnSpPr>
          <p:cNvPr id="277" name="Google Shape;277;p12"/>
          <p:cNvCxnSpPr/>
          <p:nvPr/>
        </p:nvCxnSpPr>
        <p:spPr>
          <a:xfrm rot="10800000">
            <a:off x="6226032" y="4581787"/>
            <a:ext cx="3933036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p:spPr>
      </p:cxnSp>
      <p:sp>
        <p:nvSpPr>
          <p:cNvPr id="278" name="Google Shape;278;p12"/>
          <p:cNvSpPr txBox="1"/>
          <p:nvPr/>
        </p:nvSpPr>
        <p:spPr>
          <a:xfrm>
            <a:off x="10226639" y="4362059"/>
            <a:ext cx="161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Almidón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2"/>
          <p:cNvSpPr txBox="1"/>
          <p:nvPr/>
        </p:nvSpPr>
        <p:spPr>
          <a:xfrm>
            <a:off x="9576032" y="4621527"/>
            <a:ext cx="161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2"/>
          <p:cNvSpPr txBox="1"/>
          <p:nvPr/>
        </p:nvSpPr>
        <p:spPr>
          <a:xfrm>
            <a:off x="1404697" y="4731391"/>
            <a:ext cx="16106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Fructosa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13"/>
          <p:cNvGrpSpPr/>
          <p:nvPr/>
        </p:nvGrpSpPr>
        <p:grpSpPr>
          <a:xfrm>
            <a:off x="1097280" y="403581"/>
            <a:ext cx="10058399" cy="1216800"/>
            <a:chOff x="0" y="116978"/>
            <a:chExt cx="10058399" cy="1216800"/>
          </a:xfrm>
        </p:grpSpPr>
        <p:sp>
          <p:nvSpPr>
            <p:cNvPr id="286" name="Google Shape;286;p13"/>
            <p:cNvSpPr/>
            <p:nvPr/>
          </p:nvSpPr>
          <p:spPr>
            <a:xfrm>
              <a:off x="0" y="116978"/>
              <a:ext cx="10058399" cy="1216800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3"/>
            <p:cNvSpPr txBox="1"/>
            <p:nvPr/>
          </p:nvSpPr>
          <p:spPr>
            <a:xfrm>
              <a:off x="59399" y="176377"/>
              <a:ext cx="9939601" cy="1098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625" tIns="167625" rIns="167625" bIns="16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alibri"/>
                <a:buNone/>
              </a:pPr>
              <a:r>
                <a:rPr lang="en-US" sz="4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Lípidos:</a:t>
              </a:r>
              <a:endParaRPr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8" name="Google Shape;288;p13"/>
          <p:cNvGrpSpPr/>
          <p:nvPr/>
        </p:nvGrpSpPr>
        <p:grpSpPr>
          <a:xfrm>
            <a:off x="1097278" y="2308010"/>
            <a:ext cx="4937760" cy="3098806"/>
            <a:chOff x="0" y="462276"/>
            <a:chExt cx="4937760" cy="3098806"/>
          </a:xfrm>
        </p:grpSpPr>
        <p:sp>
          <p:nvSpPr>
            <p:cNvPr id="289" name="Google Shape;289;p13"/>
            <p:cNvSpPr/>
            <p:nvPr/>
          </p:nvSpPr>
          <p:spPr>
            <a:xfrm>
              <a:off x="0" y="462276"/>
              <a:ext cx="4937760" cy="998375"/>
            </a:xfrm>
            <a:prstGeom prst="roundRect">
              <a:avLst>
                <a:gd name="adj" fmla="val 16667"/>
              </a:avLst>
            </a:prstGeom>
            <a:solidFill>
              <a:srgbClr val="62A534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3"/>
            <p:cNvSpPr txBox="1"/>
            <p:nvPr/>
          </p:nvSpPr>
          <p:spPr>
            <a:xfrm>
              <a:off x="48737" y="511013"/>
              <a:ext cx="4840286" cy="9009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-Fuente importante de energía almacenada.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0" y="1512492"/>
              <a:ext cx="4937760" cy="998375"/>
            </a:xfrm>
            <a:prstGeom prst="roundRect">
              <a:avLst>
                <a:gd name="adj" fmla="val 16667"/>
              </a:avLst>
            </a:prstGeom>
            <a:solidFill>
              <a:srgbClr val="35A53B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3"/>
            <p:cNvSpPr txBox="1"/>
            <p:nvPr/>
          </p:nvSpPr>
          <p:spPr>
            <a:xfrm>
              <a:off x="48737" y="1561229"/>
              <a:ext cx="4840286" cy="9009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-Son componentes importantes de las membranas celulares, de algunas vitaminas, de ciertas hormonas y del colesterol.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0" y="2562707"/>
              <a:ext cx="4937760" cy="998375"/>
            </a:xfrm>
            <a:prstGeom prst="roundRect">
              <a:avLst>
                <a:gd name="adj" fmla="val 16667"/>
              </a:avLst>
            </a:prstGeom>
            <a:solidFill>
              <a:srgbClr val="35A66F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3"/>
            <p:cNvSpPr txBox="1"/>
            <p:nvPr/>
          </p:nvSpPr>
          <p:spPr>
            <a:xfrm>
              <a:off x="48737" y="2611444"/>
              <a:ext cx="4840286" cy="9009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-Son solubles en solventes no-polares y son muy poco solubles en agua porque se componen principalmente de cadenas de hidrocarbonos. 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5" name="Google Shape;295;p13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742656" y="1846263"/>
            <a:ext cx="3888289" cy="402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4"/>
          <p:cNvSpPr txBox="1"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lang="en-US"/>
              <a:t>Prueba de Sudán</a:t>
            </a:r>
            <a:endParaRPr/>
          </a:p>
        </p:txBody>
      </p:sp>
      <p:grpSp>
        <p:nvGrpSpPr>
          <p:cNvPr id="301" name="Google Shape;301;p14"/>
          <p:cNvGrpSpPr/>
          <p:nvPr/>
        </p:nvGrpSpPr>
        <p:grpSpPr>
          <a:xfrm>
            <a:off x="5417819" y="731520"/>
            <a:ext cx="5257800" cy="5257800"/>
            <a:chOff x="617219" y="0"/>
            <a:chExt cx="5257800" cy="5257800"/>
          </a:xfrm>
        </p:grpSpPr>
        <p:sp>
          <p:nvSpPr>
            <p:cNvPr id="302" name="Google Shape;302;p14"/>
            <p:cNvSpPr/>
            <p:nvPr/>
          </p:nvSpPr>
          <p:spPr>
            <a:xfrm>
              <a:off x="617219" y="0"/>
              <a:ext cx="5257800" cy="5257800"/>
            </a:xfrm>
            <a:prstGeom prst="diamond">
              <a:avLst/>
            </a:prstGeom>
            <a:solidFill>
              <a:srgbClr val="DDE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1116711" y="2697487"/>
              <a:ext cx="2050542" cy="2050542"/>
            </a:xfrm>
            <a:prstGeom prst="roundRect">
              <a:avLst>
                <a:gd name="adj" fmla="val 16667"/>
              </a:avLst>
            </a:prstGeom>
            <a:solidFill>
              <a:srgbClr val="98CB3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4"/>
            <p:cNvSpPr txBox="1"/>
            <p:nvPr/>
          </p:nvSpPr>
          <p:spPr>
            <a:xfrm>
              <a:off x="1216810" y="2797586"/>
              <a:ext cx="1850344" cy="18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-El Sudán se usa para teñir plásticos y textiles.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3324987" y="499491"/>
              <a:ext cx="2050542" cy="2050542"/>
            </a:xfrm>
            <a:prstGeom prst="roundRect">
              <a:avLst>
                <a:gd name="adj" fmla="val 16667"/>
              </a:avLst>
            </a:prstGeom>
            <a:solidFill>
              <a:srgbClr val="98CB3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4"/>
            <p:cNvSpPr txBox="1"/>
            <p:nvPr/>
          </p:nvSpPr>
          <p:spPr>
            <a:xfrm>
              <a:off x="3425086" y="599590"/>
              <a:ext cx="1850344" cy="18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-Se usa como prueba para detectar esteatorrea (pérdida de grasa) en heces fecales.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4"/>
            <p:cNvSpPr/>
            <p:nvPr/>
          </p:nvSpPr>
          <p:spPr>
            <a:xfrm>
              <a:off x="1082918" y="527979"/>
              <a:ext cx="2050542" cy="2050542"/>
            </a:xfrm>
            <a:prstGeom prst="roundRect">
              <a:avLst>
                <a:gd name="adj" fmla="val 16667"/>
              </a:avLst>
            </a:prstGeom>
            <a:solidFill>
              <a:srgbClr val="98CB3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4"/>
            <p:cNvSpPr txBox="1"/>
            <p:nvPr/>
          </p:nvSpPr>
          <p:spPr>
            <a:xfrm>
              <a:off x="1183017" y="628078"/>
              <a:ext cx="1850344" cy="18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-La prueba de Sudán tiñe los hidrocarbonos de rojo.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4"/>
            <p:cNvSpPr/>
            <p:nvPr/>
          </p:nvSpPr>
          <p:spPr>
            <a:xfrm>
              <a:off x="3324987" y="2707767"/>
              <a:ext cx="2050542" cy="2050542"/>
            </a:xfrm>
            <a:prstGeom prst="roundRect">
              <a:avLst>
                <a:gd name="adj" fmla="val 16667"/>
              </a:avLst>
            </a:prstGeom>
            <a:solidFill>
              <a:srgbClr val="98CB37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4"/>
            <p:cNvSpPr txBox="1"/>
            <p:nvPr/>
          </p:nvSpPr>
          <p:spPr>
            <a:xfrm>
              <a:off x="3425086" y="2807866"/>
              <a:ext cx="1850344" cy="1850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-CUIDADO: mancha la ropa.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1" name="Google Shape;31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3067" y="2926080"/>
            <a:ext cx="2428666" cy="31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15"/>
          <p:cNvGrpSpPr/>
          <p:nvPr/>
        </p:nvGrpSpPr>
        <p:grpSpPr>
          <a:xfrm>
            <a:off x="1097280" y="403581"/>
            <a:ext cx="10058399" cy="1216800"/>
            <a:chOff x="0" y="116978"/>
            <a:chExt cx="10058399" cy="1216800"/>
          </a:xfrm>
        </p:grpSpPr>
        <p:sp>
          <p:nvSpPr>
            <p:cNvPr id="317" name="Google Shape;317;p15"/>
            <p:cNvSpPr/>
            <p:nvPr/>
          </p:nvSpPr>
          <p:spPr>
            <a:xfrm>
              <a:off x="0" y="116978"/>
              <a:ext cx="10058399" cy="1216800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5"/>
            <p:cNvSpPr txBox="1"/>
            <p:nvPr/>
          </p:nvSpPr>
          <p:spPr>
            <a:xfrm>
              <a:off x="59399" y="176377"/>
              <a:ext cx="9939601" cy="1098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7625" tIns="167625" rIns="167625" bIns="1676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alibri"/>
                <a:buNone/>
              </a:pPr>
              <a:r>
                <a:rPr lang="en-US" sz="4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Resultados de prueba de Sudán:</a:t>
              </a:r>
              <a:endParaRPr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9" name="Google Shape;319;p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336148" y="2168237"/>
            <a:ext cx="5143694" cy="3857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2160" y="2168238"/>
            <a:ext cx="5143694" cy="3857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oogle Shape;326;p16"/>
          <p:cNvGrpSpPr/>
          <p:nvPr/>
        </p:nvGrpSpPr>
        <p:grpSpPr>
          <a:xfrm>
            <a:off x="1097280" y="292431"/>
            <a:ext cx="10058399" cy="1439099"/>
            <a:chOff x="0" y="5828"/>
            <a:chExt cx="10058399" cy="1439099"/>
          </a:xfrm>
        </p:grpSpPr>
        <p:sp>
          <p:nvSpPr>
            <p:cNvPr id="327" name="Google Shape;327;p16"/>
            <p:cNvSpPr/>
            <p:nvPr/>
          </p:nvSpPr>
          <p:spPr>
            <a:xfrm>
              <a:off x="0" y="5828"/>
              <a:ext cx="10058399" cy="1439099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6"/>
            <p:cNvSpPr txBox="1"/>
            <p:nvPr/>
          </p:nvSpPr>
          <p:spPr>
            <a:xfrm>
              <a:off x="70251" y="76079"/>
              <a:ext cx="9917897" cy="129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n-US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Proteínas</a:t>
              </a: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9" name="Google Shape;329;p16"/>
          <p:cNvSpPr txBox="1">
            <a:spLocks noGrp="1"/>
          </p:cNvSpPr>
          <p:nvPr>
            <p:ph type="body" idx="1"/>
          </p:nvPr>
        </p:nvSpPr>
        <p:spPr>
          <a:xfrm>
            <a:off x="1097278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1747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 Formadas por una o más cadenas de polipéptidos (cadenas de amino ácidos).</a:t>
            </a:r>
            <a:endParaRPr/>
          </a:p>
          <a:p>
            <a:pPr marL="91440" lvl="0" indent="-117475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 Su forma tridimensional esta determinada por la secuencia de amino ácidos.</a:t>
            </a:r>
            <a:endParaRPr/>
          </a:p>
          <a:p>
            <a:pPr marL="91440" lvl="0" indent="-117475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-Tienen diversas funciones. </a:t>
            </a:r>
            <a:endParaRPr/>
          </a:p>
          <a:p>
            <a:pPr marL="91440" lvl="0" indent="-117475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-Los </a:t>
            </a:r>
            <a:r>
              <a:rPr lang="en-US" sz="1850" b="1"/>
              <a:t>amino ácidos</a:t>
            </a:r>
            <a:r>
              <a:rPr lang="en-US" sz="1850"/>
              <a:t> tienen los grupos funcionales amino y carboxilo; funcionan tanto como ácidos y bases.</a:t>
            </a:r>
            <a:endParaRPr/>
          </a:p>
          <a:p>
            <a:pPr marL="91440" lvl="0" indent="-117475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-Sus cadenas laterales también pueden tener otros grupos funcionales.</a:t>
            </a:r>
            <a:endParaRPr/>
          </a:p>
          <a:p>
            <a:pPr marL="91440" lvl="0" indent="-117475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Los amino ácidos están unidos por enlaces peptídicos.</a:t>
            </a:r>
            <a:endParaRPr/>
          </a:p>
          <a:p>
            <a:pPr marL="91440" lvl="0" indent="0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SzPts val="1850"/>
              <a:buNone/>
            </a:pPr>
            <a:endParaRPr sz="1850"/>
          </a:p>
        </p:txBody>
      </p:sp>
      <p:pic>
        <p:nvPicPr>
          <p:cNvPr id="330" name="Google Shape;330;p16" descr="Table 3.1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588792" y="1846263"/>
            <a:ext cx="4196017" cy="402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Google Shape;335;p17"/>
          <p:cNvGrpSpPr/>
          <p:nvPr/>
        </p:nvGrpSpPr>
        <p:grpSpPr>
          <a:xfrm>
            <a:off x="1097280" y="292431"/>
            <a:ext cx="10058399" cy="1439099"/>
            <a:chOff x="0" y="5828"/>
            <a:chExt cx="10058399" cy="1439099"/>
          </a:xfrm>
        </p:grpSpPr>
        <p:sp>
          <p:nvSpPr>
            <p:cNvPr id="336" name="Google Shape;336;p17"/>
            <p:cNvSpPr/>
            <p:nvPr/>
          </p:nvSpPr>
          <p:spPr>
            <a:xfrm>
              <a:off x="0" y="5828"/>
              <a:ext cx="10058399" cy="1439099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7"/>
            <p:cNvSpPr txBox="1"/>
            <p:nvPr/>
          </p:nvSpPr>
          <p:spPr>
            <a:xfrm>
              <a:off x="70251" y="76079"/>
              <a:ext cx="9917897" cy="129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n-US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Prueba de Biuret</a:t>
              </a: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17"/>
          <p:cNvSpPr txBox="1">
            <a:spLocks noGrp="1"/>
          </p:cNvSpPr>
          <p:nvPr>
            <p:ph type="body" idx="1"/>
          </p:nvPr>
        </p:nvSpPr>
        <p:spPr>
          <a:xfrm>
            <a:off x="1097278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1747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 Se usa para detectar la presencia de proteínas, porque detecta los enlaces peptídicos.</a:t>
            </a:r>
            <a:endParaRPr/>
          </a:p>
          <a:p>
            <a:pPr marL="91440" lvl="0" indent="-117475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 El grupo amino reacciona con el cobre del reactivo de Biuret (Cu</a:t>
            </a:r>
            <a:r>
              <a:rPr lang="en-US" sz="1850" baseline="30000"/>
              <a:t>2+</a:t>
            </a:r>
            <a:r>
              <a:rPr lang="en-US" sz="1850"/>
              <a:t>) en una solución alcalina. </a:t>
            </a:r>
            <a:endParaRPr/>
          </a:p>
          <a:p>
            <a:pPr marL="91440" lvl="0" indent="-117475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 En una prueba positiva se verá un cambio en la solución de color </a:t>
            </a:r>
            <a:r>
              <a:rPr lang="en-US" sz="1850">
                <a:solidFill>
                  <a:srgbClr val="0070C0"/>
                </a:solidFill>
              </a:rPr>
              <a:t>azul </a:t>
            </a:r>
            <a:r>
              <a:rPr lang="en-US" sz="1850"/>
              <a:t>a </a:t>
            </a:r>
            <a:r>
              <a:rPr lang="en-US" sz="1850">
                <a:solidFill>
                  <a:srgbClr val="7030A0"/>
                </a:solidFill>
              </a:rPr>
              <a:t>violeta.</a:t>
            </a:r>
            <a:endParaRPr/>
          </a:p>
          <a:p>
            <a:pPr marL="91440" lvl="0" indent="-117475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 Para cuantificar la cantidad de proteínas presentes en una solución se usa en combinación con otros métodos (espectrofotometría, cromatografía y electroforesis).</a:t>
            </a:r>
            <a:endParaRPr/>
          </a:p>
          <a:p>
            <a:pPr marL="91440" lvl="0" indent="-117475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 Es una prueba que se usa para detectar las proteínas del plasma en la sangre.</a:t>
            </a:r>
            <a:endParaRPr/>
          </a:p>
          <a:p>
            <a:pPr marL="91440" lvl="0" indent="-117475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850"/>
              <a:buChar char=" "/>
            </a:pPr>
            <a:r>
              <a:rPr lang="en-US" sz="1850"/>
              <a:t>- Tenga cuidado; el reactivo de Biuret es cáustico.</a:t>
            </a:r>
            <a:endParaRPr/>
          </a:p>
        </p:txBody>
      </p:sp>
      <p:pic>
        <p:nvPicPr>
          <p:cNvPr id="339" name="Google Shape;339;p1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25542" y="1846263"/>
            <a:ext cx="4522517" cy="402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18"/>
          <p:cNvGrpSpPr/>
          <p:nvPr/>
        </p:nvGrpSpPr>
        <p:grpSpPr>
          <a:xfrm>
            <a:off x="1097280" y="292431"/>
            <a:ext cx="10058399" cy="1439099"/>
            <a:chOff x="0" y="5828"/>
            <a:chExt cx="10058399" cy="1439099"/>
          </a:xfrm>
        </p:grpSpPr>
        <p:sp>
          <p:nvSpPr>
            <p:cNvPr id="345" name="Google Shape;345;p18"/>
            <p:cNvSpPr/>
            <p:nvPr/>
          </p:nvSpPr>
          <p:spPr>
            <a:xfrm>
              <a:off x="0" y="5828"/>
              <a:ext cx="10058399" cy="1439099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8"/>
            <p:cNvSpPr txBox="1"/>
            <p:nvPr/>
          </p:nvSpPr>
          <p:spPr>
            <a:xfrm>
              <a:off x="70251" y="76079"/>
              <a:ext cx="9917897" cy="129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n-US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Resultados Prueba de Biuret</a:t>
              </a: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7" name="Google Shape;347;p1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249838" y="2038768"/>
            <a:ext cx="5692323" cy="4022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8" name="Google Shape;348;p18"/>
          <p:cNvCxnSpPr/>
          <p:nvPr/>
        </p:nvCxnSpPr>
        <p:spPr>
          <a:xfrm rot="10800000">
            <a:off x="6256421" y="4539916"/>
            <a:ext cx="3545305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9" name="Google Shape;349;p18"/>
          <p:cNvCxnSpPr/>
          <p:nvPr/>
        </p:nvCxnSpPr>
        <p:spPr>
          <a:xfrm>
            <a:off x="1097280" y="4652211"/>
            <a:ext cx="4357036" cy="0"/>
          </a:xfrm>
          <a:prstGeom prst="straightConnector1">
            <a:avLst/>
          </a:prstGeom>
          <a:noFill/>
          <a:ln w="12700" cap="flat" cmpd="sng">
            <a:solidFill>
              <a:schemeClr val="accent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50" name="Google Shape;350;p18"/>
          <p:cNvSpPr txBox="1"/>
          <p:nvPr/>
        </p:nvSpPr>
        <p:spPr>
          <a:xfrm>
            <a:off x="9962147" y="4355250"/>
            <a:ext cx="17004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Albúmina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8"/>
          <p:cNvSpPr txBox="1"/>
          <p:nvPr/>
        </p:nvSpPr>
        <p:spPr>
          <a:xfrm>
            <a:off x="86627" y="4467545"/>
            <a:ext cx="17004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19"/>
          <p:cNvGrpSpPr/>
          <p:nvPr/>
        </p:nvGrpSpPr>
        <p:grpSpPr>
          <a:xfrm>
            <a:off x="1097280" y="292431"/>
            <a:ext cx="10058399" cy="1439099"/>
            <a:chOff x="0" y="5828"/>
            <a:chExt cx="10058399" cy="1439099"/>
          </a:xfrm>
        </p:grpSpPr>
        <p:sp>
          <p:nvSpPr>
            <p:cNvPr id="358" name="Google Shape;358;p19"/>
            <p:cNvSpPr/>
            <p:nvPr/>
          </p:nvSpPr>
          <p:spPr>
            <a:xfrm>
              <a:off x="0" y="5828"/>
              <a:ext cx="10058399" cy="1439099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9"/>
            <p:cNvSpPr txBox="1"/>
            <p:nvPr/>
          </p:nvSpPr>
          <p:spPr>
            <a:xfrm>
              <a:off x="70251" y="76079"/>
              <a:ext cx="9917897" cy="129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n-US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Acidos nucleicos</a:t>
              </a: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0" name="Google Shape;360;p19"/>
          <p:cNvSpPr txBox="1">
            <a:spLocks noGrp="1"/>
          </p:cNvSpPr>
          <p:nvPr>
            <p:ph type="body" idx="4294967295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US"/>
              <a:t>Los ácidos nucleicos se especializan en el almacenamiento, la transmisión y el uso de información genética.</a:t>
            </a:r>
            <a:endParaRPr/>
          </a:p>
          <a:p>
            <a:pPr marL="91440" lvl="0" indent="-127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 "/>
            </a:pPr>
            <a:r>
              <a:rPr lang="en-US" b="1"/>
              <a:t>ADN</a:t>
            </a:r>
            <a:r>
              <a:rPr lang="en-US"/>
              <a:t> = </a:t>
            </a:r>
            <a:r>
              <a:rPr lang="en-US" b="1"/>
              <a:t>ácido desoxiribonucleico</a:t>
            </a:r>
            <a:endParaRPr b="1"/>
          </a:p>
          <a:p>
            <a:pPr marL="91440" lvl="0" indent="-127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 "/>
            </a:pPr>
            <a:r>
              <a:rPr lang="en-US" b="1"/>
              <a:t>ARN</a:t>
            </a:r>
            <a:r>
              <a:rPr lang="en-US"/>
              <a:t> = </a:t>
            </a:r>
            <a:r>
              <a:rPr lang="en-US" b="1"/>
              <a:t>ácido ribonucleico</a:t>
            </a:r>
            <a:endParaRPr b="1"/>
          </a:p>
          <a:p>
            <a:pPr marL="91440" lvl="0" indent="-127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 "/>
            </a:pPr>
            <a:r>
              <a:rPr lang="en-US"/>
              <a:t>Los </a:t>
            </a:r>
            <a:r>
              <a:rPr lang="en-US" b="1"/>
              <a:t>nucleótidos</a:t>
            </a:r>
            <a:r>
              <a:rPr lang="en-US"/>
              <a:t> son los monómeros que forman los ácidos nucleicos.</a:t>
            </a:r>
            <a:endParaRPr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6" name="Google Shape;366;p20"/>
          <p:cNvGrpSpPr/>
          <p:nvPr/>
        </p:nvGrpSpPr>
        <p:grpSpPr>
          <a:xfrm>
            <a:off x="1097280" y="292431"/>
            <a:ext cx="10058399" cy="1439099"/>
            <a:chOff x="0" y="5828"/>
            <a:chExt cx="10058399" cy="1439099"/>
          </a:xfrm>
        </p:grpSpPr>
        <p:sp>
          <p:nvSpPr>
            <p:cNvPr id="367" name="Google Shape;367;p20"/>
            <p:cNvSpPr/>
            <p:nvPr/>
          </p:nvSpPr>
          <p:spPr>
            <a:xfrm>
              <a:off x="0" y="5828"/>
              <a:ext cx="10058399" cy="1439099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0"/>
            <p:cNvSpPr txBox="1"/>
            <p:nvPr/>
          </p:nvSpPr>
          <p:spPr>
            <a:xfrm>
              <a:off x="70251" y="76079"/>
              <a:ext cx="9917897" cy="129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n-US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Nucleótidos</a:t>
              </a: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9" name="Google Shape;369;p20"/>
          <p:cNvSpPr txBox="1">
            <a:spLocks noGrp="1"/>
          </p:cNvSpPr>
          <p:nvPr>
            <p:ph type="body" idx="1"/>
          </p:nvPr>
        </p:nvSpPr>
        <p:spPr>
          <a:xfrm>
            <a:off x="1097278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US"/>
              <a:t>Los nucleótidos consisten de una azúcar pentosa, un grupo fosfato y una base nitrogenada.</a:t>
            </a:r>
            <a:endParaRPr/>
          </a:p>
          <a:p>
            <a:pPr marL="91440" lvl="0" indent="-127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 "/>
            </a:pPr>
            <a:r>
              <a:rPr lang="en-US"/>
              <a:t>ARN contiene la azúcar ribosa.</a:t>
            </a:r>
            <a:endParaRPr/>
          </a:p>
          <a:p>
            <a:pPr marL="91440" lvl="0" indent="-127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 "/>
            </a:pPr>
            <a:r>
              <a:rPr lang="en-US"/>
              <a:t>ADN contiene desoxiribosa.</a:t>
            </a:r>
            <a:endParaRPr/>
          </a:p>
          <a:p>
            <a:pPr marL="91440" lvl="0" indent="-127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 "/>
            </a:pPr>
            <a:r>
              <a:rPr lang="en-US"/>
              <a:t>Los nucleótidos se unen por enlaces fosfodiester.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91440" lvl="0" indent="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pic>
        <p:nvPicPr>
          <p:cNvPr id="370" name="Google Shape;370;p20" descr="Life11e-Fig-04-01-0R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028105" y="1846263"/>
            <a:ext cx="3317391" cy="402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" name="Google Shape;376;p21"/>
          <p:cNvGrpSpPr/>
          <p:nvPr/>
        </p:nvGrpSpPr>
        <p:grpSpPr>
          <a:xfrm>
            <a:off x="1097280" y="292431"/>
            <a:ext cx="10058399" cy="1439099"/>
            <a:chOff x="0" y="5828"/>
            <a:chExt cx="10058399" cy="1439099"/>
          </a:xfrm>
        </p:grpSpPr>
        <p:sp>
          <p:nvSpPr>
            <p:cNvPr id="377" name="Google Shape;377;p21"/>
            <p:cNvSpPr/>
            <p:nvPr/>
          </p:nvSpPr>
          <p:spPr>
            <a:xfrm>
              <a:off x="0" y="5828"/>
              <a:ext cx="10058399" cy="1439099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1"/>
            <p:cNvSpPr txBox="1"/>
            <p:nvPr/>
          </p:nvSpPr>
          <p:spPr>
            <a:xfrm>
              <a:off x="70251" y="76079"/>
              <a:ext cx="9917897" cy="129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n-US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Bases nitrogenadas en el ADN </a:t>
              </a: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9" name="Google Shape;379;p21"/>
          <p:cNvSpPr txBox="1">
            <a:spLocks noGrp="1"/>
          </p:cNvSpPr>
          <p:nvPr>
            <p:ph type="body" idx="1"/>
          </p:nvPr>
        </p:nvSpPr>
        <p:spPr>
          <a:xfrm>
            <a:off x="1097278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Purinas: Adenina (A) &amp; Guanina (G)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</a:pPr>
            <a:r>
              <a:rPr lang="en-US"/>
              <a:t>Pirimidinas: Citosina (C) &amp; Timina (T)</a:t>
            </a:r>
            <a:endParaRPr/>
          </a:p>
          <a:p>
            <a:pPr marL="91440" lvl="0" indent="-1270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US" b="1"/>
              <a:t>Pareo de bases complementario</a:t>
            </a:r>
            <a:r>
              <a:rPr lang="en-US"/>
              <a:t>: Purina con pirimidina formando puentes de hidrógeno.</a:t>
            </a:r>
            <a:endParaRPr/>
          </a:p>
        </p:txBody>
      </p:sp>
      <p:pic>
        <p:nvPicPr>
          <p:cNvPr id="380" name="Google Shape;380;p21" descr="Life11e-ITA-Ch04-p67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630870" y="1846263"/>
            <a:ext cx="4111860" cy="402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22"/>
          <p:cNvGrpSpPr/>
          <p:nvPr/>
        </p:nvGrpSpPr>
        <p:grpSpPr>
          <a:xfrm>
            <a:off x="1097280" y="448333"/>
            <a:ext cx="10058399" cy="1127295"/>
            <a:chOff x="0" y="161730"/>
            <a:chExt cx="10058399" cy="1127295"/>
          </a:xfrm>
        </p:grpSpPr>
        <p:sp>
          <p:nvSpPr>
            <p:cNvPr id="386" name="Google Shape;386;p22"/>
            <p:cNvSpPr/>
            <p:nvPr/>
          </p:nvSpPr>
          <p:spPr>
            <a:xfrm>
              <a:off x="0" y="161730"/>
              <a:ext cx="10058399" cy="1127295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2"/>
            <p:cNvSpPr txBox="1"/>
            <p:nvPr/>
          </p:nvSpPr>
          <p:spPr>
            <a:xfrm>
              <a:off x="55030" y="216760"/>
              <a:ext cx="9948339" cy="1017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9050" tIns="179050" rIns="179050" bIns="1790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700"/>
                <a:buFont typeface="Calibri"/>
                <a:buNone/>
              </a:pPr>
              <a:r>
                <a:rPr lang="en-US" sz="4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Extracción de ADN de células vegetales</a:t>
              </a:r>
              <a:endParaRPr sz="4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88" name="Google Shape;388;p22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657917" y="2054330"/>
            <a:ext cx="4937125" cy="3702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23"/>
          <p:cNvGrpSpPr/>
          <p:nvPr/>
        </p:nvGrpSpPr>
        <p:grpSpPr>
          <a:xfrm>
            <a:off x="1097280" y="292431"/>
            <a:ext cx="10058399" cy="1439099"/>
            <a:chOff x="0" y="5828"/>
            <a:chExt cx="10058399" cy="1439099"/>
          </a:xfrm>
        </p:grpSpPr>
        <p:sp>
          <p:nvSpPr>
            <p:cNvPr id="394" name="Google Shape;394;p23"/>
            <p:cNvSpPr/>
            <p:nvPr/>
          </p:nvSpPr>
          <p:spPr>
            <a:xfrm>
              <a:off x="0" y="5828"/>
              <a:ext cx="10058399" cy="1439099"/>
            </a:xfrm>
            <a:prstGeom prst="roundRect">
              <a:avLst>
                <a:gd name="adj" fmla="val 16667"/>
              </a:avLst>
            </a:prstGeom>
            <a:solidFill>
              <a:srgbClr val="287951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3"/>
            <p:cNvSpPr txBox="1"/>
            <p:nvPr/>
          </p:nvSpPr>
          <p:spPr>
            <a:xfrm>
              <a:off x="70251" y="76079"/>
              <a:ext cx="9917897" cy="1298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228600" rIns="228600" bIns="2286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Calibri"/>
                <a:buNone/>
              </a:pPr>
              <a:r>
                <a:rPr lang="en-US"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Desconocidos</a:t>
              </a:r>
              <a:endPara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6" name="Google Shape;396;p23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US"/>
              <a:t>Su instructor proveerá un ejercicio y resultados para determinar qué moléculas están presentes en muestras de desconocidos.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1000</Words>
  <Application>Microsoft Office PowerPoint</Application>
  <PresentationFormat>Panorámica</PresentationFormat>
  <Paragraphs>106</Paragraphs>
  <Slides>23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Retrospect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Prueba de Benedict</vt:lpstr>
      <vt:lpstr>Presentación de PowerPoint</vt:lpstr>
      <vt:lpstr>Presentación de PowerPoint</vt:lpstr>
      <vt:lpstr>Presentación de PowerPoint</vt:lpstr>
      <vt:lpstr>Presentación de PowerPoint</vt:lpstr>
      <vt:lpstr>Prueba de Sudán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JVG</dc:creator>
  <cp:lastModifiedBy>Owner</cp:lastModifiedBy>
  <cp:revision>1</cp:revision>
  <dcterms:created xsi:type="dcterms:W3CDTF">2017-08-19T15:18:00Z</dcterms:created>
  <dcterms:modified xsi:type="dcterms:W3CDTF">2022-09-05T03:13:10Z</dcterms:modified>
</cp:coreProperties>
</file>