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59"/>
  </p:notesMasterIdLst>
  <p:handoutMasterIdLst>
    <p:handoutMasterId r:id="rId60"/>
  </p:handoutMasterIdLst>
  <p:sldIdLst>
    <p:sldId id="256" r:id="rId2"/>
    <p:sldId id="410" r:id="rId3"/>
    <p:sldId id="412" r:id="rId4"/>
    <p:sldId id="411" r:id="rId5"/>
    <p:sldId id="357" r:id="rId6"/>
    <p:sldId id="295" r:id="rId7"/>
    <p:sldId id="395" r:id="rId8"/>
    <p:sldId id="302" r:id="rId9"/>
    <p:sldId id="305" r:id="rId10"/>
    <p:sldId id="361" r:id="rId11"/>
    <p:sldId id="397" r:id="rId12"/>
    <p:sldId id="306" r:id="rId13"/>
    <p:sldId id="307" r:id="rId14"/>
    <p:sldId id="286" r:id="rId15"/>
    <p:sldId id="369" r:id="rId16"/>
    <p:sldId id="402" r:id="rId17"/>
    <p:sldId id="399" r:id="rId18"/>
    <p:sldId id="413" r:id="rId19"/>
    <p:sldId id="358" r:id="rId20"/>
    <p:sldId id="363" r:id="rId21"/>
    <p:sldId id="367" r:id="rId22"/>
    <p:sldId id="366" r:id="rId23"/>
    <p:sldId id="417" r:id="rId24"/>
    <p:sldId id="418" r:id="rId25"/>
    <p:sldId id="370" r:id="rId26"/>
    <p:sldId id="414" r:id="rId27"/>
    <p:sldId id="415" r:id="rId28"/>
    <p:sldId id="419" r:id="rId29"/>
    <p:sldId id="420" r:id="rId30"/>
    <p:sldId id="341" r:id="rId31"/>
    <p:sldId id="342" r:id="rId32"/>
    <p:sldId id="343" r:id="rId33"/>
    <p:sldId id="344" r:id="rId34"/>
    <p:sldId id="345" r:id="rId35"/>
    <p:sldId id="346" r:id="rId36"/>
    <p:sldId id="372" r:id="rId37"/>
    <p:sldId id="373" r:id="rId38"/>
    <p:sldId id="374" r:id="rId39"/>
    <p:sldId id="375" r:id="rId40"/>
    <p:sldId id="377" r:id="rId41"/>
    <p:sldId id="350" r:id="rId42"/>
    <p:sldId id="379" r:id="rId43"/>
    <p:sldId id="403" r:id="rId44"/>
    <p:sldId id="380" r:id="rId45"/>
    <p:sldId id="383" r:id="rId46"/>
    <p:sldId id="352" r:id="rId47"/>
    <p:sldId id="384" r:id="rId48"/>
    <p:sldId id="354" r:id="rId49"/>
    <p:sldId id="406" r:id="rId50"/>
    <p:sldId id="385" r:id="rId51"/>
    <p:sldId id="405" r:id="rId52"/>
    <p:sldId id="382" r:id="rId53"/>
    <p:sldId id="387" r:id="rId54"/>
    <p:sldId id="355" r:id="rId55"/>
    <p:sldId id="386" r:id="rId56"/>
    <p:sldId id="389" r:id="rId57"/>
    <p:sldId id="392" r:id="rId58"/>
  </p:sldIdLst>
  <p:sldSz cx="9144000" cy="6858000" type="screen4x3"/>
  <p:notesSz cx="6858000" cy="9144000"/>
  <p:embeddedFontLst>
    <p:embeddedFont>
      <p:font typeface="Calibri" pitchFamily="34" charset="0"/>
      <p:regular r:id="rId61"/>
      <p:bold r:id="rId62"/>
      <p:italic r:id="rId63"/>
      <p:boldItalic r:id="rId64"/>
    </p:embeddedFont>
    <p:embeddedFont>
      <p:font typeface="Constantia" pitchFamily="18" charset="0"/>
      <p:regular r:id="rId65"/>
      <p:bold r:id="rId66"/>
      <p:italic r:id="rId67"/>
      <p:boldItalic r:id="rId68"/>
    </p:embeddedFont>
    <p:embeddedFont>
      <p:font typeface="Wingdings 2" pitchFamily="18" charset="2"/>
      <p:regular r:id="rId69"/>
    </p:embeddedFont>
    <p:embeddedFont>
      <p:font typeface="Cambria Math" pitchFamily="18" charset="0"/>
      <p:regular r:id="rId70"/>
    </p:embeddedFont>
    <p:embeddedFont>
      <p:font typeface="Lucida Sans Typewriter" pitchFamily="49"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09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font" Target="fonts/font8.fntdata"/><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6.fntdata"/><Relationship Id="rId7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font" Target="fonts/font5.fntdata"/><Relationship Id="rId73" Type="http://schemas.openxmlformats.org/officeDocument/2006/relationships/font" Target="fonts/font13.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0FEF7AE-0C30-4EA7-B74D-470A9C33048D}" type="datetimeFigureOut">
              <a:rPr lang="en-US" smtClean="0"/>
              <a:pPr/>
              <a:t>8/27/2014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3901582-F5A8-41ED-8946-57B4D8BFA97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A33FB8-1F43-454C-9FAC-BE3AABA74DC7}" type="datetimeFigureOut">
              <a:rPr lang="en-US" smtClean="0"/>
              <a:pPr/>
              <a:t>8/27/2014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57B6A7-1EA9-4BE6-974C-D49D9BB4E80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857B6A7-1EA9-4BE6-974C-D49D9BB4E801}" type="slidenum">
              <a:rPr lang="en-US" smtClean="0"/>
              <a:pPr/>
              <a:t>17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857B6A7-1EA9-4BE6-974C-D49D9BB4E801}"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9FB4305-11E2-432B-9ADC-82081093E9BA}" type="datetime1">
              <a:rPr lang="en-US" smtClean="0"/>
              <a:pPr/>
              <a:t>8/27/2014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B1762CF-7EF8-425E-B0C7-16E577635771}" type="datetime1">
              <a:rPr lang="en-US" smtClean="0"/>
              <a:pPr/>
              <a:t>8/27/2014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DFC6771-CE02-4803-9609-02F649C79988}" type="datetime1">
              <a:rPr lang="en-US" smtClean="0"/>
              <a:pPr/>
              <a:t>8/27/2014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EC6B7B-4772-4906-AB7F-E34D5581632F}" type="datetime1">
              <a:rPr lang="en-US" smtClean="0"/>
              <a:pPr/>
              <a:t>8/27/2014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32468B1-2DE4-4BD6-BB9F-4D5A80234C9E}" type="datetime1">
              <a:rPr lang="en-US" smtClean="0"/>
              <a:pPr/>
              <a:t>8/27/2014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F986BC-646D-49AA-801F-918D502C87FE}" type="datetime1">
              <a:rPr lang="en-US" smtClean="0"/>
              <a:pPr/>
              <a:t>8/27/2014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B2465E-9F77-44EF-81BA-78556FCA5581}" type="datetime1">
              <a:rPr lang="en-US" smtClean="0"/>
              <a:pPr/>
              <a:t>8/27/2014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C61598-2A47-45EF-90AD-1556544D77F2}" type="datetime1">
              <a:rPr lang="en-US" smtClean="0"/>
              <a:pPr/>
              <a:t>8/27/2014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E5B8613-867A-4A36-AD8A-E795D3C11207}" type="datetime1">
              <a:rPr lang="en-US" smtClean="0"/>
              <a:pPr/>
              <a:t>8/27/2014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15A6AB-E50D-4E42-8FDA-6EAA5103FACD}" type="datetime1">
              <a:rPr lang="en-US" smtClean="0"/>
              <a:pPr/>
              <a:t>8/27/2014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C39788B-16F0-4D25-97DC-D4741A467560}" type="datetime1">
              <a:rPr lang="en-US" smtClean="0"/>
              <a:pPr/>
              <a:t>8/27/2014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715C773-7DBB-4539-9218-46DA38969126}" type="datetime1">
              <a:rPr lang="en-US" smtClean="0"/>
              <a:pPr/>
              <a:t>8/27/2014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3.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0.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5.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www.learnprolognow.org/"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tags" Target="../tags/tag21.xml"/><Relationship Id="rId7" Type="http://schemas.openxmlformats.org/officeDocument/2006/relationships/slideLayout" Target="../slideLayouts/slideLayout2.xml"/><Relationship Id="rId12" Type="http://schemas.openxmlformats.org/officeDocument/2006/relationships/image" Target="../media/image20.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image" Target="../media/image19.png"/><Relationship Id="rId5" Type="http://schemas.openxmlformats.org/officeDocument/2006/relationships/tags" Target="../tags/tag23.xml"/><Relationship Id="rId10" Type="http://schemas.openxmlformats.org/officeDocument/2006/relationships/image" Target="../media/image18.png"/><Relationship Id="rId4" Type="http://schemas.openxmlformats.org/officeDocument/2006/relationships/tags" Target="../tags/tag22.xml"/><Relationship Id="rId9" Type="http://schemas.openxmlformats.org/officeDocument/2006/relationships/image" Target="../media/image1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27.xml"/><Relationship Id="rId7" Type="http://schemas.openxmlformats.org/officeDocument/2006/relationships/image" Target="../media/image23.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2.png"/><Relationship Id="rId5" Type="http://schemas.openxmlformats.org/officeDocument/2006/relationships/slideLayout" Target="../slideLayouts/slideLayout2.xml"/><Relationship Id="rId4" Type="http://schemas.openxmlformats.org/officeDocument/2006/relationships/tags" Target="../tags/tag28.xml"/><Relationship Id="rId9"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27.png"/><Relationship Id="rId4" Type="http://schemas.openxmlformats.org/officeDocument/2006/relationships/image" Target="../media/image26.png"/></Relationships>
</file>

<file path=ppt/slides/_rels/slide56.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image" Target="../media/image31.png"/><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tags" Target="../tags/tag32.xml"/><Relationship Id="rId16" Type="http://schemas.openxmlformats.org/officeDocument/2006/relationships/image" Target="../media/image34.png"/><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image" Target="../media/image29.png"/><Relationship Id="rId5" Type="http://schemas.openxmlformats.org/officeDocument/2006/relationships/tags" Target="../tags/tag35.xml"/><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tags" Target="../tags/tag34.xml"/><Relationship Id="rId9" Type="http://schemas.openxmlformats.org/officeDocument/2006/relationships/slideLayout" Target="../slideLayouts/slideLayout2.xml"/><Relationship Id="rId14" Type="http://schemas.openxmlformats.org/officeDocument/2006/relationships/image" Target="../media/image32.png"/></Relationships>
</file>

<file path=ppt/slides/_rels/slide57.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image" Target="../media/image38.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Foundations: Logic and Proofs</a:t>
            </a:r>
            <a:endParaRPr lang="en-US" dirty="0"/>
          </a:p>
        </p:txBody>
      </p:sp>
      <p:sp>
        <p:nvSpPr>
          <p:cNvPr id="3" name="Subtitle 2"/>
          <p:cNvSpPr>
            <a:spLocks noGrp="1"/>
          </p:cNvSpPr>
          <p:nvPr>
            <p:ph type="subTitle" idx="1"/>
          </p:nvPr>
        </p:nvSpPr>
        <p:spPr/>
        <p:txBody>
          <a:bodyPr/>
          <a:lstStyle/>
          <a:p>
            <a:r>
              <a:rPr lang="en-US" dirty="0" smtClean="0"/>
              <a:t>Chapter 1, Part II: Predicate Logic</a:t>
            </a:r>
            <a:endParaRPr lang="en-US" dirty="0"/>
          </a:p>
        </p:txBody>
      </p:sp>
      <p:sp>
        <p:nvSpPr>
          <p:cNvPr id="6" name="TextBox 5"/>
          <p:cNvSpPr txBox="1"/>
          <p:nvPr/>
        </p:nvSpPr>
        <p:spPr>
          <a:xfrm>
            <a:off x="2286000" y="4572000"/>
            <a:ext cx="4343400" cy="369332"/>
          </a:xfrm>
          <a:prstGeom prst="rect">
            <a:avLst/>
          </a:prstGeom>
          <a:noFill/>
        </p:spPr>
        <p:txBody>
          <a:bodyPr wrap="square" rtlCol="0">
            <a:spAutoFit/>
          </a:bodyPr>
          <a:lstStyle/>
          <a:p>
            <a:r>
              <a:rPr lang="en-US" dirty="0" smtClean="0"/>
              <a:t>With Question/Answer Animations</a:t>
            </a:r>
            <a:endParaRPr lang="en-US"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Propositional Logic</a:t>
            </a:r>
          </a:p>
          <a:p>
            <a:pPr lvl="1"/>
            <a:r>
              <a:rPr lang="en-US" dirty="0" smtClean="0"/>
              <a:t>The Language of Propositions 1.1</a:t>
            </a:r>
          </a:p>
          <a:p>
            <a:pPr lvl="1"/>
            <a:r>
              <a:rPr lang="en-US" dirty="0" smtClean="0"/>
              <a:t>Applications 1.2</a:t>
            </a:r>
          </a:p>
          <a:p>
            <a:pPr lvl="1"/>
            <a:r>
              <a:rPr lang="en-US" dirty="0" smtClean="0"/>
              <a:t>Logical Equivalences 1.3</a:t>
            </a:r>
          </a:p>
          <a:p>
            <a:r>
              <a:rPr lang="en-US" dirty="0" smtClean="0">
                <a:solidFill>
                  <a:srgbClr val="FF0000"/>
                </a:solidFill>
              </a:rPr>
              <a:t>Predicate Logic (This Slide)</a:t>
            </a:r>
          </a:p>
          <a:p>
            <a:pPr lvl="1"/>
            <a:r>
              <a:rPr lang="en-US" dirty="0" smtClean="0">
                <a:solidFill>
                  <a:srgbClr val="FF0000"/>
                </a:solidFill>
              </a:rPr>
              <a:t>Predicates and Quantifiers 1.4</a:t>
            </a:r>
          </a:p>
          <a:p>
            <a:pPr lvl="1"/>
            <a:r>
              <a:rPr lang="en-US" dirty="0" smtClean="0">
                <a:solidFill>
                  <a:srgbClr val="FF0000"/>
                </a:solidFill>
              </a:rPr>
              <a:t>Nested Quantifiers 1.5</a:t>
            </a:r>
          </a:p>
          <a:p>
            <a:r>
              <a:rPr lang="en-US" dirty="0" smtClean="0"/>
              <a:t>Proofs</a:t>
            </a:r>
          </a:p>
          <a:p>
            <a:pPr lvl="1"/>
            <a:r>
              <a:rPr lang="en-US" dirty="0" smtClean="0"/>
              <a:t>Rules of Inference 1.6</a:t>
            </a:r>
          </a:p>
          <a:p>
            <a:pPr lvl="1"/>
            <a:r>
              <a:rPr lang="en-US" dirty="0" smtClean="0"/>
              <a:t>Proof Methods 1.7</a:t>
            </a:r>
          </a:p>
          <a:p>
            <a:pPr lvl="1"/>
            <a:r>
              <a:rPr lang="en-US" dirty="0" smtClean="0"/>
              <a:t>Proof Strategy 1.8</a:t>
            </a: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Predicate Logic Summary</a:t>
            </a:r>
            <a:endParaRPr lang="en-US" dirty="0"/>
          </a:p>
        </p:txBody>
      </p:sp>
      <p:sp>
        <p:nvSpPr>
          <p:cNvPr id="3" name="Content Placeholder 2"/>
          <p:cNvSpPr>
            <a:spLocks noGrp="1"/>
          </p:cNvSpPr>
          <p:nvPr>
            <p:ph idx="1"/>
          </p:nvPr>
        </p:nvSpPr>
        <p:spPr/>
        <p:txBody>
          <a:bodyPr>
            <a:normAutofit/>
          </a:bodyPr>
          <a:lstStyle/>
          <a:p>
            <a:r>
              <a:rPr lang="en-US" dirty="0" smtClean="0"/>
              <a:t>Predicates and Quantifiers (Sec 1.4 -Lecture 4)</a:t>
            </a:r>
          </a:p>
          <a:p>
            <a:pPr lvl="1"/>
            <a:r>
              <a:rPr lang="en-US" dirty="0" smtClean="0"/>
              <a:t>Universal and Existential Quantifier</a:t>
            </a:r>
          </a:p>
          <a:p>
            <a:pPr lvl="1"/>
            <a:r>
              <a:rPr lang="en-US" dirty="0" smtClean="0"/>
              <a:t>Logical Equivalence involving quantifiers </a:t>
            </a:r>
          </a:p>
          <a:p>
            <a:pPr lvl="1"/>
            <a:r>
              <a:rPr lang="en-US" dirty="0" smtClean="0"/>
              <a:t>Negating Quantifiers and De Morgan’s Laws for Quantifiers</a:t>
            </a:r>
          </a:p>
          <a:p>
            <a:pPr lvl="1"/>
            <a:r>
              <a:rPr lang="en-US" dirty="0" smtClean="0"/>
              <a:t>Translating English to Logic</a:t>
            </a:r>
          </a:p>
          <a:p>
            <a:pPr marL="274320" lvl="1" indent="-274320">
              <a:buClr>
                <a:schemeClr val="accent3"/>
              </a:buClr>
              <a:buSzPct val="95000"/>
            </a:pPr>
            <a:r>
              <a:rPr lang="en-US" dirty="0" smtClean="0"/>
              <a:t>Nested Quantifiers (Sec 1.5 – Lecture 5)</a:t>
            </a:r>
          </a:p>
          <a:p>
            <a:pPr lvl="1"/>
            <a:r>
              <a:rPr lang="en-US" dirty="0" smtClean="0"/>
              <a:t>Order of Quantifiers</a:t>
            </a:r>
          </a:p>
          <a:p>
            <a:pPr lvl="1"/>
            <a:r>
              <a:rPr lang="en-US" dirty="0" smtClean="0"/>
              <a:t>Translating</a:t>
            </a:r>
          </a:p>
          <a:p>
            <a:pPr lvl="1"/>
            <a:r>
              <a:rPr lang="en-US" dirty="0" smtClean="0"/>
              <a:t>Negating Nested Quantifiers.</a:t>
            </a:r>
          </a:p>
          <a:p>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Predicates and Quantifiers</a:t>
            </a:r>
            <a:endParaRPr lang="en-US" dirty="0"/>
          </a:p>
        </p:txBody>
      </p:sp>
      <p:sp>
        <p:nvSpPr>
          <p:cNvPr id="3" name="Subtitle 2"/>
          <p:cNvSpPr>
            <a:spLocks noGrp="1"/>
          </p:cNvSpPr>
          <p:nvPr>
            <p:ph type="subTitle" idx="1"/>
          </p:nvPr>
        </p:nvSpPr>
        <p:spPr/>
        <p:txBody>
          <a:bodyPr/>
          <a:lstStyle/>
          <a:p>
            <a:r>
              <a:rPr lang="en-US" dirty="0" smtClean="0"/>
              <a:t>Section 1.4</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Predicates , Variables, propositional function</a:t>
            </a:r>
          </a:p>
          <a:p>
            <a:r>
              <a:rPr lang="en-US" dirty="0" smtClean="0"/>
              <a:t>Quantifiers</a:t>
            </a:r>
          </a:p>
          <a:p>
            <a:pPr lvl="1"/>
            <a:r>
              <a:rPr lang="en-US" dirty="0" smtClean="0"/>
              <a:t>Universal Quantifier</a:t>
            </a:r>
          </a:p>
          <a:p>
            <a:pPr lvl="1"/>
            <a:r>
              <a:rPr lang="en-US" dirty="0" smtClean="0"/>
              <a:t>Existential Quantifier</a:t>
            </a:r>
          </a:p>
          <a:p>
            <a:pPr marL="274320" lvl="1" indent="-274320">
              <a:buClr>
                <a:schemeClr val="accent3"/>
              </a:buClr>
              <a:buSzPct val="95000"/>
            </a:pPr>
            <a:r>
              <a:rPr lang="en-US" dirty="0" smtClean="0"/>
              <a:t>Logical Equivalence involving quantifiers </a:t>
            </a:r>
          </a:p>
          <a:p>
            <a:r>
              <a:rPr lang="en-US" dirty="0" smtClean="0"/>
              <a:t>Negating Quantifiers</a:t>
            </a:r>
          </a:p>
          <a:p>
            <a:pPr lvl="1"/>
            <a:r>
              <a:rPr lang="en-US" dirty="0" smtClean="0"/>
              <a:t>De Morgan’s Laws for Quantifiers</a:t>
            </a:r>
          </a:p>
          <a:p>
            <a:r>
              <a:rPr lang="en-US" dirty="0" smtClean="0"/>
              <a:t>Translating English to Logic</a:t>
            </a:r>
          </a:p>
          <a:p>
            <a:r>
              <a:rPr lang="en-US" dirty="0" smtClean="0">
                <a:solidFill>
                  <a:schemeClr val="bg1">
                    <a:lumMod val="75000"/>
                  </a:schemeClr>
                </a:solidFill>
              </a:rPr>
              <a:t>Logic Programming (</a:t>
            </a:r>
            <a:r>
              <a:rPr lang="en-US" i="1" dirty="0" smtClean="0">
                <a:solidFill>
                  <a:schemeClr val="bg1">
                    <a:lumMod val="75000"/>
                  </a:schemeClr>
                </a:solidFill>
              </a:rPr>
              <a:t>optional</a:t>
            </a:r>
            <a:r>
              <a:rPr lang="en-US" dirty="0" smtClean="0">
                <a:solidFill>
                  <a:schemeClr val="bg1">
                    <a:lumMod val="75000"/>
                  </a:schemeClr>
                </a:solidFill>
              </a:rPr>
              <a:t>)</a:t>
            </a:r>
          </a:p>
          <a:p>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FF0000"/>
                </a:solidFill>
              </a:rPr>
              <a:t>Propositional Logic Not Enough</a:t>
            </a:r>
            <a:endParaRPr lang="en-US"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If we have “All men are mortal.” and “Socrates is a man.” Propositional logic doesn’t help to infer that “Socrates is mortal”</a:t>
            </a:r>
          </a:p>
          <a:p>
            <a:r>
              <a:rPr lang="en-US" dirty="0" smtClean="0"/>
              <a:t>Some statements can’t be represented as a proposition. Need a language that talks about </a:t>
            </a:r>
            <a:r>
              <a:rPr lang="en-US" dirty="0" smtClean="0">
                <a:solidFill>
                  <a:srgbClr val="FF0000"/>
                </a:solidFill>
              </a:rPr>
              <a:t>objects, </a:t>
            </a:r>
            <a:r>
              <a:rPr lang="en-US" dirty="0" smtClean="0">
                <a:solidFill>
                  <a:srgbClr val="92D050"/>
                </a:solidFill>
              </a:rPr>
              <a:t>their properties</a:t>
            </a:r>
            <a:r>
              <a:rPr lang="en-US" dirty="0" smtClean="0"/>
              <a:t>, and their </a:t>
            </a:r>
            <a:r>
              <a:rPr lang="en-US" dirty="0" smtClean="0">
                <a:solidFill>
                  <a:srgbClr val="00B0F0"/>
                </a:solidFill>
              </a:rPr>
              <a:t>relations</a:t>
            </a:r>
            <a:r>
              <a:rPr lang="en-US" dirty="0" smtClean="0"/>
              <a:t>:</a:t>
            </a:r>
          </a:p>
          <a:p>
            <a:pPr>
              <a:buNone/>
            </a:pPr>
            <a:r>
              <a:rPr lang="en-US" dirty="0" smtClean="0"/>
              <a:t>	A </a:t>
            </a:r>
            <a:r>
              <a:rPr lang="en-US" dirty="0" smtClean="0">
                <a:solidFill>
                  <a:srgbClr val="FF0000"/>
                </a:solidFill>
              </a:rPr>
              <a:t>students</a:t>
            </a:r>
            <a:r>
              <a:rPr lang="en-US" dirty="0" smtClean="0"/>
              <a:t> in the </a:t>
            </a:r>
            <a:r>
              <a:rPr lang="en-US" dirty="0" smtClean="0">
                <a:solidFill>
                  <a:srgbClr val="00B0F0"/>
                </a:solidFill>
              </a:rPr>
              <a:t>class</a:t>
            </a:r>
            <a:r>
              <a:rPr lang="en-US" dirty="0" smtClean="0"/>
              <a:t> is </a:t>
            </a:r>
            <a:r>
              <a:rPr lang="en-US" dirty="0" smtClean="0">
                <a:solidFill>
                  <a:srgbClr val="92D050"/>
                </a:solidFill>
              </a:rPr>
              <a:t>lazy</a:t>
            </a:r>
            <a:r>
              <a:rPr lang="en-US" dirty="0" smtClean="0"/>
              <a:t>.	</a:t>
            </a:r>
            <a:r>
              <a:rPr lang="en-US" dirty="0" smtClean="0">
                <a:sym typeface="Wingdings" pitchFamily="2" charset="2"/>
              </a:rPr>
              <a:t> needs assignment</a:t>
            </a:r>
            <a:endParaRPr lang="en-US" dirty="0" smtClean="0"/>
          </a:p>
          <a:p>
            <a:r>
              <a:rPr lang="en-US" dirty="0" smtClean="0"/>
              <a:t>Generalizing for simplicity:</a:t>
            </a:r>
          </a:p>
          <a:p>
            <a:pPr>
              <a:buNone/>
            </a:pPr>
            <a:r>
              <a:rPr lang="en-US" dirty="0" smtClean="0"/>
              <a:t>	</a:t>
            </a:r>
            <a:r>
              <a:rPr lang="en-US" u="sng" dirty="0" smtClean="0"/>
              <a:t>Rafael</a:t>
            </a:r>
            <a:r>
              <a:rPr lang="en-US" dirty="0" smtClean="0"/>
              <a:t> is student or </a:t>
            </a:r>
            <a:r>
              <a:rPr lang="en-US" u="sng" dirty="0" smtClean="0"/>
              <a:t>Kevin</a:t>
            </a:r>
            <a:r>
              <a:rPr lang="en-US" dirty="0" smtClean="0"/>
              <a:t> is student or …</a:t>
            </a:r>
          </a:p>
          <a:p>
            <a:pPr>
              <a:buNone/>
            </a:pPr>
            <a:r>
              <a:rPr lang="en-US" dirty="0" smtClean="0"/>
              <a:t>	There exist a </a:t>
            </a:r>
            <a:r>
              <a:rPr lang="en-US" u="sng" dirty="0" smtClean="0"/>
              <a:t>person</a:t>
            </a:r>
            <a:r>
              <a:rPr lang="en-US" dirty="0" smtClean="0"/>
              <a:t> in the class who is student.</a:t>
            </a:r>
          </a:p>
          <a:p>
            <a:pPr>
              <a:buNone/>
            </a:pPr>
            <a:endParaRPr lang="en-US" dirty="0" smtClean="0"/>
          </a:p>
        </p:txBody>
      </p:sp>
      <p:sp>
        <p:nvSpPr>
          <p:cNvPr id="4" name="Slide Number Placeholder 3"/>
          <p:cNvSpPr>
            <a:spLocks noGrp="1"/>
          </p:cNvSpPr>
          <p:nvPr>
            <p:ph type="sldNum" sz="quarter" idx="12"/>
          </p:nvPr>
        </p:nvSpPr>
        <p:spPr/>
        <p:txBody>
          <a:bodyPr/>
          <a:lstStyle/>
          <a:p>
            <a:fld id="{9CA217EF-0505-4C33-BB20-8A8DF2039023}"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Introducing Predicate Logic</a:t>
            </a:r>
            <a:endParaRPr lang="en-US" dirty="0"/>
          </a:p>
        </p:txBody>
      </p:sp>
      <p:sp>
        <p:nvSpPr>
          <p:cNvPr id="3" name="Content Placeholder 2"/>
          <p:cNvSpPr>
            <a:spLocks noGrp="1"/>
          </p:cNvSpPr>
          <p:nvPr>
            <p:ph idx="1"/>
          </p:nvPr>
        </p:nvSpPr>
        <p:spPr/>
        <p:txBody>
          <a:bodyPr>
            <a:normAutofit/>
          </a:bodyPr>
          <a:lstStyle/>
          <a:p>
            <a:r>
              <a:rPr lang="en-US" dirty="0" smtClean="0"/>
              <a:t>Predicate logic uses the following new features:</a:t>
            </a:r>
          </a:p>
          <a:p>
            <a:pPr lvl="1"/>
            <a:r>
              <a:rPr lang="en-US" dirty="0" smtClean="0"/>
              <a:t>Variables:   </a:t>
            </a:r>
            <a:r>
              <a:rPr lang="en-US" i="1" dirty="0" smtClean="0"/>
              <a:t>x</a:t>
            </a:r>
            <a:r>
              <a:rPr lang="en-US" dirty="0" smtClean="0"/>
              <a:t>, </a:t>
            </a:r>
            <a:r>
              <a:rPr lang="en-US" i="1" dirty="0" smtClean="0"/>
              <a:t>y</a:t>
            </a:r>
            <a:r>
              <a:rPr lang="en-US" dirty="0" smtClean="0"/>
              <a:t>, </a:t>
            </a:r>
            <a:r>
              <a:rPr lang="en-US" i="1" dirty="0" smtClean="0"/>
              <a:t>z</a:t>
            </a:r>
          </a:p>
          <a:p>
            <a:pPr lvl="1"/>
            <a:r>
              <a:rPr lang="en-US" dirty="0" smtClean="0"/>
              <a:t>Predicates:</a:t>
            </a:r>
            <a:r>
              <a:rPr lang="en-US" i="1" dirty="0" smtClean="0"/>
              <a:t>  </a:t>
            </a:r>
            <a:r>
              <a:rPr lang="en-US" dirty="0" smtClean="0"/>
              <a:t> </a:t>
            </a:r>
            <a:r>
              <a:rPr lang="en-US" i="1" dirty="0" smtClean="0"/>
              <a:t>P</a:t>
            </a:r>
            <a:r>
              <a:rPr lang="en-US" dirty="0" smtClean="0"/>
              <a:t>(</a:t>
            </a:r>
            <a:r>
              <a:rPr lang="en-US" i="1" dirty="0" smtClean="0"/>
              <a:t>x</a:t>
            </a:r>
            <a:r>
              <a:rPr lang="en-US" dirty="0" smtClean="0"/>
              <a:t>), </a:t>
            </a:r>
            <a:r>
              <a:rPr lang="en-US" i="1" dirty="0" smtClean="0"/>
              <a:t>M</a:t>
            </a:r>
            <a:r>
              <a:rPr lang="en-US" dirty="0" smtClean="0"/>
              <a:t>(</a:t>
            </a:r>
            <a:r>
              <a:rPr lang="en-US" i="1" dirty="0" smtClean="0"/>
              <a:t>x</a:t>
            </a:r>
            <a:r>
              <a:rPr lang="en-US" dirty="0" smtClean="0"/>
              <a:t>)</a:t>
            </a:r>
          </a:p>
          <a:p>
            <a:r>
              <a:rPr lang="en-US" i="1" dirty="0" smtClean="0">
                <a:solidFill>
                  <a:srgbClr val="FF0000"/>
                </a:solidFill>
              </a:rPr>
              <a:t>Propositional functions</a:t>
            </a:r>
            <a:r>
              <a:rPr lang="en-US" dirty="0" smtClean="0">
                <a:solidFill>
                  <a:srgbClr val="FF0000"/>
                </a:solidFill>
              </a:rPr>
              <a:t> </a:t>
            </a:r>
            <a:r>
              <a:rPr lang="en-US" dirty="0" smtClean="0"/>
              <a:t>are a generalization of propositions. </a:t>
            </a:r>
          </a:p>
          <a:p>
            <a:pPr lvl="1"/>
            <a:r>
              <a:rPr lang="en-US" dirty="0" smtClean="0"/>
              <a:t>They contain </a:t>
            </a:r>
            <a:r>
              <a:rPr lang="en-US" dirty="0" smtClean="0">
                <a:solidFill>
                  <a:srgbClr val="FF0000"/>
                </a:solidFill>
              </a:rPr>
              <a:t>variables and a predicate</a:t>
            </a:r>
            <a:r>
              <a:rPr lang="en-US" dirty="0" smtClean="0"/>
              <a:t>, e.g., </a:t>
            </a:r>
            <a:r>
              <a:rPr lang="en-US" i="1" dirty="0" smtClean="0"/>
              <a:t>P</a:t>
            </a:r>
            <a:r>
              <a:rPr lang="en-US" dirty="0" smtClean="0"/>
              <a:t>(</a:t>
            </a:r>
            <a:r>
              <a:rPr lang="en-US" i="1" dirty="0" smtClean="0"/>
              <a:t>x</a:t>
            </a:r>
            <a:r>
              <a:rPr lang="en-US" dirty="0" smtClean="0"/>
              <a:t>)</a:t>
            </a:r>
          </a:p>
          <a:p>
            <a:pPr lvl="1"/>
            <a:r>
              <a:rPr lang="en-US" dirty="0" smtClean="0"/>
              <a:t>Variables can be replaced by elements from their </a:t>
            </a:r>
            <a:r>
              <a:rPr lang="en-US" i="1" dirty="0" smtClean="0">
                <a:solidFill>
                  <a:srgbClr val="FF0000"/>
                </a:solidFill>
              </a:rPr>
              <a:t>domain</a:t>
            </a:r>
            <a:r>
              <a:rPr lang="en-US" dirty="0" smtClean="0"/>
              <a:t>.</a:t>
            </a:r>
          </a:p>
          <a:p>
            <a:pPr lvl="1">
              <a:buNone/>
            </a:pP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7</a:t>
            </a:fld>
            <a:endParaRPr lang="en-US"/>
          </a:p>
        </p:txBody>
      </p:sp>
      <p:sp>
        <p:nvSpPr>
          <p:cNvPr id="55299"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5300" name="Rectangle 4"/>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t/>
            </a:r>
            <a:br>
              <a:rPr kumimoji="0" lang="en-US" sz="1100" b="0" i="0" u="none" strike="noStrike" cap="none" normalizeH="0" baseline="0" smtClean="0">
                <a:ln>
                  <a:noFill/>
                </a:ln>
                <a:solidFill>
                  <a:schemeClr val="tx1"/>
                </a:solidFill>
                <a:effectLst/>
                <a:latin typeface="Calibri" pitchFamily="34" charset="0"/>
                <a:ea typeface="Calibri"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5301" name="Rectangle 5"/>
          <p:cNvSpPr>
            <a:spLocks noChangeArrowheads="1"/>
          </p:cNvSpPr>
          <p:nvPr/>
        </p:nvSpPr>
        <p:spPr bwMode="auto">
          <a:xfrm>
            <a:off x="0" y="838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53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5304" name="Rectangle 8"/>
          <p:cNvSpPr>
            <a:spLocks noChangeArrowheads="1"/>
          </p:cNvSpPr>
          <p:nvPr/>
        </p:nvSpPr>
        <p:spPr bwMode="auto">
          <a:xfrm>
            <a:off x="0" y="190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5306"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5307" name="Rectangle 11"/>
          <p:cNvSpPr>
            <a:spLocks noChangeArrowheads="1"/>
          </p:cNvSpPr>
          <p:nvPr/>
        </p:nvSpPr>
        <p:spPr bwMode="auto">
          <a:xfrm>
            <a:off x="0" y="190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42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4275" name="Rectangle 3"/>
          <p:cNvSpPr>
            <a:spLocks noChangeArrowheads="1"/>
          </p:cNvSpPr>
          <p:nvPr/>
        </p:nvSpPr>
        <p:spPr bwMode="auto">
          <a:xfrm>
            <a:off x="0" y="1905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Propositional Functions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Propositional functions become propositions (and have truth values) when their variables are each replaced </a:t>
            </a:r>
            <a:r>
              <a:rPr lang="en-US" dirty="0" smtClean="0">
                <a:solidFill>
                  <a:srgbClr val="FF0000"/>
                </a:solidFill>
              </a:rPr>
              <a:t>by a value </a:t>
            </a:r>
            <a:r>
              <a:rPr lang="en-US" dirty="0" smtClean="0"/>
              <a:t>from the </a:t>
            </a:r>
            <a:r>
              <a:rPr lang="en-US" i="1" dirty="0" smtClean="0"/>
              <a:t>domain </a:t>
            </a:r>
            <a:r>
              <a:rPr lang="en-US" dirty="0" smtClean="0"/>
              <a:t>(or  </a:t>
            </a:r>
            <a:r>
              <a:rPr lang="en-US" i="1" dirty="0" smtClean="0"/>
              <a:t>bound</a:t>
            </a:r>
            <a:r>
              <a:rPr lang="en-US" dirty="0" smtClean="0"/>
              <a:t> </a:t>
            </a:r>
            <a:r>
              <a:rPr lang="en-US" dirty="0" smtClean="0">
                <a:solidFill>
                  <a:srgbClr val="FF0000"/>
                </a:solidFill>
              </a:rPr>
              <a:t>by a quantifier</a:t>
            </a:r>
            <a:r>
              <a:rPr lang="en-US" dirty="0" smtClean="0"/>
              <a:t>, as we will see later).</a:t>
            </a:r>
          </a:p>
          <a:p>
            <a:r>
              <a:rPr lang="en-US" dirty="0" smtClean="0"/>
              <a:t>The statement </a:t>
            </a:r>
            <a:r>
              <a:rPr lang="en-US" i="1" dirty="0" smtClean="0"/>
              <a:t>P(x) </a:t>
            </a:r>
            <a:r>
              <a:rPr lang="en-US" dirty="0" smtClean="0"/>
              <a:t>is said to be the value of the propositional function </a:t>
            </a:r>
            <a:r>
              <a:rPr lang="en-US" i="1" dirty="0" smtClean="0"/>
              <a:t>P</a:t>
            </a:r>
            <a:r>
              <a:rPr lang="en-US" dirty="0" smtClean="0"/>
              <a:t> at </a:t>
            </a:r>
            <a:r>
              <a:rPr lang="en-US" i="1" dirty="0" smtClean="0"/>
              <a:t>x</a:t>
            </a:r>
            <a:r>
              <a:rPr lang="en-US" dirty="0" smtClean="0"/>
              <a:t>. </a:t>
            </a:r>
          </a:p>
          <a:p>
            <a:r>
              <a:rPr lang="en-US" dirty="0" smtClean="0"/>
              <a:t>For example, let</a:t>
            </a:r>
            <a:r>
              <a:rPr lang="en-US" i="1" dirty="0" smtClean="0"/>
              <a:t> P(x)</a:t>
            </a:r>
            <a:r>
              <a:rPr lang="en-US" dirty="0" smtClean="0"/>
              <a:t> denote  “</a:t>
            </a:r>
            <a:r>
              <a:rPr lang="en-US" i="1" dirty="0" smtClean="0"/>
              <a:t>x</a:t>
            </a:r>
            <a:r>
              <a:rPr lang="en-US" dirty="0" smtClean="0"/>
              <a:t> &gt; </a:t>
            </a:r>
            <a:r>
              <a:rPr lang="en-US" dirty="0" smtClean="0">
                <a:latin typeface="Cambria Math" pitchFamily="18" charset="0"/>
                <a:ea typeface="Cambria Math" pitchFamily="18" charset="0"/>
              </a:rPr>
              <a:t>0”</a:t>
            </a:r>
            <a:r>
              <a:rPr lang="en-US" dirty="0" smtClean="0"/>
              <a:t> and the domain be the integers. Then:</a:t>
            </a:r>
          </a:p>
          <a:p>
            <a:pPr marL="850392" lvl="1" indent="-457200">
              <a:buNone/>
            </a:pPr>
            <a:r>
              <a:rPr lang="en-US" dirty="0" smtClean="0"/>
              <a:t>P(-</a:t>
            </a:r>
            <a:r>
              <a:rPr lang="en-US" dirty="0" smtClean="0">
                <a:latin typeface="Cambria Math" pitchFamily="18" charset="0"/>
                <a:ea typeface="Cambria Math" pitchFamily="18" charset="0"/>
              </a:rPr>
              <a:t>3</a:t>
            </a:r>
            <a:r>
              <a:rPr lang="en-US" dirty="0" smtClean="0"/>
              <a:t>)   is false.</a:t>
            </a:r>
          </a:p>
          <a:p>
            <a:pPr marL="850392" lvl="1" indent="-457200">
              <a:buNone/>
            </a:pPr>
            <a:r>
              <a:rPr lang="en-US" dirty="0" smtClean="0"/>
              <a:t>P(</a:t>
            </a:r>
            <a:r>
              <a:rPr lang="en-US" dirty="0" smtClean="0">
                <a:latin typeface="Cambria Math" pitchFamily="18" charset="0"/>
                <a:ea typeface="Cambria Math" pitchFamily="18" charset="0"/>
              </a:rPr>
              <a:t>0</a:t>
            </a:r>
            <a:r>
              <a:rPr lang="en-US" dirty="0" smtClean="0"/>
              <a:t>)   is false.</a:t>
            </a:r>
          </a:p>
          <a:p>
            <a:pPr marL="850392" lvl="1" indent="-457200">
              <a:buNone/>
            </a:pPr>
            <a:r>
              <a:rPr lang="en-US" dirty="0" smtClean="0"/>
              <a:t>P(</a:t>
            </a:r>
            <a:r>
              <a:rPr lang="en-US" dirty="0" smtClean="0">
                <a:latin typeface="Cambria Math" pitchFamily="18" charset="0"/>
                <a:ea typeface="Cambria Math" pitchFamily="18" charset="0"/>
              </a:rPr>
              <a:t>3</a:t>
            </a:r>
            <a:r>
              <a:rPr lang="en-US" dirty="0" smtClean="0"/>
              <a:t>)  is true. </a:t>
            </a:r>
          </a:p>
          <a:p>
            <a:r>
              <a:rPr lang="en-US" dirty="0" smtClean="0"/>
              <a:t>Often the domain is denoted by </a:t>
            </a:r>
            <a:r>
              <a:rPr lang="en-US" i="1" dirty="0" smtClean="0"/>
              <a:t>U</a:t>
            </a:r>
            <a:r>
              <a:rPr lang="en-US" dirty="0" smtClean="0"/>
              <a:t>. So in this example </a:t>
            </a:r>
            <a:r>
              <a:rPr lang="en-US" i="1" dirty="0" smtClean="0"/>
              <a:t>U</a:t>
            </a:r>
            <a:r>
              <a:rPr lang="en-US" dirty="0" smtClean="0"/>
              <a:t> is the integers.</a:t>
            </a:r>
          </a:p>
          <a:p>
            <a:endParaRPr lang="en-US" dirty="0" smtClean="0"/>
          </a:p>
          <a:p>
            <a:r>
              <a:rPr lang="en-US" b="1" dirty="0" smtClean="0">
                <a:solidFill>
                  <a:srgbClr val="FF0000"/>
                </a:solidFill>
              </a:rPr>
              <a:t>Convention for 4075: for every question concerning expressions in predicate logic determine U explicitly</a:t>
            </a:r>
          </a:p>
        </p:txBody>
      </p:sp>
      <p:sp>
        <p:nvSpPr>
          <p:cNvPr id="4" name="Slide Number Placeholder 3"/>
          <p:cNvSpPr>
            <a:spLocks noGrp="1"/>
          </p:cNvSpPr>
          <p:nvPr>
            <p:ph type="sldNum" sz="quarter" idx="12"/>
          </p:nvPr>
        </p:nvSpPr>
        <p:spPr/>
        <p:txBody>
          <a:bodyPr/>
          <a:lstStyle/>
          <a:p>
            <a:fld id="{9CA217EF-0505-4C33-BB20-8A8DF2039023}"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Propositional Functions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Let “</a:t>
            </a:r>
            <a:r>
              <a:rPr lang="en-US" i="1" dirty="0" smtClean="0"/>
              <a:t>x</a:t>
            </a:r>
            <a:r>
              <a:rPr lang="en-US" dirty="0" smtClean="0"/>
              <a:t> + </a:t>
            </a:r>
            <a:r>
              <a:rPr lang="en-US" i="1" dirty="0" smtClean="0"/>
              <a:t>y</a:t>
            </a:r>
            <a:r>
              <a:rPr lang="en-US" dirty="0" smtClean="0"/>
              <a:t> = </a:t>
            </a:r>
            <a:r>
              <a:rPr lang="en-US" i="1" dirty="0" smtClean="0"/>
              <a:t>z” </a:t>
            </a:r>
            <a:r>
              <a:rPr lang="en-US" dirty="0" smtClean="0"/>
              <a:t>be denoted by  </a:t>
            </a:r>
            <a:r>
              <a:rPr lang="en-US" i="1" dirty="0" smtClean="0"/>
              <a:t>R</a:t>
            </a:r>
            <a:r>
              <a:rPr lang="en-US" dirty="0" smtClean="0"/>
              <a:t>(</a:t>
            </a:r>
            <a:r>
              <a:rPr lang="en-US" i="1" dirty="0" smtClean="0"/>
              <a:t>x, y, z</a:t>
            </a:r>
            <a:r>
              <a:rPr lang="en-US" dirty="0" smtClean="0"/>
              <a:t>)</a:t>
            </a:r>
            <a:r>
              <a:rPr lang="en-US" i="1" dirty="0" smtClean="0"/>
              <a:t> </a:t>
            </a:r>
            <a:r>
              <a:rPr lang="en-US" dirty="0" smtClean="0"/>
              <a:t>and </a:t>
            </a:r>
            <a:r>
              <a:rPr lang="en-US" i="1" dirty="0" smtClean="0"/>
              <a:t>U</a:t>
            </a:r>
            <a:r>
              <a:rPr lang="en-US" dirty="0" smtClean="0"/>
              <a:t> (for all three variables) be the integers. Find these truth values:</a:t>
            </a:r>
            <a:r>
              <a:rPr lang="en-US" i="1" dirty="0" smtClean="0"/>
              <a:t> </a:t>
            </a:r>
            <a:endParaRPr lang="en-US" dirty="0" smtClean="0"/>
          </a:p>
          <a:p>
            <a:pPr lvl="1">
              <a:buNone/>
            </a:pPr>
            <a:r>
              <a:rPr lang="en-US" dirty="0" smtClean="0"/>
              <a:t>R(</a:t>
            </a:r>
            <a:r>
              <a:rPr lang="en-US" dirty="0" smtClean="0">
                <a:latin typeface="Cambria Math" pitchFamily="18" charset="0"/>
                <a:ea typeface="Cambria Math" pitchFamily="18" charset="0"/>
              </a:rPr>
              <a:t>2,-1</a:t>
            </a:r>
            <a:r>
              <a:rPr lang="en-US" dirty="0" smtClean="0"/>
              <a:t>,</a:t>
            </a:r>
            <a:r>
              <a:rPr lang="en-US" dirty="0" smtClean="0">
                <a:latin typeface="Cambria Math" pitchFamily="18" charset="0"/>
                <a:ea typeface="Cambria Math" pitchFamily="18" charset="0"/>
              </a:rPr>
              <a:t>5</a:t>
            </a:r>
            <a:r>
              <a:rPr lang="en-US" dirty="0" smtClean="0"/>
              <a:t>)</a:t>
            </a:r>
          </a:p>
          <a:p>
            <a:pPr lvl="2">
              <a:buNone/>
            </a:pPr>
            <a:r>
              <a:rPr lang="en-US" b="1" dirty="0" smtClean="0"/>
              <a:t>Solution:  F</a:t>
            </a:r>
          </a:p>
          <a:p>
            <a:pPr lvl="1">
              <a:buNone/>
            </a:pPr>
            <a:r>
              <a:rPr lang="en-US" dirty="0" smtClean="0"/>
              <a:t>R(</a:t>
            </a:r>
            <a:r>
              <a:rPr lang="en-US" dirty="0" smtClean="0">
                <a:latin typeface="Cambria Math" pitchFamily="18" charset="0"/>
                <a:ea typeface="Cambria Math" pitchFamily="18" charset="0"/>
              </a:rPr>
              <a:t>3,4,7</a:t>
            </a:r>
            <a:r>
              <a:rPr lang="en-US" dirty="0" smtClean="0"/>
              <a:t>)</a:t>
            </a:r>
          </a:p>
          <a:p>
            <a:pPr lvl="2">
              <a:buNone/>
            </a:pPr>
            <a:r>
              <a:rPr lang="en-US" b="1" dirty="0" smtClean="0"/>
              <a:t>Solution: T</a:t>
            </a:r>
            <a:endParaRPr lang="en-US" dirty="0" smtClean="0"/>
          </a:p>
          <a:p>
            <a:pPr lvl="1">
              <a:buNone/>
            </a:pPr>
            <a:r>
              <a:rPr lang="en-US" dirty="0" smtClean="0"/>
              <a:t>R(</a:t>
            </a:r>
            <a:r>
              <a:rPr lang="en-US" i="1" dirty="0" smtClean="0"/>
              <a:t>x</a:t>
            </a:r>
            <a:r>
              <a:rPr lang="en-US" dirty="0" smtClean="0"/>
              <a:t>, </a:t>
            </a:r>
            <a:r>
              <a:rPr lang="en-US" dirty="0" smtClean="0">
                <a:latin typeface="Cambria Math" pitchFamily="18" charset="0"/>
                <a:ea typeface="Cambria Math" pitchFamily="18" charset="0"/>
              </a:rPr>
              <a:t>3</a:t>
            </a:r>
            <a:r>
              <a:rPr lang="en-US" dirty="0" smtClean="0"/>
              <a:t>, </a:t>
            </a:r>
            <a:r>
              <a:rPr lang="en-US" i="1" dirty="0" smtClean="0"/>
              <a:t>z</a:t>
            </a:r>
            <a:r>
              <a:rPr lang="en-US" dirty="0" smtClean="0"/>
              <a:t>)</a:t>
            </a:r>
          </a:p>
          <a:p>
            <a:pPr lvl="2">
              <a:buNone/>
            </a:pPr>
            <a:r>
              <a:rPr lang="en-US" b="1" dirty="0" smtClean="0"/>
              <a:t>Solution: Not a Proposition</a:t>
            </a:r>
          </a:p>
          <a:p>
            <a:r>
              <a:rPr lang="en-US" dirty="0" smtClean="0"/>
              <a:t>Now let  “</a:t>
            </a:r>
            <a:r>
              <a:rPr lang="en-US" i="1" dirty="0" smtClean="0"/>
              <a:t>x</a:t>
            </a:r>
            <a:r>
              <a:rPr lang="en-US" dirty="0" smtClean="0"/>
              <a:t> - </a:t>
            </a:r>
            <a:r>
              <a:rPr lang="en-US" i="1" dirty="0" smtClean="0"/>
              <a:t>y</a:t>
            </a:r>
            <a:r>
              <a:rPr lang="en-US" dirty="0" smtClean="0"/>
              <a:t> = </a:t>
            </a:r>
            <a:r>
              <a:rPr lang="en-US" i="1" dirty="0" smtClean="0"/>
              <a:t>z” </a:t>
            </a:r>
            <a:r>
              <a:rPr lang="en-US" dirty="0" smtClean="0"/>
              <a:t>be denoted by </a:t>
            </a:r>
            <a:r>
              <a:rPr lang="en-US" i="1" dirty="0" smtClean="0"/>
              <a:t>Q</a:t>
            </a:r>
            <a:r>
              <a:rPr lang="en-US" dirty="0" smtClean="0"/>
              <a:t>(</a:t>
            </a:r>
            <a:r>
              <a:rPr lang="en-US" i="1" dirty="0" smtClean="0"/>
              <a:t>x</a:t>
            </a:r>
            <a:r>
              <a:rPr lang="en-US" dirty="0" smtClean="0"/>
              <a:t>, </a:t>
            </a:r>
            <a:r>
              <a:rPr lang="en-US" i="1" dirty="0" smtClean="0"/>
              <a:t>y</a:t>
            </a:r>
            <a:r>
              <a:rPr lang="en-US" dirty="0" smtClean="0"/>
              <a:t>, </a:t>
            </a:r>
            <a:r>
              <a:rPr lang="en-US" i="1" dirty="0" smtClean="0"/>
              <a:t>z</a:t>
            </a:r>
            <a:r>
              <a:rPr lang="en-US" dirty="0" smtClean="0"/>
              <a:t>), with U as the integers.</a:t>
            </a:r>
            <a:r>
              <a:rPr lang="en-US" i="1" dirty="0" smtClean="0"/>
              <a:t> </a:t>
            </a:r>
            <a:r>
              <a:rPr lang="en-US" dirty="0" smtClean="0"/>
              <a:t>Find</a:t>
            </a:r>
            <a:r>
              <a:rPr lang="en-US" b="1" dirty="0" smtClean="0"/>
              <a:t> </a:t>
            </a:r>
            <a:r>
              <a:rPr lang="en-US" dirty="0" smtClean="0"/>
              <a:t>these truth values:</a:t>
            </a:r>
          </a:p>
          <a:p>
            <a:pPr lvl="1">
              <a:buNone/>
            </a:pPr>
            <a:r>
              <a:rPr lang="en-US" dirty="0" smtClean="0"/>
              <a:t>Q(</a:t>
            </a:r>
            <a:r>
              <a:rPr lang="en-US" dirty="0" smtClean="0">
                <a:latin typeface="Cambria Math" pitchFamily="18" charset="0"/>
                <a:ea typeface="Cambria Math" pitchFamily="18" charset="0"/>
              </a:rPr>
              <a:t>2,-1,3</a:t>
            </a:r>
            <a:r>
              <a:rPr lang="en-US" dirty="0" smtClean="0"/>
              <a:t>)</a:t>
            </a:r>
          </a:p>
          <a:p>
            <a:pPr lvl="2">
              <a:buNone/>
            </a:pPr>
            <a:r>
              <a:rPr lang="en-US" b="1" dirty="0" smtClean="0"/>
              <a:t> Solution:  T</a:t>
            </a:r>
          </a:p>
          <a:p>
            <a:pPr lvl="1">
              <a:buNone/>
            </a:pPr>
            <a:r>
              <a:rPr lang="en-US" dirty="0" smtClean="0"/>
              <a:t>Q(</a:t>
            </a:r>
            <a:r>
              <a:rPr lang="en-US" dirty="0" smtClean="0">
                <a:latin typeface="Cambria Math" pitchFamily="18" charset="0"/>
                <a:ea typeface="Cambria Math" pitchFamily="18" charset="0"/>
              </a:rPr>
              <a:t>3,4,7</a:t>
            </a:r>
            <a:r>
              <a:rPr lang="en-US" dirty="0" smtClean="0"/>
              <a:t>)</a:t>
            </a:r>
          </a:p>
          <a:p>
            <a:pPr lvl="2">
              <a:buNone/>
            </a:pPr>
            <a:r>
              <a:rPr lang="en-US" b="1" dirty="0" smtClean="0"/>
              <a:t> Solution: F</a:t>
            </a:r>
            <a:endParaRPr lang="en-US" dirty="0" smtClean="0"/>
          </a:p>
          <a:p>
            <a:pPr lvl="1">
              <a:buNone/>
            </a:pPr>
            <a:r>
              <a:rPr lang="en-US" dirty="0" smtClean="0"/>
              <a:t> Q(</a:t>
            </a:r>
            <a:r>
              <a:rPr lang="en-US" i="1" dirty="0" smtClean="0"/>
              <a:t>x</a:t>
            </a:r>
            <a:r>
              <a:rPr lang="en-US" dirty="0" smtClean="0"/>
              <a:t>, </a:t>
            </a:r>
            <a:r>
              <a:rPr lang="en-US" dirty="0" smtClean="0">
                <a:latin typeface="Cambria Math" pitchFamily="18" charset="0"/>
                <a:ea typeface="Cambria Math" pitchFamily="18" charset="0"/>
              </a:rPr>
              <a:t>3</a:t>
            </a:r>
            <a:r>
              <a:rPr lang="en-US" dirty="0" smtClean="0"/>
              <a:t>, </a:t>
            </a:r>
            <a:r>
              <a:rPr lang="en-US" i="1" dirty="0" smtClean="0"/>
              <a:t>z</a:t>
            </a:r>
            <a:r>
              <a:rPr lang="en-US" dirty="0" smtClean="0"/>
              <a:t>)</a:t>
            </a:r>
          </a:p>
          <a:p>
            <a:pPr lvl="2">
              <a:buNone/>
            </a:pPr>
            <a:r>
              <a:rPr lang="en-US" b="1" dirty="0" smtClean="0"/>
              <a:t> Solution:  Not a Proposition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9</a:t>
            </a:fld>
            <a:endParaRPr lang="en-US"/>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Compound Expressions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Connectives from propositional logic carry over to predicate logic. </a:t>
            </a:r>
          </a:p>
          <a:p>
            <a:r>
              <a:rPr lang="en-US" dirty="0" smtClean="0"/>
              <a:t>If </a:t>
            </a:r>
            <a:r>
              <a:rPr lang="en-US" i="1" dirty="0" smtClean="0"/>
              <a:t>P(x)</a:t>
            </a:r>
            <a:r>
              <a:rPr lang="en-US" dirty="0" smtClean="0"/>
              <a:t> denotes  “</a:t>
            </a:r>
            <a:r>
              <a:rPr lang="en-US" i="1" dirty="0" smtClean="0"/>
              <a:t>x</a:t>
            </a:r>
            <a:r>
              <a:rPr lang="en-US" dirty="0" smtClean="0"/>
              <a:t> &gt; </a:t>
            </a:r>
            <a:r>
              <a:rPr lang="en-US" dirty="0" smtClean="0">
                <a:latin typeface="Cambria Math" pitchFamily="18" charset="0"/>
                <a:ea typeface="Cambria Math" pitchFamily="18" charset="0"/>
              </a:rPr>
              <a:t>0,”</a:t>
            </a:r>
            <a:r>
              <a:rPr lang="en-US" dirty="0" smtClean="0"/>
              <a:t> find these truth values:</a:t>
            </a:r>
          </a:p>
          <a:p>
            <a:pPr lvl="1">
              <a:buNone/>
            </a:pPr>
            <a:r>
              <a:rPr lang="en-US" dirty="0" smtClean="0"/>
              <a:t>P(</a:t>
            </a:r>
            <a:r>
              <a:rPr lang="en-US" dirty="0" smtClean="0">
                <a:latin typeface="Cambria Math" pitchFamily="18" charset="0"/>
                <a:ea typeface="Cambria Math" pitchFamily="18" charset="0"/>
              </a:rPr>
              <a:t>3</a:t>
            </a:r>
            <a:r>
              <a:rPr lang="en-US" dirty="0" smtClean="0"/>
              <a:t>) </a:t>
            </a:r>
            <a:r>
              <a:rPr lang="en-US" dirty="0" smtClean="0">
                <a:latin typeface="Cambria Math"/>
                <a:ea typeface="Cambria Math"/>
              </a:rPr>
              <a:t>∨ P(-1)      </a:t>
            </a:r>
            <a:r>
              <a:rPr lang="en-US" b="1" dirty="0" smtClean="0">
                <a:latin typeface="Cambria Math"/>
                <a:ea typeface="Cambria Math"/>
              </a:rPr>
              <a:t>Solution</a:t>
            </a:r>
            <a:r>
              <a:rPr lang="en-US" dirty="0" smtClean="0">
                <a:latin typeface="Cambria Math"/>
                <a:ea typeface="Cambria Math"/>
              </a:rPr>
              <a:t>: T</a:t>
            </a:r>
          </a:p>
          <a:p>
            <a:pPr lvl="1">
              <a:buNone/>
            </a:pPr>
            <a:r>
              <a:rPr lang="en-US" dirty="0" smtClean="0"/>
              <a:t>P(</a:t>
            </a:r>
            <a:r>
              <a:rPr lang="en-US" dirty="0" smtClean="0">
                <a:latin typeface="Cambria Math" pitchFamily="18" charset="0"/>
                <a:ea typeface="Cambria Math" pitchFamily="18" charset="0"/>
              </a:rPr>
              <a:t>3</a:t>
            </a:r>
            <a:r>
              <a:rPr lang="en-US" dirty="0" smtClean="0"/>
              <a:t>) </a:t>
            </a:r>
            <a:r>
              <a:rPr lang="en-US" dirty="0" smtClean="0">
                <a:latin typeface="Cambria Math"/>
                <a:ea typeface="Cambria Math"/>
              </a:rPr>
              <a:t>∧ P(-1)      </a:t>
            </a:r>
            <a:r>
              <a:rPr lang="en-US" b="1" dirty="0" smtClean="0">
                <a:latin typeface="Cambria Math"/>
                <a:ea typeface="Cambria Math"/>
              </a:rPr>
              <a:t>Solution</a:t>
            </a:r>
            <a:r>
              <a:rPr lang="en-US" dirty="0" smtClean="0">
                <a:latin typeface="Cambria Math"/>
                <a:ea typeface="Cambria Math"/>
              </a:rPr>
              <a:t>: F</a:t>
            </a:r>
          </a:p>
          <a:p>
            <a:pPr lvl="1">
              <a:buNone/>
            </a:pPr>
            <a:r>
              <a:rPr lang="en-US" dirty="0" smtClean="0"/>
              <a:t>P(</a:t>
            </a:r>
            <a:r>
              <a:rPr lang="en-US" dirty="0" smtClean="0">
                <a:latin typeface="Cambria Math" pitchFamily="18" charset="0"/>
                <a:ea typeface="Cambria Math" pitchFamily="18" charset="0"/>
              </a:rPr>
              <a:t>3</a:t>
            </a:r>
            <a:r>
              <a:rPr lang="en-US" dirty="0" smtClean="0"/>
              <a:t>) </a:t>
            </a:r>
            <a:r>
              <a:rPr lang="en-US" dirty="0" smtClean="0">
                <a:latin typeface="Cambria Math"/>
                <a:ea typeface="Cambria Math"/>
              </a:rPr>
              <a:t>→ P(-1)     </a:t>
            </a:r>
            <a:r>
              <a:rPr lang="en-US" b="1" dirty="0" smtClean="0">
                <a:latin typeface="Cambria Math"/>
                <a:ea typeface="Cambria Math"/>
              </a:rPr>
              <a:t>Solution</a:t>
            </a:r>
            <a:r>
              <a:rPr lang="en-US" dirty="0" smtClean="0">
                <a:latin typeface="Cambria Math"/>
                <a:ea typeface="Cambria Math"/>
              </a:rPr>
              <a:t>: F</a:t>
            </a:r>
          </a:p>
          <a:p>
            <a:pPr lvl="1">
              <a:buNone/>
            </a:pPr>
            <a:r>
              <a:rPr lang="en-US" dirty="0" smtClean="0"/>
              <a:t>P(</a:t>
            </a:r>
            <a:r>
              <a:rPr lang="en-US" dirty="0" smtClean="0">
                <a:latin typeface="Cambria Math" pitchFamily="18" charset="0"/>
                <a:ea typeface="Cambria Math" pitchFamily="18" charset="0"/>
              </a:rPr>
              <a:t>3</a:t>
            </a:r>
            <a:r>
              <a:rPr lang="en-US" dirty="0" smtClean="0"/>
              <a:t>) </a:t>
            </a:r>
            <a:r>
              <a:rPr lang="en-US" dirty="0" smtClean="0">
                <a:latin typeface="Cambria Math"/>
                <a:ea typeface="Cambria Math"/>
              </a:rPr>
              <a:t>→ P(-1)     </a:t>
            </a:r>
            <a:r>
              <a:rPr lang="en-US" b="1" dirty="0" smtClean="0">
                <a:latin typeface="Cambria Math"/>
                <a:ea typeface="Cambria Math"/>
              </a:rPr>
              <a:t>Solution</a:t>
            </a:r>
            <a:r>
              <a:rPr lang="en-US" dirty="0" smtClean="0">
                <a:latin typeface="Cambria Math"/>
                <a:ea typeface="Cambria Math"/>
              </a:rPr>
              <a:t>: T</a:t>
            </a:r>
            <a:endParaRPr lang="en-US" dirty="0" smtClean="0"/>
          </a:p>
          <a:p>
            <a:r>
              <a:rPr lang="en-US" dirty="0" smtClean="0"/>
              <a:t>Expressions with variables are not propositions and therefore do not have truth values.  For example,</a:t>
            </a:r>
          </a:p>
          <a:p>
            <a:pPr lvl="1">
              <a:buNone/>
            </a:pPr>
            <a:r>
              <a:rPr lang="en-US" dirty="0" smtClean="0"/>
              <a:t>P(</a:t>
            </a:r>
            <a:r>
              <a:rPr lang="en-US" dirty="0" smtClean="0">
                <a:latin typeface="Cambria Math" pitchFamily="18" charset="0"/>
                <a:ea typeface="Cambria Math" pitchFamily="18" charset="0"/>
              </a:rPr>
              <a:t>3</a:t>
            </a:r>
            <a:r>
              <a:rPr lang="en-US" dirty="0" smtClean="0"/>
              <a:t>) </a:t>
            </a:r>
            <a:r>
              <a:rPr lang="en-US" dirty="0" smtClean="0">
                <a:latin typeface="Cambria Math"/>
                <a:ea typeface="Cambria Math"/>
              </a:rPr>
              <a:t>∧ P(</a:t>
            </a:r>
            <a:r>
              <a:rPr lang="en-US" i="1" dirty="0" smtClean="0">
                <a:latin typeface="Cambria Math"/>
                <a:ea typeface="Cambria Math"/>
              </a:rPr>
              <a:t>y</a:t>
            </a:r>
            <a:r>
              <a:rPr lang="en-US" dirty="0" smtClean="0">
                <a:latin typeface="Cambria Math"/>
                <a:ea typeface="Cambria Math"/>
              </a:rPr>
              <a:t>)      </a:t>
            </a:r>
          </a:p>
          <a:p>
            <a:pPr lvl="1">
              <a:buNone/>
            </a:pPr>
            <a:r>
              <a:rPr lang="en-US" dirty="0" smtClean="0"/>
              <a:t>P(</a:t>
            </a:r>
            <a:r>
              <a:rPr lang="en-US" i="1" dirty="0" smtClean="0">
                <a:latin typeface="Cambria Math" pitchFamily="18" charset="0"/>
                <a:ea typeface="Cambria Math" pitchFamily="18" charset="0"/>
              </a:rPr>
              <a:t>x</a:t>
            </a:r>
            <a:r>
              <a:rPr lang="en-US" dirty="0" smtClean="0"/>
              <a:t>) </a:t>
            </a:r>
            <a:r>
              <a:rPr lang="en-US" dirty="0" smtClean="0">
                <a:latin typeface="Cambria Math"/>
                <a:ea typeface="Cambria Math"/>
              </a:rPr>
              <a:t>→ P(</a:t>
            </a:r>
            <a:r>
              <a:rPr lang="en-US" i="1" dirty="0" smtClean="0">
                <a:latin typeface="Cambria Math"/>
                <a:ea typeface="Cambria Math"/>
              </a:rPr>
              <a:t>y</a:t>
            </a:r>
            <a:r>
              <a:rPr lang="en-US" dirty="0" smtClean="0">
                <a:latin typeface="Cambria Math"/>
                <a:ea typeface="Cambria Math"/>
              </a:rPr>
              <a:t>)     </a:t>
            </a:r>
          </a:p>
          <a:p>
            <a:r>
              <a:rPr lang="en-US" dirty="0" smtClean="0"/>
              <a:t>When used with quantifiers (to be introduced next), these expressions (propositional functions) become propositions.</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Quantifiers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need </a:t>
            </a:r>
            <a:r>
              <a:rPr lang="en-US" i="1" dirty="0" smtClean="0"/>
              <a:t>quantifiers</a:t>
            </a:r>
            <a:r>
              <a:rPr lang="en-US" dirty="0" smtClean="0"/>
              <a:t> to express the meaning of English words including </a:t>
            </a:r>
            <a:r>
              <a:rPr lang="en-US" b="1" i="1" dirty="0" smtClean="0">
                <a:solidFill>
                  <a:srgbClr val="FF0000"/>
                </a:solidFill>
              </a:rPr>
              <a:t>all</a:t>
            </a:r>
            <a:r>
              <a:rPr lang="en-US" dirty="0" smtClean="0"/>
              <a:t> and </a:t>
            </a:r>
            <a:r>
              <a:rPr lang="en-US" b="1" i="1" dirty="0" smtClean="0">
                <a:solidFill>
                  <a:srgbClr val="FF0000"/>
                </a:solidFill>
              </a:rPr>
              <a:t>some</a:t>
            </a:r>
            <a:r>
              <a:rPr lang="en-US" dirty="0" smtClean="0"/>
              <a:t>:</a:t>
            </a:r>
          </a:p>
          <a:p>
            <a:pPr lvl="1"/>
            <a:r>
              <a:rPr lang="en-US" dirty="0" smtClean="0"/>
              <a:t>“All men are Mortal.”</a:t>
            </a:r>
          </a:p>
          <a:p>
            <a:pPr lvl="1"/>
            <a:r>
              <a:rPr lang="en-US" dirty="0" smtClean="0"/>
              <a:t>“Some cats do not have fur.”</a:t>
            </a:r>
          </a:p>
          <a:p>
            <a:r>
              <a:rPr lang="en-US" dirty="0" smtClean="0"/>
              <a:t>The two most important quantifiers are:</a:t>
            </a:r>
          </a:p>
          <a:p>
            <a:pPr lvl="1"/>
            <a:r>
              <a:rPr lang="en-US" i="1" dirty="0" smtClean="0"/>
              <a:t>Universal Quantifier, </a:t>
            </a:r>
            <a:r>
              <a:rPr lang="en-US" b="1" dirty="0" smtClean="0">
                <a:sym typeface="Symbol"/>
              </a:rPr>
              <a:t>“</a:t>
            </a:r>
            <a:r>
              <a:rPr lang="en-US" dirty="0" smtClean="0"/>
              <a:t>For all,”   symbol: </a:t>
            </a:r>
            <a:r>
              <a:rPr lang="en-US" sz="2800" dirty="0" smtClean="0">
                <a:solidFill>
                  <a:srgbClr val="FF0000"/>
                </a:solidFill>
                <a:sym typeface="Symbol"/>
              </a:rPr>
              <a:t></a:t>
            </a:r>
            <a:endParaRPr lang="en-US" dirty="0" smtClean="0">
              <a:solidFill>
                <a:srgbClr val="FF0000"/>
              </a:solidFill>
            </a:endParaRPr>
          </a:p>
          <a:p>
            <a:pPr lvl="1"/>
            <a:r>
              <a:rPr lang="en-US" i="1" dirty="0" smtClean="0"/>
              <a:t>Existential Quantifier</a:t>
            </a:r>
            <a:r>
              <a:rPr lang="en-US" dirty="0" smtClean="0"/>
              <a:t>, “There exists,”  symbol: </a:t>
            </a:r>
            <a:r>
              <a:rPr lang="en-US" sz="2800" b="1" dirty="0" smtClean="0">
                <a:solidFill>
                  <a:srgbClr val="FF0000"/>
                </a:solidFill>
                <a:sym typeface="Symbol"/>
              </a:rPr>
              <a:t></a:t>
            </a:r>
            <a:endParaRPr lang="en-US" dirty="0" smtClean="0">
              <a:solidFill>
                <a:srgbClr val="FF0000"/>
              </a:solidFill>
            </a:endParaRPr>
          </a:p>
          <a:p>
            <a:r>
              <a:rPr lang="en-US" dirty="0" smtClean="0"/>
              <a:t>We write  as in </a:t>
            </a:r>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and </a:t>
            </a:r>
            <a:r>
              <a:rPr lang="en-US" i="1" dirty="0" smtClean="0">
                <a:sym typeface="Symbol"/>
              </a:rPr>
              <a:t>x P</a:t>
            </a:r>
            <a:r>
              <a:rPr lang="en-US" dirty="0" smtClean="0">
                <a:sym typeface="Symbol"/>
              </a:rPr>
              <a:t>(</a:t>
            </a:r>
            <a:r>
              <a:rPr lang="en-US" i="1" dirty="0" smtClean="0">
                <a:sym typeface="Symbol"/>
              </a:rPr>
              <a:t>x</a:t>
            </a:r>
            <a:r>
              <a:rPr lang="en-US" dirty="0" smtClean="0">
                <a:sym typeface="Symbol"/>
              </a:rPr>
              <a:t>).</a:t>
            </a:r>
          </a:p>
          <a:p>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asserts </a:t>
            </a:r>
            <a:r>
              <a:rPr lang="en-US" i="1" dirty="0" smtClean="0">
                <a:sym typeface="Symbol"/>
              </a:rPr>
              <a:t>P</a:t>
            </a:r>
            <a:r>
              <a:rPr lang="en-US" dirty="0" smtClean="0">
                <a:sym typeface="Symbol"/>
              </a:rPr>
              <a:t>(</a:t>
            </a:r>
            <a:r>
              <a:rPr lang="en-US" i="1" dirty="0" smtClean="0">
                <a:sym typeface="Symbol"/>
              </a:rPr>
              <a:t>x</a:t>
            </a:r>
            <a:r>
              <a:rPr lang="en-US" dirty="0" smtClean="0">
                <a:sym typeface="Symbol"/>
              </a:rPr>
              <a:t>) is true for </a:t>
            </a:r>
            <a:r>
              <a:rPr lang="en-US" u="sng" dirty="0" smtClean="0">
                <a:sym typeface="Symbol"/>
              </a:rPr>
              <a:t>every</a:t>
            </a:r>
            <a:r>
              <a:rPr lang="en-US" dirty="0" smtClean="0">
                <a:sym typeface="Symbol"/>
              </a:rPr>
              <a:t> </a:t>
            </a:r>
            <a:r>
              <a:rPr lang="en-US" i="1" dirty="0" smtClean="0">
                <a:sym typeface="Symbol"/>
              </a:rPr>
              <a:t>x</a:t>
            </a:r>
            <a:r>
              <a:rPr lang="en-US" dirty="0" smtClean="0">
                <a:sym typeface="Symbol"/>
              </a:rPr>
              <a:t> in the </a:t>
            </a:r>
            <a:r>
              <a:rPr lang="en-US" i="1" dirty="0" smtClean="0">
                <a:sym typeface="Symbol"/>
              </a:rPr>
              <a:t>domain</a:t>
            </a:r>
            <a:r>
              <a:rPr lang="en-US" dirty="0" smtClean="0">
                <a:sym typeface="Symbol"/>
              </a:rPr>
              <a:t>.</a:t>
            </a:r>
          </a:p>
          <a:p>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asserts </a:t>
            </a:r>
            <a:r>
              <a:rPr lang="en-US" i="1" dirty="0" smtClean="0">
                <a:sym typeface="Symbol"/>
              </a:rPr>
              <a:t>P</a:t>
            </a:r>
            <a:r>
              <a:rPr lang="en-US" dirty="0" smtClean="0">
                <a:sym typeface="Symbol"/>
              </a:rPr>
              <a:t>(</a:t>
            </a:r>
            <a:r>
              <a:rPr lang="en-US" i="1" dirty="0" smtClean="0">
                <a:sym typeface="Symbol"/>
              </a:rPr>
              <a:t>x</a:t>
            </a:r>
            <a:r>
              <a:rPr lang="en-US" dirty="0" smtClean="0">
                <a:sym typeface="Symbol"/>
              </a:rPr>
              <a:t>) is true for </a:t>
            </a:r>
            <a:r>
              <a:rPr lang="en-US" u="sng" dirty="0" smtClean="0">
                <a:sym typeface="Symbol"/>
              </a:rPr>
              <a:t>some</a:t>
            </a:r>
            <a:r>
              <a:rPr lang="en-US" dirty="0" smtClean="0">
                <a:sym typeface="Symbol"/>
              </a:rPr>
              <a:t> </a:t>
            </a:r>
            <a:r>
              <a:rPr lang="en-US" i="1" dirty="0" smtClean="0">
                <a:sym typeface="Symbol"/>
              </a:rPr>
              <a:t>x</a:t>
            </a:r>
            <a:r>
              <a:rPr lang="en-US" dirty="0" smtClean="0">
                <a:sym typeface="Symbol"/>
              </a:rPr>
              <a:t> in the </a:t>
            </a:r>
            <a:r>
              <a:rPr lang="en-US" i="1" dirty="0" smtClean="0">
                <a:sym typeface="Symbol"/>
              </a:rPr>
              <a:t>domain</a:t>
            </a:r>
            <a:r>
              <a:rPr lang="en-US" dirty="0" smtClean="0">
                <a:sym typeface="Symbol"/>
              </a:rPr>
              <a:t>.</a:t>
            </a:r>
          </a:p>
          <a:p>
            <a:r>
              <a:rPr lang="en-US" dirty="0" smtClean="0">
                <a:sym typeface="Symbol"/>
              </a:rPr>
              <a:t>The quantifiers are said to bind the variable </a:t>
            </a:r>
            <a:r>
              <a:rPr lang="en-US" i="1" dirty="0" smtClean="0">
                <a:sym typeface="Symbol"/>
              </a:rPr>
              <a:t>x </a:t>
            </a:r>
            <a:r>
              <a:rPr lang="en-US" dirty="0" smtClean="0">
                <a:sym typeface="Symbol"/>
              </a:rPr>
              <a:t>in these expressions. </a:t>
            </a:r>
          </a:p>
          <a:p>
            <a:pPr lvl="1"/>
            <a:endParaRPr lang="en-US" dirty="0" smtClean="0"/>
          </a:p>
          <a:p>
            <a:pPr lvl="1"/>
            <a:endParaRPr lang="en-US" dirty="0"/>
          </a:p>
        </p:txBody>
      </p:sp>
      <p:pic>
        <p:nvPicPr>
          <p:cNvPr id="4" name="Picture 3" descr="0109.jpg"/>
          <p:cNvPicPr>
            <a:picLocks noChangeAspect="1"/>
          </p:cNvPicPr>
          <p:nvPr/>
        </p:nvPicPr>
        <p:blipFill>
          <a:blip r:embed="rId2" cstate="print"/>
          <a:stretch>
            <a:fillRect/>
          </a:stretch>
        </p:blipFill>
        <p:spPr>
          <a:xfrm>
            <a:off x="6248400" y="304800"/>
            <a:ext cx="890778" cy="1030224"/>
          </a:xfrm>
          <a:prstGeom prst="rect">
            <a:avLst/>
          </a:prstGeom>
        </p:spPr>
      </p:pic>
      <p:sp>
        <p:nvSpPr>
          <p:cNvPr id="5" name="TextBox 4"/>
          <p:cNvSpPr txBox="1"/>
          <p:nvPr/>
        </p:nvSpPr>
        <p:spPr>
          <a:xfrm>
            <a:off x="5334000" y="1371600"/>
            <a:ext cx="2895600" cy="369332"/>
          </a:xfrm>
          <a:prstGeom prst="rect">
            <a:avLst/>
          </a:prstGeom>
          <a:noFill/>
        </p:spPr>
        <p:txBody>
          <a:bodyPr wrap="square" rtlCol="0">
            <a:spAutoFit/>
          </a:bodyPr>
          <a:lstStyle/>
          <a:p>
            <a:r>
              <a:rPr lang="en-US" dirty="0" smtClean="0"/>
              <a:t>Charles Peirce (1839-1914)</a:t>
            </a:r>
            <a:endParaRPr lang="en-US" dirty="0"/>
          </a:p>
        </p:txBody>
      </p:sp>
      <p:sp>
        <p:nvSpPr>
          <p:cNvPr id="6" name="Slide Number Placeholder 5"/>
          <p:cNvSpPr>
            <a:spLocks noGrp="1"/>
          </p:cNvSpPr>
          <p:nvPr>
            <p:ph type="sldNum" sz="quarter" idx="12"/>
          </p:nvPr>
        </p:nvSpPr>
        <p:spPr/>
        <p:txBody>
          <a:bodyPr/>
          <a:lstStyle/>
          <a:p>
            <a:fld id="{9CA217EF-0505-4C33-BB20-8A8DF2039023}"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Quantifier</a:t>
            </a:r>
            <a:endParaRPr lang="en-US" dirty="0"/>
          </a:p>
        </p:txBody>
      </p:sp>
      <p:sp>
        <p:nvSpPr>
          <p:cNvPr id="3" name="Content Placeholder 2"/>
          <p:cNvSpPr>
            <a:spLocks noGrp="1"/>
          </p:cNvSpPr>
          <p:nvPr>
            <p:ph idx="1"/>
          </p:nvPr>
        </p:nvSpPr>
        <p:spPr/>
        <p:txBody>
          <a:bodyPr>
            <a:normAutofit/>
          </a:bodyPr>
          <a:lstStyle/>
          <a:p>
            <a:pPr marL="274320" lvl="1" indent="-274320">
              <a:buClr>
                <a:schemeClr val="accent3"/>
              </a:buClr>
              <a:buSzPct val="95000"/>
            </a:pPr>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a:t>
            </a:r>
            <a:r>
              <a:rPr lang="en-US" i="1" dirty="0" smtClean="0"/>
              <a:t>  </a:t>
            </a:r>
            <a:r>
              <a:rPr lang="en-US" dirty="0" smtClean="0"/>
              <a:t>is read as </a:t>
            </a:r>
            <a:r>
              <a:rPr lang="en-US" i="1" dirty="0" smtClean="0"/>
              <a:t>“</a:t>
            </a:r>
            <a:r>
              <a:rPr lang="en-US" dirty="0" smtClean="0"/>
              <a:t>For all </a:t>
            </a:r>
            <a:r>
              <a:rPr lang="en-US" i="1" dirty="0" smtClean="0"/>
              <a:t>x</a:t>
            </a:r>
            <a:r>
              <a:rPr lang="en-US" dirty="0" smtClean="0"/>
              <a:t>, P(</a:t>
            </a:r>
            <a:r>
              <a:rPr lang="en-US" i="1" dirty="0" smtClean="0"/>
              <a:t>x</a:t>
            </a:r>
            <a:r>
              <a:rPr lang="en-US" dirty="0" smtClean="0"/>
              <a:t>)” or “For every </a:t>
            </a:r>
            <a:r>
              <a:rPr lang="en-US" i="1" dirty="0" smtClean="0"/>
              <a:t>x</a:t>
            </a:r>
            <a:r>
              <a:rPr lang="en-US" dirty="0" smtClean="0"/>
              <a:t>, P(</a:t>
            </a:r>
            <a:r>
              <a:rPr lang="en-US" i="1" dirty="0" smtClean="0"/>
              <a:t>x</a:t>
            </a:r>
            <a:r>
              <a:rPr lang="en-US" dirty="0" smtClean="0"/>
              <a:t>)”</a:t>
            </a:r>
          </a:p>
          <a:p>
            <a:pPr lvl="1">
              <a:buNone/>
            </a:pPr>
            <a:r>
              <a:rPr lang="en-US" b="1" dirty="0" smtClean="0"/>
              <a:t>Examples</a:t>
            </a:r>
            <a:r>
              <a:rPr lang="en-US" dirty="0" smtClean="0"/>
              <a:t>:</a:t>
            </a:r>
          </a:p>
          <a:p>
            <a:pPr marL="1124712" lvl="2" indent="-457200">
              <a:buFont typeface="+mj-lt"/>
              <a:buAutoNum type="arabicParenR"/>
            </a:pPr>
            <a:r>
              <a:rPr lang="en-US" i="1" dirty="0" smtClean="0"/>
              <a:t> </a:t>
            </a:r>
            <a:r>
              <a:rPr lang="en-US" dirty="0" smtClean="0"/>
              <a:t>If</a:t>
            </a:r>
            <a:r>
              <a:rPr lang="en-US" i="1" dirty="0" smtClean="0"/>
              <a:t> P(x)</a:t>
            </a:r>
            <a:r>
              <a:rPr lang="en-US" dirty="0" smtClean="0"/>
              <a:t> denotes  “</a:t>
            </a:r>
            <a:r>
              <a:rPr lang="en-US" i="1" dirty="0" smtClean="0"/>
              <a:t>x</a:t>
            </a:r>
            <a:r>
              <a:rPr lang="en-US" dirty="0" smtClean="0"/>
              <a:t> &gt; </a:t>
            </a:r>
            <a:r>
              <a:rPr lang="en-US" dirty="0" smtClean="0">
                <a:latin typeface="Cambria Math" pitchFamily="18" charset="0"/>
                <a:ea typeface="Cambria Math" pitchFamily="18" charset="0"/>
              </a:rPr>
              <a:t>0” and </a:t>
            </a:r>
            <a:r>
              <a:rPr lang="en-US" i="1" dirty="0" smtClean="0">
                <a:latin typeface="Cambria Math" pitchFamily="18" charset="0"/>
                <a:ea typeface="Cambria Math" pitchFamily="18" charset="0"/>
              </a:rPr>
              <a:t>U</a:t>
            </a:r>
            <a:r>
              <a:rPr lang="en-US" dirty="0" smtClean="0">
                <a:latin typeface="Cambria Math" pitchFamily="18" charset="0"/>
                <a:ea typeface="Cambria Math" pitchFamily="18" charset="0"/>
              </a:rPr>
              <a:t> is the integers, then </a:t>
            </a:r>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false.</a:t>
            </a:r>
          </a:p>
          <a:p>
            <a:pPr marL="1124712" lvl="2" indent="-457200">
              <a:buFont typeface="+mj-lt"/>
              <a:buAutoNum type="arabicParenR"/>
            </a:pPr>
            <a:r>
              <a:rPr lang="en-US" dirty="0" smtClean="0"/>
              <a:t>If</a:t>
            </a:r>
            <a:r>
              <a:rPr lang="en-US" i="1" dirty="0" smtClean="0"/>
              <a:t> P(x)</a:t>
            </a:r>
            <a:r>
              <a:rPr lang="en-US" dirty="0" smtClean="0"/>
              <a:t> denotes  “</a:t>
            </a:r>
            <a:r>
              <a:rPr lang="en-US" i="1" dirty="0" smtClean="0"/>
              <a:t>x</a:t>
            </a:r>
            <a:r>
              <a:rPr lang="en-US" dirty="0" smtClean="0"/>
              <a:t> &gt; </a:t>
            </a:r>
            <a:r>
              <a:rPr lang="en-US" dirty="0" smtClean="0">
                <a:latin typeface="Cambria Math" pitchFamily="18" charset="0"/>
                <a:ea typeface="Cambria Math" pitchFamily="18" charset="0"/>
              </a:rPr>
              <a:t>0” and </a:t>
            </a:r>
            <a:r>
              <a:rPr lang="en-US" i="1" dirty="0" smtClean="0">
                <a:latin typeface="Cambria Math" pitchFamily="18" charset="0"/>
                <a:ea typeface="Cambria Math" pitchFamily="18" charset="0"/>
              </a:rPr>
              <a:t>U</a:t>
            </a:r>
            <a:r>
              <a:rPr lang="en-US" dirty="0" smtClean="0">
                <a:latin typeface="Cambria Math" pitchFamily="18" charset="0"/>
                <a:ea typeface="Cambria Math" pitchFamily="18" charset="0"/>
              </a:rPr>
              <a:t>  is the positive integers, then     </a:t>
            </a:r>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true.</a:t>
            </a:r>
          </a:p>
          <a:p>
            <a:pPr marL="1124712" lvl="2" indent="-457200">
              <a:buFont typeface="+mj-lt"/>
              <a:buAutoNum type="arabicParenR"/>
            </a:pPr>
            <a:r>
              <a:rPr lang="en-US" dirty="0" smtClean="0"/>
              <a:t>If</a:t>
            </a:r>
            <a:r>
              <a:rPr lang="en-US" i="1" dirty="0" smtClean="0"/>
              <a:t> P(x)</a:t>
            </a:r>
            <a:r>
              <a:rPr lang="en-US" dirty="0" smtClean="0"/>
              <a:t> denotes  “</a:t>
            </a:r>
            <a:r>
              <a:rPr lang="en-US" i="1" dirty="0" smtClean="0"/>
              <a:t>x</a:t>
            </a:r>
            <a:r>
              <a:rPr lang="en-US" dirty="0" smtClean="0"/>
              <a:t> is even</a:t>
            </a:r>
            <a:r>
              <a:rPr lang="en-US" dirty="0" smtClean="0">
                <a:latin typeface="Cambria Math" pitchFamily="18" charset="0"/>
                <a:ea typeface="Cambria Math" pitchFamily="18" charset="0"/>
              </a:rPr>
              <a:t>” and </a:t>
            </a:r>
            <a:r>
              <a:rPr lang="en-US" i="1" dirty="0" smtClean="0">
                <a:latin typeface="Cambria Math" pitchFamily="18" charset="0"/>
                <a:ea typeface="Cambria Math" pitchFamily="18" charset="0"/>
              </a:rPr>
              <a:t>U</a:t>
            </a:r>
            <a:r>
              <a:rPr lang="en-US" dirty="0" smtClean="0">
                <a:latin typeface="Cambria Math" pitchFamily="18" charset="0"/>
                <a:ea typeface="Cambria Math" pitchFamily="18" charset="0"/>
              </a:rPr>
              <a:t>  is the integers,  then </a:t>
            </a:r>
            <a:r>
              <a:rPr lang="en-US" dirty="0" smtClean="0">
                <a:sym typeface="Symbol"/>
              </a:rPr>
              <a:t> </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false.</a:t>
            </a:r>
          </a:p>
          <a:p>
            <a:pPr lvl="2"/>
            <a:endParaRPr lang="en-US" dirty="0" smtClean="0"/>
          </a:p>
          <a:p>
            <a:pPr lvl="2"/>
            <a:endParaRPr lang="en-US" dirty="0" smtClean="0"/>
          </a:p>
          <a:p>
            <a:pPr lvl="2"/>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Existential Quantifier</a:t>
            </a:r>
            <a:endParaRPr lang="en-US" dirty="0"/>
          </a:p>
        </p:txBody>
      </p:sp>
      <p:sp>
        <p:nvSpPr>
          <p:cNvPr id="3" name="Content Placeholder 2"/>
          <p:cNvSpPr>
            <a:spLocks noGrp="1"/>
          </p:cNvSpPr>
          <p:nvPr>
            <p:ph idx="1"/>
          </p:nvPr>
        </p:nvSpPr>
        <p:spPr/>
        <p:txBody>
          <a:bodyPr>
            <a:normAutofit/>
          </a:bodyPr>
          <a:lstStyle/>
          <a:p>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read as </a:t>
            </a:r>
            <a:r>
              <a:rPr lang="en-US" i="1" dirty="0" smtClean="0"/>
              <a:t>“</a:t>
            </a:r>
            <a:r>
              <a:rPr lang="en-US" dirty="0" smtClean="0"/>
              <a:t>For some </a:t>
            </a:r>
            <a:r>
              <a:rPr lang="en-US" i="1" dirty="0" smtClean="0"/>
              <a:t>x</a:t>
            </a:r>
            <a:r>
              <a:rPr lang="en-US" dirty="0" smtClean="0"/>
              <a:t>, P(</a:t>
            </a:r>
            <a:r>
              <a:rPr lang="en-US" i="1" dirty="0" smtClean="0"/>
              <a:t>x</a:t>
            </a:r>
            <a:r>
              <a:rPr lang="en-US" dirty="0" smtClean="0"/>
              <a:t>)”,  or as “There is an </a:t>
            </a:r>
            <a:r>
              <a:rPr lang="en-US" i="1" dirty="0" smtClean="0"/>
              <a:t>x</a:t>
            </a:r>
            <a:r>
              <a:rPr lang="en-US" dirty="0" smtClean="0"/>
              <a:t> such that P(</a:t>
            </a:r>
            <a:r>
              <a:rPr lang="en-US" i="1" dirty="0" smtClean="0"/>
              <a:t>x</a:t>
            </a:r>
            <a:r>
              <a:rPr lang="en-US" dirty="0" smtClean="0"/>
              <a:t>),”  or “For at least one </a:t>
            </a:r>
            <a:r>
              <a:rPr lang="en-US" i="1" dirty="0" smtClean="0"/>
              <a:t>x</a:t>
            </a:r>
            <a:r>
              <a:rPr lang="en-US" dirty="0" smtClean="0"/>
              <a:t>, P(</a:t>
            </a:r>
            <a:r>
              <a:rPr lang="en-US" i="1" dirty="0" smtClean="0"/>
              <a:t>x</a:t>
            </a:r>
            <a:r>
              <a:rPr lang="en-US" dirty="0" smtClean="0"/>
              <a:t>).” </a:t>
            </a:r>
          </a:p>
          <a:p>
            <a:pPr lvl="1">
              <a:buNone/>
            </a:pPr>
            <a:r>
              <a:rPr lang="en-US" b="1" dirty="0" smtClean="0"/>
              <a:t>Examples</a:t>
            </a:r>
            <a:r>
              <a:rPr lang="en-US" dirty="0" smtClean="0"/>
              <a:t>:</a:t>
            </a:r>
          </a:p>
          <a:p>
            <a:pPr marL="1124712" lvl="2" indent="-457200">
              <a:buFont typeface="+mj-lt"/>
              <a:buAutoNum type="arabicPeriod"/>
            </a:pPr>
            <a:r>
              <a:rPr lang="en-US" i="1" dirty="0" smtClean="0"/>
              <a:t> </a:t>
            </a:r>
            <a:r>
              <a:rPr lang="en-US" dirty="0" smtClean="0"/>
              <a:t>If</a:t>
            </a:r>
            <a:r>
              <a:rPr lang="en-US" i="1" dirty="0" smtClean="0"/>
              <a:t> P(x)</a:t>
            </a:r>
            <a:r>
              <a:rPr lang="en-US" dirty="0" smtClean="0"/>
              <a:t> denotes  “</a:t>
            </a:r>
            <a:r>
              <a:rPr lang="en-US" i="1" dirty="0" smtClean="0"/>
              <a:t>x</a:t>
            </a:r>
            <a:r>
              <a:rPr lang="en-US" dirty="0" smtClean="0"/>
              <a:t> &gt; </a:t>
            </a:r>
            <a:r>
              <a:rPr lang="en-US" dirty="0" smtClean="0">
                <a:latin typeface="Cambria Math" pitchFamily="18" charset="0"/>
                <a:ea typeface="Cambria Math" pitchFamily="18" charset="0"/>
              </a:rPr>
              <a:t>0” and </a:t>
            </a:r>
            <a:r>
              <a:rPr lang="en-US" i="1" dirty="0" smtClean="0">
                <a:latin typeface="Cambria Math" pitchFamily="18" charset="0"/>
                <a:ea typeface="Cambria Math" pitchFamily="18" charset="0"/>
              </a:rPr>
              <a:t>U</a:t>
            </a:r>
            <a:r>
              <a:rPr lang="en-US" dirty="0" smtClean="0">
                <a:latin typeface="Cambria Math" pitchFamily="18" charset="0"/>
                <a:ea typeface="Cambria Math" pitchFamily="18" charset="0"/>
              </a:rPr>
              <a:t>  is the integers, then </a:t>
            </a:r>
            <a:r>
              <a:rPr lang="en-US" dirty="0" smtClean="0">
                <a:latin typeface="Cambria Math" pitchFamily="18" charset="0"/>
                <a:ea typeface="Cambria Math" pitchFamily="18" charset="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true. It is also true if U is the positive integers.</a:t>
            </a:r>
          </a:p>
          <a:p>
            <a:pPr marL="1124712" lvl="2" indent="-457200">
              <a:buFont typeface="+mj-lt"/>
              <a:buAutoNum type="arabicPeriod"/>
            </a:pPr>
            <a:r>
              <a:rPr lang="en-US" dirty="0" smtClean="0"/>
              <a:t>If</a:t>
            </a:r>
            <a:r>
              <a:rPr lang="en-US" i="1" dirty="0" smtClean="0"/>
              <a:t> P(x)</a:t>
            </a:r>
            <a:r>
              <a:rPr lang="en-US" dirty="0" smtClean="0"/>
              <a:t> denotes  “</a:t>
            </a:r>
            <a:r>
              <a:rPr lang="en-US" i="1" dirty="0" smtClean="0"/>
              <a:t>x</a:t>
            </a:r>
            <a:r>
              <a:rPr lang="en-US" dirty="0" smtClean="0"/>
              <a:t> &lt; </a:t>
            </a:r>
            <a:r>
              <a:rPr lang="en-US" dirty="0" smtClean="0">
                <a:latin typeface="Cambria Math" pitchFamily="18" charset="0"/>
                <a:ea typeface="Cambria Math" pitchFamily="18" charset="0"/>
              </a:rPr>
              <a:t>0” and </a:t>
            </a:r>
            <a:r>
              <a:rPr lang="en-US" i="1" dirty="0" smtClean="0">
                <a:latin typeface="Cambria Math" pitchFamily="18" charset="0"/>
                <a:ea typeface="Cambria Math" pitchFamily="18" charset="0"/>
              </a:rPr>
              <a:t>U</a:t>
            </a:r>
            <a:r>
              <a:rPr lang="en-US" dirty="0" smtClean="0">
                <a:latin typeface="Cambria Math" pitchFamily="18" charset="0"/>
                <a:ea typeface="Cambria Math" pitchFamily="18" charset="0"/>
              </a:rPr>
              <a:t>  is the positive integers,  then     </a:t>
            </a:r>
            <a:r>
              <a:rPr lang="en-US" dirty="0" smtClean="0">
                <a:latin typeface="Cambria Math" pitchFamily="18" charset="0"/>
                <a:ea typeface="Cambria Math" pitchFamily="18" charset="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false.</a:t>
            </a:r>
          </a:p>
          <a:p>
            <a:pPr marL="1124712" lvl="2" indent="-457200">
              <a:buFont typeface="+mj-lt"/>
              <a:buAutoNum type="arabicPeriod"/>
            </a:pPr>
            <a:r>
              <a:rPr lang="en-US" dirty="0" smtClean="0"/>
              <a:t>If</a:t>
            </a:r>
            <a:r>
              <a:rPr lang="en-US" i="1" dirty="0" smtClean="0"/>
              <a:t> P(x)</a:t>
            </a:r>
            <a:r>
              <a:rPr lang="en-US" dirty="0" smtClean="0"/>
              <a:t> denotes  “</a:t>
            </a:r>
            <a:r>
              <a:rPr lang="en-US" i="1" dirty="0" smtClean="0"/>
              <a:t>x</a:t>
            </a:r>
            <a:r>
              <a:rPr lang="en-US" dirty="0" smtClean="0"/>
              <a:t> is even</a:t>
            </a:r>
            <a:r>
              <a:rPr lang="en-US" dirty="0" smtClean="0">
                <a:latin typeface="Cambria Math" pitchFamily="18" charset="0"/>
                <a:ea typeface="Cambria Math" pitchFamily="18" charset="0"/>
              </a:rPr>
              <a:t>” and </a:t>
            </a:r>
            <a:r>
              <a:rPr lang="en-US" i="1" dirty="0" smtClean="0">
                <a:latin typeface="Cambria Math" pitchFamily="18" charset="0"/>
                <a:ea typeface="Cambria Math" pitchFamily="18" charset="0"/>
              </a:rPr>
              <a:t>U</a:t>
            </a:r>
            <a:r>
              <a:rPr lang="en-US" dirty="0" smtClean="0">
                <a:latin typeface="Cambria Math" pitchFamily="18" charset="0"/>
                <a:ea typeface="Cambria Math" pitchFamily="18" charset="0"/>
              </a:rPr>
              <a:t>  is the integers,  then     </a:t>
            </a:r>
            <a:r>
              <a:rPr lang="en-US" dirty="0" smtClean="0">
                <a:latin typeface="Cambria Math" pitchFamily="18" charset="0"/>
                <a:ea typeface="Cambria Math" pitchFamily="18" charset="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true.</a:t>
            </a:r>
          </a:p>
          <a:p>
            <a:pPr lvl="2"/>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Uniqueness Quantifier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means that </a:t>
            </a:r>
            <a:r>
              <a:rPr lang="en-US" i="1" dirty="0" smtClean="0"/>
              <a:t>P</a:t>
            </a:r>
            <a:r>
              <a:rPr lang="en-US" dirty="0" smtClean="0"/>
              <a:t>(</a:t>
            </a:r>
            <a:r>
              <a:rPr lang="en-US" i="1" dirty="0" smtClean="0">
                <a:latin typeface="Bookman" pitchFamily="18" charset="0"/>
              </a:rPr>
              <a:t>x</a:t>
            </a:r>
            <a:r>
              <a:rPr lang="en-US" dirty="0" smtClean="0"/>
              <a:t>) is true for </a:t>
            </a:r>
            <a:r>
              <a:rPr lang="en-US" u="sng" dirty="0" smtClean="0"/>
              <a:t>one and only one</a:t>
            </a:r>
            <a:r>
              <a:rPr lang="en-US" dirty="0" smtClean="0"/>
              <a:t> </a:t>
            </a:r>
            <a:r>
              <a:rPr lang="en-US" i="1" dirty="0" smtClean="0">
                <a:latin typeface="Bookman" pitchFamily="18" charset="0"/>
              </a:rPr>
              <a:t>x </a:t>
            </a:r>
            <a:r>
              <a:rPr lang="en-US" dirty="0" smtClean="0"/>
              <a:t>in the universe of discourse.</a:t>
            </a:r>
            <a:endParaRPr lang="en-US" i="1" dirty="0" smtClean="0"/>
          </a:p>
          <a:p>
            <a:r>
              <a:rPr lang="en-US" dirty="0" smtClean="0"/>
              <a:t>This is commonly expressed in English in the following equivalent ways:</a:t>
            </a:r>
          </a:p>
          <a:p>
            <a:pPr lvl="1"/>
            <a:r>
              <a:rPr lang="en-US" dirty="0" smtClean="0"/>
              <a:t>“There is a unique </a:t>
            </a:r>
            <a:r>
              <a:rPr lang="en-US" i="1" dirty="0" smtClean="0">
                <a:latin typeface="Bookman" pitchFamily="18" charset="0"/>
              </a:rPr>
              <a:t>x</a:t>
            </a:r>
            <a:r>
              <a:rPr lang="en-US" i="1" dirty="0" smtClean="0"/>
              <a:t> </a:t>
            </a:r>
            <a:r>
              <a:rPr lang="en-US" dirty="0" smtClean="0"/>
              <a:t>such that </a:t>
            </a:r>
            <a:r>
              <a:rPr lang="en-US" i="1" dirty="0" smtClean="0"/>
              <a:t>P</a:t>
            </a:r>
            <a:r>
              <a:rPr lang="en-US" dirty="0" smtClean="0"/>
              <a:t>(</a:t>
            </a:r>
            <a:r>
              <a:rPr lang="en-US" i="1" dirty="0" smtClean="0">
                <a:latin typeface="Bookman" pitchFamily="18" charset="0"/>
              </a:rPr>
              <a:t>x</a:t>
            </a:r>
            <a:r>
              <a:rPr lang="en-US" dirty="0" smtClean="0"/>
              <a:t>).” </a:t>
            </a:r>
          </a:p>
          <a:p>
            <a:pPr lvl="1"/>
            <a:r>
              <a:rPr lang="en-US" dirty="0" smtClean="0"/>
              <a:t>“There is one and only one </a:t>
            </a:r>
            <a:r>
              <a:rPr lang="en-US" i="1" dirty="0" smtClean="0">
                <a:latin typeface="Bookman" pitchFamily="18" charset="0"/>
              </a:rPr>
              <a:t>x</a:t>
            </a:r>
            <a:r>
              <a:rPr lang="en-US" dirty="0" smtClean="0"/>
              <a:t> such that </a:t>
            </a:r>
            <a:r>
              <a:rPr lang="en-US" i="1" dirty="0" smtClean="0"/>
              <a:t>P</a:t>
            </a:r>
            <a:r>
              <a:rPr lang="en-US" dirty="0" smtClean="0"/>
              <a:t>(</a:t>
            </a:r>
            <a:r>
              <a:rPr lang="en-US" i="1" dirty="0" smtClean="0">
                <a:latin typeface="Bookman" pitchFamily="18" charset="0"/>
              </a:rPr>
              <a:t>x</a:t>
            </a:r>
            <a:r>
              <a:rPr lang="en-US" dirty="0" smtClean="0"/>
              <a:t>)”</a:t>
            </a:r>
          </a:p>
          <a:p>
            <a:r>
              <a:rPr lang="en-US" dirty="0" smtClean="0"/>
              <a:t>Examples:</a:t>
            </a:r>
          </a:p>
          <a:p>
            <a:pPr marL="850392" lvl="1" indent="-457200">
              <a:buFont typeface="+mj-lt"/>
              <a:buAutoNum type="arabicPeriod"/>
            </a:pPr>
            <a:r>
              <a:rPr lang="en-US" dirty="0" smtClean="0"/>
              <a:t>If </a:t>
            </a:r>
            <a:r>
              <a:rPr lang="en-US" i="1" dirty="0" smtClean="0"/>
              <a:t>P(x)</a:t>
            </a:r>
            <a:r>
              <a:rPr lang="en-US" dirty="0" smtClean="0"/>
              <a:t> denotes  “</a:t>
            </a:r>
            <a:r>
              <a:rPr lang="en-US" i="1" dirty="0" smtClean="0"/>
              <a:t>x</a:t>
            </a:r>
            <a:r>
              <a:rPr lang="en-US" dirty="0" smtClean="0"/>
              <a:t> + </a:t>
            </a: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0”  and U is the integers, then </a:t>
            </a:r>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true. </a:t>
            </a:r>
          </a:p>
          <a:p>
            <a:pPr marL="850392" lvl="1" indent="-457200">
              <a:buFont typeface="+mj-lt"/>
              <a:buAutoNum type="arabicPeriod"/>
            </a:pPr>
            <a:r>
              <a:rPr lang="en-US" dirty="0" smtClean="0">
                <a:sym typeface="Symbol"/>
              </a:rPr>
              <a:t>But if </a:t>
            </a:r>
            <a:r>
              <a:rPr lang="en-US" i="1" dirty="0" smtClean="0"/>
              <a:t>P(x)</a:t>
            </a:r>
            <a:r>
              <a:rPr lang="en-US" dirty="0" smtClean="0"/>
              <a:t> denotes  “</a:t>
            </a:r>
            <a:r>
              <a:rPr lang="en-US" i="1" dirty="0" smtClean="0"/>
              <a:t>x</a:t>
            </a:r>
            <a:r>
              <a:rPr lang="en-US" dirty="0" smtClean="0"/>
              <a:t> &gt; </a:t>
            </a:r>
            <a:r>
              <a:rPr lang="en-US" dirty="0" smtClean="0">
                <a:latin typeface="Cambria Math" pitchFamily="18" charset="0"/>
                <a:ea typeface="Cambria Math" pitchFamily="18" charset="0"/>
              </a:rPr>
              <a:t>0,”  then </a:t>
            </a:r>
            <a:r>
              <a:rPr lang="en-US" dirty="0" smtClean="0">
                <a:sym typeface="Symbol"/>
              </a:rPr>
              <a:t>!</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false.</a:t>
            </a:r>
            <a:endParaRPr lang="en-US" dirty="0" smtClean="0"/>
          </a:p>
          <a:p>
            <a:r>
              <a:rPr lang="en-US" dirty="0" smtClean="0"/>
              <a:t>The uniqueness quantifier is not really needed as the restriction that there is a unique </a:t>
            </a:r>
            <a:r>
              <a:rPr lang="en-US" i="1" dirty="0" smtClean="0"/>
              <a:t>x</a:t>
            </a:r>
            <a:r>
              <a:rPr lang="en-US" dirty="0" smtClean="0"/>
              <a:t> such that </a:t>
            </a:r>
            <a:r>
              <a:rPr lang="en-US" i="1" dirty="0" smtClean="0"/>
              <a:t>P</a:t>
            </a:r>
            <a:r>
              <a:rPr lang="en-US" dirty="0" smtClean="0"/>
              <a:t>(</a:t>
            </a:r>
            <a:r>
              <a:rPr lang="en-US" i="1" dirty="0" smtClean="0"/>
              <a:t>x</a:t>
            </a:r>
            <a:r>
              <a:rPr lang="en-US" dirty="0" smtClean="0"/>
              <a:t>) can be expressed as:  </a:t>
            </a:r>
          </a:p>
          <a:p>
            <a:pPr algn="ctr">
              <a:buNone/>
            </a:pPr>
            <a:r>
              <a:rPr lang="en-US" dirty="0" smtClean="0">
                <a:sym typeface="Symbol"/>
              </a:rPr>
              <a:t>    </a:t>
            </a:r>
            <a:r>
              <a:rPr lang="en-US" i="1" dirty="0" smtClean="0">
                <a:sym typeface="Symbol"/>
              </a:rPr>
              <a:t>x</a:t>
            </a:r>
            <a:r>
              <a:rPr lang="en-US" dirty="0" smtClean="0">
                <a:sym typeface="Symbol"/>
              </a:rPr>
              <a:t> (</a:t>
            </a:r>
            <a:r>
              <a:rPr lang="en-US" i="1" dirty="0" smtClean="0">
                <a:sym typeface="Symbol"/>
              </a:rPr>
              <a:t>P</a:t>
            </a:r>
            <a:r>
              <a:rPr lang="en-US" dirty="0" smtClean="0">
                <a:sym typeface="Symbol"/>
              </a:rPr>
              <a:t>(</a:t>
            </a:r>
            <a:r>
              <a:rPr lang="en-US" i="1" dirty="0" smtClean="0">
                <a:sym typeface="Symbol"/>
              </a:rPr>
              <a:t>x</a:t>
            </a:r>
            <a:r>
              <a:rPr lang="en-US" dirty="0" smtClean="0">
                <a:sym typeface="Symbol"/>
              </a:rPr>
              <a:t>) </a:t>
            </a:r>
            <a:r>
              <a:rPr lang="en-US" dirty="0" smtClean="0">
                <a:latin typeface="Cambria Math"/>
                <a:ea typeface="Cambria Math"/>
                <a:sym typeface="Symbol"/>
              </a:rPr>
              <a:t>∧</a:t>
            </a:r>
            <a:r>
              <a:rPr lang="en-US" dirty="0" smtClean="0">
                <a:sym typeface="Symbol"/>
              </a:rPr>
              <a:t></a:t>
            </a:r>
            <a:r>
              <a:rPr lang="en-US" i="1" dirty="0" smtClean="0">
                <a:sym typeface="Symbol"/>
              </a:rPr>
              <a:t>y</a:t>
            </a:r>
            <a:r>
              <a:rPr lang="en-US" dirty="0" smtClean="0">
                <a:sym typeface="Symbol"/>
              </a:rPr>
              <a:t> (</a:t>
            </a:r>
            <a:r>
              <a:rPr lang="en-US" i="1" dirty="0" smtClean="0">
                <a:sym typeface="Symbol"/>
              </a:rPr>
              <a:t>P</a:t>
            </a:r>
            <a:r>
              <a:rPr lang="en-US" dirty="0" smtClean="0">
                <a:sym typeface="Symbol"/>
              </a:rPr>
              <a:t>(</a:t>
            </a:r>
            <a:r>
              <a:rPr lang="en-US" i="1" dirty="0" smtClean="0">
                <a:sym typeface="Symbol"/>
              </a:rPr>
              <a:t>y</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y </a:t>
            </a:r>
            <a:r>
              <a:rPr lang="en-US" dirty="0" smtClean="0">
                <a:latin typeface="Cambria Math"/>
                <a:ea typeface="Cambria Math"/>
                <a:sym typeface="Symbol"/>
              </a:rPr>
              <a:t>=</a:t>
            </a:r>
            <a:r>
              <a:rPr lang="en-US" i="1" dirty="0" smtClean="0">
                <a:latin typeface="Cambria Math"/>
                <a:ea typeface="Cambria Math"/>
                <a:sym typeface="Symbol"/>
              </a:rPr>
              <a:t>x</a:t>
            </a:r>
            <a:r>
              <a:rPr lang="en-US" dirty="0" smtClean="0">
                <a:latin typeface="Cambria Math"/>
                <a:ea typeface="Cambria Math"/>
                <a:sym typeface="Symbol"/>
              </a:rPr>
              <a:t>)) </a:t>
            </a:r>
          </a:p>
          <a:p>
            <a:pPr>
              <a:buNone/>
            </a:pPr>
            <a:r>
              <a:rPr lang="en-US" b="1" dirty="0" smtClean="0">
                <a:solidFill>
                  <a:srgbClr val="FF0000"/>
                </a:solidFill>
                <a:sym typeface="Symbol"/>
              </a:rPr>
              <a:t>     </a:t>
            </a:r>
            <a:r>
              <a:rPr lang="en-US" b="1" i="1" dirty="0" smtClean="0">
                <a:solidFill>
                  <a:srgbClr val="FF0000"/>
                </a:solidFill>
                <a:sym typeface="Symbol"/>
              </a:rPr>
              <a:t>x</a:t>
            </a:r>
            <a:r>
              <a:rPr lang="en-US" b="1" dirty="0" smtClean="0">
                <a:solidFill>
                  <a:srgbClr val="FF0000"/>
                </a:solidFill>
                <a:sym typeface="Symbol"/>
              </a:rPr>
              <a:t> (</a:t>
            </a:r>
            <a:r>
              <a:rPr lang="en-US" b="1" i="1" dirty="0" smtClean="0">
                <a:solidFill>
                  <a:srgbClr val="FF0000"/>
                </a:solidFill>
                <a:sym typeface="Symbol"/>
              </a:rPr>
              <a:t>P</a:t>
            </a:r>
            <a:r>
              <a:rPr lang="en-US" b="1" dirty="0" smtClean="0">
                <a:solidFill>
                  <a:srgbClr val="FF0000"/>
                </a:solidFill>
                <a:sym typeface="Symbol"/>
              </a:rPr>
              <a:t>(</a:t>
            </a:r>
            <a:r>
              <a:rPr lang="en-US" b="1" i="1" dirty="0" smtClean="0">
                <a:solidFill>
                  <a:srgbClr val="FF0000"/>
                </a:solidFill>
                <a:sym typeface="Symbol"/>
              </a:rPr>
              <a:t>x</a:t>
            </a:r>
            <a:r>
              <a:rPr lang="en-US" b="1" dirty="0" smtClean="0">
                <a:solidFill>
                  <a:srgbClr val="FF0000"/>
                </a:solidFill>
                <a:sym typeface="Symbol"/>
              </a:rPr>
              <a:t>) </a:t>
            </a:r>
            <a:r>
              <a:rPr lang="en-US" b="1" dirty="0" smtClean="0">
                <a:solidFill>
                  <a:srgbClr val="FF0000"/>
                </a:solidFill>
                <a:latin typeface="Cambria Math"/>
                <a:ea typeface="Cambria Math"/>
                <a:sym typeface="Symbol"/>
              </a:rPr>
              <a:t>∧ </a:t>
            </a:r>
            <a:r>
              <a:rPr lang="en-US" b="1" dirty="0" smtClean="0">
                <a:solidFill>
                  <a:srgbClr val="FF0000"/>
                </a:solidFill>
                <a:sym typeface="Symbol"/>
              </a:rPr>
              <a:t> </a:t>
            </a:r>
            <a:r>
              <a:rPr lang="en-US" b="1" i="1" dirty="0" smtClean="0">
                <a:solidFill>
                  <a:srgbClr val="FF0000"/>
                </a:solidFill>
                <a:sym typeface="Symbol"/>
              </a:rPr>
              <a:t>P</a:t>
            </a:r>
            <a:r>
              <a:rPr lang="en-US" b="1" dirty="0" smtClean="0">
                <a:solidFill>
                  <a:srgbClr val="FF0000"/>
                </a:solidFill>
                <a:sym typeface="Symbol"/>
              </a:rPr>
              <a:t>(</a:t>
            </a:r>
            <a:r>
              <a:rPr lang="en-US" b="1" i="1" dirty="0" smtClean="0">
                <a:solidFill>
                  <a:srgbClr val="FF0000"/>
                </a:solidFill>
                <a:sym typeface="Symbol"/>
              </a:rPr>
              <a:t>y</a:t>
            </a:r>
            <a:r>
              <a:rPr lang="en-US" b="1" dirty="0" smtClean="0">
                <a:solidFill>
                  <a:srgbClr val="FF0000"/>
                </a:solidFill>
                <a:sym typeface="Symbol"/>
              </a:rPr>
              <a:t>) </a:t>
            </a:r>
            <a:r>
              <a:rPr lang="en-US" b="1" dirty="0" smtClean="0">
                <a:solidFill>
                  <a:srgbClr val="FF0000"/>
                </a:solidFill>
                <a:latin typeface="Cambria Math"/>
                <a:ea typeface="Cambria Math"/>
                <a:sym typeface="Symbol"/>
              </a:rPr>
              <a:t>→ </a:t>
            </a:r>
            <a:r>
              <a:rPr lang="en-US" b="1" i="1" dirty="0" smtClean="0">
                <a:solidFill>
                  <a:srgbClr val="FF0000"/>
                </a:solidFill>
                <a:latin typeface="Cambria Math"/>
                <a:ea typeface="Cambria Math"/>
                <a:sym typeface="Symbol"/>
              </a:rPr>
              <a:t>y </a:t>
            </a:r>
            <a:r>
              <a:rPr lang="en-US" b="1" dirty="0" smtClean="0">
                <a:solidFill>
                  <a:srgbClr val="FF0000"/>
                </a:solidFill>
                <a:latin typeface="Cambria Math"/>
                <a:ea typeface="Cambria Math"/>
                <a:sym typeface="Symbol"/>
              </a:rPr>
              <a:t>=</a:t>
            </a:r>
            <a:r>
              <a:rPr lang="en-US" b="1" i="1" dirty="0" smtClean="0">
                <a:solidFill>
                  <a:srgbClr val="FF0000"/>
                </a:solidFill>
                <a:latin typeface="Cambria Math"/>
                <a:ea typeface="Cambria Math"/>
                <a:sym typeface="Symbol"/>
              </a:rPr>
              <a:t>x</a:t>
            </a:r>
            <a:r>
              <a:rPr lang="en-US" b="1" dirty="0" smtClean="0">
                <a:solidFill>
                  <a:srgbClr val="FF0000"/>
                </a:solidFill>
                <a:latin typeface="Cambria Math"/>
                <a:ea typeface="Cambria Math"/>
                <a:sym typeface="Symbol"/>
              </a:rPr>
              <a:t>)  is not correct. Why? </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Quantifiers</a:t>
            </a:r>
            <a:endParaRPr lang="en-US" dirty="0"/>
          </a:p>
        </p:txBody>
      </p:sp>
      <p:sp>
        <p:nvSpPr>
          <p:cNvPr id="3" name="Content Placeholder 2"/>
          <p:cNvSpPr>
            <a:spLocks noGrp="1"/>
          </p:cNvSpPr>
          <p:nvPr>
            <p:ph idx="1"/>
          </p:nvPr>
        </p:nvSpPr>
        <p:spPr/>
        <p:txBody>
          <a:bodyPr>
            <a:normAutofit fontScale="92500"/>
          </a:bodyPr>
          <a:lstStyle/>
          <a:p>
            <a:r>
              <a:rPr lang="en-US" dirty="0" smtClean="0">
                <a:solidFill>
                  <a:srgbClr val="FF0000"/>
                </a:solidFill>
              </a:rPr>
              <a:t>The truth value of </a:t>
            </a:r>
            <a:r>
              <a:rPr lang="en-US" i="1" dirty="0" smtClean="0">
                <a:solidFill>
                  <a:srgbClr val="FF0000"/>
                </a:solidFill>
                <a:latin typeface="Cambria Math" pitchFamily="18" charset="0"/>
                <a:ea typeface="Cambria Math" pitchFamily="18" charset="0"/>
                <a:sym typeface="Symbol"/>
              </a:rPr>
              <a:t>x P(x)</a:t>
            </a:r>
            <a:r>
              <a:rPr lang="en-US" dirty="0" smtClean="0">
                <a:solidFill>
                  <a:srgbClr val="FF0000"/>
                </a:solidFill>
              </a:rPr>
              <a:t>  and </a:t>
            </a:r>
            <a:r>
              <a:rPr lang="en-US" i="1" dirty="0" smtClean="0">
                <a:solidFill>
                  <a:srgbClr val="FF0000"/>
                </a:solidFill>
                <a:latin typeface="Cambria Math" pitchFamily="18" charset="0"/>
                <a:ea typeface="Cambria Math" pitchFamily="18" charset="0"/>
                <a:sym typeface="Symbol"/>
              </a:rPr>
              <a:t> x P(x)  </a:t>
            </a:r>
            <a:r>
              <a:rPr lang="en-US" dirty="0" smtClean="0">
                <a:solidFill>
                  <a:srgbClr val="FF0000"/>
                </a:solidFill>
                <a:latin typeface="Cambria Math" pitchFamily="18" charset="0"/>
                <a:ea typeface="Cambria Math" pitchFamily="18" charset="0"/>
                <a:sym typeface="Symbol"/>
              </a:rPr>
              <a:t>depend on both the propositional function </a:t>
            </a:r>
            <a:r>
              <a:rPr lang="en-US" i="1" dirty="0" smtClean="0">
                <a:solidFill>
                  <a:srgbClr val="FF0000"/>
                </a:solidFill>
                <a:latin typeface="Cambria Math" pitchFamily="18" charset="0"/>
                <a:ea typeface="Cambria Math" pitchFamily="18" charset="0"/>
                <a:sym typeface="Symbol"/>
              </a:rPr>
              <a:t>P(x) </a:t>
            </a:r>
            <a:r>
              <a:rPr lang="en-US" dirty="0" smtClean="0">
                <a:solidFill>
                  <a:srgbClr val="FF0000"/>
                </a:solidFill>
                <a:latin typeface="Cambria Math" pitchFamily="18" charset="0"/>
                <a:ea typeface="Cambria Math" pitchFamily="18" charset="0"/>
                <a:sym typeface="Symbol"/>
              </a:rPr>
              <a:t>and </a:t>
            </a:r>
            <a:r>
              <a:rPr lang="en-US" b="1" u="sng" dirty="0" smtClean="0">
                <a:solidFill>
                  <a:srgbClr val="FF0000"/>
                </a:solidFill>
                <a:latin typeface="Cambria Math" pitchFamily="18" charset="0"/>
                <a:ea typeface="Cambria Math" pitchFamily="18" charset="0"/>
                <a:sym typeface="Symbol"/>
              </a:rPr>
              <a:t>on the domain </a:t>
            </a:r>
            <a:r>
              <a:rPr lang="en-US" b="1" i="1" u="sng" dirty="0" smtClean="0">
                <a:solidFill>
                  <a:srgbClr val="FF0000"/>
                </a:solidFill>
                <a:latin typeface="Cambria Math" pitchFamily="18" charset="0"/>
                <a:ea typeface="Cambria Math" pitchFamily="18" charset="0"/>
                <a:sym typeface="Symbol"/>
              </a:rPr>
              <a:t>U</a:t>
            </a:r>
            <a:r>
              <a:rPr lang="en-US" b="1" u="sng" dirty="0" smtClean="0">
                <a:solidFill>
                  <a:srgbClr val="FF0000"/>
                </a:solidFill>
                <a:latin typeface="Cambria Math" pitchFamily="18" charset="0"/>
                <a:ea typeface="Cambria Math" pitchFamily="18" charset="0"/>
                <a:sym typeface="Symbol"/>
              </a:rPr>
              <a:t>.</a:t>
            </a:r>
            <a:r>
              <a:rPr lang="en-US" dirty="0" smtClean="0">
                <a:latin typeface="Cambria Math" pitchFamily="18" charset="0"/>
                <a:ea typeface="Cambria Math" pitchFamily="18" charset="0"/>
                <a:sym typeface="Symbol"/>
              </a:rPr>
              <a:t> </a:t>
            </a:r>
          </a:p>
          <a:p>
            <a:r>
              <a:rPr lang="en-US" b="1" dirty="0" smtClean="0">
                <a:latin typeface="Cambria Math" pitchFamily="18" charset="0"/>
                <a:ea typeface="Cambria Math" pitchFamily="18" charset="0"/>
                <a:sym typeface="Symbol"/>
              </a:rPr>
              <a:t>Examples</a:t>
            </a:r>
            <a:r>
              <a:rPr lang="en-US" dirty="0" smtClean="0">
                <a:latin typeface="Cambria Math" pitchFamily="18" charset="0"/>
                <a:ea typeface="Cambria Math" pitchFamily="18" charset="0"/>
                <a:sym typeface="Symbol"/>
              </a:rPr>
              <a:t>:</a:t>
            </a:r>
          </a:p>
          <a:p>
            <a:pPr marL="850392" lvl="1" indent="-457200">
              <a:buFont typeface="+mj-lt"/>
              <a:buAutoNum type="arabicPeriod"/>
            </a:pPr>
            <a:r>
              <a:rPr lang="en-US" dirty="0" smtClean="0"/>
              <a:t>If </a:t>
            </a:r>
            <a:r>
              <a:rPr lang="en-US" i="1" dirty="0" smtClean="0"/>
              <a:t>U</a:t>
            </a:r>
            <a:r>
              <a:rPr lang="en-US" dirty="0" smtClean="0"/>
              <a:t> is the  positive integers and </a:t>
            </a:r>
            <a:r>
              <a:rPr lang="en-US" i="1" dirty="0" smtClean="0"/>
              <a:t>P(x) </a:t>
            </a:r>
            <a:r>
              <a:rPr lang="en-US" dirty="0" smtClean="0"/>
              <a:t>is the statement           “</a:t>
            </a:r>
            <a:r>
              <a:rPr lang="en-US" i="1" dirty="0" smtClean="0"/>
              <a:t>x</a:t>
            </a:r>
            <a:r>
              <a:rPr lang="en-US" dirty="0" smtClean="0"/>
              <a:t> &lt; </a:t>
            </a:r>
            <a:r>
              <a:rPr lang="en-US" dirty="0" smtClean="0">
                <a:latin typeface="Cambria Math" pitchFamily="18" charset="0"/>
                <a:ea typeface="Cambria Math" pitchFamily="18" charset="0"/>
              </a:rPr>
              <a:t>2</a:t>
            </a:r>
            <a:r>
              <a:rPr lang="en-US" dirty="0" smtClean="0"/>
              <a:t>”, then </a:t>
            </a:r>
            <a:r>
              <a:rPr lang="en-US" i="1" dirty="0" smtClean="0">
                <a:latin typeface="Cambria Math" pitchFamily="18" charset="0"/>
                <a:ea typeface="Cambria Math" pitchFamily="18" charset="0"/>
                <a:sym typeface="Symbol"/>
              </a:rPr>
              <a:t>x P(x)</a:t>
            </a:r>
            <a:r>
              <a:rPr lang="en-US" dirty="0" smtClean="0"/>
              <a:t>   is true, but </a:t>
            </a:r>
            <a:r>
              <a:rPr lang="en-US" i="1" dirty="0" smtClean="0">
                <a:latin typeface="Cambria Math" pitchFamily="18" charset="0"/>
                <a:ea typeface="Cambria Math" pitchFamily="18" charset="0"/>
                <a:sym typeface="Symbol"/>
              </a:rPr>
              <a:t> x P(x)  </a:t>
            </a:r>
            <a:r>
              <a:rPr lang="en-US" dirty="0" smtClean="0">
                <a:latin typeface="Cambria Math" pitchFamily="18" charset="0"/>
                <a:ea typeface="Cambria Math" pitchFamily="18" charset="0"/>
                <a:sym typeface="Symbol"/>
              </a:rPr>
              <a:t>is false. </a:t>
            </a:r>
          </a:p>
          <a:p>
            <a:pPr marL="850392" lvl="1" indent="-457200">
              <a:buFont typeface="+mj-lt"/>
              <a:buAutoNum type="arabicPeriod"/>
            </a:pPr>
            <a:r>
              <a:rPr lang="en-US" dirty="0" smtClean="0"/>
              <a:t>If </a:t>
            </a:r>
            <a:r>
              <a:rPr lang="en-US" i="1" dirty="0" smtClean="0"/>
              <a:t>U</a:t>
            </a:r>
            <a:r>
              <a:rPr lang="en-US" dirty="0" smtClean="0"/>
              <a:t> is the negative integers and </a:t>
            </a:r>
            <a:r>
              <a:rPr lang="en-US" i="1" dirty="0" smtClean="0"/>
              <a:t>P(x) </a:t>
            </a:r>
            <a:r>
              <a:rPr lang="en-US" dirty="0" smtClean="0"/>
              <a:t>is the statement           “</a:t>
            </a:r>
            <a:r>
              <a:rPr lang="en-US" i="1" dirty="0" smtClean="0"/>
              <a:t>x</a:t>
            </a:r>
            <a:r>
              <a:rPr lang="en-US" dirty="0" smtClean="0"/>
              <a:t> &lt; </a:t>
            </a:r>
            <a:r>
              <a:rPr lang="en-US" dirty="0" smtClean="0">
                <a:latin typeface="Cambria Math" pitchFamily="18" charset="0"/>
                <a:ea typeface="Cambria Math" pitchFamily="18" charset="0"/>
              </a:rPr>
              <a:t>2</a:t>
            </a:r>
            <a:r>
              <a:rPr lang="en-US" dirty="0" smtClean="0"/>
              <a:t>”, then both </a:t>
            </a:r>
            <a:r>
              <a:rPr lang="en-US" i="1" dirty="0" smtClean="0">
                <a:latin typeface="Cambria Math" pitchFamily="18" charset="0"/>
                <a:ea typeface="Cambria Math" pitchFamily="18" charset="0"/>
                <a:sym typeface="Symbol"/>
              </a:rPr>
              <a:t>x P(x)</a:t>
            </a:r>
            <a:r>
              <a:rPr lang="en-US" dirty="0" smtClean="0"/>
              <a:t>  and  </a:t>
            </a:r>
            <a:r>
              <a:rPr lang="en-US" i="1" dirty="0" smtClean="0">
                <a:latin typeface="Cambria Math" pitchFamily="18" charset="0"/>
                <a:ea typeface="Cambria Math" pitchFamily="18" charset="0"/>
                <a:sym typeface="Symbol"/>
              </a:rPr>
              <a:t> x P(x)  </a:t>
            </a:r>
            <a:r>
              <a:rPr lang="en-US" dirty="0" smtClean="0">
                <a:latin typeface="Cambria Math" pitchFamily="18" charset="0"/>
                <a:ea typeface="Cambria Math" pitchFamily="18" charset="0"/>
                <a:sym typeface="Symbol"/>
              </a:rPr>
              <a:t>are true. </a:t>
            </a:r>
          </a:p>
          <a:p>
            <a:pPr marL="850392" lvl="1" indent="-457200">
              <a:buFont typeface="+mj-lt"/>
              <a:buAutoNum type="arabicPeriod"/>
            </a:pPr>
            <a:r>
              <a:rPr lang="en-US" dirty="0" smtClean="0"/>
              <a:t>If </a:t>
            </a:r>
            <a:r>
              <a:rPr lang="en-US" i="1" dirty="0" smtClean="0"/>
              <a:t>U</a:t>
            </a:r>
            <a:r>
              <a:rPr lang="en-US" dirty="0" smtClean="0"/>
              <a:t> consists of </a:t>
            </a:r>
            <a:r>
              <a:rPr lang="en-US" dirty="0" smtClean="0">
                <a:latin typeface="Cambria Math" pitchFamily="18" charset="0"/>
                <a:ea typeface="Cambria Math" pitchFamily="18" charset="0"/>
              </a:rPr>
              <a:t>3</a:t>
            </a:r>
            <a:r>
              <a:rPr lang="en-US" dirty="0" smtClean="0"/>
              <a:t>, </a:t>
            </a:r>
            <a:r>
              <a:rPr lang="en-US" dirty="0" smtClean="0">
                <a:latin typeface="Cambria Math" pitchFamily="18" charset="0"/>
                <a:ea typeface="Cambria Math" pitchFamily="18" charset="0"/>
              </a:rPr>
              <a:t>4</a:t>
            </a:r>
            <a:r>
              <a:rPr lang="en-US" dirty="0" smtClean="0"/>
              <a:t>, and </a:t>
            </a:r>
            <a:r>
              <a:rPr lang="en-US" dirty="0" smtClean="0">
                <a:latin typeface="Cambria Math" pitchFamily="18" charset="0"/>
                <a:ea typeface="Cambria Math" pitchFamily="18" charset="0"/>
              </a:rPr>
              <a:t>5</a:t>
            </a:r>
            <a:r>
              <a:rPr lang="en-US" dirty="0" smtClean="0"/>
              <a:t>,  and </a:t>
            </a:r>
            <a:r>
              <a:rPr lang="en-US" i="1" dirty="0" smtClean="0"/>
              <a:t>P(x) </a:t>
            </a:r>
            <a:r>
              <a:rPr lang="en-US" dirty="0" smtClean="0"/>
              <a:t>is the statement           “</a:t>
            </a:r>
            <a:r>
              <a:rPr lang="en-US" i="1" dirty="0" smtClean="0"/>
              <a:t>x</a:t>
            </a:r>
            <a:r>
              <a:rPr lang="en-US" dirty="0" smtClean="0"/>
              <a:t> &gt; </a:t>
            </a:r>
            <a:r>
              <a:rPr lang="en-US" dirty="0" smtClean="0">
                <a:latin typeface="Cambria Math" pitchFamily="18" charset="0"/>
                <a:ea typeface="Cambria Math" pitchFamily="18" charset="0"/>
              </a:rPr>
              <a:t>2</a:t>
            </a:r>
            <a:r>
              <a:rPr lang="en-US" dirty="0" smtClean="0"/>
              <a:t>”, then  both </a:t>
            </a:r>
            <a:r>
              <a:rPr lang="en-US" i="1" dirty="0" smtClean="0">
                <a:latin typeface="Cambria Math" pitchFamily="18" charset="0"/>
                <a:ea typeface="Cambria Math" pitchFamily="18" charset="0"/>
                <a:sym typeface="Symbol"/>
              </a:rPr>
              <a:t>x P(x)</a:t>
            </a:r>
            <a:r>
              <a:rPr lang="en-US" dirty="0" smtClean="0"/>
              <a:t>   and </a:t>
            </a:r>
            <a:r>
              <a:rPr lang="en-US" i="1" dirty="0" smtClean="0">
                <a:latin typeface="Cambria Math" pitchFamily="18" charset="0"/>
                <a:ea typeface="Cambria Math" pitchFamily="18" charset="0"/>
                <a:sym typeface="Symbol"/>
              </a:rPr>
              <a:t> x P(x)  </a:t>
            </a:r>
            <a:r>
              <a:rPr lang="en-US" dirty="0" smtClean="0">
                <a:latin typeface="Cambria Math" pitchFamily="18" charset="0"/>
                <a:ea typeface="Cambria Math" pitchFamily="18" charset="0"/>
                <a:sym typeface="Symbol"/>
              </a:rPr>
              <a:t>are true. But if </a:t>
            </a:r>
            <a:r>
              <a:rPr lang="en-US" i="1" dirty="0" smtClean="0"/>
              <a:t>P(x) </a:t>
            </a:r>
            <a:r>
              <a:rPr lang="en-US" dirty="0" smtClean="0"/>
              <a:t>is the statement “</a:t>
            </a:r>
            <a:r>
              <a:rPr lang="en-US" i="1" dirty="0" smtClean="0"/>
              <a:t>x</a:t>
            </a:r>
            <a:r>
              <a:rPr lang="en-US" dirty="0" smtClean="0"/>
              <a:t> &lt; </a:t>
            </a:r>
            <a:r>
              <a:rPr lang="en-US" dirty="0" smtClean="0">
                <a:latin typeface="Cambria Math" pitchFamily="18" charset="0"/>
                <a:ea typeface="Cambria Math" pitchFamily="18" charset="0"/>
              </a:rPr>
              <a:t>2</a:t>
            </a:r>
            <a:r>
              <a:rPr lang="en-US" dirty="0" smtClean="0"/>
              <a:t>”, then  both </a:t>
            </a:r>
            <a:r>
              <a:rPr lang="en-US" i="1" dirty="0" smtClean="0">
                <a:latin typeface="Cambria Math" pitchFamily="18" charset="0"/>
                <a:ea typeface="Cambria Math" pitchFamily="18" charset="0"/>
                <a:sym typeface="Symbol"/>
              </a:rPr>
              <a:t>x P(x)</a:t>
            </a:r>
            <a:r>
              <a:rPr lang="en-US" dirty="0" smtClean="0"/>
              <a:t>   and             </a:t>
            </a:r>
            <a:r>
              <a:rPr lang="en-US" i="1" dirty="0" smtClean="0">
                <a:latin typeface="Cambria Math" pitchFamily="18" charset="0"/>
                <a:ea typeface="Cambria Math" pitchFamily="18" charset="0"/>
                <a:sym typeface="Symbol"/>
              </a:rPr>
              <a:t> x P(x)  </a:t>
            </a:r>
            <a:r>
              <a:rPr lang="en-US" dirty="0" smtClean="0">
                <a:latin typeface="Cambria Math" pitchFamily="18" charset="0"/>
                <a:ea typeface="Cambria Math" pitchFamily="18" charset="0"/>
                <a:sym typeface="Symbol"/>
              </a:rPr>
              <a:t>are false. </a:t>
            </a:r>
            <a:endParaRPr lang="en-US" dirty="0" smtClean="0"/>
          </a:p>
          <a:p>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Precedence of Quantifiers</a:t>
            </a:r>
            <a:endParaRPr lang="en-US" dirty="0"/>
          </a:p>
        </p:txBody>
      </p:sp>
      <p:sp>
        <p:nvSpPr>
          <p:cNvPr id="3" name="Content Placeholder 2"/>
          <p:cNvSpPr>
            <a:spLocks noGrp="1"/>
          </p:cNvSpPr>
          <p:nvPr>
            <p:ph idx="1"/>
          </p:nvPr>
        </p:nvSpPr>
        <p:spPr/>
        <p:txBody>
          <a:bodyPr/>
          <a:lstStyle/>
          <a:p>
            <a:r>
              <a:rPr lang="en-US" dirty="0" smtClean="0"/>
              <a:t>The quantifiers </a:t>
            </a:r>
            <a:r>
              <a:rPr lang="en-US" dirty="0" smtClean="0">
                <a:sym typeface="Symbol"/>
              </a:rPr>
              <a:t> and   have higher precedence than all the logical operators.</a:t>
            </a:r>
          </a:p>
          <a:p>
            <a:r>
              <a:rPr lang="en-US" dirty="0" smtClean="0">
                <a:sym typeface="Symbol"/>
              </a:rPr>
              <a:t>For example, </a:t>
            </a:r>
            <a:r>
              <a:rPr lang="en-US" i="1" dirty="0" smtClean="0">
                <a:latin typeface="Cambria Math" pitchFamily="18" charset="0"/>
                <a:ea typeface="Cambria Math" pitchFamily="18" charset="0"/>
                <a:sym typeface="Symbol"/>
              </a:rPr>
              <a:t>x P(x) </a:t>
            </a:r>
            <a:r>
              <a:rPr lang="en-US" i="1" dirty="0" smtClean="0">
                <a:latin typeface="Cambria Math"/>
                <a:ea typeface="Cambria Math"/>
                <a:sym typeface="Symbol"/>
              </a:rPr>
              <a:t>∨</a:t>
            </a:r>
            <a:r>
              <a:rPr lang="en-US" i="1" dirty="0" smtClean="0">
                <a:latin typeface="Cambria Math" pitchFamily="18" charset="0"/>
                <a:ea typeface="Cambria Math" pitchFamily="18" charset="0"/>
                <a:sym typeface="Symbol"/>
              </a:rPr>
              <a:t> Q(x)  </a:t>
            </a:r>
            <a:r>
              <a:rPr lang="en-US" dirty="0" smtClean="0">
                <a:sym typeface="Symbol"/>
              </a:rPr>
              <a:t>means</a:t>
            </a:r>
            <a:r>
              <a:rPr lang="en-US" i="1" dirty="0" smtClean="0">
                <a:latin typeface="Cambria Math" pitchFamily="18" charset="0"/>
                <a:ea typeface="Cambria Math" pitchFamily="18" charset="0"/>
                <a:sym typeface="Symbol"/>
              </a:rPr>
              <a:t> (x P(x))</a:t>
            </a:r>
            <a:r>
              <a:rPr lang="en-US" i="1" dirty="0" smtClean="0">
                <a:latin typeface="Cambria Math"/>
                <a:ea typeface="Cambria Math"/>
                <a:sym typeface="Symbol"/>
              </a:rPr>
              <a:t>∨</a:t>
            </a:r>
            <a:r>
              <a:rPr lang="en-US" i="1" dirty="0" smtClean="0">
                <a:latin typeface="Cambria Math" pitchFamily="18" charset="0"/>
                <a:ea typeface="Cambria Math" pitchFamily="18" charset="0"/>
                <a:sym typeface="Symbol"/>
              </a:rPr>
              <a:t> Q(x)</a:t>
            </a:r>
            <a:r>
              <a:rPr lang="en-US" dirty="0" smtClean="0">
                <a:sym typeface="Symbol"/>
              </a:rPr>
              <a:t>  </a:t>
            </a:r>
          </a:p>
          <a:p>
            <a:r>
              <a:rPr lang="en-US" i="1" dirty="0" smtClean="0">
                <a:latin typeface="Cambria Math" pitchFamily="18" charset="0"/>
                <a:ea typeface="Cambria Math" pitchFamily="18" charset="0"/>
                <a:sym typeface="Symbol"/>
              </a:rPr>
              <a:t>x (P(x) </a:t>
            </a:r>
            <a:r>
              <a:rPr lang="en-US" i="1" dirty="0" smtClean="0">
                <a:latin typeface="Cambria Math"/>
                <a:ea typeface="Cambria Math"/>
                <a:sym typeface="Symbol"/>
              </a:rPr>
              <a:t>∨</a:t>
            </a:r>
            <a:r>
              <a:rPr lang="en-US" i="1" dirty="0" smtClean="0">
                <a:latin typeface="Cambria Math" pitchFamily="18" charset="0"/>
                <a:ea typeface="Cambria Math" pitchFamily="18" charset="0"/>
                <a:sym typeface="Symbol"/>
              </a:rPr>
              <a:t> Q(x)) </a:t>
            </a:r>
            <a:r>
              <a:rPr lang="en-US" dirty="0" smtClean="0">
                <a:latin typeface="Cambria Math" pitchFamily="18" charset="0"/>
                <a:ea typeface="Cambria Math" pitchFamily="18" charset="0"/>
                <a:sym typeface="Symbol"/>
              </a:rPr>
              <a:t>means something different.</a:t>
            </a:r>
          </a:p>
          <a:p>
            <a:r>
              <a:rPr lang="en-US" b="1" dirty="0" smtClean="0">
                <a:solidFill>
                  <a:srgbClr val="FF0000"/>
                </a:solidFill>
                <a:latin typeface="Cambria Math" pitchFamily="18" charset="0"/>
                <a:ea typeface="Cambria Math" pitchFamily="18" charset="0"/>
                <a:sym typeface="Symbol"/>
              </a:rPr>
              <a:t>Unfortunately, often people write </a:t>
            </a:r>
            <a:r>
              <a:rPr lang="en-US" b="1" i="1" dirty="0" smtClean="0">
                <a:solidFill>
                  <a:srgbClr val="FF0000"/>
                </a:solidFill>
                <a:latin typeface="Cambria Math" pitchFamily="18" charset="0"/>
                <a:ea typeface="Cambria Math" pitchFamily="18" charset="0"/>
                <a:sym typeface="Symbol"/>
              </a:rPr>
              <a:t>x P(x) </a:t>
            </a:r>
            <a:r>
              <a:rPr lang="en-US" b="1" i="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 Q(x)  </a:t>
            </a:r>
            <a:r>
              <a:rPr lang="en-US" b="1" dirty="0" smtClean="0">
                <a:solidFill>
                  <a:srgbClr val="FF0000"/>
                </a:solidFill>
                <a:latin typeface="Cambria Math" pitchFamily="18" charset="0"/>
                <a:ea typeface="Cambria Math" pitchFamily="18" charset="0"/>
                <a:sym typeface="Symbol"/>
              </a:rPr>
              <a:t>when they mean </a:t>
            </a:r>
            <a:r>
              <a:rPr lang="en-US" b="1" i="1" dirty="0" smtClean="0">
                <a:solidFill>
                  <a:srgbClr val="FF0000"/>
                </a:solidFill>
                <a:latin typeface="Cambria Math" pitchFamily="18" charset="0"/>
                <a:ea typeface="Cambria Math" pitchFamily="18" charset="0"/>
                <a:sym typeface="Symbol"/>
              </a:rPr>
              <a:t> x (P(x) </a:t>
            </a:r>
            <a:r>
              <a:rPr lang="en-US" b="1" i="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 Q(x)). </a:t>
            </a:r>
            <a:endParaRPr lang="en-US" b="1" dirty="0">
              <a:solidFill>
                <a:srgbClr val="FF0000"/>
              </a:solidFill>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Thinking about Quantifiers as Conjunctions and Disjunctions</a:t>
            </a:r>
            <a:endParaRPr lang="en-US" dirty="0"/>
          </a:p>
        </p:txBody>
      </p:sp>
      <p:sp>
        <p:nvSpPr>
          <p:cNvPr id="3" name="Content Placeholder 2"/>
          <p:cNvSpPr>
            <a:spLocks noGrp="1"/>
          </p:cNvSpPr>
          <p:nvPr>
            <p:ph idx="1"/>
          </p:nvPr>
        </p:nvSpPr>
        <p:spPr/>
        <p:txBody>
          <a:bodyPr>
            <a:normAutofit/>
          </a:bodyPr>
          <a:lstStyle/>
          <a:p>
            <a:r>
              <a:rPr lang="en-US" dirty="0" smtClean="0">
                <a:sym typeface="Symbol"/>
              </a:rPr>
              <a:t>If </a:t>
            </a:r>
            <a:r>
              <a:rPr lang="en-US" i="1" dirty="0" smtClean="0">
                <a:sym typeface="Symbol"/>
              </a:rPr>
              <a:t>U</a:t>
            </a:r>
            <a:r>
              <a:rPr lang="en-US" dirty="0" smtClean="0">
                <a:sym typeface="Symbol"/>
              </a:rPr>
              <a:t> consists of the integers </a:t>
            </a:r>
            <a:r>
              <a:rPr lang="en-US" dirty="0" smtClean="0">
                <a:latin typeface="Cambria Math" pitchFamily="18" charset="0"/>
                <a:ea typeface="Cambria Math" pitchFamily="18" charset="0"/>
                <a:sym typeface="Symbol"/>
              </a:rPr>
              <a:t>1</a:t>
            </a:r>
            <a:r>
              <a:rPr lang="en-US" dirty="0" smtClean="0">
                <a:sym typeface="Symbol"/>
              </a:rPr>
              <a:t>,</a:t>
            </a:r>
            <a:r>
              <a:rPr lang="en-US" dirty="0" smtClean="0">
                <a:latin typeface="Cambria Math" pitchFamily="18" charset="0"/>
                <a:ea typeface="Cambria Math" pitchFamily="18" charset="0"/>
                <a:sym typeface="Symbol"/>
              </a:rPr>
              <a:t>2</a:t>
            </a:r>
            <a:r>
              <a:rPr lang="en-US" dirty="0" smtClean="0">
                <a:sym typeface="Symbol"/>
              </a:rPr>
              <a:t>, and </a:t>
            </a:r>
            <a:r>
              <a:rPr lang="en-US" dirty="0" smtClean="0">
                <a:latin typeface="Cambria Math" pitchFamily="18" charset="0"/>
                <a:ea typeface="Cambria Math" pitchFamily="18" charset="0"/>
                <a:sym typeface="Symbol"/>
              </a:rPr>
              <a:t>3</a:t>
            </a:r>
            <a:r>
              <a:rPr lang="en-US" dirty="0" smtClean="0">
                <a:sym typeface="Symbol"/>
              </a:rPr>
              <a:t>:</a:t>
            </a:r>
          </a:p>
          <a:p>
            <a:pPr>
              <a:buNone/>
            </a:pPr>
            <a:endParaRPr lang="en-US" dirty="0" smtClean="0">
              <a:sym typeface="Symbol"/>
            </a:endParaRPr>
          </a:p>
          <a:p>
            <a:pPr>
              <a:buNone/>
            </a:pPr>
            <a:endParaRPr lang="en-US" dirty="0" smtClean="0">
              <a:sym typeface="Symbol"/>
            </a:endParaRPr>
          </a:p>
          <a:p>
            <a:pPr>
              <a:buNone/>
            </a:pPr>
            <a:endParaRPr lang="en-US" dirty="0" smtClean="0">
              <a:sym typeface="Symbol"/>
            </a:endParaRPr>
          </a:p>
          <a:p>
            <a:pPr>
              <a:buNone/>
            </a:pPr>
            <a:endParaRPr lang="en-US" dirty="0" smtClean="0">
              <a:sym typeface="Symbol"/>
            </a:endParaRPr>
          </a:p>
          <a:p>
            <a:r>
              <a:rPr lang="en-US" dirty="0" smtClean="0">
                <a:sym typeface="Symbol"/>
              </a:rPr>
              <a:t>Even if the domains are infinite, you can still think of the quantifiers in this fashion, but the equivalent expressions without quantifiers will be infinitely long.</a:t>
            </a:r>
          </a:p>
          <a:p>
            <a:endParaRPr lang="en-US" dirty="0" smtClean="0"/>
          </a:p>
          <a:p>
            <a:endParaRPr lang="en-US" dirty="0" smtClean="0"/>
          </a:p>
          <a:p>
            <a:pPr lvl="2"/>
            <a:endParaRPr lang="en-US" dirty="0"/>
          </a:p>
        </p:txBody>
      </p:sp>
      <p:pic>
        <p:nvPicPr>
          <p:cNvPr id="6" name="Picture 5" descr="addin_tmp.png"/>
          <p:cNvPicPr>
            <a:picLocks noChangeAspect="1"/>
          </p:cNvPicPr>
          <p:nvPr>
            <p:custDataLst>
              <p:tags r:id="rId1"/>
            </p:custDataLst>
          </p:nvPr>
        </p:nvPicPr>
        <p:blipFill>
          <a:blip r:embed="rId5" cstate="print"/>
          <a:stretch>
            <a:fillRect/>
          </a:stretch>
        </p:blipFill>
        <p:spPr>
          <a:xfrm>
            <a:off x="1981200" y="3124200"/>
            <a:ext cx="4079081" cy="319088"/>
          </a:xfrm>
          <a:prstGeom prst="rect">
            <a:avLst/>
          </a:prstGeom>
        </p:spPr>
      </p:pic>
      <p:pic>
        <p:nvPicPr>
          <p:cNvPr id="7" name="Picture 6" descr="addin_tmp.png"/>
          <p:cNvPicPr>
            <a:picLocks noChangeAspect="1"/>
          </p:cNvPicPr>
          <p:nvPr>
            <p:custDataLst>
              <p:tags r:id="rId2"/>
            </p:custDataLst>
          </p:nvPr>
        </p:nvPicPr>
        <p:blipFill>
          <a:blip r:embed="rId6" cstate="print"/>
          <a:stretch>
            <a:fillRect/>
          </a:stretch>
        </p:blipFill>
        <p:spPr>
          <a:xfrm>
            <a:off x="2057400" y="3733800"/>
            <a:ext cx="4062413" cy="319088"/>
          </a:xfrm>
          <a:prstGeom prst="rect">
            <a:avLst/>
          </a:prstGeom>
        </p:spPr>
      </p:pic>
      <p:sp>
        <p:nvSpPr>
          <p:cNvPr id="8" name="Slide Number Placeholder 7"/>
          <p:cNvSpPr>
            <a:spLocks noGrp="1"/>
          </p:cNvSpPr>
          <p:nvPr>
            <p:ph type="sldNum" sz="quarter" idx="12"/>
          </p:nvPr>
        </p:nvSpPr>
        <p:spPr/>
        <p:txBody>
          <a:bodyPr/>
          <a:lstStyle/>
          <a:p>
            <a:fld id="{9CA217EF-0505-4C33-BB20-8A8DF2039023}"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as a programmer</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sym typeface="Symbol"/>
              </a:rPr>
              <a:t>When the  domain of discourse is finite, we can think of quantification as looping through the elements of the domain.</a:t>
            </a:r>
          </a:p>
          <a:p>
            <a:r>
              <a:rPr lang="en-US" dirty="0" smtClean="0">
                <a:sym typeface="Symbol"/>
              </a:rPr>
              <a:t>To evaluate </a:t>
            </a:r>
            <a:r>
              <a:rPr lang="en-US" i="1" dirty="0" smtClean="0">
                <a:sym typeface="Symbol"/>
              </a:rPr>
              <a:t>x P</a:t>
            </a:r>
            <a:r>
              <a:rPr lang="en-US" dirty="0" smtClean="0">
                <a:sym typeface="Symbol"/>
              </a:rPr>
              <a:t>(</a:t>
            </a:r>
            <a:r>
              <a:rPr lang="en-US" i="1" dirty="0" smtClean="0">
                <a:sym typeface="Symbol"/>
              </a:rPr>
              <a:t>x</a:t>
            </a:r>
            <a:r>
              <a:rPr lang="en-US" dirty="0" smtClean="0">
                <a:sym typeface="Symbol"/>
              </a:rPr>
              <a:t>) loop through all </a:t>
            </a:r>
            <a:r>
              <a:rPr lang="en-US" i="1" dirty="0" smtClean="0">
                <a:sym typeface="Symbol"/>
              </a:rPr>
              <a:t>x</a:t>
            </a:r>
            <a:r>
              <a:rPr lang="en-US" dirty="0" smtClean="0">
                <a:sym typeface="Symbol"/>
              </a:rPr>
              <a:t> in the domain. </a:t>
            </a:r>
          </a:p>
          <a:p>
            <a:pPr lvl="1"/>
            <a:r>
              <a:rPr lang="en-US" dirty="0" smtClean="0">
                <a:sym typeface="Symbol"/>
              </a:rPr>
              <a:t>If at every step P(</a:t>
            </a:r>
            <a:r>
              <a:rPr lang="en-US" i="1" dirty="0" smtClean="0">
                <a:sym typeface="Symbol"/>
              </a:rPr>
              <a:t>x</a:t>
            </a:r>
            <a:r>
              <a:rPr lang="en-US" dirty="0" smtClean="0">
                <a:sym typeface="Symbol"/>
              </a:rPr>
              <a:t>) is true, then </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true. </a:t>
            </a:r>
          </a:p>
          <a:p>
            <a:pPr lvl="1"/>
            <a:r>
              <a:rPr lang="en-US" dirty="0" smtClean="0">
                <a:sym typeface="Symbol"/>
              </a:rPr>
              <a:t>If at a step P(</a:t>
            </a:r>
            <a:r>
              <a:rPr lang="en-US" i="1" dirty="0" smtClean="0">
                <a:sym typeface="Symbol"/>
              </a:rPr>
              <a:t>x</a:t>
            </a:r>
            <a:r>
              <a:rPr lang="en-US" dirty="0" smtClean="0">
                <a:sym typeface="Symbol"/>
              </a:rPr>
              <a:t>) is false, then </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false and the loop terminates. </a:t>
            </a:r>
          </a:p>
          <a:p>
            <a:r>
              <a:rPr lang="en-US" dirty="0" smtClean="0">
                <a:sym typeface="Symbol"/>
              </a:rPr>
              <a:t>To evaluate </a:t>
            </a:r>
            <a:r>
              <a:rPr lang="en-US" i="1" dirty="0" smtClean="0">
                <a:sym typeface="Symbol"/>
              </a:rPr>
              <a:t>x P</a:t>
            </a:r>
            <a:r>
              <a:rPr lang="en-US" dirty="0" smtClean="0">
                <a:sym typeface="Symbol"/>
              </a:rPr>
              <a:t>(</a:t>
            </a:r>
            <a:r>
              <a:rPr lang="en-US" i="1" dirty="0" smtClean="0">
                <a:sym typeface="Symbol"/>
              </a:rPr>
              <a:t>x</a:t>
            </a:r>
            <a:r>
              <a:rPr lang="en-US" dirty="0" smtClean="0">
                <a:sym typeface="Symbol"/>
              </a:rPr>
              <a:t>) loop through all </a:t>
            </a:r>
            <a:r>
              <a:rPr lang="en-US" i="1" dirty="0" smtClean="0">
                <a:sym typeface="Symbol"/>
              </a:rPr>
              <a:t>x</a:t>
            </a:r>
            <a:r>
              <a:rPr lang="en-US" dirty="0" smtClean="0">
                <a:sym typeface="Symbol"/>
              </a:rPr>
              <a:t> in the domain. </a:t>
            </a:r>
          </a:p>
          <a:p>
            <a:pPr lvl="1"/>
            <a:r>
              <a:rPr lang="en-US" dirty="0" smtClean="0">
                <a:sym typeface="Symbol"/>
              </a:rPr>
              <a:t>If  at some step, P(</a:t>
            </a:r>
            <a:r>
              <a:rPr lang="en-US" i="1" dirty="0" smtClean="0">
                <a:sym typeface="Symbol"/>
              </a:rPr>
              <a:t>x</a:t>
            </a:r>
            <a:r>
              <a:rPr lang="en-US" dirty="0" smtClean="0">
                <a:sym typeface="Symbol"/>
              </a:rPr>
              <a:t>) is true, then </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true and the loop terminates. </a:t>
            </a:r>
          </a:p>
          <a:p>
            <a:pPr lvl="1"/>
            <a:r>
              <a:rPr lang="en-US" dirty="0" smtClean="0">
                <a:sym typeface="Symbol"/>
              </a:rPr>
              <a:t>If the loop ends without finding an </a:t>
            </a:r>
            <a:r>
              <a:rPr lang="en-US" i="1" dirty="0" smtClean="0">
                <a:sym typeface="Symbol"/>
              </a:rPr>
              <a:t>x</a:t>
            </a:r>
            <a:r>
              <a:rPr lang="en-US" dirty="0" smtClean="0">
                <a:sym typeface="Symbol"/>
              </a:rPr>
              <a:t> for which P(</a:t>
            </a:r>
            <a:r>
              <a:rPr lang="en-US" i="1" dirty="0" smtClean="0">
                <a:sym typeface="Symbol"/>
              </a:rPr>
              <a:t>x</a:t>
            </a:r>
            <a:r>
              <a:rPr lang="en-US" dirty="0" smtClean="0">
                <a:sym typeface="Symbol"/>
              </a:rPr>
              <a:t>) is true, then </a:t>
            </a:r>
            <a:r>
              <a:rPr lang="en-US" i="1" dirty="0" smtClean="0">
                <a:sym typeface="Symbol"/>
              </a:rPr>
              <a:t>x P</a:t>
            </a:r>
            <a:r>
              <a:rPr lang="en-US" dirty="0" smtClean="0">
                <a:sym typeface="Symbol"/>
              </a:rPr>
              <a:t>(</a:t>
            </a:r>
            <a:r>
              <a:rPr lang="en-US" i="1" dirty="0" smtClean="0">
                <a:sym typeface="Symbol"/>
              </a:rPr>
              <a:t>x</a:t>
            </a:r>
            <a:r>
              <a:rPr lang="en-US" dirty="0" smtClean="0">
                <a:sym typeface="Symbol"/>
              </a:rPr>
              <a:t>) is false.</a:t>
            </a:r>
          </a:p>
          <a:p>
            <a:r>
              <a:rPr lang="en-US" dirty="0" smtClean="0">
                <a:sym typeface="Symbol"/>
              </a:rPr>
              <a:t>Even if the domains are infinite, we can still think of the quantifiers this fashion, but the loops will not terminate in some cases.</a:t>
            </a:r>
          </a:p>
          <a:p>
            <a:endParaRPr lang="en-US" dirty="0" smtClean="0">
              <a:solidFill>
                <a:srgbClr val="FF0000"/>
              </a:solidFill>
              <a:sym typeface="Symbol"/>
            </a:endParaRPr>
          </a:p>
          <a:p>
            <a:pPr lvl="2"/>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Equivalences in Predicate Logic</a:t>
            </a:r>
            <a:endParaRPr lang="en-US" dirty="0"/>
          </a:p>
        </p:txBody>
      </p:sp>
      <p:sp>
        <p:nvSpPr>
          <p:cNvPr id="3" name="Content Placeholder 2"/>
          <p:cNvSpPr>
            <a:spLocks noGrp="1"/>
          </p:cNvSpPr>
          <p:nvPr>
            <p:ph idx="1"/>
          </p:nvPr>
        </p:nvSpPr>
        <p:spPr/>
        <p:txBody>
          <a:bodyPr>
            <a:normAutofit/>
          </a:bodyPr>
          <a:lstStyle/>
          <a:p>
            <a:r>
              <a:rPr lang="en-US" dirty="0" smtClean="0"/>
              <a:t>Statements involving predicates and quantifiers are </a:t>
            </a:r>
            <a:r>
              <a:rPr lang="en-US" i="1" dirty="0" smtClean="0"/>
              <a:t>logically equivalent </a:t>
            </a:r>
            <a:r>
              <a:rPr lang="en-US" dirty="0" smtClean="0"/>
              <a:t>if and only if they have the same truth value </a:t>
            </a:r>
          </a:p>
          <a:p>
            <a:pPr lvl="1"/>
            <a:r>
              <a:rPr lang="en-US" dirty="0" smtClean="0"/>
              <a:t>for </a:t>
            </a:r>
            <a:r>
              <a:rPr lang="en-US" dirty="0" smtClean="0">
                <a:solidFill>
                  <a:srgbClr val="FF0000"/>
                </a:solidFill>
              </a:rPr>
              <a:t>every predicate </a:t>
            </a:r>
            <a:r>
              <a:rPr lang="en-US" dirty="0" smtClean="0"/>
              <a:t>substituted into these statements and </a:t>
            </a:r>
          </a:p>
          <a:p>
            <a:pPr lvl="1"/>
            <a:r>
              <a:rPr lang="en-US" dirty="0" smtClean="0"/>
              <a:t>for </a:t>
            </a:r>
            <a:r>
              <a:rPr lang="en-US" dirty="0" smtClean="0">
                <a:solidFill>
                  <a:srgbClr val="FF0000"/>
                </a:solidFill>
              </a:rPr>
              <a:t>every domain </a:t>
            </a:r>
            <a:r>
              <a:rPr lang="en-US" dirty="0" smtClean="0"/>
              <a:t>of discourse used for the variables in the expressions. </a:t>
            </a:r>
          </a:p>
          <a:p>
            <a:r>
              <a:rPr lang="en-US" dirty="0" smtClean="0"/>
              <a:t>The notation </a:t>
            </a:r>
            <a:r>
              <a:rPr lang="en-US" i="1" dirty="0" smtClean="0"/>
              <a:t>S </a:t>
            </a:r>
            <a:r>
              <a:rPr lang="en-US" dirty="0" smtClean="0">
                <a:latin typeface="Cambria Math"/>
                <a:ea typeface="Cambria Math"/>
              </a:rPr>
              <a:t>≡</a:t>
            </a:r>
            <a:r>
              <a:rPr lang="en-US" i="1" dirty="0" smtClean="0">
                <a:latin typeface="Cambria Math"/>
                <a:ea typeface="Cambria Math"/>
              </a:rPr>
              <a:t>T</a:t>
            </a:r>
            <a:r>
              <a:rPr lang="en-US" dirty="0" smtClean="0">
                <a:latin typeface="Cambria Math"/>
                <a:ea typeface="Cambria Math"/>
              </a:rPr>
              <a:t>  indicates that </a:t>
            </a:r>
            <a:r>
              <a:rPr lang="en-US" i="1" dirty="0" smtClean="0">
                <a:latin typeface="Cambria Math"/>
                <a:ea typeface="Cambria Math"/>
              </a:rPr>
              <a:t>S</a:t>
            </a:r>
            <a:r>
              <a:rPr lang="en-US" dirty="0" smtClean="0">
                <a:latin typeface="Cambria Math"/>
                <a:ea typeface="Cambria Math"/>
              </a:rPr>
              <a:t> and </a:t>
            </a:r>
            <a:r>
              <a:rPr lang="en-US" i="1" dirty="0" smtClean="0">
                <a:latin typeface="Cambria Math"/>
                <a:ea typeface="Cambria Math"/>
              </a:rPr>
              <a:t>T</a:t>
            </a:r>
            <a:r>
              <a:rPr lang="en-US" dirty="0" smtClean="0">
                <a:latin typeface="Cambria Math"/>
                <a:ea typeface="Cambria Math"/>
              </a:rPr>
              <a:t>  are logically equivalent. </a:t>
            </a:r>
          </a:p>
          <a:p>
            <a:r>
              <a:rPr lang="en-US" b="1" dirty="0" smtClean="0">
                <a:latin typeface="Cambria Math"/>
                <a:ea typeface="Cambria Math"/>
              </a:rPr>
              <a:t>Example</a:t>
            </a:r>
            <a:r>
              <a:rPr lang="en-US" dirty="0" smtClean="0">
                <a:latin typeface="Cambria Math"/>
                <a:ea typeface="Cambria Math"/>
              </a:rPr>
              <a:t>:  </a:t>
            </a:r>
            <a:r>
              <a:rPr lang="en-US" dirty="0" smtClean="0">
                <a:latin typeface="Cambria Math"/>
                <a:ea typeface="Cambria Math"/>
                <a:sym typeface="Symbol"/>
              </a:rPr>
              <a:t></a:t>
            </a:r>
            <a:r>
              <a:rPr lang="en-US" i="1" dirty="0" smtClean="0">
                <a:latin typeface="Cambria Math"/>
                <a:ea typeface="Cambria Math"/>
                <a:sym typeface="Symbol"/>
              </a:rPr>
              <a:t>x</a:t>
            </a:r>
            <a:r>
              <a:rPr lang="en-US" dirty="0" smtClean="0">
                <a:latin typeface="Cambria Math"/>
                <a:ea typeface="Cambria Math"/>
                <a:sym typeface="Symbol"/>
              </a:rPr>
              <a:t> (</a:t>
            </a:r>
            <a:r>
              <a:rPr lang="en-US" i="1" dirty="0" smtClean="0">
                <a:latin typeface="Cambria Math"/>
                <a:ea typeface="Cambria Math"/>
                <a:sym typeface="Symbol"/>
              </a:rPr>
              <a:t>S(x)T(x)) </a:t>
            </a:r>
            <a:r>
              <a:rPr lang="en-US" dirty="0" smtClean="0">
                <a:latin typeface="Cambria Math"/>
                <a:ea typeface="Cambria Math"/>
              </a:rPr>
              <a:t>≡</a:t>
            </a:r>
            <a:r>
              <a:rPr lang="en-US" dirty="0" smtClean="0">
                <a:latin typeface="Cambria Math"/>
                <a:ea typeface="Cambria Math"/>
                <a:sym typeface="Symbol"/>
              </a:rPr>
              <a:t> </a:t>
            </a:r>
            <a:r>
              <a:rPr lang="en-US" i="1" dirty="0" smtClean="0">
                <a:latin typeface="Cambria Math"/>
                <a:ea typeface="Cambria Math"/>
                <a:sym typeface="Symbol"/>
              </a:rPr>
              <a:t>x S(x)  </a:t>
            </a:r>
            <a:r>
              <a:rPr lang="en-US" dirty="0" smtClean="0">
                <a:latin typeface="Cambria Math"/>
                <a:ea typeface="Cambria Math"/>
                <a:sym typeface="Symbol"/>
              </a:rPr>
              <a:t></a:t>
            </a:r>
            <a:r>
              <a:rPr lang="en-US" i="1" dirty="0" smtClean="0">
                <a:latin typeface="Cambria Math"/>
                <a:ea typeface="Cambria Math"/>
                <a:sym typeface="Symbol"/>
              </a:rPr>
              <a:t>x T(x) </a:t>
            </a:r>
            <a:endParaRPr lang="en-US" i="1"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Negating Quantified Expressions</a:t>
            </a:r>
            <a:endParaRPr lang="en-US" dirty="0"/>
          </a:p>
        </p:txBody>
      </p:sp>
      <p:sp>
        <p:nvSpPr>
          <p:cNvPr id="3" name="Content Placeholder 2"/>
          <p:cNvSpPr>
            <a:spLocks noGrp="1"/>
          </p:cNvSpPr>
          <p:nvPr>
            <p:ph idx="1"/>
          </p:nvPr>
        </p:nvSpPr>
        <p:spPr/>
        <p:txBody>
          <a:bodyPr>
            <a:normAutofit/>
          </a:bodyPr>
          <a:lstStyle/>
          <a:p>
            <a:r>
              <a:rPr lang="en-US" dirty="0" smtClean="0"/>
              <a:t>Consider </a:t>
            </a:r>
            <a:r>
              <a:rPr lang="en-US" i="1" dirty="0" smtClean="0">
                <a:latin typeface="Cambria Math" pitchFamily="18" charset="0"/>
                <a:ea typeface="Cambria Math" pitchFamily="18" charset="0"/>
                <a:sym typeface="Symbol"/>
              </a:rPr>
              <a:t>x J(x)</a:t>
            </a:r>
            <a:endParaRPr lang="en-US" dirty="0" smtClean="0"/>
          </a:p>
          <a:p>
            <a:pPr marL="850392" lvl="1" indent="-457200">
              <a:buNone/>
            </a:pPr>
            <a:r>
              <a:rPr lang="en-US" dirty="0" smtClean="0"/>
              <a:t>“Every student in your class has taken a course in Java.”</a:t>
            </a:r>
          </a:p>
          <a:p>
            <a:pPr marL="850392" lvl="1" indent="-457200">
              <a:buNone/>
            </a:pPr>
            <a:r>
              <a:rPr lang="en-US" dirty="0" smtClean="0"/>
              <a:t> Here </a:t>
            </a:r>
            <a:r>
              <a:rPr lang="en-US" i="1" dirty="0" smtClean="0">
                <a:latin typeface="Cambria Math" pitchFamily="18" charset="0"/>
                <a:ea typeface="Cambria Math" pitchFamily="18" charset="0"/>
                <a:sym typeface="Symbol"/>
              </a:rPr>
              <a:t>J(x)</a:t>
            </a:r>
            <a:r>
              <a:rPr lang="en-US" dirty="0" smtClean="0"/>
              <a:t>  is “x has taken a course in </a:t>
            </a:r>
            <a:r>
              <a:rPr lang="en-US" b="1" dirty="0" smtClean="0">
                <a:solidFill>
                  <a:srgbClr val="7030A0"/>
                </a:solidFill>
              </a:rPr>
              <a:t>Java</a:t>
            </a:r>
            <a:r>
              <a:rPr lang="en-US" dirty="0" smtClean="0"/>
              <a:t>” and </a:t>
            </a:r>
          </a:p>
          <a:p>
            <a:pPr marL="850392" lvl="1" indent="-457200">
              <a:buNone/>
            </a:pPr>
            <a:r>
              <a:rPr lang="en-US" dirty="0" smtClean="0"/>
              <a:t> the domain is students in your class. </a:t>
            </a:r>
          </a:p>
          <a:p>
            <a:r>
              <a:rPr lang="en-US" dirty="0" smtClean="0"/>
              <a:t>Negating the original statement gives “It is not the case that every student in your class has taken Java.” This implies that “There is a student in your class who has not taken </a:t>
            </a:r>
            <a:r>
              <a:rPr lang="en-US" b="1" dirty="0" smtClean="0">
                <a:solidFill>
                  <a:srgbClr val="7030A0"/>
                </a:solidFill>
              </a:rPr>
              <a:t>Java</a:t>
            </a:r>
            <a:r>
              <a:rPr lang="en-US" dirty="0" smtClean="0"/>
              <a:t>.”</a:t>
            </a:r>
          </a:p>
          <a:p>
            <a:pPr>
              <a:buNone/>
            </a:pPr>
            <a:r>
              <a:rPr lang="en-US" i="1" dirty="0" smtClean="0">
                <a:latin typeface="Cambria Math"/>
                <a:ea typeface="Cambria Math"/>
                <a:sym typeface="Symbol"/>
              </a:rPr>
              <a:t>     </a:t>
            </a:r>
            <a:r>
              <a:rPr lang="en-US" dirty="0" smtClean="0">
                <a:latin typeface="Cambria Math"/>
                <a:ea typeface="Cambria Math"/>
                <a:sym typeface="Symbol"/>
              </a:rPr>
              <a:t>Symbolically</a:t>
            </a:r>
            <a:r>
              <a:rPr lang="en-US" i="1" dirty="0" smtClean="0">
                <a:latin typeface="Cambria Math"/>
                <a:ea typeface="Cambria Math"/>
                <a:sym typeface="Symbol"/>
              </a:rPr>
              <a:t>  </a:t>
            </a:r>
            <a:r>
              <a:rPr lang="en-US" b="1" i="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x J(x)  </a:t>
            </a:r>
            <a:r>
              <a:rPr lang="en-US" dirty="0" smtClean="0">
                <a:latin typeface="Cambria Math" pitchFamily="18" charset="0"/>
                <a:ea typeface="Cambria Math" pitchFamily="18" charset="0"/>
                <a:sym typeface="Symbol"/>
              </a:rPr>
              <a:t>and </a:t>
            </a:r>
            <a:r>
              <a:rPr lang="en-US" b="1" i="1" dirty="0" smtClean="0">
                <a:solidFill>
                  <a:srgbClr val="FF0000"/>
                </a:solidFill>
                <a:latin typeface="Cambria Math" pitchFamily="18" charset="0"/>
                <a:ea typeface="Cambria Math" pitchFamily="18" charset="0"/>
                <a:sym typeface="Symbol"/>
              </a:rPr>
              <a:t>x </a:t>
            </a:r>
            <a:r>
              <a:rPr lang="en-US" b="1" i="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J(x) </a:t>
            </a:r>
            <a:r>
              <a:rPr lang="en-US" dirty="0" smtClean="0">
                <a:latin typeface="Cambria Math" pitchFamily="18" charset="0"/>
                <a:ea typeface="Cambria Math" pitchFamily="18" charset="0"/>
                <a:sym typeface="Symbol"/>
              </a:rPr>
              <a:t>are equivalent</a:t>
            </a:r>
          </a:p>
          <a:p>
            <a:pPr>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Negating Quantified Expressions (</a:t>
            </a:r>
            <a:r>
              <a:rPr lang="en-US" i="1" dirty="0" smtClean="0"/>
              <a:t>continued</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Now Consider </a:t>
            </a:r>
            <a:r>
              <a:rPr lang="en-US" i="1" dirty="0" smtClean="0">
                <a:latin typeface="Cambria Math" pitchFamily="18" charset="0"/>
                <a:ea typeface="Cambria Math" pitchFamily="18" charset="0"/>
                <a:sym typeface="Symbol"/>
              </a:rPr>
              <a:t> x J(x)</a:t>
            </a:r>
            <a:endParaRPr lang="en-US" dirty="0" smtClean="0"/>
          </a:p>
          <a:p>
            <a:pPr lvl="1">
              <a:buNone/>
            </a:pPr>
            <a:r>
              <a:rPr lang="en-US" dirty="0" smtClean="0"/>
              <a:t>“There is a student in this class who has taken a course in Java.”</a:t>
            </a:r>
            <a:endParaRPr lang="en-US" i="1" dirty="0" smtClean="0">
              <a:latin typeface="Cambria Math" pitchFamily="18" charset="0"/>
              <a:ea typeface="Cambria Math" pitchFamily="18" charset="0"/>
              <a:sym typeface="Symbol"/>
            </a:endParaRPr>
          </a:p>
          <a:p>
            <a:pPr lvl="1">
              <a:buNone/>
            </a:pPr>
            <a:r>
              <a:rPr lang="en-US" dirty="0" smtClean="0"/>
              <a:t>Where </a:t>
            </a:r>
            <a:r>
              <a:rPr lang="en-US" i="1" dirty="0" smtClean="0">
                <a:latin typeface="Cambria Math" pitchFamily="18" charset="0"/>
                <a:ea typeface="Cambria Math" pitchFamily="18" charset="0"/>
                <a:sym typeface="Symbol"/>
              </a:rPr>
              <a:t>J(x)</a:t>
            </a:r>
            <a:r>
              <a:rPr lang="en-US" dirty="0" smtClean="0"/>
              <a:t>  is “x has taken a course in Java.”</a:t>
            </a:r>
          </a:p>
          <a:p>
            <a:r>
              <a:rPr lang="en-US" dirty="0" smtClean="0"/>
              <a:t>Negating the original statement gives “It is not the case that there is a student in this class who has taken Java.” This implies that “Every student in this class has not taken Java”</a:t>
            </a:r>
          </a:p>
          <a:p>
            <a:pPr>
              <a:buNone/>
            </a:pPr>
            <a:r>
              <a:rPr lang="en-US" i="1" dirty="0" smtClean="0">
                <a:latin typeface="Cambria Math"/>
                <a:ea typeface="Cambria Math"/>
                <a:sym typeface="Symbol"/>
              </a:rPr>
              <a:t>     </a:t>
            </a:r>
            <a:r>
              <a:rPr lang="en-US" dirty="0" smtClean="0">
                <a:latin typeface="Cambria Math"/>
                <a:ea typeface="Cambria Math"/>
                <a:sym typeface="Symbol"/>
              </a:rPr>
              <a:t>Symbolically</a:t>
            </a:r>
            <a:r>
              <a:rPr lang="en-US" i="1" dirty="0" smtClean="0">
                <a:latin typeface="Cambria Math"/>
                <a:ea typeface="Cambria Math"/>
                <a:sym typeface="Symbol"/>
              </a:rPr>
              <a:t>  </a:t>
            </a:r>
            <a:r>
              <a:rPr lang="en-US" b="1" i="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 x J(x)  </a:t>
            </a:r>
            <a:r>
              <a:rPr lang="en-US" dirty="0" smtClean="0">
                <a:latin typeface="Cambria Math" pitchFamily="18" charset="0"/>
                <a:ea typeface="Cambria Math" pitchFamily="18" charset="0"/>
                <a:sym typeface="Symbol"/>
              </a:rPr>
              <a:t>and </a:t>
            </a:r>
            <a:r>
              <a:rPr lang="en-US" b="1" i="1" dirty="0" smtClean="0">
                <a:solidFill>
                  <a:srgbClr val="FF0000"/>
                </a:solidFill>
                <a:latin typeface="Cambria Math" pitchFamily="18" charset="0"/>
                <a:ea typeface="Cambria Math" pitchFamily="18" charset="0"/>
                <a:sym typeface="Symbol"/>
              </a:rPr>
              <a:t> x </a:t>
            </a:r>
            <a:r>
              <a:rPr lang="en-US" b="1" i="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J(x) </a:t>
            </a:r>
            <a:r>
              <a:rPr lang="en-US" dirty="0" smtClean="0">
                <a:latin typeface="Cambria Math" pitchFamily="18" charset="0"/>
                <a:ea typeface="Cambria Math" pitchFamily="18" charset="0"/>
                <a:sym typeface="Symbol"/>
              </a:rPr>
              <a:t>are equivalent</a:t>
            </a:r>
          </a:p>
        </p:txBody>
      </p:sp>
      <p:sp>
        <p:nvSpPr>
          <p:cNvPr id="4" name="Slide Number Placeholder 3"/>
          <p:cNvSpPr>
            <a:spLocks noGrp="1"/>
          </p:cNvSpPr>
          <p:nvPr>
            <p:ph type="sldNum" sz="quarter" idx="12"/>
          </p:nvPr>
        </p:nvSpPr>
        <p:spPr/>
        <p:txBody>
          <a:bodyPr/>
          <a:lstStyle/>
          <a:p>
            <a:fld id="{9CA217EF-0505-4C33-BB20-8A8DF2039023}"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 Morgan’s Laws for Quantifiers</a:t>
            </a:r>
            <a:endParaRPr lang="en-US" dirty="0"/>
          </a:p>
        </p:txBody>
      </p:sp>
      <p:sp>
        <p:nvSpPr>
          <p:cNvPr id="3" name="Content Placeholder 2"/>
          <p:cNvSpPr>
            <a:spLocks noGrp="1"/>
          </p:cNvSpPr>
          <p:nvPr>
            <p:ph idx="1"/>
          </p:nvPr>
        </p:nvSpPr>
        <p:spPr/>
        <p:txBody>
          <a:bodyPr>
            <a:normAutofit/>
          </a:bodyPr>
          <a:lstStyle/>
          <a:p>
            <a:r>
              <a:rPr lang="en-US" dirty="0" smtClean="0"/>
              <a:t>The rules for negating quantifiers are:</a:t>
            </a:r>
          </a:p>
          <a:p>
            <a:endParaRPr lang="en-US" dirty="0" smtClean="0"/>
          </a:p>
          <a:p>
            <a:endParaRPr lang="en-US" dirty="0" smtClean="0"/>
          </a:p>
          <a:p>
            <a:endParaRPr lang="en-US" dirty="0" smtClean="0"/>
          </a:p>
          <a:p>
            <a:r>
              <a:rPr lang="en-US" dirty="0" smtClean="0"/>
              <a:t>The reasoning in the table shows that:</a:t>
            </a:r>
          </a:p>
          <a:p>
            <a:endParaRPr lang="en-US" dirty="0" smtClean="0"/>
          </a:p>
          <a:p>
            <a:endParaRPr lang="en-US" dirty="0" smtClean="0"/>
          </a:p>
          <a:p>
            <a:endParaRPr lang="en-US" dirty="0" smtClean="0"/>
          </a:p>
          <a:p>
            <a:r>
              <a:rPr lang="en-US" dirty="0" smtClean="0"/>
              <a:t>These are important. You will use these. </a:t>
            </a:r>
            <a:endParaRPr lang="en-US" dirty="0"/>
          </a:p>
        </p:txBody>
      </p:sp>
      <p:pic>
        <p:nvPicPr>
          <p:cNvPr id="4" name="Picture 3" descr="table20.jpg"/>
          <p:cNvPicPr>
            <a:picLocks noChangeAspect="1"/>
          </p:cNvPicPr>
          <p:nvPr/>
        </p:nvPicPr>
        <p:blipFill>
          <a:blip r:embed="rId4" cstate="print"/>
          <a:stretch>
            <a:fillRect/>
          </a:stretch>
        </p:blipFill>
        <p:spPr>
          <a:xfrm>
            <a:off x="1295400" y="2438400"/>
            <a:ext cx="5024628" cy="1216152"/>
          </a:xfrm>
          <a:prstGeom prst="rect">
            <a:avLst/>
          </a:prstGeom>
        </p:spPr>
      </p:pic>
      <p:pic>
        <p:nvPicPr>
          <p:cNvPr id="6" name="Picture 5" descr="addin_tmp.png"/>
          <p:cNvPicPr>
            <a:picLocks noChangeAspect="1"/>
          </p:cNvPicPr>
          <p:nvPr>
            <p:custDataLst>
              <p:tags r:id="rId1"/>
            </p:custDataLst>
          </p:nvPr>
        </p:nvPicPr>
        <p:blipFill>
          <a:blip r:embed="rId5" cstate="print"/>
          <a:stretch>
            <a:fillRect/>
          </a:stretch>
        </p:blipFill>
        <p:spPr>
          <a:xfrm>
            <a:off x="2362200" y="4419600"/>
            <a:ext cx="3431858" cy="382905"/>
          </a:xfrm>
          <a:prstGeom prst="rect">
            <a:avLst/>
          </a:prstGeom>
        </p:spPr>
      </p:pic>
      <p:pic>
        <p:nvPicPr>
          <p:cNvPr id="8" name="Picture 7" descr="addin_tmp.png"/>
          <p:cNvPicPr>
            <a:picLocks noChangeAspect="1"/>
          </p:cNvPicPr>
          <p:nvPr>
            <p:custDataLst>
              <p:tags r:id="rId2"/>
            </p:custDataLst>
          </p:nvPr>
        </p:nvPicPr>
        <p:blipFill>
          <a:blip r:embed="rId6" cstate="print"/>
          <a:stretch>
            <a:fillRect/>
          </a:stretch>
        </p:blipFill>
        <p:spPr>
          <a:xfrm>
            <a:off x="2286000" y="5105400"/>
            <a:ext cx="3431858" cy="382905"/>
          </a:xfrm>
          <a:prstGeom prst="rect">
            <a:avLst/>
          </a:prstGeom>
        </p:spPr>
      </p:pic>
      <p:sp>
        <p:nvSpPr>
          <p:cNvPr id="7" name="Slide Number Placeholder 6"/>
          <p:cNvSpPr>
            <a:spLocks noGrp="1"/>
          </p:cNvSpPr>
          <p:nvPr>
            <p:ph type="sldNum" sz="quarter" idx="12"/>
          </p:nvPr>
        </p:nvSpPr>
        <p:spPr/>
        <p:txBody>
          <a:bodyPr/>
          <a:lstStyle/>
          <a:p>
            <a:fld id="{9CA217EF-0505-4C33-BB20-8A8DF2039023}"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Predicate Calculus Definitions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An </a:t>
            </a:r>
            <a:r>
              <a:rPr lang="en-US" u="sng" dirty="0" smtClean="0"/>
              <a:t>assertion</a:t>
            </a:r>
            <a:r>
              <a:rPr lang="en-US" dirty="0" smtClean="0"/>
              <a:t> involving predicates and quantifiers is </a:t>
            </a:r>
            <a:r>
              <a:rPr lang="en-US" i="1" dirty="0" smtClean="0">
                <a:solidFill>
                  <a:srgbClr val="FF0000"/>
                </a:solidFill>
              </a:rPr>
              <a:t>valid</a:t>
            </a:r>
            <a:r>
              <a:rPr lang="en-US" dirty="0" smtClean="0"/>
              <a:t> if it is true </a:t>
            </a:r>
          </a:p>
          <a:p>
            <a:pPr lvl="2"/>
            <a:r>
              <a:rPr lang="en-US" dirty="0" smtClean="0"/>
              <a:t>for </a:t>
            </a:r>
            <a:r>
              <a:rPr lang="en-US" dirty="0" smtClean="0">
                <a:solidFill>
                  <a:srgbClr val="FF0000"/>
                </a:solidFill>
              </a:rPr>
              <a:t>all domains </a:t>
            </a:r>
          </a:p>
          <a:p>
            <a:pPr lvl="2"/>
            <a:r>
              <a:rPr lang="en-US" dirty="0" smtClean="0">
                <a:solidFill>
                  <a:srgbClr val="FF0000"/>
                </a:solidFill>
              </a:rPr>
              <a:t>every propositional function</a:t>
            </a:r>
            <a:r>
              <a:rPr lang="en-US" dirty="0" smtClean="0"/>
              <a:t>  substituted for the predicates in the assertion.</a:t>
            </a:r>
          </a:p>
          <a:p>
            <a:pPr lvl="1">
              <a:buNone/>
            </a:pPr>
            <a:r>
              <a:rPr lang="en-US" b="1" dirty="0" smtClean="0"/>
              <a:t>Example</a:t>
            </a:r>
            <a:r>
              <a:rPr lang="en-US" dirty="0" smtClean="0"/>
              <a:t>:  </a:t>
            </a:r>
          </a:p>
          <a:p>
            <a:r>
              <a:rPr lang="en-US" dirty="0" smtClean="0"/>
              <a:t>An </a:t>
            </a:r>
            <a:r>
              <a:rPr lang="en-US" u="sng" dirty="0" smtClean="0"/>
              <a:t>assertion</a:t>
            </a:r>
            <a:r>
              <a:rPr lang="en-US" dirty="0" smtClean="0"/>
              <a:t> involving predicates is </a:t>
            </a:r>
            <a:r>
              <a:rPr lang="en-US" i="1" dirty="0" err="1" smtClean="0">
                <a:solidFill>
                  <a:srgbClr val="FF0000"/>
                </a:solidFill>
              </a:rPr>
              <a:t>satisfiable</a:t>
            </a:r>
            <a:r>
              <a:rPr lang="en-US" dirty="0" smtClean="0"/>
              <a:t> if it is true </a:t>
            </a:r>
          </a:p>
          <a:p>
            <a:pPr lvl="2"/>
            <a:r>
              <a:rPr lang="en-US" dirty="0" smtClean="0"/>
              <a:t>for </a:t>
            </a:r>
            <a:r>
              <a:rPr lang="en-US" dirty="0" smtClean="0">
                <a:solidFill>
                  <a:srgbClr val="FF0000"/>
                </a:solidFill>
              </a:rPr>
              <a:t>some domains </a:t>
            </a:r>
          </a:p>
          <a:p>
            <a:pPr lvl="2"/>
            <a:r>
              <a:rPr lang="en-US" dirty="0" smtClean="0">
                <a:solidFill>
                  <a:srgbClr val="FF0000"/>
                </a:solidFill>
              </a:rPr>
              <a:t>some propositional functions </a:t>
            </a:r>
            <a:r>
              <a:rPr lang="en-US" dirty="0" smtClean="0"/>
              <a:t>that can be substituted for  the predicates in the assertion. </a:t>
            </a:r>
          </a:p>
          <a:p>
            <a:pPr>
              <a:buNone/>
            </a:pPr>
            <a:r>
              <a:rPr lang="en-US" dirty="0" smtClean="0"/>
              <a:t>    Otherwise it is </a:t>
            </a:r>
            <a:r>
              <a:rPr lang="en-US" i="1" dirty="0" err="1" smtClean="0"/>
              <a:t>unsatisfiable</a:t>
            </a:r>
            <a:r>
              <a:rPr lang="en-US" dirty="0" smtClean="0"/>
              <a:t>.</a:t>
            </a:r>
          </a:p>
          <a:p>
            <a:pPr>
              <a:buNone/>
            </a:pPr>
            <a:r>
              <a:rPr lang="en-US" dirty="0" smtClean="0"/>
              <a:t>    </a:t>
            </a:r>
            <a:r>
              <a:rPr lang="en-US" b="1" dirty="0" smtClean="0"/>
              <a:t>Example:</a:t>
            </a:r>
            <a:r>
              <a:rPr lang="en-US" dirty="0" smtClean="0"/>
              <a:t>                                     not valid but </a:t>
            </a:r>
            <a:r>
              <a:rPr lang="en-US" dirty="0" err="1" smtClean="0"/>
              <a:t>satisfiable</a:t>
            </a:r>
            <a:r>
              <a:rPr lang="en-US" dirty="0" smtClean="0"/>
              <a:t> </a:t>
            </a:r>
          </a:p>
          <a:p>
            <a:pPr>
              <a:buNone/>
            </a:pPr>
            <a:r>
              <a:rPr lang="en-US" dirty="0" smtClean="0"/>
              <a:t>    </a:t>
            </a:r>
            <a:r>
              <a:rPr lang="en-US" b="1" dirty="0" smtClean="0"/>
              <a:t>Example:                                        </a:t>
            </a:r>
            <a:r>
              <a:rPr lang="en-US" dirty="0" err="1" smtClean="0"/>
              <a:t>unsatisfiable</a:t>
            </a:r>
            <a:endParaRPr lang="en-US" dirty="0" smtClean="0"/>
          </a:p>
          <a:p>
            <a:endParaRPr lang="en-US" dirty="0"/>
          </a:p>
        </p:txBody>
      </p:sp>
      <p:pic>
        <p:nvPicPr>
          <p:cNvPr id="8" name="Picture 7" descr="addin_tmp.png"/>
          <p:cNvPicPr>
            <a:picLocks noChangeAspect="1"/>
          </p:cNvPicPr>
          <p:nvPr>
            <p:custDataLst>
              <p:tags r:id="rId1"/>
            </p:custDataLst>
          </p:nvPr>
        </p:nvPicPr>
        <p:blipFill>
          <a:blip r:embed="rId5" cstate="print"/>
          <a:stretch>
            <a:fillRect/>
          </a:stretch>
        </p:blipFill>
        <p:spPr>
          <a:xfrm>
            <a:off x="2438400" y="3429000"/>
            <a:ext cx="2301240" cy="255270"/>
          </a:xfrm>
          <a:prstGeom prst="rect">
            <a:avLst/>
          </a:prstGeom>
        </p:spPr>
      </p:pic>
      <p:pic>
        <p:nvPicPr>
          <p:cNvPr id="9" name="Picture 8" descr="addin_tmp.png"/>
          <p:cNvPicPr>
            <a:picLocks noChangeAspect="1"/>
          </p:cNvPicPr>
          <p:nvPr>
            <p:custDataLst>
              <p:tags r:id="rId2"/>
            </p:custDataLst>
          </p:nvPr>
        </p:nvPicPr>
        <p:blipFill>
          <a:blip r:embed="rId6" cstate="print"/>
          <a:stretch>
            <a:fillRect/>
          </a:stretch>
        </p:blipFill>
        <p:spPr>
          <a:xfrm>
            <a:off x="2590800" y="5334000"/>
            <a:ext cx="1918335" cy="255270"/>
          </a:xfrm>
          <a:prstGeom prst="rect">
            <a:avLst/>
          </a:prstGeom>
        </p:spPr>
      </p:pic>
      <p:pic>
        <p:nvPicPr>
          <p:cNvPr id="10" name="Picture 9" descr="addin_tmp.png"/>
          <p:cNvPicPr>
            <a:picLocks noChangeAspect="1"/>
          </p:cNvPicPr>
          <p:nvPr>
            <p:custDataLst>
              <p:tags r:id="rId3"/>
            </p:custDataLst>
          </p:nvPr>
        </p:nvPicPr>
        <p:blipFill>
          <a:blip r:embed="rId7" cstate="print"/>
          <a:stretch>
            <a:fillRect/>
          </a:stretch>
        </p:blipFill>
        <p:spPr>
          <a:xfrm>
            <a:off x="2743200" y="5715000"/>
            <a:ext cx="1988820" cy="255270"/>
          </a:xfrm>
          <a:prstGeom prst="rect">
            <a:avLst/>
          </a:prstGeom>
        </p:spPr>
      </p:pic>
      <p:sp>
        <p:nvSpPr>
          <p:cNvPr id="7" name="Slide Number Placeholder 6"/>
          <p:cNvSpPr>
            <a:spLocks noGrp="1"/>
          </p:cNvSpPr>
          <p:nvPr>
            <p:ph type="sldNum" sz="quarter" idx="12"/>
          </p:nvPr>
        </p:nvSpPr>
        <p:spPr/>
        <p:txBody>
          <a:bodyPr/>
          <a:lstStyle/>
          <a:p>
            <a:fld id="{9CA217EF-0505-4C33-BB20-8A8DF2039023}"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MorePredicate</a:t>
            </a:r>
            <a:r>
              <a:rPr lang="en-US" dirty="0" smtClean="0"/>
              <a:t> Calculus Definitions</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i="1" dirty="0" smtClean="0"/>
              <a:t>scope </a:t>
            </a:r>
            <a:r>
              <a:rPr lang="en-US" dirty="0" smtClean="0"/>
              <a:t>of a quantifier is the part of an assertion in which variables are bound by the quantifier.</a:t>
            </a:r>
          </a:p>
          <a:p>
            <a:pPr lvl="1">
              <a:buNone/>
            </a:pPr>
            <a:r>
              <a:rPr lang="en-US" b="1" dirty="0" smtClean="0"/>
              <a:t>Example</a:t>
            </a:r>
            <a:r>
              <a:rPr lang="en-US" dirty="0" smtClean="0"/>
              <a:t>:                                      </a:t>
            </a:r>
            <a:r>
              <a:rPr lang="en-US" i="1" dirty="0" smtClean="0"/>
              <a:t>x</a:t>
            </a:r>
            <a:r>
              <a:rPr lang="en-US" dirty="0" smtClean="0"/>
              <a:t> has wide </a:t>
            </a:r>
            <a:r>
              <a:rPr lang="en-US" dirty="0" smtClean="0">
                <a:solidFill>
                  <a:srgbClr val="FF0000"/>
                </a:solidFill>
              </a:rPr>
              <a:t>scope</a:t>
            </a:r>
          </a:p>
          <a:p>
            <a:pPr lvl="1">
              <a:buNone/>
            </a:pPr>
            <a:r>
              <a:rPr lang="en-US" dirty="0" smtClean="0"/>
              <a:t> </a:t>
            </a:r>
          </a:p>
          <a:p>
            <a:pPr lvl="1">
              <a:buNone/>
            </a:pPr>
            <a:r>
              <a:rPr lang="en-US" b="1" dirty="0" smtClean="0"/>
              <a:t>Example</a:t>
            </a:r>
            <a:r>
              <a:rPr lang="en-US" dirty="0" smtClean="0"/>
              <a:t>:                                      </a:t>
            </a:r>
            <a:r>
              <a:rPr lang="en-US" i="1" dirty="0" smtClean="0"/>
              <a:t>x</a:t>
            </a:r>
            <a:r>
              <a:rPr lang="en-US" dirty="0" smtClean="0"/>
              <a:t> has narrow </a:t>
            </a:r>
            <a:r>
              <a:rPr lang="en-US" dirty="0" smtClean="0">
                <a:solidFill>
                  <a:srgbClr val="FF0000"/>
                </a:solidFill>
              </a:rPr>
              <a:t>scope</a:t>
            </a:r>
          </a:p>
          <a:p>
            <a:endParaRPr lang="en-US"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2514600" y="2971800"/>
            <a:ext cx="1792605" cy="255270"/>
          </a:xfrm>
          <a:prstGeom prst="rect">
            <a:avLst/>
          </a:prstGeom>
        </p:spPr>
      </p:pic>
      <p:pic>
        <p:nvPicPr>
          <p:cNvPr id="12" name="Picture 11" descr="addin_tmp.png"/>
          <p:cNvPicPr>
            <a:picLocks noChangeAspect="1"/>
          </p:cNvPicPr>
          <p:nvPr>
            <p:custDataLst>
              <p:tags r:id="rId2"/>
            </p:custDataLst>
          </p:nvPr>
        </p:nvPicPr>
        <p:blipFill>
          <a:blip r:embed="rId5" cstate="print"/>
          <a:stretch>
            <a:fillRect/>
          </a:stretch>
        </p:blipFill>
        <p:spPr>
          <a:xfrm>
            <a:off x="2438400" y="3810000"/>
            <a:ext cx="2249805" cy="255270"/>
          </a:xfrm>
          <a:prstGeom prst="rect">
            <a:avLst/>
          </a:prstGeom>
        </p:spPr>
      </p:pic>
      <p:sp>
        <p:nvSpPr>
          <p:cNvPr id="6" name="Slide Number Placeholder 5"/>
          <p:cNvSpPr>
            <a:spLocks noGrp="1"/>
          </p:cNvSpPr>
          <p:nvPr>
            <p:ph type="sldNum" sz="quarter" idx="12"/>
          </p:nvPr>
        </p:nvSpPr>
        <p:spPr/>
        <p:txBody>
          <a:bodyPr/>
          <a:lstStyle/>
          <a:p>
            <a:fld id="{9CA217EF-0505-4C33-BB20-8A8DF2039023}"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Translation from English to Logic</a:t>
            </a:r>
            <a:endParaRPr lang="en-US" dirty="0"/>
          </a:p>
        </p:txBody>
      </p:sp>
      <p:sp>
        <p:nvSpPr>
          <p:cNvPr id="3" name="Content Placeholder 2"/>
          <p:cNvSpPr>
            <a:spLocks noGrp="1"/>
          </p:cNvSpPr>
          <p:nvPr>
            <p:ph idx="1"/>
          </p:nvPr>
        </p:nvSpPr>
        <p:spPr/>
        <p:txBody>
          <a:bodyPr>
            <a:normAutofit/>
          </a:bodyPr>
          <a:lstStyle/>
          <a:p>
            <a:pPr>
              <a:buNone/>
            </a:pPr>
            <a:r>
              <a:rPr lang="en-US" b="1" dirty="0" smtClean="0"/>
              <a:t>Examples</a:t>
            </a:r>
            <a:r>
              <a:rPr lang="en-US" dirty="0" smtClean="0"/>
              <a:t>:</a:t>
            </a:r>
          </a:p>
          <a:p>
            <a:pPr marL="514350" indent="-514350">
              <a:buFont typeface="+mj-lt"/>
              <a:buAutoNum type="arabicPeriod"/>
            </a:pPr>
            <a:r>
              <a:rPr lang="en-US" dirty="0" smtClean="0"/>
              <a:t>“Some student in this class has visited Mexico.”</a:t>
            </a:r>
          </a:p>
          <a:p>
            <a:pPr marL="850392" lvl="1" indent="-457200">
              <a:buNone/>
            </a:pPr>
            <a:r>
              <a:rPr lang="en-US" dirty="0" smtClean="0"/>
              <a:t>   </a:t>
            </a:r>
            <a:r>
              <a:rPr lang="en-US" b="1" dirty="0" smtClean="0"/>
              <a:t>Solution</a:t>
            </a:r>
            <a:r>
              <a:rPr lang="en-US" dirty="0" smtClean="0"/>
              <a:t>: Let </a:t>
            </a:r>
            <a:r>
              <a:rPr lang="en-US" i="1" dirty="0" smtClean="0"/>
              <a:t>M</a:t>
            </a:r>
            <a:r>
              <a:rPr lang="en-US" dirty="0" smtClean="0"/>
              <a:t>(</a:t>
            </a:r>
            <a:r>
              <a:rPr lang="en-US" i="1" dirty="0" smtClean="0"/>
              <a:t>x</a:t>
            </a:r>
            <a:r>
              <a:rPr lang="en-US" dirty="0" smtClean="0"/>
              <a:t>) denote “</a:t>
            </a:r>
            <a:r>
              <a:rPr lang="en-US" i="1" dirty="0" smtClean="0"/>
              <a:t>x</a:t>
            </a:r>
            <a:r>
              <a:rPr lang="en-US" dirty="0" smtClean="0"/>
              <a:t> has visited Mexico” and </a:t>
            </a:r>
            <a:r>
              <a:rPr lang="en-US" i="1" dirty="0" smtClean="0"/>
              <a:t>S</a:t>
            </a:r>
            <a:r>
              <a:rPr lang="en-US" dirty="0" smtClean="0"/>
              <a:t>(</a:t>
            </a:r>
            <a:r>
              <a:rPr lang="en-US" i="1" dirty="0" smtClean="0"/>
              <a:t>x</a:t>
            </a:r>
            <a:r>
              <a:rPr lang="en-US" dirty="0" smtClean="0"/>
              <a:t>) denote “</a:t>
            </a:r>
            <a:r>
              <a:rPr lang="en-US" i="1" dirty="0" smtClean="0"/>
              <a:t>x</a:t>
            </a:r>
            <a:r>
              <a:rPr lang="en-US" dirty="0" smtClean="0"/>
              <a:t> is a student in this class,”  and </a:t>
            </a:r>
            <a:r>
              <a:rPr lang="en-US" i="1" dirty="0" smtClean="0">
                <a:latin typeface="Cambria Math" pitchFamily="18" charset="0"/>
                <a:ea typeface="Cambria Math" pitchFamily="18" charset="0"/>
                <a:sym typeface="Symbol"/>
              </a:rPr>
              <a:t>U  </a:t>
            </a:r>
            <a:r>
              <a:rPr lang="en-US" dirty="0" smtClean="0">
                <a:latin typeface="Cambria Math" pitchFamily="18" charset="0"/>
                <a:ea typeface="Cambria Math" pitchFamily="18" charset="0"/>
                <a:sym typeface="Symbol"/>
              </a:rPr>
              <a:t>be all people.</a:t>
            </a:r>
            <a:endParaRPr lang="en-US" dirty="0" smtClean="0"/>
          </a:p>
          <a:p>
            <a:pPr marL="850392" lvl="1" indent="-457200">
              <a:buNone/>
            </a:pPr>
            <a:r>
              <a:rPr lang="en-US" dirty="0" smtClean="0"/>
              <a:t>                      </a:t>
            </a:r>
            <a:r>
              <a:rPr lang="en-US" dirty="0" smtClean="0">
                <a:sym typeface="Symbol"/>
              </a:rPr>
              <a:t></a:t>
            </a:r>
            <a:r>
              <a:rPr lang="en-US" i="1" dirty="0" smtClean="0">
                <a:latin typeface="Cambria Math" pitchFamily="18" charset="0"/>
                <a:ea typeface="Cambria Math" pitchFamily="18" charset="0"/>
                <a:sym typeface="Symbol"/>
              </a:rPr>
              <a:t>x  (S(x) </a:t>
            </a:r>
            <a:r>
              <a:rPr lang="en-US" dirty="0" smtClean="0">
                <a:latin typeface="Cambria Math"/>
                <a:ea typeface="Cambria Math"/>
                <a:sym typeface="Symbol"/>
              </a:rPr>
              <a:t>∧ </a:t>
            </a:r>
            <a:r>
              <a:rPr lang="en-US" i="1" dirty="0" smtClean="0">
                <a:latin typeface="Cambria Math" pitchFamily="18" charset="0"/>
                <a:ea typeface="Cambria Math" pitchFamily="18" charset="0"/>
                <a:sym typeface="Symbol"/>
              </a:rPr>
              <a:t>M(x))</a:t>
            </a:r>
            <a:endParaRPr lang="en-US" dirty="0" smtClean="0"/>
          </a:p>
          <a:p>
            <a:pPr marL="514350" indent="-514350">
              <a:buFont typeface="+mj-lt"/>
              <a:buAutoNum type="arabicPeriod"/>
            </a:pPr>
            <a:r>
              <a:rPr lang="en-US" dirty="0" smtClean="0"/>
              <a:t>“Every student in this class has visited Canada or Mexico.”</a:t>
            </a:r>
          </a:p>
          <a:p>
            <a:pPr marL="850392" lvl="1" indent="-457200">
              <a:buNone/>
            </a:pPr>
            <a:r>
              <a:rPr lang="en-US" dirty="0" smtClean="0"/>
              <a:t>  </a:t>
            </a:r>
            <a:r>
              <a:rPr lang="en-US" b="1" dirty="0" smtClean="0"/>
              <a:t>Solution</a:t>
            </a:r>
            <a:r>
              <a:rPr lang="en-US" dirty="0" smtClean="0"/>
              <a:t>: Add </a:t>
            </a:r>
            <a:r>
              <a:rPr lang="en-US" i="1" dirty="0" smtClean="0"/>
              <a:t>C</a:t>
            </a:r>
            <a:r>
              <a:rPr lang="en-US" dirty="0" smtClean="0"/>
              <a:t>(</a:t>
            </a:r>
            <a:r>
              <a:rPr lang="en-US" i="1" dirty="0" smtClean="0"/>
              <a:t>x</a:t>
            </a:r>
            <a:r>
              <a:rPr lang="en-US" dirty="0" smtClean="0"/>
              <a:t>) denoting “</a:t>
            </a:r>
            <a:r>
              <a:rPr lang="en-US" i="1" dirty="0" smtClean="0"/>
              <a:t>x</a:t>
            </a:r>
            <a:r>
              <a:rPr lang="en-US" dirty="0" smtClean="0"/>
              <a:t> has visited Canada.”</a:t>
            </a:r>
          </a:p>
          <a:p>
            <a:pPr marL="850392" lvl="1" indent="-457200">
              <a:buNone/>
            </a:pPr>
            <a:r>
              <a:rPr lang="en-US" i="1" dirty="0" smtClean="0">
                <a:latin typeface="Cambria Math" pitchFamily="18" charset="0"/>
                <a:ea typeface="Cambria Math" pitchFamily="18" charset="0"/>
                <a:sym typeface="Symbol"/>
              </a:rPr>
              <a:t>                    x (S(x)</a:t>
            </a:r>
            <a:r>
              <a:rPr lang="en-US" i="1" dirty="0" smtClean="0">
                <a:latin typeface="Cambria Math"/>
                <a:ea typeface="Cambria Math"/>
                <a:sym typeface="Symbol"/>
              </a:rPr>
              <a:t>→ (M(x)∨C(x)))</a:t>
            </a:r>
            <a:endParaRPr lang="en-US" i="1" dirty="0" smtClean="0">
              <a:latin typeface="Cambria Math" pitchFamily="18" charset="0"/>
              <a:ea typeface="Cambria Math" pitchFamily="18" charset="0"/>
            </a:endParaRP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Translating from English to Logic</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Example </a:t>
            </a:r>
            <a:r>
              <a:rPr lang="en-US" b="1" dirty="0" smtClean="0">
                <a:latin typeface="Cambria Math" pitchFamily="18" charset="0"/>
                <a:ea typeface="Cambria Math" pitchFamily="18" charset="0"/>
              </a:rPr>
              <a:t>1</a:t>
            </a:r>
            <a:r>
              <a:rPr lang="en-US" dirty="0" smtClean="0"/>
              <a:t>:  Translate the following sentence into predicate logic: “Every student in this class has taken a course in Java.”</a:t>
            </a:r>
          </a:p>
          <a:p>
            <a:pPr>
              <a:buNone/>
            </a:pPr>
            <a:r>
              <a:rPr lang="en-US" b="1" dirty="0" smtClean="0"/>
              <a:t>Solution</a:t>
            </a:r>
            <a:r>
              <a:rPr lang="en-US" dirty="0" smtClean="0"/>
              <a:t>:</a:t>
            </a:r>
          </a:p>
          <a:p>
            <a:pPr>
              <a:buNone/>
            </a:pPr>
            <a:r>
              <a:rPr lang="en-US" dirty="0" smtClean="0"/>
              <a:t>  First decide on the domain </a:t>
            </a:r>
            <a:r>
              <a:rPr lang="en-US" i="1" dirty="0" smtClean="0"/>
              <a:t>U</a:t>
            </a:r>
            <a:r>
              <a:rPr lang="en-US" dirty="0" smtClean="0"/>
              <a:t>. </a:t>
            </a:r>
          </a:p>
          <a:p>
            <a:pPr lvl="1">
              <a:buNone/>
            </a:pPr>
            <a:r>
              <a:rPr lang="en-US" b="1" dirty="0" smtClean="0"/>
              <a:t>Solution </a:t>
            </a:r>
            <a:r>
              <a:rPr lang="en-US" b="1" dirty="0" smtClean="0">
                <a:latin typeface="Cambria Math" pitchFamily="18" charset="0"/>
                <a:ea typeface="Cambria Math" pitchFamily="18" charset="0"/>
              </a:rPr>
              <a:t>1</a:t>
            </a:r>
            <a:r>
              <a:rPr lang="en-US" dirty="0" smtClean="0"/>
              <a:t>: If </a:t>
            </a:r>
            <a:r>
              <a:rPr lang="en-US" i="1" dirty="0" smtClean="0"/>
              <a:t>U</a:t>
            </a:r>
            <a:r>
              <a:rPr lang="en-US" dirty="0" smtClean="0"/>
              <a:t> is all students in this class, define a propositional function J(x) denoting “x has taken a course in Java” and translate as </a:t>
            </a:r>
            <a:r>
              <a:rPr lang="en-US" i="1" dirty="0" smtClean="0">
                <a:latin typeface="Cambria Math" pitchFamily="18" charset="0"/>
                <a:ea typeface="Cambria Math" pitchFamily="18" charset="0"/>
                <a:sym typeface="Symbol"/>
              </a:rPr>
              <a:t>x J(x). </a:t>
            </a:r>
          </a:p>
          <a:p>
            <a:pPr lvl="1">
              <a:buNone/>
            </a:pPr>
            <a:r>
              <a:rPr lang="en-US" b="1" dirty="0" smtClean="0"/>
              <a:t>Solution </a:t>
            </a:r>
            <a:r>
              <a:rPr lang="en-US" b="1" dirty="0" smtClean="0">
                <a:latin typeface="Cambria Math" pitchFamily="18" charset="0"/>
                <a:ea typeface="Cambria Math" pitchFamily="18" charset="0"/>
              </a:rPr>
              <a:t>2</a:t>
            </a:r>
            <a:r>
              <a:rPr lang="en-US" dirty="0" smtClean="0"/>
              <a:t>:</a:t>
            </a:r>
            <a:r>
              <a:rPr lang="en-US" b="1" dirty="0" smtClean="0">
                <a:latin typeface="Cambria Math" pitchFamily="18" charset="0"/>
                <a:ea typeface="Cambria Math" pitchFamily="18" charset="0"/>
              </a:rPr>
              <a:t> </a:t>
            </a:r>
            <a:r>
              <a:rPr lang="en-US" dirty="0" smtClean="0"/>
              <a:t>But if </a:t>
            </a:r>
            <a:r>
              <a:rPr lang="en-US" i="1" dirty="0" smtClean="0"/>
              <a:t>U</a:t>
            </a:r>
            <a:r>
              <a:rPr lang="en-US" dirty="0" smtClean="0"/>
              <a:t> is all people, also define a propositional  function S(x) denoting “x is a student in this class” and translate as     </a:t>
            </a:r>
            <a:r>
              <a:rPr lang="en-US" i="1" dirty="0" smtClean="0">
                <a:latin typeface="Cambria Math" pitchFamily="18" charset="0"/>
                <a:ea typeface="Cambria Math" pitchFamily="18" charset="0"/>
                <a:sym typeface="Symbol"/>
              </a:rPr>
              <a:t>x (S(x)</a:t>
            </a:r>
            <a:r>
              <a:rPr lang="en-US" i="1" dirty="0" smtClean="0">
                <a:latin typeface="Cambria Math"/>
                <a:ea typeface="Cambria Math"/>
                <a:sym typeface="Symbol"/>
              </a:rPr>
              <a:t>→</a:t>
            </a:r>
            <a:r>
              <a:rPr lang="en-US" i="1" dirty="0" smtClean="0">
                <a:latin typeface="Cambria Math" pitchFamily="18" charset="0"/>
                <a:ea typeface="Cambria Math" pitchFamily="18" charset="0"/>
                <a:sym typeface="Symbol"/>
              </a:rPr>
              <a:t> J(x))</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 </a:t>
            </a:r>
          </a:p>
          <a:p>
            <a:pPr lvl="2">
              <a:buNone/>
            </a:pPr>
            <a:r>
              <a:rPr lang="en-US" i="1" dirty="0" smtClean="0">
                <a:latin typeface="Cambria Math" pitchFamily="18" charset="0"/>
                <a:ea typeface="Cambria Math" pitchFamily="18" charset="0"/>
                <a:sym typeface="Symbol"/>
              </a:rPr>
              <a:t>             </a:t>
            </a:r>
            <a:r>
              <a:rPr lang="en-US" b="1" i="1" dirty="0" smtClean="0">
                <a:solidFill>
                  <a:srgbClr val="FF0000"/>
                </a:solidFill>
                <a:latin typeface="Cambria Math" pitchFamily="18" charset="0"/>
                <a:ea typeface="Cambria Math" pitchFamily="18" charset="0"/>
                <a:sym typeface="Symbol"/>
              </a:rPr>
              <a:t>x (S(x) </a:t>
            </a:r>
            <a:r>
              <a:rPr lang="en-US" b="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 J(x))</a:t>
            </a:r>
            <a:r>
              <a:rPr lang="en-US" b="1" dirty="0" smtClean="0">
                <a:solidFill>
                  <a:srgbClr val="FF0000"/>
                </a:solidFill>
                <a:latin typeface="Cambria Math" pitchFamily="18" charset="0"/>
                <a:ea typeface="Cambria Math" pitchFamily="18" charset="0"/>
                <a:sym typeface="Symbol"/>
              </a:rPr>
              <a:t>  is not correct.  What does it mean?</a:t>
            </a:r>
          </a:p>
          <a:p>
            <a:pPr lvl="1"/>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Translating from English to Logic</a:t>
            </a:r>
            <a:endParaRPr lang="en-US" dirty="0"/>
          </a:p>
        </p:txBody>
      </p:sp>
      <p:sp>
        <p:nvSpPr>
          <p:cNvPr id="3" name="Content Placeholder 2"/>
          <p:cNvSpPr>
            <a:spLocks noGrp="1"/>
          </p:cNvSpPr>
          <p:nvPr>
            <p:ph idx="1"/>
          </p:nvPr>
        </p:nvSpPr>
        <p:spPr/>
        <p:txBody>
          <a:bodyPr>
            <a:normAutofit/>
          </a:bodyPr>
          <a:lstStyle/>
          <a:p>
            <a:pPr>
              <a:buNone/>
            </a:pPr>
            <a:r>
              <a:rPr lang="en-US" b="1" dirty="0" smtClean="0"/>
              <a:t>Example 2</a:t>
            </a:r>
            <a:r>
              <a:rPr lang="en-US" dirty="0" smtClean="0"/>
              <a:t>: Translate the following sentence into predicate logic: “Some student in this class has taken a course in Java.” </a:t>
            </a:r>
          </a:p>
          <a:p>
            <a:pPr>
              <a:buNone/>
            </a:pPr>
            <a:r>
              <a:rPr lang="en-US" b="1" dirty="0" smtClean="0"/>
              <a:t>Solution</a:t>
            </a:r>
            <a:r>
              <a:rPr lang="en-US" dirty="0" smtClean="0"/>
              <a:t>:</a:t>
            </a:r>
          </a:p>
          <a:p>
            <a:pPr>
              <a:buNone/>
            </a:pPr>
            <a:r>
              <a:rPr lang="en-US" dirty="0" smtClean="0"/>
              <a:t>First decide on the domain </a:t>
            </a:r>
            <a:r>
              <a:rPr lang="en-US" i="1" dirty="0" smtClean="0"/>
              <a:t>U</a:t>
            </a:r>
            <a:r>
              <a:rPr lang="en-US" dirty="0" smtClean="0"/>
              <a:t>. </a:t>
            </a:r>
          </a:p>
          <a:p>
            <a:pPr lvl="1">
              <a:buNone/>
            </a:pPr>
            <a:r>
              <a:rPr lang="en-US" b="1" dirty="0" smtClean="0"/>
              <a:t>Solution </a:t>
            </a:r>
            <a:r>
              <a:rPr lang="en-US" b="1" dirty="0" smtClean="0">
                <a:latin typeface="Cambria Math" pitchFamily="18" charset="0"/>
                <a:ea typeface="Cambria Math" pitchFamily="18" charset="0"/>
              </a:rPr>
              <a:t>1</a:t>
            </a:r>
            <a:r>
              <a:rPr lang="en-US" dirty="0" smtClean="0"/>
              <a:t>: If </a:t>
            </a:r>
            <a:r>
              <a:rPr lang="en-US" i="1" dirty="0" smtClean="0"/>
              <a:t>U</a:t>
            </a:r>
            <a:r>
              <a:rPr lang="en-US" dirty="0" smtClean="0"/>
              <a:t> is all students in this class, translate as </a:t>
            </a:r>
          </a:p>
          <a:p>
            <a:pPr lvl="1">
              <a:buNone/>
            </a:pPr>
            <a:r>
              <a:rPr lang="en-US" i="1" dirty="0" smtClean="0">
                <a:latin typeface="Cambria Math" pitchFamily="18" charset="0"/>
                <a:ea typeface="Cambria Math" pitchFamily="18" charset="0"/>
                <a:sym typeface="Symbol"/>
              </a:rPr>
              <a:t>                           x J(x)</a:t>
            </a:r>
          </a:p>
          <a:p>
            <a:pPr lvl="1">
              <a:buNone/>
            </a:pPr>
            <a:r>
              <a:rPr lang="en-US" b="1" dirty="0" smtClean="0"/>
              <a:t>Solution </a:t>
            </a:r>
            <a:r>
              <a:rPr lang="en-US" b="1" dirty="0" smtClean="0">
                <a:latin typeface="Cambria Math" pitchFamily="18" charset="0"/>
                <a:ea typeface="Cambria Math" pitchFamily="18" charset="0"/>
              </a:rPr>
              <a:t>1</a:t>
            </a:r>
            <a:r>
              <a:rPr lang="en-US" dirty="0" smtClean="0"/>
              <a:t>: But if </a:t>
            </a:r>
            <a:r>
              <a:rPr lang="en-US" i="1" dirty="0" smtClean="0"/>
              <a:t>U</a:t>
            </a:r>
            <a:r>
              <a:rPr lang="en-US" dirty="0" smtClean="0"/>
              <a:t> is all people, then translate as                 </a:t>
            </a:r>
            <a:r>
              <a:rPr lang="en-US" i="1" dirty="0" smtClean="0">
                <a:latin typeface="Cambria Math" pitchFamily="18" charset="0"/>
                <a:ea typeface="Cambria Math" pitchFamily="18" charset="0"/>
                <a:sym typeface="Symbol"/>
              </a:rPr>
              <a:t>x (S(x) </a:t>
            </a:r>
            <a:r>
              <a:rPr lang="en-US" i="1" dirty="0" smtClean="0">
                <a:latin typeface="Cambria Math"/>
                <a:ea typeface="Cambria Math"/>
                <a:sym typeface="Symbol"/>
              </a:rPr>
              <a:t>∧ </a:t>
            </a:r>
            <a:r>
              <a:rPr lang="en-US" i="1" dirty="0" smtClean="0">
                <a:latin typeface="Cambria Math" pitchFamily="18" charset="0"/>
                <a:ea typeface="Cambria Math" pitchFamily="18" charset="0"/>
                <a:sym typeface="Symbol"/>
              </a:rPr>
              <a:t>J(x)) </a:t>
            </a:r>
          </a:p>
          <a:p>
            <a:pPr lvl="2">
              <a:buNone/>
            </a:pPr>
            <a:r>
              <a:rPr lang="en-US" i="1" dirty="0" smtClean="0">
                <a:latin typeface="Cambria Math" pitchFamily="18" charset="0"/>
                <a:ea typeface="Cambria Math" pitchFamily="18" charset="0"/>
                <a:sym typeface="Symbol"/>
              </a:rPr>
              <a:t>        </a:t>
            </a:r>
            <a:r>
              <a:rPr lang="en-US" b="1" i="1" dirty="0" smtClean="0">
                <a:solidFill>
                  <a:srgbClr val="FF0000"/>
                </a:solidFill>
                <a:latin typeface="Cambria Math" pitchFamily="18" charset="0"/>
                <a:ea typeface="Cambria Math" pitchFamily="18" charset="0"/>
                <a:sym typeface="Symbol"/>
              </a:rPr>
              <a:t>x (S(x)</a:t>
            </a:r>
            <a:r>
              <a:rPr lang="en-US" b="1" i="1" dirty="0" smtClean="0">
                <a:solidFill>
                  <a:srgbClr val="FF0000"/>
                </a:solidFill>
                <a:latin typeface="Cambria Math"/>
                <a:ea typeface="Cambria Math"/>
                <a:sym typeface="Symbol"/>
              </a:rPr>
              <a:t>→</a:t>
            </a:r>
            <a:r>
              <a:rPr lang="en-US" b="1" i="1" dirty="0" smtClean="0">
                <a:solidFill>
                  <a:srgbClr val="FF0000"/>
                </a:solidFill>
                <a:latin typeface="Cambria Math" pitchFamily="18" charset="0"/>
                <a:ea typeface="Cambria Math" pitchFamily="18" charset="0"/>
                <a:sym typeface="Symbol"/>
              </a:rPr>
              <a:t> J(x))</a:t>
            </a:r>
            <a:r>
              <a:rPr lang="en-US" b="1" dirty="0" smtClean="0">
                <a:solidFill>
                  <a:srgbClr val="FF0000"/>
                </a:solidFill>
                <a:latin typeface="Cambria Math" pitchFamily="18" charset="0"/>
                <a:ea typeface="Cambria Math" pitchFamily="18" charset="0"/>
                <a:sym typeface="Symbol"/>
              </a:rPr>
              <a:t> is not correct. What does it mean?</a:t>
            </a:r>
            <a:endParaRPr lang="en-US" b="1" dirty="0" smtClean="0">
              <a:solidFill>
                <a:srgbClr val="FF0000"/>
              </a:solidFill>
            </a:endParaRPr>
          </a:p>
          <a:p>
            <a:pPr lvl="1"/>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Lewis Carroll Example</a:t>
            </a:r>
            <a:endParaRPr lang="en-US" dirty="0"/>
          </a:p>
        </p:txBody>
      </p:sp>
      <p:sp>
        <p:nvSpPr>
          <p:cNvPr id="5" name="Content Placeholder 4"/>
          <p:cNvSpPr>
            <a:spLocks noGrp="1"/>
          </p:cNvSpPr>
          <p:nvPr>
            <p:ph idx="1"/>
          </p:nvPr>
        </p:nvSpPr>
        <p:spPr/>
        <p:txBody>
          <a:bodyPr>
            <a:normAutofit fontScale="85000" lnSpcReduction="10000"/>
          </a:bodyPr>
          <a:lstStyle/>
          <a:p>
            <a:r>
              <a:rPr lang="en-US" dirty="0" smtClean="0"/>
              <a:t>The first two are called </a:t>
            </a:r>
            <a:r>
              <a:rPr lang="en-US" i="1" dirty="0" smtClean="0"/>
              <a:t>premises</a:t>
            </a:r>
            <a:r>
              <a:rPr lang="en-US" dirty="0" smtClean="0"/>
              <a:t> and the third is called the </a:t>
            </a:r>
            <a:r>
              <a:rPr lang="en-US" i="1" dirty="0" smtClean="0"/>
              <a:t>conclusion</a:t>
            </a:r>
            <a:r>
              <a:rPr lang="en-US" dirty="0" smtClean="0"/>
              <a:t>. </a:t>
            </a:r>
          </a:p>
          <a:p>
            <a:pPr marL="850392" lvl="1" indent="-457200">
              <a:buFont typeface="+mj-lt"/>
              <a:buAutoNum type="arabicPeriod"/>
            </a:pPr>
            <a:r>
              <a:rPr lang="en-US" dirty="0" smtClean="0"/>
              <a:t>“All lions are fierce.”</a:t>
            </a:r>
          </a:p>
          <a:p>
            <a:pPr marL="850392" lvl="1" indent="-457200">
              <a:buFont typeface="+mj-lt"/>
              <a:buAutoNum type="arabicPeriod"/>
            </a:pPr>
            <a:r>
              <a:rPr lang="en-US" dirty="0" smtClean="0"/>
              <a:t>“Some lions do not drink coffee.”</a:t>
            </a:r>
          </a:p>
          <a:p>
            <a:pPr marL="850392" lvl="1" indent="-457200">
              <a:buFont typeface="+mj-lt"/>
              <a:buAutoNum type="arabicPeriod"/>
            </a:pPr>
            <a:r>
              <a:rPr lang="en-US" dirty="0" smtClean="0"/>
              <a:t>“Some fierce creatures do not drink coffee.” </a:t>
            </a:r>
          </a:p>
          <a:p>
            <a:pPr marL="484632" indent="-457200"/>
            <a:r>
              <a:rPr lang="en-US" dirty="0" smtClean="0"/>
              <a:t>Here is one way to translate these statements to predicate logic. Let P(x), Q(x), and R(x) be the propositional functions “x is a lion,” “x is fierce,” and “x drinks coffee,” respectively.</a:t>
            </a:r>
          </a:p>
          <a:p>
            <a:pPr marL="850392" lvl="1" indent="-457200">
              <a:buFont typeface="+mj-lt"/>
              <a:buAutoNum type="arabicPeriod"/>
            </a:pPr>
            <a:r>
              <a:rPr lang="en-US" i="1" dirty="0" smtClean="0">
                <a:latin typeface="Cambria Math" pitchFamily="18" charset="0"/>
                <a:ea typeface="Cambria Math" pitchFamily="18" charset="0"/>
                <a:sym typeface="Symbol"/>
              </a:rPr>
              <a:t>x (P(x)</a:t>
            </a:r>
            <a:r>
              <a:rPr lang="en-US" i="1" dirty="0" smtClean="0">
                <a:latin typeface="Cambria Math"/>
                <a:ea typeface="Cambria Math"/>
                <a:sym typeface="Symbol"/>
              </a:rPr>
              <a:t>→ Q(x))</a:t>
            </a:r>
          </a:p>
          <a:p>
            <a:pPr marL="850392" lvl="1" indent="-457200">
              <a:buFont typeface="+mj-lt"/>
              <a:buAutoNum type="arabicPeriod"/>
            </a:pPr>
            <a:r>
              <a:rPr lang="en-US" dirty="0" smtClean="0">
                <a:sym typeface="Symbol"/>
              </a:rPr>
              <a:t></a:t>
            </a:r>
            <a:r>
              <a:rPr lang="en-US" i="1" dirty="0" smtClean="0">
                <a:latin typeface="Cambria Math" pitchFamily="18" charset="0"/>
                <a:ea typeface="Cambria Math" pitchFamily="18" charset="0"/>
                <a:sym typeface="Symbol"/>
              </a:rPr>
              <a:t>x (P(x) </a:t>
            </a:r>
            <a:r>
              <a:rPr lang="en-US" dirty="0" smtClean="0">
                <a:latin typeface="Cambria Math"/>
                <a:ea typeface="Cambria Math"/>
                <a:sym typeface="Symbol"/>
              </a:rPr>
              <a:t>∧ ¬</a:t>
            </a:r>
            <a:r>
              <a:rPr lang="en-US" i="1" dirty="0" smtClean="0">
                <a:latin typeface="Cambria Math" pitchFamily="18" charset="0"/>
                <a:ea typeface="Cambria Math" pitchFamily="18" charset="0"/>
                <a:sym typeface="Symbol"/>
              </a:rPr>
              <a:t>R(x))</a:t>
            </a:r>
          </a:p>
          <a:p>
            <a:pPr marL="850392" lvl="1" indent="-457200">
              <a:buFont typeface="+mj-lt"/>
              <a:buAutoNum type="arabicPeriod"/>
            </a:pPr>
            <a:r>
              <a:rPr lang="en-US" dirty="0" smtClean="0">
                <a:sym typeface="Symbol"/>
              </a:rPr>
              <a:t></a:t>
            </a:r>
            <a:r>
              <a:rPr lang="en-US" i="1" dirty="0" smtClean="0">
                <a:latin typeface="Cambria Math" pitchFamily="18" charset="0"/>
                <a:ea typeface="Cambria Math" pitchFamily="18" charset="0"/>
                <a:sym typeface="Symbol"/>
              </a:rPr>
              <a:t>x (Q(x) </a:t>
            </a:r>
            <a:r>
              <a:rPr lang="en-US" dirty="0" smtClean="0">
                <a:latin typeface="Cambria Math"/>
                <a:ea typeface="Cambria Math"/>
                <a:sym typeface="Symbol"/>
              </a:rPr>
              <a:t>∧ ¬</a:t>
            </a:r>
            <a:r>
              <a:rPr lang="en-US" i="1" dirty="0" smtClean="0">
                <a:latin typeface="Cambria Math" pitchFamily="18" charset="0"/>
                <a:ea typeface="Cambria Math" pitchFamily="18" charset="0"/>
                <a:sym typeface="Symbol"/>
              </a:rPr>
              <a:t>R(x))</a:t>
            </a:r>
          </a:p>
          <a:p>
            <a:pPr marL="484632" indent="-457200"/>
            <a:r>
              <a:rPr lang="en-US" dirty="0" smtClean="0"/>
              <a:t>Later we will see how to prove that the conclusion follows from the premises.</a:t>
            </a:r>
          </a:p>
          <a:p>
            <a:pPr marL="850392" lvl="1" indent="-457200">
              <a:buFont typeface="+mj-lt"/>
              <a:buAutoNum type="arabicPeriod"/>
            </a:pPr>
            <a:endParaRPr lang="en-US" dirty="0"/>
          </a:p>
        </p:txBody>
      </p:sp>
      <p:pic>
        <p:nvPicPr>
          <p:cNvPr id="6" name="Content Placeholder 3" descr="0110.jpg"/>
          <p:cNvPicPr>
            <a:picLocks noChangeAspect="1"/>
          </p:cNvPicPr>
          <p:nvPr/>
        </p:nvPicPr>
        <p:blipFill>
          <a:blip r:embed="rId2" cstate="print"/>
          <a:stretch>
            <a:fillRect/>
          </a:stretch>
        </p:blipFill>
        <p:spPr>
          <a:xfrm>
            <a:off x="7086600" y="76200"/>
            <a:ext cx="886968" cy="1036320"/>
          </a:xfrm>
          <a:prstGeom prst="rect">
            <a:avLst/>
          </a:prstGeom>
        </p:spPr>
      </p:pic>
      <p:sp>
        <p:nvSpPr>
          <p:cNvPr id="7" name="TextBox 6"/>
          <p:cNvSpPr txBox="1"/>
          <p:nvPr/>
        </p:nvSpPr>
        <p:spPr>
          <a:xfrm>
            <a:off x="6096000" y="1066800"/>
            <a:ext cx="2895600" cy="923330"/>
          </a:xfrm>
          <a:prstGeom prst="rect">
            <a:avLst/>
          </a:prstGeom>
          <a:noFill/>
        </p:spPr>
        <p:txBody>
          <a:bodyPr wrap="square" rtlCol="0">
            <a:spAutoFit/>
          </a:bodyPr>
          <a:lstStyle/>
          <a:p>
            <a:r>
              <a:rPr lang="en-US" dirty="0" smtClean="0"/>
              <a:t>Charles </a:t>
            </a:r>
            <a:r>
              <a:rPr lang="en-US" dirty="0" err="1" smtClean="0"/>
              <a:t>Lutwidge</a:t>
            </a:r>
            <a:r>
              <a:rPr lang="en-US" dirty="0" smtClean="0"/>
              <a:t> Dodgson</a:t>
            </a:r>
          </a:p>
          <a:p>
            <a:r>
              <a:rPr lang="en-US" dirty="0" smtClean="0"/>
              <a:t>   (AKA Lewis </a:t>
            </a:r>
            <a:r>
              <a:rPr lang="en-US" dirty="0" err="1" smtClean="0"/>
              <a:t>Caroll</a:t>
            </a:r>
            <a:r>
              <a:rPr lang="en-US" dirty="0" smtClean="0"/>
              <a:t>)</a:t>
            </a:r>
          </a:p>
          <a:p>
            <a:r>
              <a:rPr lang="en-US" dirty="0" smtClean="0"/>
              <a:t>        (1832-1898)</a:t>
            </a:r>
            <a:endParaRPr lang="en-US" dirty="0"/>
          </a:p>
        </p:txBody>
      </p:sp>
      <p:sp>
        <p:nvSpPr>
          <p:cNvPr id="8" name="Slide Number Placeholder 7"/>
          <p:cNvSpPr>
            <a:spLocks noGrp="1"/>
          </p:cNvSpPr>
          <p:nvPr>
            <p:ph type="sldNum" sz="quarter" idx="12"/>
          </p:nvPr>
        </p:nvSpPr>
        <p:spPr/>
        <p:txBody>
          <a:bodyPr/>
          <a:lstStyle/>
          <a:p>
            <a:fld id="{9CA217EF-0505-4C33-BB20-8A8DF2039023}" type="slidenum">
              <a:rPr lang="en-US" smtClean="0"/>
              <a:pPr/>
              <a:t>28</a:t>
            </a:fld>
            <a:endParaRPr lang="en-US"/>
          </a:p>
        </p:txBody>
      </p:sp>
      <p:sp>
        <p:nvSpPr>
          <p:cNvPr id="9" name="Cloud 8"/>
          <p:cNvSpPr/>
          <p:nvPr/>
        </p:nvSpPr>
        <p:spPr>
          <a:xfrm>
            <a:off x="5334000" y="2438400"/>
            <a:ext cx="3810000" cy="9144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Self study to Slide 40</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Specification Example</a:t>
            </a:r>
            <a:endParaRPr lang="en-US" dirty="0"/>
          </a:p>
        </p:txBody>
      </p:sp>
      <p:sp>
        <p:nvSpPr>
          <p:cNvPr id="3" name="Content Placeholder 2"/>
          <p:cNvSpPr>
            <a:spLocks noGrp="1"/>
          </p:cNvSpPr>
          <p:nvPr>
            <p:ph idx="1"/>
          </p:nvPr>
        </p:nvSpPr>
        <p:spPr>
          <a:xfrm>
            <a:off x="304800" y="1828800"/>
            <a:ext cx="8229600" cy="4389120"/>
          </a:xfrm>
        </p:spPr>
        <p:txBody>
          <a:bodyPr>
            <a:normAutofit/>
          </a:bodyPr>
          <a:lstStyle/>
          <a:p>
            <a:r>
              <a:rPr lang="en-US" sz="2000" dirty="0" smtClean="0"/>
              <a:t>Predicate logic is used for specifying properties that systems must satisfy.</a:t>
            </a:r>
          </a:p>
          <a:p>
            <a:r>
              <a:rPr lang="en-US" sz="2000" dirty="0" smtClean="0"/>
              <a:t>For example, translate into predicate logic:</a:t>
            </a:r>
          </a:p>
          <a:p>
            <a:pPr lvl="1"/>
            <a:r>
              <a:rPr lang="en-US" sz="2000" dirty="0" smtClean="0"/>
              <a:t>“Every mail message larger than one megabyte will be compressed.”</a:t>
            </a:r>
          </a:p>
          <a:p>
            <a:pPr lvl="1"/>
            <a:r>
              <a:rPr lang="en-US" sz="2000" dirty="0" smtClean="0"/>
              <a:t>“If a user is active, at least one network link will be available.”</a:t>
            </a:r>
          </a:p>
          <a:p>
            <a:r>
              <a:rPr lang="en-US" sz="2000" dirty="0" smtClean="0"/>
              <a:t>Decide on predicates and domains (left implicit here) for the variables:</a:t>
            </a:r>
          </a:p>
          <a:p>
            <a:pPr lvl="1"/>
            <a:r>
              <a:rPr lang="en-US" sz="1800" dirty="0" smtClean="0"/>
              <a:t>Let </a:t>
            </a:r>
            <a:r>
              <a:rPr lang="en-US" sz="1800" i="1" dirty="0" smtClean="0"/>
              <a:t>L</a:t>
            </a:r>
            <a:r>
              <a:rPr lang="en-US" sz="1800" dirty="0" smtClean="0"/>
              <a:t>(</a:t>
            </a:r>
            <a:r>
              <a:rPr lang="en-US" sz="1800" i="1" dirty="0" smtClean="0"/>
              <a:t>m</a:t>
            </a:r>
            <a:r>
              <a:rPr lang="en-US" sz="1800" dirty="0" smtClean="0"/>
              <a:t>, </a:t>
            </a:r>
            <a:r>
              <a:rPr lang="en-US" sz="1800" i="1" dirty="0" smtClean="0"/>
              <a:t>y</a:t>
            </a:r>
            <a:r>
              <a:rPr lang="en-US" sz="1800" dirty="0" smtClean="0"/>
              <a:t>) be “Mail message </a:t>
            </a:r>
            <a:r>
              <a:rPr lang="en-US" sz="1800" i="1" dirty="0" smtClean="0"/>
              <a:t>m</a:t>
            </a:r>
            <a:r>
              <a:rPr lang="en-US" sz="1800" dirty="0" smtClean="0"/>
              <a:t> is larger than </a:t>
            </a:r>
            <a:r>
              <a:rPr lang="en-US" sz="1800" i="1" dirty="0" smtClean="0"/>
              <a:t>y</a:t>
            </a:r>
            <a:r>
              <a:rPr lang="en-US" sz="1800" dirty="0" smtClean="0"/>
              <a:t> megabytes.”</a:t>
            </a:r>
          </a:p>
          <a:p>
            <a:pPr lvl="1"/>
            <a:r>
              <a:rPr lang="en-US" sz="1800" dirty="0" smtClean="0"/>
              <a:t>Let </a:t>
            </a:r>
            <a:r>
              <a:rPr lang="en-US" sz="1800" i="1" dirty="0" smtClean="0"/>
              <a:t>C</a:t>
            </a:r>
            <a:r>
              <a:rPr lang="en-US" sz="1800" dirty="0" smtClean="0"/>
              <a:t>(</a:t>
            </a:r>
            <a:r>
              <a:rPr lang="en-US" sz="1800" i="1" dirty="0" smtClean="0"/>
              <a:t>m</a:t>
            </a:r>
            <a:r>
              <a:rPr lang="en-US" sz="1800" dirty="0" smtClean="0"/>
              <a:t>) denote “Mail message </a:t>
            </a:r>
            <a:r>
              <a:rPr lang="en-US" sz="1800" i="1" dirty="0" smtClean="0"/>
              <a:t>m</a:t>
            </a:r>
            <a:r>
              <a:rPr lang="en-US" sz="1800" dirty="0" smtClean="0"/>
              <a:t> will be compressed.”</a:t>
            </a:r>
          </a:p>
          <a:p>
            <a:pPr lvl="1"/>
            <a:r>
              <a:rPr lang="en-US" sz="1800" dirty="0" smtClean="0"/>
              <a:t>Let </a:t>
            </a:r>
            <a:r>
              <a:rPr lang="en-US" sz="1800" i="1" dirty="0" smtClean="0"/>
              <a:t>A</a:t>
            </a:r>
            <a:r>
              <a:rPr lang="en-US" sz="1800" dirty="0" smtClean="0"/>
              <a:t>(</a:t>
            </a:r>
            <a:r>
              <a:rPr lang="en-US" sz="1800" i="1" dirty="0" smtClean="0"/>
              <a:t>u</a:t>
            </a:r>
            <a:r>
              <a:rPr lang="en-US" sz="1800" dirty="0" smtClean="0"/>
              <a:t>) represent “User </a:t>
            </a:r>
            <a:r>
              <a:rPr lang="en-US" sz="1800" i="1" dirty="0" smtClean="0"/>
              <a:t>u</a:t>
            </a:r>
            <a:r>
              <a:rPr lang="en-US" sz="1800" dirty="0" smtClean="0"/>
              <a:t> is active.”</a:t>
            </a:r>
          </a:p>
          <a:p>
            <a:pPr lvl="1"/>
            <a:r>
              <a:rPr lang="en-US" sz="1800" dirty="0" smtClean="0"/>
              <a:t>Let </a:t>
            </a:r>
            <a:r>
              <a:rPr lang="en-US" sz="1800" i="1" dirty="0" smtClean="0"/>
              <a:t>S</a:t>
            </a:r>
            <a:r>
              <a:rPr lang="en-US" sz="1800" dirty="0" smtClean="0"/>
              <a:t>(</a:t>
            </a:r>
            <a:r>
              <a:rPr lang="en-US" sz="1800" i="1" dirty="0" smtClean="0"/>
              <a:t>n, x</a:t>
            </a:r>
            <a:r>
              <a:rPr lang="en-US" sz="1800" dirty="0" smtClean="0"/>
              <a:t>) represent “Network link </a:t>
            </a:r>
            <a:r>
              <a:rPr lang="en-US" sz="1800" i="1" dirty="0" smtClean="0"/>
              <a:t>n</a:t>
            </a:r>
            <a:r>
              <a:rPr lang="en-US" sz="1800" dirty="0" smtClean="0"/>
              <a:t> is state </a:t>
            </a:r>
            <a:r>
              <a:rPr lang="en-US" sz="1800" i="1" dirty="0" smtClean="0"/>
              <a:t>x</a:t>
            </a:r>
            <a:r>
              <a:rPr lang="en-US" sz="1800" dirty="0" smtClean="0"/>
              <a:t>.</a:t>
            </a:r>
          </a:p>
          <a:p>
            <a:r>
              <a:rPr lang="en-US" sz="2000" dirty="0" smtClean="0"/>
              <a:t>Now we have:</a:t>
            </a:r>
          </a:p>
          <a:p>
            <a:endParaRPr lang="en-US" sz="2000" dirty="0" smtClean="0"/>
          </a:p>
          <a:p>
            <a:pPr>
              <a:buNone/>
            </a:pPr>
            <a:endParaRPr lang="en-US" sz="2000" dirty="0" smtClean="0"/>
          </a:p>
          <a:p>
            <a:endParaRPr lang="en-US" sz="2000" dirty="0" smtClean="0"/>
          </a:p>
          <a:p>
            <a:endParaRPr lang="en-US" sz="2000" dirty="0" smtClean="0"/>
          </a:p>
          <a:p>
            <a:endParaRPr lang="en-US" sz="2000" dirty="0" smtClean="0"/>
          </a:p>
          <a:p>
            <a:pPr lvl="1">
              <a:buNone/>
            </a:pPr>
            <a:endParaRPr lang="en-US" dirty="0" smtClean="0"/>
          </a:p>
        </p:txBody>
      </p:sp>
      <p:pic>
        <p:nvPicPr>
          <p:cNvPr id="7" name="Picture 6" descr="addin_tmp.png"/>
          <p:cNvPicPr>
            <a:picLocks noChangeAspect="1"/>
          </p:cNvPicPr>
          <p:nvPr>
            <p:custDataLst>
              <p:tags r:id="rId1"/>
            </p:custDataLst>
          </p:nvPr>
        </p:nvPicPr>
        <p:blipFill>
          <a:blip r:embed="rId4" cstate="print"/>
          <a:stretch>
            <a:fillRect/>
          </a:stretch>
        </p:blipFill>
        <p:spPr>
          <a:xfrm>
            <a:off x="2743200" y="5410200"/>
            <a:ext cx="2974181" cy="319088"/>
          </a:xfrm>
          <a:prstGeom prst="rect">
            <a:avLst/>
          </a:prstGeom>
        </p:spPr>
      </p:pic>
      <p:pic>
        <p:nvPicPr>
          <p:cNvPr id="6" name="Picture 5" descr="addin_tmp.png"/>
          <p:cNvPicPr>
            <a:picLocks noChangeAspect="1"/>
          </p:cNvPicPr>
          <p:nvPr>
            <p:custDataLst>
              <p:tags r:id="rId2"/>
            </p:custDataLst>
          </p:nvPr>
        </p:nvPicPr>
        <p:blipFill>
          <a:blip r:embed="rId5" cstate="print"/>
          <a:stretch>
            <a:fillRect/>
          </a:stretch>
        </p:blipFill>
        <p:spPr>
          <a:xfrm>
            <a:off x="2133600" y="5867400"/>
            <a:ext cx="3988594" cy="319088"/>
          </a:xfrm>
          <a:prstGeom prst="rect">
            <a:avLst/>
          </a:prstGeom>
        </p:spPr>
      </p:pic>
      <p:sp>
        <p:nvSpPr>
          <p:cNvPr id="8" name="Slide Number Placeholder 7"/>
          <p:cNvSpPr>
            <a:spLocks noGrp="1"/>
          </p:cNvSpPr>
          <p:nvPr>
            <p:ph type="sldNum" sz="quarter" idx="12"/>
          </p:nvPr>
        </p:nvSpPr>
        <p:spPr/>
        <p:txBody>
          <a:bodyPr/>
          <a:lstStyle/>
          <a:p>
            <a:fld id="{9CA217EF-0505-4C33-BB20-8A8DF2039023}"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Fun with Translating from English into Logical Expressions</a:t>
            </a:r>
            <a:endParaRPr lang="en-US" dirty="0"/>
          </a:p>
        </p:txBody>
      </p:sp>
      <p:sp>
        <p:nvSpPr>
          <p:cNvPr id="3" name="Content Placeholder 2"/>
          <p:cNvSpPr>
            <a:spLocks noGrp="1"/>
          </p:cNvSpPr>
          <p:nvPr>
            <p:ph idx="1"/>
          </p:nvPr>
        </p:nvSpPr>
        <p:spPr/>
        <p:txBody>
          <a:bodyPr/>
          <a:lstStyle/>
          <a:p>
            <a:r>
              <a:rPr lang="en-US" dirty="0" smtClean="0"/>
              <a:t>U = {</a:t>
            </a:r>
            <a:r>
              <a:rPr lang="en-US" dirty="0" err="1" smtClean="0"/>
              <a:t>fleegles</a:t>
            </a:r>
            <a:r>
              <a:rPr lang="en-US" dirty="0" smtClean="0"/>
              <a:t>, </a:t>
            </a:r>
            <a:r>
              <a:rPr lang="en-US" dirty="0" err="1" smtClean="0"/>
              <a:t>snurds</a:t>
            </a:r>
            <a:r>
              <a:rPr lang="en-US" dirty="0" smtClean="0"/>
              <a:t>, thingamabobs}</a:t>
            </a:r>
          </a:p>
          <a:p>
            <a:pPr lvl="1">
              <a:buNone/>
            </a:pPr>
            <a:r>
              <a:rPr lang="en-US" i="1" dirty="0" smtClean="0"/>
              <a:t>F(x)</a:t>
            </a:r>
            <a:r>
              <a:rPr lang="en-US" dirty="0" smtClean="0"/>
              <a:t>: </a:t>
            </a:r>
            <a:r>
              <a:rPr lang="en-US" i="1" dirty="0" smtClean="0"/>
              <a:t>x</a:t>
            </a:r>
            <a:r>
              <a:rPr lang="en-US" dirty="0" smtClean="0"/>
              <a:t> is a </a:t>
            </a:r>
            <a:r>
              <a:rPr lang="en-US" dirty="0" err="1" smtClean="0"/>
              <a:t>fleegle</a:t>
            </a:r>
            <a:endParaRPr lang="en-US" dirty="0" smtClean="0"/>
          </a:p>
          <a:p>
            <a:pPr lvl="1">
              <a:buNone/>
            </a:pPr>
            <a:r>
              <a:rPr lang="en-US" i="1" dirty="0" smtClean="0"/>
              <a:t>S(x)</a:t>
            </a:r>
            <a:r>
              <a:rPr lang="en-US" dirty="0" smtClean="0"/>
              <a:t>: </a:t>
            </a:r>
            <a:r>
              <a:rPr lang="en-US" i="1" dirty="0" smtClean="0"/>
              <a:t>x</a:t>
            </a:r>
            <a:r>
              <a:rPr lang="en-US" dirty="0" smtClean="0"/>
              <a:t> is a </a:t>
            </a:r>
            <a:r>
              <a:rPr lang="en-US" dirty="0" err="1" smtClean="0"/>
              <a:t>snurd</a:t>
            </a:r>
            <a:endParaRPr lang="en-US" dirty="0" smtClean="0"/>
          </a:p>
          <a:p>
            <a:pPr lvl="1">
              <a:buNone/>
            </a:pPr>
            <a:r>
              <a:rPr lang="en-US" i="1" dirty="0" smtClean="0"/>
              <a:t>T(x)</a:t>
            </a:r>
            <a:r>
              <a:rPr lang="en-US" dirty="0" smtClean="0"/>
              <a:t>: x is a thingamabob</a:t>
            </a:r>
          </a:p>
          <a:p>
            <a:pPr>
              <a:buNone/>
            </a:pPr>
            <a:r>
              <a:rPr lang="en-US" b="1" dirty="0" smtClean="0"/>
              <a:t>   </a:t>
            </a:r>
            <a:r>
              <a:rPr lang="en-US" dirty="0" smtClean="0"/>
              <a:t>Translate “Everything is a </a:t>
            </a:r>
            <a:r>
              <a:rPr lang="en-US" dirty="0" err="1" smtClean="0"/>
              <a:t>fleegle</a:t>
            </a:r>
            <a:r>
              <a:rPr lang="en-US" dirty="0" smtClean="0"/>
              <a:t>”</a:t>
            </a:r>
          </a:p>
          <a:p>
            <a:pPr>
              <a:buNone/>
            </a:pPr>
            <a:endParaRPr lang="en-US" dirty="0" smtClean="0"/>
          </a:p>
          <a:p>
            <a:pPr>
              <a:buNone/>
            </a:pPr>
            <a:r>
              <a:rPr lang="en-US" b="1" dirty="0" smtClean="0"/>
              <a:t>    Solution</a:t>
            </a:r>
            <a:r>
              <a:rPr lang="en-US" dirty="0" smtClean="0"/>
              <a:t>: </a:t>
            </a:r>
            <a:r>
              <a:rPr lang="en-US" i="1" dirty="0" smtClean="0">
                <a:latin typeface="Cambria Math" pitchFamily="18" charset="0"/>
                <a:ea typeface="Cambria Math" pitchFamily="18" charset="0"/>
                <a:sym typeface="Symbol"/>
              </a:rPr>
              <a:t>x F(x)</a:t>
            </a:r>
            <a:endParaRPr lang="en-US" i="1" dirty="0" smtClean="0">
              <a:latin typeface="Cambria Math" pitchFamily="18" charset="0"/>
              <a:ea typeface="Cambria Math" pitchFamily="18" charset="0"/>
            </a:endParaRP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30</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(cont)</a:t>
            </a:r>
            <a:endParaRPr lang="en-US" dirty="0"/>
          </a:p>
        </p:txBody>
      </p:sp>
      <p:sp>
        <p:nvSpPr>
          <p:cNvPr id="3" name="Content Placeholder 2"/>
          <p:cNvSpPr>
            <a:spLocks noGrp="1"/>
          </p:cNvSpPr>
          <p:nvPr>
            <p:ph idx="1"/>
          </p:nvPr>
        </p:nvSpPr>
        <p:spPr/>
        <p:txBody>
          <a:bodyPr/>
          <a:lstStyle/>
          <a:p>
            <a:r>
              <a:rPr lang="en-US" dirty="0" smtClean="0"/>
              <a:t>U = {</a:t>
            </a:r>
            <a:r>
              <a:rPr lang="en-US" dirty="0" err="1" smtClean="0"/>
              <a:t>fleegles</a:t>
            </a:r>
            <a:r>
              <a:rPr lang="en-US" dirty="0" smtClean="0"/>
              <a:t>, </a:t>
            </a:r>
            <a:r>
              <a:rPr lang="en-US" dirty="0" err="1" smtClean="0"/>
              <a:t>snurds</a:t>
            </a:r>
            <a:r>
              <a:rPr lang="en-US" dirty="0" smtClean="0"/>
              <a:t>, thingamabobs}</a:t>
            </a:r>
          </a:p>
          <a:p>
            <a:pPr lvl="1">
              <a:buNone/>
            </a:pPr>
            <a:r>
              <a:rPr lang="en-US" i="1" dirty="0" smtClean="0"/>
              <a:t>F(x)</a:t>
            </a:r>
            <a:r>
              <a:rPr lang="en-US" dirty="0" smtClean="0"/>
              <a:t>: </a:t>
            </a:r>
            <a:r>
              <a:rPr lang="en-US" i="1" dirty="0" smtClean="0"/>
              <a:t>x</a:t>
            </a:r>
            <a:r>
              <a:rPr lang="en-US" dirty="0" smtClean="0"/>
              <a:t> is a </a:t>
            </a:r>
            <a:r>
              <a:rPr lang="en-US" dirty="0" err="1" smtClean="0"/>
              <a:t>fleegle</a:t>
            </a:r>
            <a:endParaRPr lang="en-US" dirty="0" smtClean="0"/>
          </a:p>
          <a:p>
            <a:pPr lvl="1">
              <a:buNone/>
            </a:pPr>
            <a:r>
              <a:rPr lang="en-US" i="1" dirty="0" smtClean="0"/>
              <a:t>S(x)</a:t>
            </a:r>
            <a:r>
              <a:rPr lang="en-US" dirty="0" smtClean="0"/>
              <a:t>: </a:t>
            </a:r>
            <a:r>
              <a:rPr lang="en-US" i="1" dirty="0" smtClean="0"/>
              <a:t>x</a:t>
            </a:r>
            <a:r>
              <a:rPr lang="en-US" dirty="0" smtClean="0"/>
              <a:t> is a </a:t>
            </a:r>
            <a:r>
              <a:rPr lang="en-US" dirty="0" err="1" smtClean="0"/>
              <a:t>snurd</a:t>
            </a:r>
            <a:endParaRPr lang="en-US" dirty="0" smtClean="0"/>
          </a:p>
          <a:p>
            <a:pPr lvl="1">
              <a:buNone/>
            </a:pPr>
            <a:r>
              <a:rPr lang="en-US" i="1" dirty="0" smtClean="0"/>
              <a:t>T(x)</a:t>
            </a:r>
            <a:r>
              <a:rPr lang="en-US" dirty="0" smtClean="0"/>
              <a:t>: </a:t>
            </a:r>
            <a:r>
              <a:rPr lang="en-US" i="1" dirty="0" smtClean="0"/>
              <a:t>x</a:t>
            </a:r>
            <a:r>
              <a:rPr lang="en-US" dirty="0" smtClean="0"/>
              <a:t> is a thingamabob</a:t>
            </a:r>
          </a:p>
          <a:p>
            <a:pPr>
              <a:buNone/>
            </a:pPr>
            <a:r>
              <a:rPr lang="en-US" dirty="0" smtClean="0"/>
              <a:t>   “Nothing is a </a:t>
            </a:r>
            <a:r>
              <a:rPr lang="en-US" dirty="0" err="1" smtClean="0"/>
              <a:t>snurd</a:t>
            </a:r>
            <a:r>
              <a:rPr lang="en-US" dirty="0" smtClean="0"/>
              <a:t>.”</a:t>
            </a:r>
          </a:p>
          <a:p>
            <a:endParaRPr lang="en-US" dirty="0" smtClean="0"/>
          </a:p>
          <a:p>
            <a:pPr>
              <a:buNone/>
            </a:pPr>
            <a:r>
              <a:rPr lang="en-US" b="1" dirty="0" smtClean="0"/>
              <a:t>     Solution</a:t>
            </a:r>
            <a:r>
              <a:rPr lang="en-US" dirty="0" smtClean="0"/>
              <a:t>: </a:t>
            </a:r>
            <a:r>
              <a:rPr lang="en-US" dirty="0" smtClean="0">
                <a:latin typeface="Cambria Math"/>
                <a:ea typeface="Cambria Math"/>
              </a:rPr>
              <a:t>¬</a:t>
            </a:r>
            <a:r>
              <a:rPr lang="en-US" dirty="0" smtClean="0">
                <a:sym typeface="Symbol"/>
              </a:rPr>
              <a:t></a:t>
            </a:r>
            <a:r>
              <a:rPr lang="en-US" i="1" dirty="0" smtClean="0">
                <a:latin typeface="Cambria Math" pitchFamily="18" charset="0"/>
                <a:ea typeface="Cambria Math" pitchFamily="18" charset="0"/>
                <a:sym typeface="Symbol"/>
              </a:rPr>
              <a:t>x S(x)   </a:t>
            </a:r>
            <a:r>
              <a:rPr lang="en-US" dirty="0" smtClean="0">
                <a:latin typeface="Cambria Math" pitchFamily="18" charset="0"/>
                <a:ea typeface="Cambria Math" pitchFamily="18" charset="0"/>
                <a:sym typeface="Symbol"/>
              </a:rPr>
              <a:t>What is this equivalent to?</a:t>
            </a:r>
            <a:endParaRPr lang="en-US" dirty="0" smtClean="0">
              <a:latin typeface="Cambria Math" pitchFamily="18" charset="0"/>
              <a:ea typeface="Cambria Math" pitchFamily="18" charset="0"/>
            </a:endParaRPr>
          </a:p>
          <a:p>
            <a:pPr>
              <a:buNone/>
            </a:pPr>
            <a:r>
              <a:rPr lang="en-US" dirty="0" smtClean="0"/>
              <a:t>     </a:t>
            </a:r>
            <a:r>
              <a:rPr lang="en-US" b="1" dirty="0" smtClean="0"/>
              <a:t>Solution</a:t>
            </a:r>
            <a:r>
              <a:rPr lang="en-US" dirty="0" smtClean="0"/>
              <a:t>:   </a:t>
            </a:r>
            <a:r>
              <a:rPr lang="en-US" dirty="0" smtClean="0">
                <a:sym typeface="Symbol"/>
              </a:rPr>
              <a:t></a:t>
            </a:r>
            <a:r>
              <a:rPr lang="en-US" i="1" dirty="0" smtClean="0">
                <a:latin typeface="Cambria Math" pitchFamily="18" charset="0"/>
                <a:ea typeface="Cambria Math" pitchFamily="18" charset="0"/>
                <a:sym typeface="Symbol"/>
              </a:rPr>
              <a:t>x </a:t>
            </a:r>
            <a:r>
              <a:rPr lang="en-US" dirty="0" smtClean="0">
                <a:latin typeface="Cambria Math"/>
                <a:ea typeface="Cambria Math"/>
              </a:rPr>
              <a:t>¬ </a:t>
            </a:r>
            <a:r>
              <a:rPr lang="en-US" i="1" dirty="0" smtClean="0">
                <a:latin typeface="Cambria Math" pitchFamily="18" charset="0"/>
                <a:ea typeface="Cambria Math" pitchFamily="18" charset="0"/>
                <a:sym typeface="Symbol"/>
              </a:rPr>
              <a:t>S(x) </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31</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(cont)</a:t>
            </a:r>
            <a:endParaRPr lang="en-US" dirty="0"/>
          </a:p>
        </p:txBody>
      </p:sp>
      <p:sp>
        <p:nvSpPr>
          <p:cNvPr id="3" name="Content Placeholder 2"/>
          <p:cNvSpPr>
            <a:spLocks noGrp="1"/>
          </p:cNvSpPr>
          <p:nvPr>
            <p:ph idx="1"/>
          </p:nvPr>
        </p:nvSpPr>
        <p:spPr/>
        <p:txBody>
          <a:bodyPr/>
          <a:lstStyle/>
          <a:p>
            <a:r>
              <a:rPr lang="en-US" dirty="0" smtClean="0"/>
              <a:t>U = {</a:t>
            </a:r>
            <a:r>
              <a:rPr lang="en-US" dirty="0" err="1" smtClean="0"/>
              <a:t>fleegles</a:t>
            </a:r>
            <a:r>
              <a:rPr lang="en-US" dirty="0" smtClean="0"/>
              <a:t>, </a:t>
            </a:r>
            <a:r>
              <a:rPr lang="en-US" dirty="0" err="1" smtClean="0"/>
              <a:t>snurds</a:t>
            </a:r>
            <a:r>
              <a:rPr lang="en-US" dirty="0" smtClean="0"/>
              <a:t>, thingamabobs}</a:t>
            </a:r>
          </a:p>
          <a:p>
            <a:pPr lvl="1">
              <a:buNone/>
            </a:pPr>
            <a:r>
              <a:rPr lang="en-US" i="1" dirty="0" smtClean="0"/>
              <a:t>F(x)</a:t>
            </a:r>
            <a:r>
              <a:rPr lang="en-US" dirty="0" smtClean="0"/>
              <a:t>: </a:t>
            </a:r>
            <a:r>
              <a:rPr lang="en-US" i="1" dirty="0" smtClean="0"/>
              <a:t>x</a:t>
            </a:r>
            <a:r>
              <a:rPr lang="en-US" dirty="0" smtClean="0"/>
              <a:t> is a </a:t>
            </a:r>
            <a:r>
              <a:rPr lang="en-US" dirty="0" err="1" smtClean="0"/>
              <a:t>fleegle</a:t>
            </a:r>
            <a:endParaRPr lang="en-US" dirty="0" smtClean="0"/>
          </a:p>
          <a:p>
            <a:pPr lvl="1">
              <a:buNone/>
            </a:pPr>
            <a:r>
              <a:rPr lang="en-US" i="1" dirty="0" smtClean="0"/>
              <a:t>S(x)</a:t>
            </a:r>
            <a:r>
              <a:rPr lang="en-US" dirty="0" smtClean="0"/>
              <a:t>: </a:t>
            </a:r>
            <a:r>
              <a:rPr lang="en-US" i="1" dirty="0" smtClean="0"/>
              <a:t>x</a:t>
            </a:r>
            <a:r>
              <a:rPr lang="en-US" dirty="0" smtClean="0"/>
              <a:t> is a </a:t>
            </a:r>
            <a:r>
              <a:rPr lang="en-US" dirty="0" err="1" smtClean="0"/>
              <a:t>snurd</a:t>
            </a:r>
            <a:endParaRPr lang="en-US" dirty="0" smtClean="0"/>
          </a:p>
          <a:p>
            <a:pPr lvl="1">
              <a:buNone/>
            </a:pPr>
            <a:r>
              <a:rPr lang="en-US" i="1" dirty="0" smtClean="0"/>
              <a:t>T(x)</a:t>
            </a:r>
            <a:r>
              <a:rPr lang="en-US" dirty="0" smtClean="0"/>
              <a:t>: </a:t>
            </a:r>
            <a:r>
              <a:rPr lang="en-US" i="1" dirty="0" smtClean="0"/>
              <a:t>x</a:t>
            </a:r>
            <a:r>
              <a:rPr lang="en-US" dirty="0" smtClean="0"/>
              <a:t> is a thingamabob</a:t>
            </a:r>
          </a:p>
          <a:p>
            <a:pPr>
              <a:buNone/>
            </a:pPr>
            <a:r>
              <a:rPr lang="en-US" dirty="0" smtClean="0"/>
              <a:t>  “All </a:t>
            </a:r>
            <a:r>
              <a:rPr lang="en-US" dirty="0" err="1" smtClean="0"/>
              <a:t>fleegles</a:t>
            </a:r>
            <a:r>
              <a:rPr lang="en-US" dirty="0" smtClean="0"/>
              <a:t> are </a:t>
            </a:r>
            <a:r>
              <a:rPr lang="en-US" dirty="0" err="1" smtClean="0"/>
              <a:t>snurds</a:t>
            </a:r>
            <a:r>
              <a:rPr lang="en-US" dirty="0" smtClean="0"/>
              <a:t>.”</a:t>
            </a:r>
          </a:p>
          <a:p>
            <a:endParaRPr lang="en-US" dirty="0" smtClean="0"/>
          </a:p>
          <a:p>
            <a:pPr>
              <a:buNone/>
            </a:pPr>
            <a:r>
              <a:rPr lang="en-US" b="1" dirty="0" smtClean="0"/>
              <a:t>   Solution</a:t>
            </a:r>
            <a:r>
              <a:rPr lang="en-US" dirty="0" smtClean="0"/>
              <a:t>: </a:t>
            </a:r>
            <a:r>
              <a:rPr lang="en-US" i="1" dirty="0" smtClean="0">
                <a:latin typeface="Cambria Math" pitchFamily="18" charset="0"/>
                <a:ea typeface="Cambria Math" pitchFamily="18" charset="0"/>
                <a:sym typeface="Symbol"/>
              </a:rPr>
              <a:t>x (F(x)</a:t>
            </a:r>
            <a:r>
              <a:rPr lang="en-US" i="1" dirty="0" smtClean="0">
                <a:latin typeface="Cambria Math"/>
                <a:ea typeface="Cambria Math"/>
                <a:sym typeface="Symbol"/>
              </a:rPr>
              <a:t>→ S(x))</a:t>
            </a:r>
            <a:endParaRPr lang="en-US" i="1" dirty="0" smtClean="0">
              <a:latin typeface="Cambria Math" pitchFamily="18" charset="0"/>
              <a:ea typeface="Cambria Math" pitchFamily="18" charset="0"/>
            </a:endParaRP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32</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(cont)</a:t>
            </a:r>
            <a:endParaRPr lang="en-US" dirty="0"/>
          </a:p>
        </p:txBody>
      </p:sp>
      <p:sp>
        <p:nvSpPr>
          <p:cNvPr id="3" name="Content Placeholder 2"/>
          <p:cNvSpPr>
            <a:spLocks noGrp="1"/>
          </p:cNvSpPr>
          <p:nvPr>
            <p:ph idx="1"/>
          </p:nvPr>
        </p:nvSpPr>
        <p:spPr/>
        <p:txBody>
          <a:bodyPr/>
          <a:lstStyle/>
          <a:p>
            <a:r>
              <a:rPr lang="en-US" dirty="0" smtClean="0"/>
              <a:t>U = {</a:t>
            </a:r>
            <a:r>
              <a:rPr lang="en-US" dirty="0" err="1" smtClean="0"/>
              <a:t>fleegles</a:t>
            </a:r>
            <a:r>
              <a:rPr lang="en-US" dirty="0" smtClean="0"/>
              <a:t>, </a:t>
            </a:r>
            <a:r>
              <a:rPr lang="en-US" dirty="0" err="1" smtClean="0"/>
              <a:t>snurds</a:t>
            </a:r>
            <a:r>
              <a:rPr lang="en-US" dirty="0" smtClean="0"/>
              <a:t>, thingamabobs}</a:t>
            </a:r>
          </a:p>
          <a:p>
            <a:pPr lvl="1">
              <a:buNone/>
            </a:pPr>
            <a:r>
              <a:rPr lang="en-US" i="1" dirty="0" smtClean="0"/>
              <a:t>F(x)</a:t>
            </a:r>
            <a:r>
              <a:rPr lang="en-US" dirty="0" smtClean="0"/>
              <a:t>: </a:t>
            </a:r>
            <a:r>
              <a:rPr lang="en-US" i="1" dirty="0" smtClean="0"/>
              <a:t>x</a:t>
            </a:r>
            <a:r>
              <a:rPr lang="en-US" dirty="0" smtClean="0"/>
              <a:t> is a </a:t>
            </a:r>
            <a:r>
              <a:rPr lang="en-US" dirty="0" err="1" smtClean="0"/>
              <a:t>fleegle</a:t>
            </a:r>
            <a:endParaRPr lang="en-US" dirty="0" smtClean="0"/>
          </a:p>
          <a:p>
            <a:pPr lvl="1">
              <a:buNone/>
            </a:pPr>
            <a:r>
              <a:rPr lang="en-US" i="1" dirty="0" smtClean="0"/>
              <a:t>S(x)</a:t>
            </a:r>
            <a:r>
              <a:rPr lang="en-US" dirty="0" smtClean="0"/>
              <a:t>: </a:t>
            </a:r>
            <a:r>
              <a:rPr lang="en-US" i="1" dirty="0" smtClean="0"/>
              <a:t>x</a:t>
            </a:r>
            <a:r>
              <a:rPr lang="en-US" dirty="0" smtClean="0"/>
              <a:t> is a </a:t>
            </a:r>
            <a:r>
              <a:rPr lang="en-US" dirty="0" err="1" smtClean="0"/>
              <a:t>snurd</a:t>
            </a:r>
            <a:endParaRPr lang="en-US" dirty="0" smtClean="0"/>
          </a:p>
          <a:p>
            <a:pPr lvl="1">
              <a:buNone/>
            </a:pPr>
            <a:r>
              <a:rPr lang="en-US" i="1" dirty="0" smtClean="0"/>
              <a:t>T(x)</a:t>
            </a:r>
            <a:r>
              <a:rPr lang="en-US" dirty="0" smtClean="0"/>
              <a:t>: </a:t>
            </a:r>
            <a:r>
              <a:rPr lang="en-US" i="1" dirty="0" smtClean="0"/>
              <a:t>x</a:t>
            </a:r>
            <a:r>
              <a:rPr lang="en-US" dirty="0" smtClean="0"/>
              <a:t> is a thingamabob</a:t>
            </a:r>
          </a:p>
          <a:p>
            <a:pPr>
              <a:buNone/>
            </a:pPr>
            <a:r>
              <a:rPr lang="en-US" dirty="0" smtClean="0"/>
              <a:t>  “Some </a:t>
            </a:r>
            <a:r>
              <a:rPr lang="en-US" dirty="0" err="1" smtClean="0"/>
              <a:t>fleegles</a:t>
            </a:r>
            <a:r>
              <a:rPr lang="en-US" dirty="0" smtClean="0"/>
              <a:t> are thingamabobs.”</a:t>
            </a:r>
          </a:p>
          <a:p>
            <a:endParaRPr lang="en-US" dirty="0" smtClean="0"/>
          </a:p>
          <a:p>
            <a:pPr>
              <a:buNone/>
            </a:pPr>
            <a:r>
              <a:rPr lang="en-US" b="1" dirty="0" smtClean="0"/>
              <a:t>   Solution</a:t>
            </a:r>
            <a:r>
              <a:rPr lang="en-US" dirty="0" smtClean="0"/>
              <a:t>: </a:t>
            </a:r>
            <a:r>
              <a:rPr lang="en-US" dirty="0" smtClean="0">
                <a:sym typeface="Symbol"/>
              </a:rPr>
              <a:t></a:t>
            </a:r>
            <a:r>
              <a:rPr lang="en-US" i="1" dirty="0" smtClean="0">
                <a:latin typeface="Cambria Math" pitchFamily="18" charset="0"/>
                <a:ea typeface="Cambria Math" pitchFamily="18" charset="0"/>
                <a:sym typeface="Symbol"/>
              </a:rPr>
              <a:t>x (F(x) </a:t>
            </a:r>
            <a:r>
              <a:rPr lang="en-US" dirty="0" smtClean="0">
                <a:latin typeface="Cambria Math"/>
                <a:ea typeface="Cambria Math"/>
                <a:sym typeface="Symbol"/>
              </a:rPr>
              <a:t>∧ </a:t>
            </a:r>
            <a:r>
              <a:rPr lang="en-US" i="1" dirty="0" smtClean="0">
                <a:latin typeface="Cambria Math" pitchFamily="18" charset="0"/>
                <a:ea typeface="Cambria Math" pitchFamily="18" charset="0"/>
                <a:sym typeface="Symbol"/>
              </a:rPr>
              <a:t>T(x))</a:t>
            </a:r>
            <a:endParaRPr lang="en-US" i="1" dirty="0" smtClean="0">
              <a:latin typeface="Cambria Math" pitchFamily="18" charset="0"/>
              <a:ea typeface="Cambria Math" pitchFamily="18" charset="0"/>
            </a:endParaRP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33</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(cont)</a:t>
            </a:r>
            <a:endParaRPr lang="en-US" dirty="0"/>
          </a:p>
        </p:txBody>
      </p:sp>
      <p:sp>
        <p:nvSpPr>
          <p:cNvPr id="3" name="Content Placeholder 2"/>
          <p:cNvSpPr>
            <a:spLocks noGrp="1"/>
          </p:cNvSpPr>
          <p:nvPr>
            <p:ph idx="1"/>
          </p:nvPr>
        </p:nvSpPr>
        <p:spPr/>
        <p:txBody>
          <a:bodyPr/>
          <a:lstStyle/>
          <a:p>
            <a:r>
              <a:rPr lang="en-US" dirty="0" smtClean="0"/>
              <a:t>U = {</a:t>
            </a:r>
            <a:r>
              <a:rPr lang="en-US" dirty="0" err="1" smtClean="0"/>
              <a:t>fleegles</a:t>
            </a:r>
            <a:r>
              <a:rPr lang="en-US" dirty="0" smtClean="0"/>
              <a:t>, </a:t>
            </a:r>
            <a:r>
              <a:rPr lang="en-US" dirty="0" err="1" smtClean="0"/>
              <a:t>snurds</a:t>
            </a:r>
            <a:r>
              <a:rPr lang="en-US" dirty="0" smtClean="0"/>
              <a:t>, thingamabobs}</a:t>
            </a:r>
          </a:p>
          <a:p>
            <a:pPr lvl="1">
              <a:buNone/>
            </a:pPr>
            <a:r>
              <a:rPr lang="en-US" i="1" dirty="0" smtClean="0"/>
              <a:t>F(x)</a:t>
            </a:r>
            <a:r>
              <a:rPr lang="en-US" dirty="0" smtClean="0"/>
              <a:t>: </a:t>
            </a:r>
            <a:r>
              <a:rPr lang="en-US" i="1" dirty="0" smtClean="0"/>
              <a:t>x</a:t>
            </a:r>
            <a:r>
              <a:rPr lang="en-US" dirty="0" smtClean="0"/>
              <a:t> is a </a:t>
            </a:r>
            <a:r>
              <a:rPr lang="en-US" dirty="0" err="1" smtClean="0"/>
              <a:t>fleegle</a:t>
            </a:r>
            <a:endParaRPr lang="en-US" dirty="0" smtClean="0"/>
          </a:p>
          <a:p>
            <a:pPr lvl="1">
              <a:buNone/>
            </a:pPr>
            <a:r>
              <a:rPr lang="en-US" i="1" dirty="0" smtClean="0"/>
              <a:t>S(x)</a:t>
            </a:r>
            <a:r>
              <a:rPr lang="en-US" dirty="0" smtClean="0"/>
              <a:t>: </a:t>
            </a:r>
            <a:r>
              <a:rPr lang="en-US" i="1" dirty="0" smtClean="0"/>
              <a:t>x </a:t>
            </a:r>
            <a:r>
              <a:rPr lang="en-US" dirty="0" smtClean="0"/>
              <a:t>is a </a:t>
            </a:r>
            <a:r>
              <a:rPr lang="en-US" dirty="0" err="1" smtClean="0"/>
              <a:t>snurd</a:t>
            </a:r>
            <a:endParaRPr lang="en-US" dirty="0" smtClean="0"/>
          </a:p>
          <a:p>
            <a:pPr lvl="1">
              <a:buNone/>
            </a:pPr>
            <a:r>
              <a:rPr lang="en-US" i="1" dirty="0" smtClean="0"/>
              <a:t>T(x)</a:t>
            </a:r>
            <a:r>
              <a:rPr lang="en-US" dirty="0" smtClean="0"/>
              <a:t>: </a:t>
            </a:r>
            <a:r>
              <a:rPr lang="en-US" i="1" dirty="0" smtClean="0"/>
              <a:t>x</a:t>
            </a:r>
            <a:r>
              <a:rPr lang="en-US" dirty="0" smtClean="0"/>
              <a:t> is a thingamabob</a:t>
            </a:r>
          </a:p>
          <a:p>
            <a:pPr>
              <a:buNone/>
            </a:pPr>
            <a:r>
              <a:rPr lang="en-US" dirty="0" smtClean="0"/>
              <a:t>   “No </a:t>
            </a:r>
            <a:r>
              <a:rPr lang="en-US" dirty="0" err="1" smtClean="0"/>
              <a:t>snurd</a:t>
            </a:r>
            <a:r>
              <a:rPr lang="en-US" dirty="0" smtClean="0"/>
              <a:t> is a thingamabob.”</a:t>
            </a:r>
          </a:p>
          <a:p>
            <a:endParaRPr lang="en-US" dirty="0" smtClean="0"/>
          </a:p>
          <a:p>
            <a:pPr>
              <a:buNone/>
            </a:pPr>
            <a:r>
              <a:rPr lang="en-US" b="1" dirty="0" smtClean="0"/>
              <a:t>     Solution</a:t>
            </a:r>
            <a:r>
              <a:rPr lang="en-US" dirty="0" smtClean="0"/>
              <a:t>: </a:t>
            </a:r>
            <a:r>
              <a:rPr lang="en-US" dirty="0" smtClean="0">
                <a:latin typeface="Cambria Math"/>
                <a:ea typeface="Cambria Math"/>
              </a:rPr>
              <a:t>¬</a:t>
            </a:r>
            <a:r>
              <a:rPr lang="en-US" dirty="0" smtClean="0">
                <a:sym typeface="Symbol"/>
              </a:rPr>
              <a:t></a:t>
            </a:r>
            <a:r>
              <a:rPr lang="en-US" i="1" dirty="0" smtClean="0">
                <a:latin typeface="Cambria Math" pitchFamily="18" charset="0"/>
                <a:ea typeface="Cambria Math" pitchFamily="18" charset="0"/>
                <a:sym typeface="Symbol"/>
              </a:rPr>
              <a:t>x (S(x) </a:t>
            </a:r>
            <a:r>
              <a:rPr lang="en-US" dirty="0" smtClean="0">
                <a:latin typeface="Cambria Math"/>
                <a:ea typeface="Cambria Math"/>
                <a:sym typeface="Symbol"/>
              </a:rPr>
              <a:t>∧ </a:t>
            </a:r>
            <a:r>
              <a:rPr lang="en-US" i="1" dirty="0" smtClean="0">
                <a:latin typeface="Cambria Math" pitchFamily="18" charset="0"/>
                <a:ea typeface="Cambria Math" pitchFamily="18" charset="0"/>
                <a:sym typeface="Symbol"/>
              </a:rPr>
              <a:t>T(x))  </a:t>
            </a:r>
            <a:r>
              <a:rPr lang="en-US" dirty="0" smtClean="0">
                <a:latin typeface="Cambria Math" pitchFamily="18" charset="0"/>
                <a:ea typeface="Cambria Math" pitchFamily="18" charset="0"/>
                <a:sym typeface="Symbol"/>
              </a:rPr>
              <a:t>What is this equivalent to?</a:t>
            </a:r>
            <a:endParaRPr lang="en-US" dirty="0" smtClean="0">
              <a:latin typeface="Cambria Math" pitchFamily="18" charset="0"/>
              <a:ea typeface="Cambria Math" pitchFamily="18" charset="0"/>
            </a:endParaRPr>
          </a:p>
          <a:p>
            <a:pPr>
              <a:buNone/>
            </a:pPr>
            <a:r>
              <a:rPr lang="en-US" dirty="0" smtClean="0"/>
              <a:t>     </a:t>
            </a:r>
            <a:r>
              <a:rPr lang="en-US" b="1" dirty="0" smtClean="0"/>
              <a:t>Solution</a:t>
            </a:r>
            <a:r>
              <a:rPr lang="en-US" dirty="0" smtClean="0"/>
              <a:t>: </a:t>
            </a:r>
            <a:r>
              <a:rPr lang="en-US" dirty="0" smtClean="0">
                <a:sym typeface="Symbol"/>
              </a:rPr>
              <a:t></a:t>
            </a:r>
            <a:r>
              <a:rPr lang="en-US" i="1" dirty="0" smtClean="0">
                <a:latin typeface="Cambria Math" pitchFamily="18" charset="0"/>
                <a:ea typeface="Cambria Math" pitchFamily="18" charset="0"/>
                <a:sym typeface="Symbol"/>
              </a:rPr>
              <a:t>x (</a:t>
            </a:r>
            <a:r>
              <a:rPr lang="en-US" dirty="0" smtClean="0">
                <a:latin typeface="Cambria Math"/>
                <a:ea typeface="Cambria Math"/>
              </a:rPr>
              <a:t>¬</a:t>
            </a:r>
            <a:r>
              <a:rPr lang="en-US" i="1" dirty="0" smtClean="0">
                <a:latin typeface="Cambria Math" pitchFamily="18" charset="0"/>
                <a:ea typeface="Cambria Math" pitchFamily="18" charset="0"/>
                <a:sym typeface="Symbol"/>
              </a:rPr>
              <a:t>S(x) </a:t>
            </a:r>
            <a:r>
              <a:rPr lang="en-US" i="1" dirty="0" smtClean="0">
                <a:latin typeface="Cambria Math"/>
                <a:ea typeface="Cambria Math"/>
                <a:sym typeface="Symbol"/>
              </a:rPr>
              <a:t>∨ </a:t>
            </a:r>
            <a:r>
              <a:rPr lang="en-US" dirty="0" smtClean="0">
                <a:latin typeface="Cambria Math"/>
                <a:ea typeface="Cambria Math"/>
              </a:rPr>
              <a:t>¬</a:t>
            </a:r>
            <a:r>
              <a:rPr lang="en-US" i="1" dirty="0" smtClean="0">
                <a:latin typeface="Cambria Math" pitchFamily="18" charset="0"/>
                <a:ea typeface="Cambria Math" pitchFamily="18" charset="0"/>
                <a:sym typeface="Symbol"/>
              </a:rPr>
              <a:t>T(x))</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34</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Translation (cont)</a:t>
            </a:r>
            <a:endParaRPr lang="en-US" dirty="0"/>
          </a:p>
        </p:txBody>
      </p:sp>
      <p:sp>
        <p:nvSpPr>
          <p:cNvPr id="3" name="Content Placeholder 2"/>
          <p:cNvSpPr>
            <a:spLocks noGrp="1"/>
          </p:cNvSpPr>
          <p:nvPr>
            <p:ph idx="1"/>
          </p:nvPr>
        </p:nvSpPr>
        <p:spPr/>
        <p:txBody>
          <a:bodyPr/>
          <a:lstStyle/>
          <a:p>
            <a:r>
              <a:rPr lang="en-US" dirty="0" smtClean="0"/>
              <a:t>U = {</a:t>
            </a:r>
            <a:r>
              <a:rPr lang="en-US" dirty="0" err="1" smtClean="0"/>
              <a:t>fleegles</a:t>
            </a:r>
            <a:r>
              <a:rPr lang="en-US" dirty="0" smtClean="0"/>
              <a:t>, </a:t>
            </a:r>
            <a:r>
              <a:rPr lang="en-US" dirty="0" err="1" smtClean="0"/>
              <a:t>snurds</a:t>
            </a:r>
            <a:r>
              <a:rPr lang="en-US" dirty="0" smtClean="0"/>
              <a:t>, thingamabobs}</a:t>
            </a:r>
          </a:p>
          <a:p>
            <a:pPr lvl="1">
              <a:buNone/>
            </a:pPr>
            <a:r>
              <a:rPr lang="en-US" i="1" dirty="0" smtClean="0"/>
              <a:t>F(x)</a:t>
            </a:r>
            <a:r>
              <a:rPr lang="en-US" dirty="0" smtClean="0"/>
              <a:t>: x is a </a:t>
            </a:r>
            <a:r>
              <a:rPr lang="en-US" dirty="0" err="1" smtClean="0"/>
              <a:t>fleegle</a:t>
            </a:r>
            <a:endParaRPr lang="en-US" dirty="0" smtClean="0"/>
          </a:p>
          <a:p>
            <a:pPr lvl="1">
              <a:buNone/>
            </a:pPr>
            <a:r>
              <a:rPr lang="en-US" i="1" dirty="0" smtClean="0"/>
              <a:t>S(x)</a:t>
            </a:r>
            <a:r>
              <a:rPr lang="en-US" dirty="0" smtClean="0"/>
              <a:t>: </a:t>
            </a:r>
            <a:r>
              <a:rPr lang="en-US" i="1" dirty="0" smtClean="0"/>
              <a:t>x</a:t>
            </a:r>
            <a:r>
              <a:rPr lang="en-US" dirty="0" smtClean="0"/>
              <a:t> is a </a:t>
            </a:r>
            <a:r>
              <a:rPr lang="en-US" dirty="0" err="1" smtClean="0"/>
              <a:t>snurd</a:t>
            </a:r>
            <a:endParaRPr lang="en-US" dirty="0" smtClean="0"/>
          </a:p>
          <a:p>
            <a:pPr lvl="1">
              <a:buNone/>
            </a:pPr>
            <a:r>
              <a:rPr lang="en-US" i="1" dirty="0" smtClean="0"/>
              <a:t>T(x)</a:t>
            </a:r>
            <a:r>
              <a:rPr lang="en-US" dirty="0" smtClean="0"/>
              <a:t>: </a:t>
            </a:r>
            <a:r>
              <a:rPr lang="en-US" i="1" dirty="0" smtClean="0"/>
              <a:t>x</a:t>
            </a:r>
            <a:r>
              <a:rPr lang="en-US" dirty="0" smtClean="0"/>
              <a:t> is a thingamabob</a:t>
            </a:r>
          </a:p>
          <a:p>
            <a:pPr>
              <a:buNone/>
            </a:pPr>
            <a:r>
              <a:rPr lang="en-US" dirty="0" smtClean="0"/>
              <a:t>  “If any </a:t>
            </a:r>
            <a:r>
              <a:rPr lang="en-US" dirty="0" err="1" smtClean="0"/>
              <a:t>fleegle</a:t>
            </a:r>
            <a:r>
              <a:rPr lang="en-US" dirty="0" smtClean="0"/>
              <a:t> is a </a:t>
            </a:r>
            <a:r>
              <a:rPr lang="en-US" dirty="0" err="1" smtClean="0"/>
              <a:t>snurd</a:t>
            </a:r>
            <a:r>
              <a:rPr lang="en-US" dirty="0" smtClean="0"/>
              <a:t> then it is also a thingamabob.”</a:t>
            </a:r>
          </a:p>
          <a:p>
            <a:endParaRPr lang="en-US" dirty="0" smtClean="0"/>
          </a:p>
          <a:p>
            <a:pPr>
              <a:buNone/>
            </a:pPr>
            <a:r>
              <a:rPr lang="en-US" b="1" dirty="0" smtClean="0"/>
              <a:t>     Solution</a:t>
            </a:r>
            <a:r>
              <a:rPr lang="en-US" dirty="0" smtClean="0"/>
              <a:t>: </a:t>
            </a:r>
            <a:r>
              <a:rPr lang="en-US" i="1" dirty="0" smtClean="0">
                <a:latin typeface="Cambria Math" pitchFamily="18" charset="0"/>
                <a:ea typeface="Cambria Math" pitchFamily="18" charset="0"/>
                <a:sym typeface="Symbol"/>
              </a:rPr>
              <a:t>x ((F(x) </a:t>
            </a:r>
            <a:r>
              <a:rPr lang="en-US" dirty="0" smtClean="0">
                <a:latin typeface="Cambria Math"/>
                <a:ea typeface="Cambria Math"/>
                <a:sym typeface="Symbol"/>
              </a:rPr>
              <a:t>∧</a:t>
            </a:r>
            <a:r>
              <a:rPr lang="en-US" i="1" dirty="0" smtClean="0">
                <a:latin typeface="Cambria Math"/>
                <a:ea typeface="Cambria Math"/>
                <a:sym typeface="Symbol"/>
              </a:rPr>
              <a:t> S(x))→ T(x))</a:t>
            </a:r>
            <a:endParaRPr lang="en-US" i="1" dirty="0" smtClean="0">
              <a:latin typeface="Cambria Math" pitchFamily="18" charset="0"/>
              <a:ea typeface="Cambria Math" pitchFamily="18" charset="0"/>
            </a:endParaRP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35</a:t>
            </a:fld>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Programming (optional)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Prolog (from </a:t>
            </a:r>
            <a:r>
              <a:rPr lang="en-US" i="1" dirty="0" smtClean="0"/>
              <a:t>Pro</a:t>
            </a:r>
            <a:r>
              <a:rPr lang="en-US" dirty="0" smtClean="0"/>
              <a:t>gramming in </a:t>
            </a:r>
            <a:r>
              <a:rPr lang="en-US" i="1" dirty="0" smtClean="0"/>
              <a:t>Log</a:t>
            </a:r>
            <a:r>
              <a:rPr lang="en-US" dirty="0" smtClean="0"/>
              <a:t>ic) is a programming language developed in the </a:t>
            </a:r>
            <a:r>
              <a:rPr lang="en-US" dirty="0" smtClean="0">
                <a:latin typeface="Cambria Math" pitchFamily="18" charset="0"/>
                <a:ea typeface="Cambria Math" pitchFamily="18" charset="0"/>
              </a:rPr>
              <a:t>1970</a:t>
            </a:r>
            <a:r>
              <a:rPr lang="en-US" dirty="0" smtClean="0"/>
              <a:t>s by researchers in artificial intelligence (AI).</a:t>
            </a:r>
          </a:p>
          <a:p>
            <a:r>
              <a:rPr lang="en-US" dirty="0" smtClean="0"/>
              <a:t>Prolog programs include </a:t>
            </a:r>
            <a:r>
              <a:rPr lang="en-US" i="1" dirty="0" smtClean="0"/>
              <a:t>Prolog facts </a:t>
            </a:r>
            <a:r>
              <a:rPr lang="en-US" dirty="0" smtClean="0"/>
              <a:t>and </a:t>
            </a:r>
            <a:r>
              <a:rPr lang="en-US" i="1" dirty="0" smtClean="0"/>
              <a:t>Prolog rules</a:t>
            </a:r>
            <a:r>
              <a:rPr lang="en-US" dirty="0" smtClean="0"/>
              <a:t>.</a:t>
            </a:r>
          </a:p>
          <a:p>
            <a:r>
              <a:rPr lang="en-US" dirty="0" smtClean="0"/>
              <a:t>As an example of a set of Prolog facts consider the following:</a:t>
            </a:r>
          </a:p>
          <a:p>
            <a:pPr lvl="1">
              <a:buNone/>
            </a:pPr>
            <a:r>
              <a:rPr lang="en-US" sz="1200" dirty="0" smtClean="0">
                <a:latin typeface="Lucida Sans Typewriter" pitchFamily="49" charset="0"/>
              </a:rPr>
              <a:t>   instructor(</a:t>
            </a:r>
            <a:r>
              <a:rPr lang="en-US" sz="1200" dirty="0" err="1" smtClean="0">
                <a:latin typeface="Lucida Sans Typewriter" pitchFamily="49" charset="0"/>
              </a:rPr>
              <a:t>chan</a:t>
            </a:r>
            <a:r>
              <a:rPr lang="en-US" sz="1200" dirty="0" smtClean="0">
                <a:latin typeface="Lucida Sans Typewriter" pitchFamily="49" charset="0"/>
              </a:rPr>
              <a:t>, math273).</a:t>
            </a:r>
          </a:p>
          <a:p>
            <a:pPr lvl="1">
              <a:buNone/>
            </a:pPr>
            <a:r>
              <a:rPr lang="en-US" sz="1200" dirty="0" smtClean="0">
                <a:latin typeface="Lucida Sans Typewriter" pitchFamily="49" charset="0"/>
              </a:rPr>
              <a:t>   instructor(</a:t>
            </a:r>
            <a:r>
              <a:rPr lang="en-US" sz="1200" dirty="0" err="1" smtClean="0">
                <a:latin typeface="Lucida Sans Typewriter" pitchFamily="49" charset="0"/>
              </a:rPr>
              <a:t>patel</a:t>
            </a:r>
            <a:r>
              <a:rPr lang="en-US" sz="1200" dirty="0" smtClean="0">
                <a:latin typeface="Lucida Sans Typewriter" pitchFamily="49" charset="0"/>
              </a:rPr>
              <a:t>, ee222).</a:t>
            </a:r>
          </a:p>
          <a:p>
            <a:pPr lvl="1">
              <a:buNone/>
            </a:pPr>
            <a:r>
              <a:rPr lang="en-US" sz="1200" dirty="0" smtClean="0">
                <a:latin typeface="Lucida Sans Typewriter" pitchFamily="49" charset="0"/>
              </a:rPr>
              <a:t>   instructor(</a:t>
            </a:r>
            <a:r>
              <a:rPr lang="en-US" sz="1200" dirty="0" err="1" smtClean="0">
                <a:latin typeface="Lucida Sans Typewriter" pitchFamily="49" charset="0"/>
              </a:rPr>
              <a:t>grossman</a:t>
            </a:r>
            <a:r>
              <a:rPr lang="en-US" sz="1200" dirty="0" smtClean="0">
                <a:latin typeface="Lucida Sans Typewriter" pitchFamily="49" charset="0"/>
              </a:rPr>
              <a:t>, cs301).</a:t>
            </a:r>
          </a:p>
          <a:p>
            <a:pPr lvl="1">
              <a:buNone/>
            </a:pPr>
            <a:r>
              <a:rPr lang="en-US" sz="1200" dirty="0" smtClean="0">
                <a:latin typeface="Lucida Sans Typewriter" pitchFamily="49" charset="0"/>
              </a:rPr>
              <a:t>   enrolled(</a:t>
            </a:r>
            <a:r>
              <a:rPr lang="en-US" sz="1200" dirty="0" err="1" smtClean="0">
                <a:latin typeface="Lucida Sans Typewriter" pitchFamily="49" charset="0"/>
              </a:rPr>
              <a:t>kevin</a:t>
            </a:r>
            <a:r>
              <a:rPr lang="en-US" sz="1200" dirty="0" smtClean="0">
                <a:latin typeface="Lucida Sans Typewriter" pitchFamily="49" charset="0"/>
              </a:rPr>
              <a:t>, math273).</a:t>
            </a:r>
          </a:p>
          <a:p>
            <a:pPr lvl="1">
              <a:buNone/>
            </a:pPr>
            <a:r>
              <a:rPr lang="en-US" sz="1200" dirty="0" smtClean="0">
                <a:latin typeface="Lucida Sans Typewriter" pitchFamily="49" charset="0"/>
              </a:rPr>
              <a:t>   enrolled(</a:t>
            </a:r>
            <a:r>
              <a:rPr lang="en-US" sz="1200" dirty="0" err="1" smtClean="0">
                <a:latin typeface="Lucida Sans Typewriter" pitchFamily="49" charset="0"/>
              </a:rPr>
              <a:t>juna</a:t>
            </a:r>
            <a:r>
              <a:rPr lang="en-US" sz="1200" dirty="0" smtClean="0">
                <a:latin typeface="Lucida Sans Typewriter" pitchFamily="49" charset="0"/>
              </a:rPr>
              <a:t>, ee222).</a:t>
            </a:r>
          </a:p>
          <a:p>
            <a:pPr lvl="1">
              <a:buNone/>
            </a:pPr>
            <a:r>
              <a:rPr lang="en-US" sz="1200" dirty="0" smtClean="0">
                <a:latin typeface="Lucida Sans Typewriter" pitchFamily="49" charset="0"/>
              </a:rPr>
              <a:t>   enrolled(</a:t>
            </a:r>
            <a:r>
              <a:rPr lang="en-US" sz="1200" dirty="0" err="1" smtClean="0">
                <a:latin typeface="Lucida Sans Typewriter" pitchFamily="49" charset="0"/>
              </a:rPr>
              <a:t>juana</a:t>
            </a:r>
            <a:r>
              <a:rPr lang="en-US" sz="1200" dirty="0" smtClean="0">
                <a:latin typeface="Lucida Sans Typewriter" pitchFamily="49" charset="0"/>
              </a:rPr>
              <a:t>, cs301).</a:t>
            </a:r>
          </a:p>
          <a:p>
            <a:pPr lvl="1">
              <a:buNone/>
            </a:pPr>
            <a:r>
              <a:rPr lang="en-US" sz="1200" dirty="0" smtClean="0">
                <a:latin typeface="Lucida Sans Typewriter" pitchFamily="49" charset="0"/>
              </a:rPr>
              <a:t>   enrolled(</a:t>
            </a:r>
            <a:r>
              <a:rPr lang="en-US" sz="1200" dirty="0" err="1" smtClean="0">
                <a:latin typeface="Lucida Sans Typewriter" pitchFamily="49" charset="0"/>
              </a:rPr>
              <a:t>kiko</a:t>
            </a:r>
            <a:r>
              <a:rPr lang="en-US" sz="1200" dirty="0" smtClean="0">
                <a:latin typeface="Lucida Sans Typewriter" pitchFamily="49" charset="0"/>
              </a:rPr>
              <a:t>, math273).</a:t>
            </a:r>
          </a:p>
          <a:p>
            <a:pPr lvl="1">
              <a:buNone/>
            </a:pPr>
            <a:r>
              <a:rPr lang="en-US" sz="1200" dirty="0" smtClean="0">
                <a:latin typeface="Lucida Sans Typewriter" pitchFamily="49" charset="0"/>
              </a:rPr>
              <a:t>   enrolled(</a:t>
            </a:r>
            <a:r>
              <a:rPr lang="en-US" sz="1200" dirty="0" err="1" smtClean="0">
                <a:latin typeface="Lucida Sans Typewriter" pitchFamily="49" charset="0"/>
              </a:rPr>
              <a:t>kiko</a:t>
            </a:r>
            <a:r>
              <a:rPr lang="en-US" sz="1200" dirty="0" smtClean="0">
                <a:latin typeface="Lucida Sans Typewriter" pitchFamily="49" charset="0"/>
              </a:rPr>
              <a:t>, cs301).</a:t>
            </a:r>
          </a:p>
          <a:p>
            <a:r>
              <a:rPr lang="en-US" dirty="0" smtClean="0"/>
              <a:t>Here the predicates </a:t>
            </a:r>
            <a:r>
              <a:rPr lang="en-US" i="1" dirty="0" smtClean="0"/>
              <a:t>instructor(</a:t>
            </a:r>
            <a:r>
              <a:rPr lang="en-US" i="1" dirty="0" err="1" smtClean="0"/>
              <a:t>p,c</a:t>
            </a:r>
            <a:r>
              <a:rPr lang="en-US" i="1" dirty="0" smtClean="0"/>
              <a:t>)</a:t>
            </a:r>
            <a:r>
              <a:rPr lang="en-US" dirty="0" smtClean="0"/>
              <a:t> and </a:t>
            </a:r>
            <a:r>
              <a:rPr lang="en-US" i="1" dirty="0" smtClean="0"/>
              <a:t>enrolled(</a:t>
            </a:r>
            <a:r>
              <a:rPr lang="en-US" i="1" dirty="0" err="1" smtClean="0"/>
              <a:t>s,c</a:t>
            </a:r>
            <a:r>
              <a:rPr lang="en-US" i="1" dirty="0" smtClean="0"/>
              <a:t>)</a:t>
            </a:r>
            <a:r>
              <a:rPr lang="en-US" dirty="0" smtClean="0"/>
              <a:t> represent that professor </a:t>
            </a:r>
            <a:r>
              <a:rPr lang="en-US" i="1" dirty="0" smtClean="0"/>
              <a:t>p </a:t>
            </a:r>
            <a:r>
              <a:rPr lang="en-US" dirty="0" smtClean="0"/>
              <a:t>is the instructor of course </a:t>
            </a:r>
            <a:r>
              <a:rPr lang="en-US" i="1" dirty="0" smtClean="0"/>
              <a:t>c</a:t>
            </a:r>
            <a:r>
              <a:rPr lang="en-US" dirty="0" smtClean="0"/>
              <a:t> and that student </a:t>
            </a:r>
            <a:r>
              <a:rPr lang="en-US" i="1" dirty="0" smtClean="0"/>
              <a:t>s </a:t>
            </a:r>
            <a:r>
              <a:rPr lang="en-US" dirty="0" smtClean="0"/>
              <a:t>is enrolled in course </a:t>
            </a:r>
            <a:r>
              <a:rPr lang="en-US" i="1" dirty="0" smtClean="0"/>
              <a:t>c</a:t>
            </a:r>
            <a:r>
              <a:rPr lang="en-US" dirty="0" smtClean="0"/>
              <a:t>. </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Programming (cont)</a:t>
            </a:r>
            <a:endParaRPr lang="en-US" dirty="0"/>
          </a:p>
        </p:txBody>
      </p:sp>
      <p:sp>
        <p:nvSpPr>
          <p:cNvPr id="3" name="Content Placeholder 2"/>
          <p:cNvSpPr>
            <a:spLocks noGrp="1"/>
          </p:cNvSpPr>
          <p:nvPr>
            <p:ph idx="1"/>
          </p:nvPr>
        </p:nvSpPr>
        <p:spPr/>
        <p:txBody>
          <a:bodyPr>
            <a:normAutofit/>
          </a:bodyPr>
          <a:lstStyle/>
          <a:p>
            <a:r>
              <a:rPr lang="en-US" dirty="0" smtClean="0"/>
              <a:t>In Prolog, names beginning with an uppercase letter are variables. </a:t>
            </a:r>
          </a:p>
          <a:p>
            <a:r>
              <a:rPr lang="en-US" dirty="0" smtClean="0"/>
              <a:t>If we have a predicate </a:t>
            </a:r>
            <a:r>
              <a:rPr lang="en-US" i="1" dirty="0" smtClean="0"/>
              <a:t>teaches(</a:t>
            </a:r>
            <a:r>
              <a:rPr lang="en-US" i="1" dirty="0" err="1" smtClean="0"/>
              <a:t>p,s</a:t>
            </a:r>
            <a:r>
              <a:rPr lang="en-US" i="1" dirty="0" smtClean="0"/>
              <a:t>) </a:t>
            </a:r>
            <a:r>
              <a:rPr lang="en-US" dirty="0" smtClean="0"/>
              <a:t>representing “professor </a:t>
            </a:r>
            <a:r>
              <a:rPr lang="en-US" i="1" dirty="0" smtClean="0"/>
              <a:t>p</a:t>
            </a:r>
            <a:r>
              <a:rPr lang="en-US" dirty="0" smtClean="0"/>
              <a:t> teaches student </a:t>
            </a:r>
            <a:r>
              <a:rPr lang="en-US" i="1" dirty="0" smtClean="0"/>
              <a:t>s</a:t>
            </a:r>
            <a:r>
              <a:rPr lang="en-US" dirty="0" smtClean="0"/>
              <a:t>,” we can write the rule:</a:t>
            </a:r>
          </a:p>
          <a:p>
            <a:pPr>
              <a:buNone/>
            </a:pPr>
            <a:r>
              <a:rPr lang="en-US" dirty="0" smtClean="0"/>
              <a:t>   </a:t>
            </a:r>
            <a:r>
              <a:rPr lang="en-US" sz="2000" i="1" dirty="0" smtClean="0">
                <a:latin typeface="Lucida Sans Typewriter" pitchFamily="49" charset="0"/>
              </a:rPr>
              <a:t>teaches(P,S)</a:t>
            </a:r>
            <a:r>
              <a:rPr lang="en-US" sz="2000" dirty="0" smtClean="0">
                <a:latin typeface="Lucida Sans Typewriter" pitchFamily="49" charset="0"/>
              </a:rPr>
              <a:t> :- </a:t>
            </a:r>
            <a:r>
              <a:rPr lang="en-US" sz="2000" i="1" dirty="0" smtClean="0">
                <a:latin typeface="Lucida Sans Typewriter" pitchFamily="49" charset="0"/>
              </a:rPr>
              <a:t>instructor(P,C)</a:t>
            </a:r>
            <a:r>
              <a:rPr lang="en-US" sz="2000" dirty="0" smtClean="0">
                <a:latin typeface="Lucida Sans Typewriter" pitchFamily="49" charset="0"/>
              </a:rPr>
              <a:t>, </a:t>
            </a:r>
            <a:r>
              <a:rPr lang="en-US" sz="2000" i="1" dirty="0" smtClean="0">
                <a:latin typeface="Lucida Sans Typewriter" pitchFamily="49" charset="0"/>
              </a:rPr>
              <a:t>enrolled(S,C)</a:t>
            </a:r>
            <a:r>
              <a:rPr lang="en-US" sz="2000" dirty="0" smtClean="0">
                <a:latin typeface="Lucida Sans Typewriter" pitchFamily="49" charset="0"/>
              </a:rPr>
              <a:t>.</a:t>
            </a:r>
          </a:p>
          <a:p>
            <a:r>
              <a:rPr lang="en-US" dirty="0" smtClean="0"/>
              <a:t>This Prolog rule can be viewed as equivalent to the following statement in logic (using our conventions for logical statements).</a:t>
            </a:r>
          </a:p>
          <a:p>
            <a:pPr marL="850392" lvl="1" indent="-457200">
              <a:buNone/>
            </a:pPr>
            <a:r>
              <a:rPr lang="en-US" i="1" dirty="0" smtClean="0">
                <a:latin typeface="Cambria Math" pitchFamily="18" charset="0"/>
                <a:ea typeface="Cambria Math" pitchFamily="18" charset="0"/>
                <a:sym typeface="Symbol"/>
              </a:rPr>
              <a:t>p c s(I(</a:t>
            </a:r>
            <a:r>
              <a:rPr lang="en-US" i="1" dirty="0" err="1" smtClean="0">
                <a:latin typeface="Cambria Math" pitchFamily="18" charset="0"/>
                <a:ea typeface="Cambria Math" pitchFamily="18" charset="0"/>
                <a:sym typeface="Symbol"/>
              </a:rPr>
              <a:t>p,c</a:t>
            </a:r>
            <a:r>
              <a:rPr lang="en-US" i="1" dirty="0" smtClean="0">
                <a:latin typeface="Cambria Math" pitchFamily="18" charset="0"/>
                <a:ea typeface="Cambria Math" pitchFamily="18" charset="0"/>
                <a:sym typeface="Symbol"/>
              </a:rPr>
              <a:t>) </a:t>
            </a:r>
            <a:r>
              <a:rPr lang="en-US" dirty="0" smtClean="0">
                <a:latin typeface="Cambria Math"/>
                <a:ea typeface="Cambria Math"/>
                <a:sym typeface="Symbol"/>
              </a:rPr>
              <a:t>∧ </a:t>
            </a:r>
            <a:r>
              <a:rPr lang="en-US" i="1" dirty="0" smtClean="0">
                <a:latin typeface="Cambria Math" pitchFamily="18" charset="0"/>
                <a:ea typeface="Cambria Math" pitchFamily="18" charset="0"/>
                <a:sym typeface="Symbol"/>
              </a:rPr>
              <a:t>E(</a:t>
            </a:r>
            <a:r>
              <a:rPr lang="en-US" i="1" dirty="0" err="1" smtClean="0">
                <a:latin typeface="Cambria Math" pitchFamily="18" charset="0"/>
                <a:ea typeface="Cambria Math" pitchFamily="18" charset="0"/>
                <a:sym typeface="Symbol"/>
              </a:rPr>
              <a:t>s,c</a:t>
            </a:r>
            <a:r>
              <a:rPr lang="en-US" i="1" dirty="0" smtClean="0">
                <a:latin typeface="Cambria Math" pitchFamily="18" charset="0"/>
                <a:ea typeface="Cambria Math" pitchFamily="18" charset="0"/>
                <a:sym typeface="Symbol"/>
              </a:rPr>
              <a:t>)) </a:t>
            </a:r>
            <a:r>
              <a:rPr lang="en-US" i="1" dirty="0" smtClean="0">
                <a:latin typeface="Cambria Math"/>
                <a:ea typeface="Cambria Math"/>
                <a:sym typeface="Symbol"/>
              </a:rPr>
              <a:t>→ T(</a:t>
            </a:r>
            <a:r>
              <a:rPr lang="en-US" i="1" dirty="0" err="1" smtClean="0">
                <a:latin typeface="Cambria Math"/>
                <a:ea typeface="Cambria Math"/>
                <a:sym typeface="Symbol"/>
              </a:rPr>
              <a:t>p,s</a:t>
            </a:r>
            <a:r>
              <a:rPr lang="en-US" i="1" dirty="0" smtClean="0">
                <a:latin typeface="Cambria Math"/>
                <a:ea typeface="Cambria Math"/>
                <a:sym typeface="Symbol"/>
              </a:rPr>
              <a:t>))</a:t>
            </a:r>
          </a:p>
          <a:p>
            <a:pPr>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Programming (cont)</a:t>
            </a:r>
            <a:endParaRPr lang="en-US" dirty="0"/>
          </a:p>
        </p:txBody>
      </p:sp>
      <p:sp>
        <p:nvSpPr>
          <p:cNvPr id="3" name="Content Placeholder 2"/>
          <p:cNvSpPr>
            <a:spLocks noGrp="1"/>
          </p:cNvSpPr>
          <p:nvPr>
            <p:ph idx="1"/>
          </p:nvPr>
        </p:nvSpPr>
        <p:spPr/>
        <p:txBody>
          <a:bodyPr>
            <a:normAutofit lnSpcReduction="10000"/>
          </a:bodyPr>
          <a:lstStyle/>
          <a:p>
            <a:r>
              <a:rPr lang="en-US" dirty="0" smtClean="0"/>
              <a:t>Prolog programs are loaded into a </a:t>
            </a:r>
            <a:r>
              <a:rPr lang="en-US" i="1" dirty="0" smtClean="0"/>
              <a:t>Prolog interpreter</a:t>
            </a:r>
            <a:r>
              <a:rPr lang="en-US" dirty="0" smtClean="0"/>
              <a:t>. The interpreter receives</a:t>
            </a:r>
            <a:r>
              <a:rPr lang="en-US" i="1" dirty="0" smtClean="0"/>
              <a:t> queries </a:t>
            </a:r>
            <a:r>
              <a:rPr lang="en-US" dirty="0" smtClean="0"/>
              <a:t>and returns answers using the Prolog program. </a:t>
            </a:r>
          </a:p>
          <a:p>
            <a:r>
              <a:rPr lang="en-US" dirty="0" smtClean="0"/>
              <a:t>For example, using our program, the following query may be given:</a:t>
            </a:r>
          </a:p>
          <a:p>
            <a:pPr>
              <a:buNone/>
            </a:pPr>
            <a:r>
              <a:rPr lang="en-US" dirty="0" smtClean="0"/>
              <a:t>          </a:t>
            </a:r>
            <a:r>
              <a:rPr lang="en-US" dirty="0" smtClean="0">
                <a:latin typeface="Lucida Sans Typewriter" pitchFamily="49" charset="0"/>
              </a:rPr>
              <a:t>?enrolled(kevin,math273).</a:t>
            </a:r>
          </a:p>
          <a:p>
            <a:r>
              <a:rPr lang="en-US" dirty="0" smtClean="0"/>
              <a:t>Prolog produces the response:</a:t>
            </a:r>
          </a:p>
          <a:p>
            <a:pPr>
              <a:buNone/>
            </a:pPr>
            <a:r>
              <a:rPr lang="en-US" dirty="0" smtClean="0"/>
              <a:t>            </a:t>
            </a:r>
            <a:r>
              <a:rPr lang="en-US" dirty="0" smtClean="0">
                <a:latin typeface="Lucida Sans Typewriter" pitchFamily="49" charset="0"/>
              </a:rPr>
              <a:t>yes</a:t>
            </a:r>
          </a:p>
          <a:p>
            <a:r>
              <a:rPr lang="en-US" dirty="0" smtClean="0"/>
              <a:t>Note that the </a:t>
            </a:r>
            <a:r>
              <a:rPr lang="en-US" dirty="0" smtClean="0">
                <a:latin typeface="Lucida Sans Typewriter" pitchFamily="49" charset="0"/>
              </a:rPr>
              <a:t>? </a:t>
            </a:r>
            <a:r>
              <a:rPr lang="en-US" dirty="0" smtClean="0"/>
              <a:t>is the prompt given by the Prolog interpreter indicating that it is ready to receive a query.</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Programming (cont)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query:</a:t>
            </a:r>
          </a:p>
          <a:p>
            <a:pPr>
              <a:buNone/>
            </a:pPr>
            <a:r>
              <a:rPr lang="en-US" dirty="0" smtClean="0"/>
              <a:t>          </a:t>
            </a:r>
            <a:r>
              <a:rPr lang="en-US" sz="1600" dirty="0" smtClean="0">
                <a:latin typeface="Lucida Sans Typewriter" pitchFamily="49" charset="0"/>
              </a:rPr>
              <a:t>?enrolled(X,math273).</a:t>
            </a:r>
          </a:p>
          <a:p>
            <a:pPr>
              <a:buNone/>
            </a:pPr>
            <a:r>
              <a:rPr lang="en-US" dirty="0" smtClean="0"/>
              <a:t>   produces the response:</a:t>
            </a:r>
          </a:p>
          <a:p>
            <a:pPr>
              <a:buNone/>
            </a:pPr>
            <a:r>
              <a:rPr lang="en-US" dirty="0" smtClean="0"/>
              <a:t>           </a:t>
            </a:r>
            <a:r>
              <a:rPr lang="en-US" sz="1600" dirty="0" smtClean="0">
                <a:latin typeface="Lucida Sans Typewriter" pitchFamily="49" charset="0"/>
              </a:rPr>
              <a:t>X = </a:t>
            </a:r>
            <a:r>
              <a:rPr lang="en-US" sz="1600" dirty="0" err="1" smtClean="0">
                <a:latin typeface="Lucida Sans Typewriter" pitchFamily="49" charset="0"/>
              </a:rPr>
              <a:t>kevin</a:t>
            </a:r>
            <a:r>
              <a:rPr lang="en-US" sz="1600" dirty="0" smtClean="0">
                <a:latin typeface="Lucida Sans Typewriter" pitchFamily="49" charset="0"/>
              </a:rPr>
              <a:t>;</a:t>
            </a:r>
          </a:p>
          <a:p>
            <a:pPr>
              <a:buNone/>
            </a:pPr>
            <a:r>
              <a:rPr lang="en-US" sz="1600" dirty="0" smtClean="0">
                <a:latin typeface="Lucida Sans Typewriter" pitchFamily="49" charset="0"/>
              </a:rPr>
              <a:t>       X = </a:t>
            </a:r>
            <a:r>
              <a:rPr lang="en-US" sz="1600" dirty="0" err="1" smtClean="0">
                <a:latin typeface="Lucida Sans Typewriter" pitchFamily="49" charset="0"/>
              </a:rPr>
              <a:t>kiko</a:t>
            </a:r>
            <a:r>
              <a:rPr lang="en-US" sz="1600" dirty="0" smtClean="0">
                <a:latin typeface="Lucida Sans Typewriter" pitchFamily="49" charset="0"/>
              </a:rPr>
              <a:t>;</a:t>
            </a:r>
          </a:p>
          <a:p>
            <a:pPr>
              <a:buNone/>
            </a:pPr>
            <a:r>
              <a:rPr lang="en-US" sz="1600" dirty="0" smtClean="0">
                <a:latin typeface="Lucida Sans Typewriter" pitchFamily="49" charset="0"/>
              </a:rPr>
              <a:t>       no</a:t>
            </a:r>
          </a:p>
          <a:p>
            <a:r>
              <a:rPr lang="en-US" dirty="0" smtClean="0"/>
              <a:t>The query:</a:t>
            </a:r>
          </a:p>
          <a:p>
            <a:pPr>
              <a:buNone/>
            </a:pPr>
            <a:r>
              <a:rPr lang="en-US" sz="1600" dirty="0" smtClean="0">
                <a:latin typeface="Lucida Sans Typewriter" pitchFamily="49" charset="0"/>
              </a:rPr>
              <a:t>       ?teaches(</a:t>
            </a:r>
            <a:r>
              <a:rPr lang="en-US" sz="1600" dirty="0" err="1" smtClean="0">
                <a:latin typeface="Lucida Sans Typewriter" pitchFamily="49" charset="0"/>
              </a:rPr>
              <a:t>X,juana</a:t>
            </a:r>
            <a:r>
              <a:rPr lang="en-US" sz="1600" dirty="0" smtClean="0">
                <a:latin typeface="Lucida Sans Typewriter" pitchFamily="49" charset="0"/>
              </a:rPr>
              <a:t>).</a:t>
            </a:r>
          </a:p>
          <a:p>
            <a:pPr>
              <a:buNone/>
            </a:pPr>
            <a:r>
              <a:rPr lang="en-US" dirty="0" smtClean="0"/>
              <a:t>    produces the response:</a:t>
            </a:r>
          </a:p>
          <a:p>
            <a:pPr>
              <a:buNone/>
            </a:pPr>
            <a:r>
              <a:rPr lang="en-US" dirty="0" smtClean="0"/>
              <a:t>          </a:t>
            </a:r>
            <a:r>
              <a:rPr lang="en-US" sz="1600" dirty="0" smtClean="0">
                <a:latin typeface="Lucida Sans Typewriter" pitchFamily="49" charset="0"/>
              </a:rPr>
              <a:t>X = </a:t>
            </a:r>
            <a:r>
              <a:rPr lang="en-US" sz="1600" dirty="0" err="1" smtClean="0">
                <a:latin typeface="Lucida Sans Typewriter" pitchFamily="49" charset="0"/>
              </a:rPr>
              <a:t>patel</a:t>
            </a:r>
            <a:r>
              <a:rPr lang="en-US" sz="1600" dirty="0" smtClean="0">
                <a:latin typeface="Lucida Sans Typewriter" pitchFamily="49" charset="0"/>
              </a:rPr>
              <a:t>;</a:t>
            </a:r>
          </a:p>
          <a:p>
            <a:pPr>
              <a:buNone/>
            </a:pPr>
            <a:r>
              <a:rPr lang="en-US" sz="1600" dirty="0" smtClean="0">
                <a:latin typeface="Lucida Sans Typewriter" pitchFamily="49" charset="0"/>
              </a:rPr>
              <a:t>       X = </a:t>
            </a:r>
            <a:r>
              <a:rPr lang="en-US" sz="1600" dirty="0" err="1" smtClean="0">
                <a:latin typeface="Lucida Sans Typewriter" pitchFamily="49" charset="0"/>
              </a:rPr>
              <a:t>grossman</a:t>
            </a:r>
            <a:r>
              <a:rPr lang="en-US" sz="1600" dirty="0" smtClean="0">
                <a:latin typeface="Lucida Sans Typewriter" pitchFamily="49" charset="0"/>
              </a:rPr>
              <a:t>;</a:t>
            </a:r>
          </a:p>
          <a:p>
            <a:pPr>
              <a:buNone/>
            </a:pPr>
            <a:r>
              <a:rPr lang="en-US" sz="1600" dirty="0" smtClean="0">
                <a:latin typeface="Lucida Sans Typewriter" pitchFamily="49" charset="0"/>
              </a:rPr>
              <a:t>       no</a:t>
            </a:r>
          </a:p>
          <a:p>
            <a:endParaRPr lang="en-US" dirty="0"/>
          </a:p>
        </p:txBody>
      </p:sp>
      <p:sp>
        <p:nvSpPr>
          <p:cNvPr id="4" name="TextBox 3"/>
          <p:cNvSpPr txBox="1"/>
          <p:nvPr/>
        </p:nvSpPr>
        <p:spPr>
          <a:xfrm>
            <a:off x="4800600" y="2895600"/>
            <a:ext cx="3505200" cy="2031325"/>
          </a:xfrm>
          <a:prstGeom prst="rect">
            <a:avLst/>
          </a:prstGeom>
          <a:noFill/>
        </p:spPr>
        <p:txBody>
          <a:bodyPr wrap="square" rtlCol="0">
            <a:spAutoFit/>
          </a:bodyPr>
          <a:lstStyle/>
          <a:p>
            <a:r>
              <a:rPr lang="en-US" dirty="0" smtClean="0"/>
              <a:t>The Prolog interpreter tries to find an instantiation for </a:t>
            </a:r>
            <a:r>
              <a:rPr lang="en-US" dirty="0" smtClean="0">
                <a:latin typeface="Lucida Sans Typewriter" pitchFamily="49" charset="0"/>
              </a:rPr>
              <a:t>X</a:t>
            </a:r>
            <a:r>
              <a:rPr lang="en-US" dirty="0" smtClean="0"/>
              <a:t>. It does so and returns</a:t>
            </a:r>
            <a:r>
              <a:rPr lang="en-US" dirty="0" smtClean="0">
                <a:latin typeface="Lucida Sans Typewriter" pitchFamily="49" charset="0"/>
              </a:rPr>
              <a:t> X = </a:t>
            </a:r>
            <a:r>
              <a:rPr lang="en-US" dirty="0" err="1" smtClean="0">
                <a:latin typeface="Lucida Sans Typewriter" pitchFamily="49" charset="0"/>
              </a:rPr>
              <a:t>kevin</a:t>
            </a:r>
            <a:r>
              <a:rPr lang="en-US" dirty="0" smtClean="0">
                <a:latin typeface="Lucida Sans Typewriter" pitchFamily="49" charset="0"/>
              </a:rPr>
              <a:t>. </a:t>
            </a:r>
            <a:r>
              <a:rPr lang="en-US" dirty="0" smtClean="0"/>
              <a:t>Then the user types the </a:t>
            </a:r>
            <a:r>
              <a:rPr lang="en-US" dirty="0" smtClean="0">
                <a:latin typeface="Lucida Sans Typewriter" pitchFamily="49" charset="0"/>
              </a:rPr>
              <a:t>; </a:t>
            </a:r>
            <a:r>
              <a:rPr lang="en-US" dirty="0" smtClean="0"/>
              <a:t>indicating a request for another answer. When Prolog is unable to find another answer it returns </a:t>
            </a:r>
            <a:r>
              <a:rPr lang="en-US" dirty="0" smtClean="0">
                <a:latin typeface="Lucida Sans Typewriter" pitchFamily="49" charset="0"/>
              </a:rPr>
              <a:t>no</a:t>
            </a:r>
            <a:r>
              <a:rPr lang="en-US" dirty="0" smtClean="0"/>
              <a:t>.</a:t>
            </a:r>
            <a:endParaRPr lang="en-US" dirty="0"/>
          </a:p>
        </p:txBody>
      </p:sp>
      <p:sp>
        <p:nvSpPr>
          <p:cNvPr id="5" name="Slide Number Placeholder 4"/>
          <p:cNvSpPr>
            <a:spLocks noGrp="1"/>
          </p:cNvSpPr>
          <p:nvPr>
            <p:ph type="sldNum" sz="quarter" idx="12"/>
          </p:nvPr>
        </p:nvSpPr>
        <p:spPr/>
        <p:txBody>
          <a:bodyPr/>
          <a:lstStyle/>
          <a:p>
            <a:fld id="{9CA217EF-0505-4C33-BB20-8A8DF2039023}"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 Programming (cont)</a:t>
            </a:r>
            <a:endParaRPr lang="en-US" dirty="0"/>
          </a:p>
        </p:txBody>
      </p:sp>
      <p:sp>
        <p:nvSpPr>
          <p:cNvPr id="3" name="Content Placeholder 2"/>
          <p:cNvSpPr>
            <a:spLocks noGrp="1"/>
          </p:cNvSpPr>
          <p:nvPr>
            <p:ph idx="1"/>
          </p:nvPr>
        </p:nvSpPr>
        <p:spPr/>
        <p:txBody>
          <a:bodyPr>
            <a:normAutofit fontScale="92500" lnSpcReduction="10000"/>
          </a:bodyPr>
          <a:lstStyle/>
          <a:p>
            <a:endParaRPr lang="en-US" sz="1600" dirty="0" smtClean="0">
              <a:latin typeface="Lucida Sans Typewriter" pitchFamily="49" charset="0"/>
            </a:endParaRPr>
          </a:p>
          <a:p>
            <a:r>
              <a:rPr lang="en-US" dirty="0" smtClean="0"/>
              <a:t>The query:</a:t>
            </a:r>
          </a:p>
          <a:p>
            <a:pPr>
              <a:buNone/>
            </a:pPr>
            <a:r>
              <a:rPr lang="en-US" sz="1600" dirty="0" smtClean="0">
                <a:latin typeface="Lucida Sans Typewriter" pitchFamily="49" charset="0"/>
              </a:rPr>
              <a:t>       ?teaches(</a:t>
            </a:r>
            <a:r>
              <a:rPr lang="en-US" sz="1600" dirty="0" err="1" smtClean="0">
                <a:latin typeface="Lucida Sans Typewriter" pitchFamily="49" charset="0"/>
              </a:rPr>
              <a:t>chan,X</a:t>
            </a:r>
            <a:r>
              <a:rPr lang="en-US" sz="1600" dirty="0" smtClean="0">
                <a:latin typeface="Lucida Sans Typewriter" pitchFamily="49" charset="0"/>
              </a:rPr>
              <a:t>).</a:t>
            </a:r>
          </a:p>
          <a:p>
            <a:pPr>
              <a:buNone/>
            </a:pPr>
            <a:r>
              <a:rPr lang="en-US" dirty="0" smtClean="0"/>
              <a:t>    produces the response:</a:t>
            </a:r>
          </a:p>
          <a:p>
            <a:pPr>
              <a:buNone/>
            </a:pPr>
            <a:r>
              <a:rPr lang="en-US" dirty="0" smtClean="0"/>
              <a:t>           </a:t>
            </a:r>
            <a:r>
              <a:rPr lang="en-US" sz="1600" dirty="0" smtClean="0">
                <a:latin typeface="Lucida Sans Typewriter" pitchFamily="49" charset="0"/>
              </a:rPr>
              <a:t>X = </a:t>
            </a:r>
            <a:r>
              <a:rPr lang="en-US" sz="1600" dirty="0" err="1" smtClean="0">
                <a:latin typeface="Lucida Sans Typewriter" pitchFamily="49" charset="0"/>
              </a:rPr>
              <a:t>kevin</a:t>
            </a:r>
            <a:r>
              <a:rPr lang="en-US" sz="1600" dirty="0" smtClean="0">
                <a:latin typeface="Lucida Sans Typewriter" pitchFamily="49" charset="0"/>
              </a:rPr>
              <a:t>;</a:t>
            </a:r>
          </a:p>
          <a:p>
            <a:pPr>
              <a:buNone/>
            </a:pPr>
            <a:r>
              <a:rPr lang="en-US" sz="1600" dirty="0" smtClean="0">
                <a:latin typeface="Lucida Sans Typewriter" pitchFamily="49" charset="0"/>
              </a:rPr>
              <a:t>       X = </a:t>
            </a:r>
            <a:r>
              <a:rPr lang="en-US" sz="1600" dirty="0" err="1" smtClean="0">
                <a:latin typeface="Lucida Sans Typewriter" pitchFamily="49" charset="0"/>
              </a:rPr>
              <a:t>kiko</a:t>
            </a:r>
            <a:r>
              <a:rPr lang="en-US" sz="1600" dirty="0" smtClean="0">
                <a:latin typeface="Lucida Sans Typewriter" pitchFamily="49" charset="0"/>
              </a:rPr>
              <a:t>;</a:t>
            </a:r>
          </a:p>
          <a:p>
            <a:pPr>
              <a:buNone/>
            </a:pPr>
            <a:r>
              <a:rPr lang="en-US" sz="1600" dirty="0" smtClean="0">
                <a:latin typeface="Lucida Sans Typewriter" pitchFamily="49" charset="0"/>
              </a:rPr>
              <a:t>       no</a:t>
            </a:r>
          </a:p>
          <a:p>
            <a:pPr>
              <a:buNone/>
            </a:pPr>
            <a:endParaRPr lang="en-US" sz="1600" dirty="0" smtClean="0">
              <a:latin typeface="Lucida Sans Typewriter" pitchFamily="49" charset="0"/>
            </a:endParaRPr>
          </a:p>
          <a:p>
            <a:r>
              <a:rPr lang="en-US" dirty="0" smtClean="0"/>
              <a:t>A number of very good Prolog texts are available.  </a:t>
            </a:r>
            <a:r>
              <a:rPr lang="en-US" i="1" dirty="0" smtClean="0"/>
              <a:t>Learn Prolog Now! </a:t>
            </a:r>
            <a:r>
              <a:rPr lang="en-US" dirty="0" smtClean="0"/>
              <a:t>is one such text with a free online version at  </a:t>
            </a:r>
            <a:r>
              <a:rPr lang="en-US" dirty="0" smtClean="0">
                <a:hlinkClick r:id="rId2"/>
              </a:rPr>
              <a:t>http://www.learnprolognow.org/</a:t>
            </a:r>
            <a:endParaRPr lang="en-US" dirty="0" smtClean="0"/>
          </a:p>
          <a:p>
            <a:r>
              <a:rPr lang="en-US" dirty="0" smtClean="0"/>
              <a:t>There is much more to Prolog and to the entire field of logic programming.</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Nested Quantifiers</a:t>
            </a:r>
            <a:endParaRPr lang="en-US" dirty="0"/>
          </a:p>
        </p:txBody>
      </p:sp>
      <p:sp>
        <p:nvSpPr>
          <p:cNvPr id="3" name="Subtitle 2"/>
          <p:cNvSpPr>
            <a:spLocks noGrp="1"/>
          </p:cNvSpPr>
          <p:nvPr>
            <p:ph type="subTitle" idx="1"/>
          </p:nvPr>
        </p:nvSpPr>
        <p:spPr/>
        <p:txBody>
          <a:bodyPr/>
          <a:lstStyle/>
          <a:p>
            <a:r>
              <a:rPr lang="en-US" smtClean="0"/>
              <a:t>Section 1.5</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Nested Quantifiers </a:t>
            </a:r>
          </a:p>
          <a:p>
            <a:r>
              <a:rPr lang="en-US" dirty="0" smtClean="0"/>
              <a:t>Order of Quantifiers</a:t>
            </a:r>
          </a:p>
          <a:p>
            <a:r>
              <a:rPr lang="en-US" dirty="0" smtClean="0"/>
              <a:t>Translating from Nested Quantifiers into English</a:t>
            </a:r>
          </a:p>
          <a:p>
            <a:r>
              <a:rPr lang="en-US" dirty="0" smtClean="0"/>
              <a:t>Translating Mathematical Statements into Statements involving Nested Quantifiers.</a:t>
            </a:r>
          </a:p>
          <a:p>
            <a:r>
              <a:rPr lang="en-US" dirty="0" smtClean="0"/>
              <a:t>Translated English Sentences into Logical Expressions.</a:t>
            </a:r>
          </a:p>
          <a:p>
            <a:r>
              <a:rPr lang="en-US" dirty="0" smtClean="0"/>
              <a:t>Negating Nested Quantifiers.</a:t>
            </a:r>
          </a:p>
          <a:p>
            <a:endParaRPr lang="en-US" dirty="0" smtClean="0"/>
          </a:p>
          <a:p>
            <a:pPr lvl="1">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Quantifiers</a:t>
            </a:r>
            <a:endParaRPr lang="en-US" dirty="0"/>
          </a:p>
        </p:txBody>
      </p:sp>
      <p:sp>
        <p:nvSpPr>
          <p:cNvPr id="3" name="Content Placeholder 2"/>
          <p:cNvSpPr>
            <a:spLocks noGrp="1"/>
          </p:cNvSpPr>
          <p:nvPr>
            <p:ph idx="1"/>
          </p:nvPr>
        </p:nvSpPr>
        <p:spPr/>
        <p:txBody>
          <a:bodyPr>
            <a:normAutofit/>
          </a:bodyPr>
          <a:lstStyle/>
          <a:p>
            <a:endParaRPr lang="en-US" dirty="0" smtClean="0"/>
          </a:p>
          <a:p>
            <a:pPr>
              <a:buNone/>
            </a:pPr>
            <a:r>
              <a:rPr lang="en-US" dirty="0" smtClean="0"/>
              <a:t>	Nested quantifiers are often necessary to express the meaning of sentences in English as well as important concepts in computer science and mathematics. </a:t>
            </a:r>
          </a:p>
          <a:p>
            <a:pPr>
              <a:buNone/>
            </a:pPr>
            <a:r>
              <a:rPr lang="en-US" dirty="0" smtClean="0"/>
              <a:t>    </a:t>
            </a:r>
            <a:r>
              <a:rPr lang="en-US" b="1" dirty="0" smtClean="0"/>
              <a:t>Example</a:t>
            </a:r>
            <a:r>
              <a:rPr lang="en-US" dirty="0" smtClean="0"/>
              <a:t>: “Every real number has an inverse” is   </a:t>
            </a:r>
          </a:p>
          <a:p>
            <a:pPr>
              <a:buNone/>
            </a:pPr>
            <a:r>
              <a:rPr lang="en-US" i="1" dirty="0" smtClean="0">
                <a:latin typeface="Cambria Math" pitchFamily="18" charset="0"/>
                <a:ea typeface="Cambria Math" pitchFamily="18" charset="0"/>
                <a:sym typeface="Symbol"/>
              </a:rPr>
              <a:t>        x </a:t>
            </a:r>
            <a:r>
              <a:rPr lang="en-US" dirty="0" smtClean="0">
                <a:sym typeface="Symbol"/>
              </a:rPr>
              <a:t></a:t>
            </a:r>
            <a:r>
              <a:rPr lang="en-US" i="1" dirty="0" smtClean="0">
                <a:latin typeface="Cambria Math" pitchFamily="18" charset="0"/>
                <a:ea typeface="Cambria Math" pitchFamily="18" charset="0"/>
                <a:sym typeface="Symbol"/>
              </a:rPr>
              <a:t>y(x + y = 0</a:t>
            </a:r>
            <a:r>
              <a:rPr lang="en-US" i="1" dirty="0" smtClean="0">
                <a:latin typeface="Cambria Math"/>
                <a:ea typeface="Cambria Math"/>
                <a:sym typeface="Symbol"/>
              </a:rPr>
              <a:t>) </a:t>
            </a:r>
          </a:p>
          <a:p>
            <a:pPr>
              <a:buNone/>
            </a:pPr>
            <a:r>
              <a:rPr lang="en-US" i="1" dirty="0" smtClean="0">
                <a:latin typeface="Cambria Math"/>
                <a:ea typeface="Cambria Math"/>
                <a:sym typeface="Symbol"/>
              </a:rPr>
              <a:t>      </a:t>
            </a:r>
            <a:r>
              <a:rPr lang="en-US" dirty="0" smtClean="0">
                <a:latin typeface="Cambria Math"/>
                <a:ea typeface="Cambria Math"/>
                <a:sym typeface="Symbol"/>
              </a:rPr>
              <a:t>where the domains of x and y are the real numbers.</a:t>
            </a:r>
            <a:endParaRPr lang="en-US" dirty="0" smtClean="0"/>
          </a:p>
        </p:txBody>
      </p:sp>
      <p:sp>
        <p:nvSpPr>
          <p:cNvPr id="4" name="Slide Number Placeholder 3"/>
          <p:cNvSpPr>
            <a:spLocks noGrp="1"/>
          </p:cNvSpPr>
          <p:nvPr>
            <p:ph type="sldNum" sz="quarter" idx="12"/>
          </p:nvPr>
        </p:nvSpPr>
        <p:spPr/>
        <p:txBody>
          <a:bodyPr/>
          <a:lstStyle/>
          <a:p>
            <a:fld id="{9CA217EF-0505-4C33-BB20-8A8DF2039023}"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Thinking as a programmer</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ea typeface="Cambria Math"/>
                <a:sym typeface="Symbol"/>
              </a:rPr>
              <a:t>Nested Loops</a:t>
            </a:r>
          </a:p>
          <a:p>
            <a:pPr lvl="1"/>
            <a:r>
              <a:rPr lang="en-US" dirty="0" smtClean="0">
                <a:ea typeface="Cambria Math"/>
                <a:sym typeface="Symbol"/>
              </a:rPr>
              <a:t>To see if </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P (</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is true, loop through the values of </a:t>
            </a:r>
            <a:r>
              <a:rPr lang="en-US" i="1" dirty="0" smtClean="0">
                <a:latin typeface="Cambria Math" pitchFamily="18" charset="0"/>
                <a:ea typeface="Cambria Math" pitchFamily="18" charset="0"/>
                <a:sym typeface="Symbol"/>
              </a:rPr>
              <a:t>x </a:t>
            </a:r>
            <a:r>
              <a:rPr lang="en-US" dirty="0" smtClean="0">
                <a:latin typeface="Cambria Math" pitchFamily="18" charset="0"/>
                <a:ea typeface="Cambria Math" pitchFamily="18" charset="0"/>
                <a:sym typeface="Symbol"/>
              </a:rPr>
              <a:t>:</a:t>
            </a:r>
          </a:p>
          <a:p>
            <a:pPr lvl="2"/>
            <a:r>
              <a:rPr lang="en-US" dirty="0" smtClean="0">
                <a:latin typeface="Cambria Math" pitchFamily="18" charset="0"/>
                <a:ea typeface="Cambria Math" pitchFamily="18" charset="0"/>
                <a:sym typeface="Symbol"/>
              </a:rPr>
              <a:t> At each step, loop through the values for </a:t>
            </a:r>
            <a:r>
              <a:rPr lang="en-US" i="1" dirty="0" smtClean="0">
                <a:latin typeface="Cambria Math" pitchFamily="18" charset="0"/>
                <a:ea typeface="Cambria Math" pitchFamily="18" charset="0"/>
                <a:sym typeface="Symbol"/>
              </a:rPr>
              <a:t>y</a:t>
            </a:r>
            <a:r>
              <a:rPr lang="en-US" dirty="0" smtClean="0">
                <a:latin typeface="Cambria Math" pitchFamily="18" charset="0"/>
                <a:ea typeface="Cambria Math" pitchFamily="18" charset="0"/>
                <a:sym typeface="Symbol"/>
              </a:rPr>
              <a:t>. </a:t>
            </a:r>
          </a:p>
          <a:p>
            <a:pPr lvl="2"/>
            <a:r>
              <a:rPr lang="en-US" dirty="0" smtClean="0">
                <a:ea typeface="Cambria Math" pitchFamily="18" charset="0"/>
                <a:sym typeface="Symbol"/>
              </a:rPr>
              <a:t> If for some pair of </a:t>
            </a:r>
            <a:r>
              <a:rPr lang="en-US" i="1" dirty="0" smtClean="0">
                <a:latin typeface="Cambria Math" pitchFamily="18" charset="0"/>
                <a:ea typeface="Cambria Math" pitchFamily="18" charset="0"/>
                <a:sym typeface="Symbol"/>
              </a:rPr>
              <a:t>x </a:t>
            </a:r>
            <a:r>
              <a:rPr lang="en-US" dirty="0" err="1" smtClean="0">
                <a:ea typeface="Cambria Math" pitchFamily="18" charset="0"/>
                <a:sym typeface="Symbol"/>
              </a:rPr>
              <a:t>and</a:t>
            </a:r>
            <a:r>
              <a:rPr lang="en-US" i="1" dirty="0" err="1" smtClean="0">
                <a:latin typeface="Cambria Math" pitchFamily="18" charset="0"/>
                <a:ea typeface="Cambria Math" pitchFamily="18" charset="0"/>
                <a:sym typeface="Symbol"/>
              </a:rPr>
              <a:t>y</a:t>
            </a:r>
            <a:r>
              <a:rPr lang="en-US" i="1" dirty="0" smtClean="0">
                <a:latin typeface="Cambria Math" pitchFamily="18" charset="0"/>
                <a:ea typeface="Cambria Math" pitchFamily="18" charset="0"/>
                <a:sym typeface="Symbol"/>
              </a:rPr>
              <a:t>, P(</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is false, then </a:t>
            </a:r>
            <a:r>
              <a:rPr lang="en-US" i="1" dirty="0" smtClean="0">
                <a:latin typeface="Cambria Math" pitchFamily="18" charset="0"/>
                <a:ea typeface="Cambria Math" pitchFamily="18" charset="0"/>
                <a:sym typeface="Symbol"/>
              </a:rPr>
              <a:t>x </a:t>
            </a:r>
            <a:r>
              <a:rPr lang="en-US" i="1" dirty="0" err="1" smtClean="0">
                <a:latin typeface="Cambria Math" pitchFamily="18" charset="0"/>
                <a:ea typeface="Cambria Math" pitchFamily="18" charset="0"/>
                <a:sym typeface="Symbol"/>
              </a:rPr>
              <a:t>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is false and both the outer and inner loop terminate.</a:t>
            </a:r>
            <a:endParaRPr lang="en-US" dirty="0" smtClean="0">
              <a:latin typeface="Cambria Math" pitchFamily="18" charset="0"/>
              <a:ea typeface="Cambria Math" pitchFamily="18" charset="0"/>
              <a:sym typeface="Symbol"/>
            </a:endParaRPr>
          </a:p>
          <a:p>
            <a:pPr lvl="1">
              <a:buNone/>
            </a:pPr>
            <a:r>
              <a:rPr lang="en-US" i="1" dirty="0" smtClean="0">
                <a:latin typeface="Cambria Math" pitchFamily="18" charset="0"/>
                <a:ea typeface="Cambria Math" pitchFamily="18" charset="0"/>
                <a:sym typeface="Symbol"/>
              </a:rPr>
              <a:t>    x y P(</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is true</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if the outer loop ends after stepping through each </a:t>
            </a:r>
            <a:r>
              <a:rPr lang="en-US" i="1" dirty="0" smtClean="0">
                <a:latin typeface="Cambria Math" pitchFamily="18" charset="0"/>
                <a:ea typeface="Cambria Math" pitchFamily="18" charset="0"/>
                <a:sym typeface="Symbol"/>
              </a:rPr>
              <a:t>x</a:t>
            </a:r>
            <a:r>
              <a:rPr lang="en-US" dirty="0" smtClean="0">
                <a:latin typeface="Cambria Math" pitchFamily="18" charset="0"/>
                <a:ea typeface="Cambria Math" pitchFamily="18" charset="0"/>
                <a:sym typeface="Symbol"/>
              </a:rPr>
              <a:t>.  </a:t>
            </a:r>
            <a:endParaRPr lang="en-US" dirty="0" smtClean="0">
              <a:ea typeface="Cambria Math"/>
              <a:sym typeface="Symbol"/>
            </a:endParaRPr>
          </a:p>
          <a:p>
            <a:pPr lvl="1"/>
            <a:r>
              <a:rPr lang="en-US" dirty="0" smtClean="0">
                <a:ea typeface="Cambria Math"/>
                <a:sym typeface="Symbol"/>
              </a:rPr>
              <a:t>To see if </a:t>
            </a:r>
            <a:r>
              <a:rPr lang="en-US" i="1" dirty="0" smtClean="0">
                <a:latin typeface="Cambria Math" pitchFamily="18" charset="0"/>
                <a:ea typeface="Cambria Math" pitchFamily="18" charset="0"/>
                <a:sym typeface="Symbol"/>
              </a:rPr>
              <a:t>x </a:t>
            </a:r>
            <a:r>
              <a:rPr lang="en-US" dirty="0" smtClean="0">
                <a:sym typeface="Symbol"/>
              </a:rPr>
              <a:t></a:t>
            </a:r>
            <a:r>
              <a:rPr lang="en-US" i="1" dirty="0" err="1" smtClean="0">
                <a:latin typeface="Cambria Math" pitchFamily="18" charset="0"/>
                <a:ea typeface="Cambria Math" pitchFamily="18" charset="0"/>
                <a:sym typeface="Symbol"/>
              </a:rPr>
              <a:t>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is true, loop through the values of </a:t>
            </a:r>
            <a:r>
              <a:rPr lang="en-US" i="1" dirty="0" smtClean="0">
                <a:latin typeface="Cambria Math" pitchFamily="18" charset="0"/>
                <a:ea typeface="Cambria Math" pitchFamily="18" charset="0"/>
                <a:sym typeface="Symbol"/>
              </a:rPr>
              <a:t>x</a:t>
            </a:r>
            <a:r>
              <a:rPr lang="en-US" dirty="0" smtClean="0">
                <a:latin typeface="Cambria Math" pitchFamily="18" charset="0"/>
                <a:ea typeface="Cambria Math" pitchFamily="18" charset="0"/>
                <a:sym typeface="Symbol"/>
              </a:rPr>
              <a:t>:</a:t>
            </a:r>
          </a:p>
          <a:p>
            <a:pPr lvl="2"/>
            <a:r>
              <a:rPr lang="en-US" dirty="0" smtClean="0">
                <a:latin typeface="Cambria Math" pitchFamily="18" charset="0"/>
                <a:ea typeface="Cambria Math" pitchFamily="18" charset="0"/>
                <a:sym typeface="Symbol"/>
              </a:rPr>
              <a:t>At each step, loop through the values for </a:t>
            </a:r>
            <a:r>
              <a:rPr lang="en-US" i="1" dirty="0" smtClean="0">
                <a:latin typeface="Cambria Math" pitchFamily="18" charset="0"/>
                <a:ea typeface="Cambria Math" pitchFamily="18" charset="0"/>
                <a:sym typeface="Symbol"/>
              </a:rPr>
              <a:t>y.</a:t>
            </a:r>
          </a:p>
          <a:p>
            <a:pPr lvl="2"/>
            <a:r>
              <a:rPr lang="en-US" dirty="0" smtClean="0">
                <a:latin typeface="Cambria Math" pitchFamily="18" charset="0"/>
                <a:ea typeface="Cambria Math" pitchFamily="18" charset="0"/>
                <a:sym typeface="Symbol"/>
              </a:rPr>
              <a:t>The inner loop ends when a pair </a:t>
            </a:r>
            <a:r>
              <a:rPr lang="en-US" i="1" dirty="0" smtClean="0">
                <a:latin typeface="Cambria Math" pitchFamily="18" charset="0"/>
                <a:ea typeface="Cambria Math" pitchFamily="18" charset="0"/>
                <a:sym typeface="Symbol"/>
              </a:rPr>
              <a:t>x</a:t>
            </a:r>
            <a:r>
              <a:rPr lang="en-US" dirty="0" smtClean="0">
                <a:latin typeface="Cambria Math" pitchFamily="18" charset="0"/>
                <a:ea typeface="Cambria Math" pitchFamily="18" charset="0"/>
                <a:sym typeface="Symbol"/>
              </a:rPr>
              <a:t> and </a:t>
            </a:r>
            <a:r>
              <a:rPr lang="en-US" i="1" dirty="0" smtClean="0">
                <a:latin typeface="Cambria Math" pitchFamily="18" charset="0"/>
                <a:ea typeface="Cambria Math" pitchFamily="18" charset="0"/>
                <a:sym typeface="Symbol"/>
              </a:rPr>
              <a:t>y</a:t>
            </a:r>
            <a:r>
              <a:rPr lang="en-US" dirty="0" smtClean="0">
                <a:latin typeface="Cambria Math" pitchFamily="18" charset="0"/>
                <a:ea typeface="Cambria Math" pitchFamily="18" charset="0"/>
                <a:sym typeface="Symbol"/>
              </a:rPr>
              <a:t>  is found such that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x</a:t>
            </a:r>
            <a:r>
              <a:rPr lang="en-US" dirty="0" smtClean="0">
                <a:latin typeface="Cambria Math" pitchFamily="18" charset="0"/>
                <a:ea typeface="Cambria Math" pitchFamily="18" charset="0"/>
                <a:sym typeface="Symbol"/>
              </a:rPr>
              <a:t>, y) is true.</a:t>
            </a:r>
          </a:p>
          <a:p>
            <a:pPr lvl="2"/>
            <a:r>
              <a:rPr lang="en-US" dirty="0" smtClean="0">
                <a:latin typeface="Cambria Math" pitchFamily="18" charset="0"/>
                <a:ea typeface="Cambria Math" pitchFamily="18" charset="0"/>
                <a:sym typeface="Symbol"/>
              </a:rPr>
              <a:t>If no </a:t>
            </a:r>
            <a:r>
              <a:rPr lang="en-US" i="1" dirty="0" smtClean="0">
                <a:latin typeface="Cambria Math" pitchFamily="18" charset="0"/>
                <a:ea typeface="Cambria Math" pitchFamily="18" charset="0"/>
                <a:sym typeface="Symbol"/>
              </a:rPr>
              <a:t>y </a:t>
            </a:r>
            <a:r>
              <a:rPr lang="en-US" dirty="0" smtClean="0">
                <a:latin typeface="Cambria Math" pitchFamily="18" charset="0"/>
                <a:ea typeface="Cambria Math" pitchFamily="18" charset="0"/>
                <a:sym typeface="Symbol"/>
              </a:rPr>
              <a:t> is found such that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x</a:t>
            </a:r>
            <a:r>
              <a:rPr lang="en-US" dirty="0" smtClean="0">
                <a:latin typeface="Cambria Math" pitchFamily="18" charset="0"/>
                <a:ea typeface="Cambria Math" pitchFamily="18" charset="0"/>
                <a:sym typeface="Symbol"/>
              </a:rPr>
              <a:t>, y) is true the outer loop terminates as </a:t>
            </a:r>
            <a:r>
              <a:rPr lang="en-US" i="1" dirty="0" smtClean="0">
                <a:latin typeface="Cambria Math" pitchFamily="18" charset="0"/>
                <a:ea typeface="Cambria Math" pitchFamily="18" charset="0"/>
                <a:sym typeface="Symbol"/>
              </a:rPr>
              <a:t>x </a:t>
            </a:r>
            <a:r>
              <a:rPr lang="en-US" dirty="0" smtClean="0">
                <a:sym typeface="Symbol"/>
              </a:rPr>
              <a:t></a:t>
            </a:r>
            <a:r>
              <a:rPr lang="en-US" i="1" dirty="0" err="1" smtClean="0">
                <a:latin typeface="Cambria Math" pitchFamily="18" charset="0"/>
                <a:ea typeface="Cambria Math" pitchFamily="18" charset="0"/>
                <a:sym typeface="Symbol"/>
              </a:rPr>
              <a:t>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ea typeface="Cambria Math" pitchFamily="18" charset="0"/>
                <a:sym typeface="Symbol"/>
              </a:rPr>
              <a:t>  has been shown to be false. </a:t>
            </a:r>
            <a:endParaRPr lang="en-US" dirty="0" smtClean="0">
              <a:latin typeface="Cambria Math" pitchFamily="18" charset="0"/>
              <a:ea typeface="Cambria Math" pitchFamily="18" charset="0"/>
              <a:sym typeface="Symbol"/>
            </a:endParaRPr>
          </a:p>
          <a:p>
            <a:pPr lvl="1">
              <a:buNone/>
            </a:pPr>
            <a:r>
              <a:rPr lang="en-US" i="1" dirty="0" smtClean="0">
                <a:latin typeface="Cambria Math" pitchFamily="18" charset="0"/>
                <a:ea typeface="Cambria Math" pitchFamily="18" charset="0"/>
                <a:sym typeface="Symbol"/>
              </a:rPr>
              <a:t>    x </a:t>
            </a:r>
            <a:r>
              <a:rPr lang="en-US" dirty="0" smtClean="0">
                <a:sym typeface="Symbol"/>
              </a:rPr>
              <a:t></a:t>
            </a:r>
            <a:r>
              <a:rPr lang="en-US" i="1" dirty="0" smtClean="0">
                <a:latin typeface="Cambria Math" pitchFamily="18" charset="0"/>
                <a:ea typeface="Cambria Math" pitchFamily="18" charset="0"/>
                <a:sym typeface="Symbol"/>
              </a:rPr>
              <a:t>y P(</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is true</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if the outer loop ends after stepping through each </a:t>
            </a:r>
            <a:r>
              <a:rPr lang="en-US" i="1" dirty="0" smtClean="0">
                <a:latin typeface="Cambria Math" pitchFamily="18" charset="0"/>
                <a:ea typeface="Cambria Math" pitchFamily="18" charset="0"/>
                <a:sym typeface="Symbol"/>
              </a:rPr>
              <a:t>x</a:t>
            </a:r>
            <a:r>
              <a:rPr lang="en-US" dirty="0" smtClean="0">
                <a:latin typeface="Cambria Math" pitchFamily="18" charset="0"/>
                <a:ea typeface="Cambria Math" pitchFamily="18" charset="0"/>
                <a:sym typeface="Symbol"/>
              </a:rPr>
              <a:t>. </a:t>
            </a:r>
            <a:endParaRPr lang="en-US" dirty="0" smtClean="0">
              <a:ea typeface="Cambria Math" pitchFamily="18" charset="0"/>
              <a:sym typeface="Symbol"/>
            </a:endParaRPr>
          </a:p>
          <a:p>
            <a:r>
              <a:rPr lang="en-US" dirty="0" smtClean="0">
                <a:ea typeface="Cambria Math" pitchFamily="18" charset="0"/>
                <a:sym typeface="Symbol"/>
              </a:rPr>
              <a:t>If the domains of the variables are infinite, then this process can not actually be carried out.</a:t>
            </a:r>
          </a:p>
          <a:p>
            <a:pPr>
              <a:buNone/>
            </a:pPr>
            <a:r>
              <a:rPr lang="en-US" dirty="0" smtClean="0">
                <a:solidFill>
                  <a:srgbClr val="FF0000"/>
                </a:solidFill>
                <a:sym typeface="Symbol"/>
              </a:rPr>
              <a:t>	Write  Java codes to simulate </a:t>
            </a:r>
          </a:p>
          <a:p>
            <a:pPr>
              <a:buNone/>
            </a:pPr>
            <a:r>
              <a:rPr lang="en-US" dirty="0" smtClean="0">
                <a:solidFill>
                  <a:srgbClr val="FF0000"/>
                </a:solidFill>
                <a:sym typeface="Symbol"/>
              </a:rPr>
              <a:t>                                                      </a:t>
            </a:r>
            <a:r>
              <a:rPr lang="en-US" i="1" dirty="0" err="1" smtClean="0">
                <a:solidFill>
                  <a:srgbClr val="FF0000"/>
                </a:solidFill>
                <a:sym typeface="Symbol"/>
              </a:rPr>
              <a:t>x</a:t>
            </a:r>
            <a:r>
              <a:rPr lang="en-US" dirty="0" err="1" smtClean="0">
                <a:solidFill>
                  <a:srgbClr val="FF0000"/>
                </a:solidFill>
                <a:sym typeface="Symbol"/>
              </a:rPr>
              <a:t></a:t>
            </a:r>
            <a:r>
              <a:rPr lang="en-US" i="1" dirty="0" err="1" smtClean="0">
                <a:solidFill>
                  <a:srgbClr val="FF0000"/>
                </a:solidFill>
                <a:sym typeface="Symbol"/>
              </a:rPr>
              <a:t>y</a:t>
            </a:r>
            <a:r>
              <a:rPr lang="en-US" i="1" dirty="0" smtClean="0">
                <a:solidFill>
                  <a:srgbClr val="FF0000"/>
                </a:solidFill>
                <a:sym typeface="Symbol"/>
              </a:rPr>
              <a:t> P</a:t>
            </a:r>
            <a:r>
              <a:rPr lang="en-US" dirty="0" smtClean="0">
                <a:solidFill>
                  <a:srgbClr val="FF0000"/>
                </a:solidFill>
                <a:sym typeface="Symbol"/>
              </a:rPr>
              <a:t>(</a:t>
            </a:r>
            <a:r>
              <a:rPr lang="en-US" i="1" dirty="0" err="1" smtClean="0">
                <a:solidFill>
                  <a:srgbClr val="FF0000"/>
                </a:solidFill>
                <a:sym typeface="Symbol"/>
              </a:rPr>
              <a:t>x,y</a:t>
            </a:r>
            <a:r>
              <a:rPr lang="en-US" dirty="0" smtClean="0">
                <a:solidFill>
                  <a:srgbClr val="FF0000"/>
                </a:solidFill>
                <a:sym typeface="Symbol"/>
              </a:rPr>
              <a:t>)  and </a:t>
            </a:r>
            <a:r>
              <a:rPr lang="en-US" i="1" dirty="0" err="1" smtClean="0">
                <a:solidFill>
                  <a:srgbClr val="FF0000"/>
                </a:solidFill>
                <a:sym typeface="Symbol"/>
              </a:rPr>
              <a:t>x</a:t>
            </a:r>
            <a:r>
              <a:rPr lang="en-US" dirty="0" err="1" smtClean="0">
                <a:solidFill>
                  <a:srgbClr val="FF0000"/>
                </a:solidFill>
                <a:sym typeface="Symbol"/>
              </a:rPr>
              <a:t></a:t>
            </a:r>
            <a:r>
              <a:rPr lang="en-US" i="1" dirty="0" err="1" smtClean="0">
                <a:solidFill>
                  <a:srgbClr val="FF0000"/>
                </a:solidFill>
                <a:sym typeface="Symbol"/>
              </a:rPr>
              <a:t>yP</a:t>
            </a:r>
            <a:r>
              <a:rPr lang="en-US" dirty="0" smtClean="0">
                <a:solidFill>
                  <a:srgbClr val="FF0000"/>
                </a:solidFill>
                <a:sym typeface="Symbol"/>
              </a:rPr>
              <a:t>(</a:t>
            </a:r>
            <a:r>
              <a:rPr lang="en-US" i="1" dirty="0" err="1" smtClean="0">
                <a:solidFill>
                  <a:srgbClr val="FF0000"/>
                </a:solidFill>
                <a:sym typeface="Symbol"/>
              </a:rPr>
              <a:t>x,y</a:t>
            </a:r>
            <a:r>
              <a:rPr lang="en-US" dirty="0" smtClean="0">
                <a:solidFill>
                  <a:srgbClr val="FF0000"/>
                </a:solidFill>
                <a:sym typeface="Symbol"/>
              </a:rPr>
              <a:t>) .</a:t>
            </a:r>
          </a:p>
          <a:p>
            <a:pPr lvl="2"/>
            <a:endParaRPr lang="en-US" dirty="0" smtClean="0"/>
          </a:p>
          <a:p>
            <a:endParaRPr lang="en-US" dirty="0">
              <a:ea typeface="Cambria Math" pitchFamily="18" charset="0"/>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 of Quantifiers</a:t>
            </a:r>
            <a:endParaRPr lang="en-US" dirty="0"/>
          </a:p>
        </p:txBody>
      </p:sp>
      <p:sp>
        <p:nvSpPr>
          <p:cNvPr id="3" name="Content Placeholder 2"/>
          <p:cNvSpPr>
            <a:spLocks noGrp="1"/>
          </p:cNvSpPr>
          <p:nvPr>
            <p:ph idx="1"/>
          </p:nvPr>
        </p:nvSpPr>
        <p:spPr/>
        <p:txBody>
          <a:bodyPr/>
          <a:lstStyle/>
          <a:p>
            <a:pPr>
              <a:buNone/>
            </a:pPr>
            <a:r>
              <a:rPr lang="en-US" b="1" dirty="0" smtClean="0"/>
              <a:t>Examples</a:t>
            </a:r>
            <a:r>
              <a:rPr lang="en-US" dirty="0" smtClean="0"/>
              <a:t>:</a:t>
            </a:r>
          </a:p>
          <a:p>
            <a:pPr marL="514350" indent="-514350">
              <a:buFont typeface="+mj-lt"/>
              <a:buAutoNum type="arabicPeriod"/>
            </a:pPr>
            <a:r>
              <a:rPr lang="en-US" dirty="0" smtClean="0"/>
              <a:t>Let </a:t>
            </a:r>
            <a:r>
              <a:rPr lang="en-US" i="1" dirty="0" smtClean="0">
                <a:latin typeface="Cambria Math" pitchFamily="18" charset="0"/>
                <a:ea typeface="Cambria Math" pitchFamily="18" charset="0"/>
              </a:rPr>
              <a:t>P(</a:t>
            </a:r>
            <a:r>
              <a:rPr lang="en-US" i="1" dirty="0" err="1" smtClean="0">
                <a:latin typeface="Cambria Math" pitchFamily="18" charset="0"/>
                <a:ea typeface="Cambria Math" pitchFamily="18" charset="0"/>
              </a:rPr>
              <a:t>x,y</a:t>
            </a:r>
            <a:r>
              <a:rPr lang="en-US" i="1" dirty="0" smtClean="0">
                <a:latin typeface="Cambria Math" pitchFamily="18" charset="0"/>
                <a:ea typeface="Cambria Math" pitchFamily="18" charset="0"/>
              </a:rPr>
              <a:t>) </a:t>
            </a:r>
            <a:r>
              <a:rPr lang="en-US" dirty="0" smtClean="0"/>
              <a:t>be the statement “</a:t>
            </a:r>
            <a:r>
              <a:rPr lang="en-US" i="1" dirty="0" smtClean="0">
                <a:latin typeface="Cambria Math" pitchFamily="18" charset="0"/>
                <a:ea typeface="Cambria Math" pitchFamily="18" charset="0"/>
              </a:rPr>
              <a:t>x + y =0</a:t>
            </a:r>
            <a:r>
              <a:rPr lang="en-US" dirty="0" smtClean="0"/>
              <a:t>” Assume that </a:t>
            </a:r>
            <a:r>
              <a:rPr lang="en-US" i="1" dirty="0" smtClean="0">
                <a:latin typeface="Cambria Math" pitchFamily="18" charset="0"/>
                <a:ea typeface="Cambria Math" pitchFamily="18" charset="0"/>
              </a:rPr>
              <a:t>U</a:t>
            </a:r>
            <a:r>
              <a:rPr lang="en-US" dirty="0" smtClean="0"/>
              <a:t> is the real numbers. Then </a:t>
            </a:r>
            <a:r>
              <a:rPr lang="en-US" i="1" dirty="0" smtClean="0">
                <a:latin typeface="Cambria Math" pitchFamily="18" charset="0"/>
                <a:ea typeface="Cambria Math" pitchFamily="18" charset="0"/>
                <a:sym typeface="Symbol"/>
              </a:rPr>
              <a:t>x </a:t>
            </a:r>
            <a:r>
              <a:rPr lang="en-US" i="1" dirty="0" err="1" smtClean="0">
                <a:latin typeface="Cambria Math" pitchFamily="18" charset="0"/>
                <a:ea typeface="Cambria Math" pitchFamily="18" charset="0"/>
                <a:sym typeface="Symbol"/>
              </a:rPr>
              <a:t>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and     </a:t>
            </a:r>
          </a:p>
          <a:p>
            <a:pPr marL="514350" indent="-514350">
              <a:buNone/>
            </a:pPr>
            <a:r>
              <a:rPr lang="en-US" i="1" dirty="0" smtClean="0">
                <a:latin typeface="Cambria Math" pitchFamily="18" charset="0"/>
                <a:ea typeface="Cambria Math" pitchFamily="18" charset="0"/>
                <a:sym typeface="Symbol"/>
              </a:rPr>
              <a:t>	y </a:t>
            </a:r>
            <a:r>
              <a:rPr lang="en-US" i="1" dirty="0" err="1" smtClean="0">
                <a:latin typeface="Cambria Math" pitchFamily="18" charset="0"/>
                <a:ea typeface="Cambria Math" pitchFamily="18" charset="0"/>
                <a:sym typeface="Symbol"/>
              </a:rPr>
              <a:t>xP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have the same truth value.</a:t>
            </a:r>
          </a:p>
          <a:p>
            <a:pPr marL="514350" indent="-514350">
              <a:buFont typeface="+mj-lt"/>
              <a:buAutoNum type="arabicPeriod"/>
            </a:pPr>
            <a:r>
              <a:rPr lang="en-US" dirty="0" smtClean="0"/>
              <a:t>Let </a:t>
            </a:r>
            <a:r>
              <a:rPr lang="en-US" i="1" dirty="0" smtClean="0">
                <a:latin typeface="Cambria Math" pitchFamily="18" charset="0"/>
                <a:ea typeface="Cambria Math" pitchFamily="18" charset="0"/>
              </a:rPr>
              <a:t>Q(</a:t>
            </a:r>
            <a:r>
              <a:rPr lang="en-US" i="1" dirty="0" err="1" smtClean="0">
                <a:latin typeface="Cambria Math" pitchFamily="18" charset="0"/>
                <a:ea typeface="Cambria Math" pitchFamily="18" charset="0"/>
              </a:rPr>
              <a:t>x,y</a:t>
            </a:r>
            <a:r>
              <a:rPr lang="en-US" i="1" dirty="0" smtClean="0">
                <a:latin typeface="Cambria Math" pitchFamily="18" charset="0"/>
                <a:ea typeface="Cambria Math" pitchFamily="18" charset="0"/>
              </a:rPr>
              <a:t>) </a:t>
            </a:r>
            <a:r>
              <a:rPr lang="en-US" dirty="0" smtClean="0"/>
              <a:t>be the statement “</a:t>
            </a:r>
            <a:r>
              <a:rPr lang="en-US" i="1" dirty="0" smtClean="0">
                <a:latin typeface="Cambria Math" pitchFamily="18" charset="0"/>
                <a:ea typeface="Cambria Math" pitchFamily="18" charset="0"/>
              </a:rPr>
              <a:t>x + y = </a:t>
            </a:r>
            <a:r>
              <a:rPr lang="en-US" dirty="0" smtClean="0">
                <a:latin typeface="Cambria Math" pitchFamily="18" charset="0"/>
                <a:ea typeface="Cambria Math" pitchFamily="18" charset="0"/>
              </a:rPr>
              <a:t>0</a:t>
            </a:r>
            <a:r>
              <a:rPr lang="en-US" dirty="0" smtClean="0"/>
              <a:t>.” Assume that </a:t>
            </a:r>
            <a:r>
              <a:rPr lang="en-US" i="1" dirty="0" smtClean="0">
                <a:latin typeface="Cambria Math" pitchFamily="18" charset="0"/>
                <a:ea typeface="Cambria Math" pitchFamily="18" charset="0"/>
              </a:rPr>
              <a:t>U</a:t>
            </a:r>
            <a:r>
              <a:rPr lang="en-US" dirty="0" smtClean="0"/>
              <a:t> is the real numbers. Then </a:t>
            </a:r>
            <a:r>
              <a:rPr lang="en-US" i="1" dirty="0" smtClean="0">
                <a:latin typeface="Cambria Math" pitchFamily="18" charset="0"/>
                <a:ea typeface="Cambria Math" pitchFamily="18" charset="0"/>
                <a:sym typeface="Symbol"/>
              </a:rPr>
              <a:t>x </a:t>
            </a:r>
            <a:r>
              <a:rPr lang="en-US" dirty="0" smtClean="0">
                <a:sym typeface="Symbol"/>
              </a:rPr>
              <a:t></a:t>
            </a:r>
            <a:r>
              <a:rPr lang="en-US" i="1" dirty="0" err="1" smtClean="0">
                <a:latin typeface="Cambria Math" pitchFamily="18" charset="0"/>
                <a:ea typeface="Cambria Math" pitchFamily="18" charset="0"/>
                <a:sym typeface="Symbol"/>
              </a:rPr>
              <a:t>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is true</a:t>
            </a:r>
            <a:r>
              <a:rPr lang="en-US" i="1" dirty="0" smtClean="0">
                <a:ea typeface="Cambria Math" pitchFamily="18" charset="0"/>
                <a:sym typeface="Symbol"/>
              </a:rPr>
              <a:t>, </a:t>
            </a:r>
            <a:r>
              <a:rPr lang="en-US" dirty="0" smtClean="0">
                <a:ea typeface="Cambria Math" pitchFamily="18" charset="0"/>
                <a:sym typeface="Symbol"/>
              </a:rPr>
              <a:t>but</a:t>
            </a:r>
            <a:r>
              <a:rPr lang="en-US" i="1" dirty="0" smtClean="0">
                <a:ea typeface="Cambria Math" pitchFamily="18" charset="0"/>
                <a:sym typeface="Symbol"/>
              </a:rPr>
              <a:t>     </a:t>
            </a:r>
            <a:r>
              <a:rPr lang="en-US" dirty="0" smtClean="0">
                <a:ea typeface="Cambria Math" pitchFamily="18" charset="0"/>
                <a:sym typeface="Symbol"/>
              </a:rPr>
              <a:t> </a:t>
            </a:r>
            <a:r>
              <a:rPr lang="en-US" dirty="0" smtClean="0">
                <a:sym typeface="Symbol"/>
              </a:rPr>
              <a:t></a:t>
            </a:r>
            <a:r>
              <a:rPr lang="en-US" i="1" dirty="0" smtClean="0">
                <a:latin typeface="Cambria Math" pitchFamily="18" charset="0"/>
                <a:ea typeface="Cambria Math" pitchFamily="18" charset="0"/>
                <a:sym typeface="Symbol"/>
              </a:rPr>
              <a:t>y</a:t>
            </a:r>
            <a:r>
              <a:rPr lang="en-US" dirty="0" smtClean="0">
                <a:sym typeface="Symbol"/>
              </a:rPr>
              <a:t> </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a:t>
            </a:r>
            <a:r>
              <a:rPr lang="en-US" dirty="0" smtClean="0">
                <a:ea typeface="Cambria Math" pitchFamily="18" charset="0"/>
                <a:sym typeface="Symbol"/>
              </a:rPr>
              <a:t>is false.</a:t>
            </a:r>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on Order of Quantifiers </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 </a:t>
            </a:r>
            <a:r>
              <a:rPr lang="en-US" b="1" dirty="0" smtClean="0">
                <a:latin typeface="Cambria Math" pitchFamily="18" charset="0"/>
                <a:ea typeface="Cambria Math" pitchFamily="18" charset="0"/>
              </a:rPr>
              <a:t>1</a:t>
            </a:r>
            <a:r>
              <a:rPr lang="en-US" dirty="0" smtClean="0"/>
              <a:t>: Let </a:t>
            </a:r>
            <a:r>
              <a:rPr lang="en-US" i="1" dirty="0" smtClean="0"/>
              <a:t>U</a:t>
            </a:r>
            <a:r>
              <a:rPr lang="en-US" dirty="0" smtClean="0"/>
              <a:t> be the real numbers,</a:t>
            </a:r>
          </a:p>
          <a:p>
            <a:pPr>
              <a:buNone/>
            </a:pPr>
            <a:r>
              <a:rPr lang="en-US" dirty="0" smtClean="0"/>
              <a:t>    Define </a:t>
            </a:r>
            <a:r>
              <a:rPr lang="en-US" i="1" dirty="0" smtClean="0"/>
              <a:t>P(</a:t>
            </a:r>
            <a:r>
              <a:rPr lang="en-US" i="1" dirty="0" err="1" smtClean="0"/>
              <a:t>x,y</a:t>
            </a:r>
            <a:r>
              <a:rPr lang="en-US" i="1" dirty="0" smtClean="0"/>
              <a:t>) : x ∙ y </a:t>
            </a:r>
            <a:r>
              <a:rPr lang="en-US" dirty="0" smtClean="0"/>
              <a:t>= </a:t>
            </a:r>
            <a:r>
              <a:rPr lang="en-US" dirty="0" smtClean="0">
                <a:latin typeface="Cambria Math" pitchFamily="18" charset="0"/>
                <a:ea typeface="Cambria Math" pitchFamily="18" charset="0"/>
              </a:rPr>
              <a:t>0</a:t>
            </a:r>
          </a:p>
          <a:p>
            <a:pPr>
              <a:buNone/>
            </a:pPr>
            <a:r>
              <a:rPr lang="en-US" dirty="0" smtClean="0"/>
              <a:t>    What is the truth value of the following:</a:t>
            </a:r>
          </a:p>
          <a:p>
            <a:pPr marL="914400" lvl="1" indent="-514350">
              <a:buFont typeface="+mj-lt"/>
              <a:buAutoNum type="arabicPeriod"/>
            </a:pP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1188720" lvl="2" indent="-514350">
              <a:buNone/>
            </a:pPr>
            <a:r>
              <a:rPr lang="en-US" b="1" dirty="0" smtClean="0"/>
              <a:t>     Answer: </a:t>
            </a:r>
            <a:r>
              <a:rPr lang="en-US" dirty="0" smtClean="0"/>
              <a:t>False</a:t>
            </a:r>
            <a:endParaRPr lang="en-US" b="1" dirty="0" smtClean="0"/>
          </a:p>
          <a:p>
            <a:pPr marL="914400" lvl="1" indent="-514350">
              <a:buFont typeface="+mj-lt"/>
              <a:buAutoNum type="arabicPeriod"/>
            </a:pP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1188720" lvl="2" indent="-514350">
              <a:buNone/>
            </a:pPr>
            <a:r>
              <a:rPr lang="en-US" b="1" dirty="0" smtClean="0"/>
              <a:t>     Answer: </a:t>
            </a:r>
            <a:r>
              <a:rPr lang="en-US" dirty="0" smtClean="0"/>
              <a:t>True</a:t>
            </a:r>
          </a:p>
          <a:p>
            <a:pPr marL="914400" lvl="1" indent="-514350">
              <a:buFont typeface="+mj-lt"/>
              <a:buAutoNum type="arabicPeriod"/>
            </a:pP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P(</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1188720" lvl="2" indent="-514350">
              <a:buNone/>
            </a:pPr>
            <a:r>
              <a:rPr lang="en-US" b="1" dirty="0" smtClean="0"/>
              <a:t>     Answer: </a:t>
            </a:r>
            <a:r>
              <a:rPr lang="en-US" dirty="0" smtClean="0"/>
              <a:t>True</a:t>
            </a:r>
          </a:p>
          <a:p>
            <a:pPr marL="914400" lvl="1" indent="-514350">
              <a:buFont typeface="+mj-lt"/>
              <a:buAutoNum type="arabicPeriod"/>
            </a:pPr>
            <a:r>
              <a:rPr lang="en-US" i="1" dirty="0" smtClean="0">
                <a:latin typeface="Cambria Math" pitchFamily="18" charset="0"/>
                <a:ea typeface="Cambria Math" pitchFamily="18" charset="0"/>
                <a:sym typeface="Symbol"/>
              </a:rPr>
              <a:t>x  y P(</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914400" lvl="1" indent="-514350">
              <a:buNone/>
            </a:pPr>
            <a:r>
              <a:rPr lang="en-US" b="1" dirty="0" smtClean="0"/>
              <a:t>       Answer: </a:t>
            </a:r>
            <a:r>
              <a:rPr lang="en-US" dirty="0" smtClean="0"/>
              <a:t>True</a:t>
            </a:r>
          </a:p>
          <a:p>
            <a:pPr marL="914400" lvl="1" indent="-514350">
              <a:buNone/>
            </a:pPr>
            <a:endParaRPr lang="en-US" dirty="0" smtClean="0"/>
          </a:p>
          <a:p>
            <a:pPr marL="914400" lvl="1" indent="-514350">
              <a:buNone/>
            </a:pPr>
            <a:endParaRPr lang="en-US" dirty="0" smtClean="0"/>
          </a:p>
          <a:p>
            <a:pPr marL="914400" lvl="1" indent="-514350">
              <a:buNone/>
            </a:pPr>
            <a:endParaRPr lang="en-US" dirty="0" smtClean="0"/>
          </a:p>
          <a:p>
            <a:pPr marL="914400" lvl="1" indent="-514350">
              <a:buNone/>
            </a:pPr>
            <a:endParaRPr lang="en-US" dirty="0" smtClean="0"/>
          </a:p>
          <a:p>
            <a:pPr marL="914400" lvl="1" indent="-514350">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on Order of Quantifiers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Example </a:t>
            </a:r>
            <a:r>
              <a:rPr lang="en-US" b="1" dirty="0" smtClean="0">
                <a:latin typeface="Cambria Math" pitchFamily="18" charset="0"/>
                <a:ea typeface="Cambria Math" pitchFamily="18" charset="0"/>
              </a:rPr>
              <a:t>2</a:t>
            </a:r>
            <a:r>
              <a:rPr lang="en-US" dirty="0" smtClean="0"/>
              <a:t>: Let </a:t>
            </a:r>
            <a:r>
              <a:rPr lang="en-US" i="1" dirty="0" smtClean="0"/>
              <a:t>U</a:t>
            </a:r>
            <a:r>
              <a:rPr lang="en-US" dirty="0" smtClean="0"/>
              <a:t> be the </a:t>
            </a:r>
            <a:r>
              <a:rPr lang="en-US" dirty="0" smtClean="0"/>
              <a:t>R-{0}</a:t>
            </a:r>
            <a:r>
              <a:rPr lang="en-US" dirty="0" smtClean="0"/>
              <a:t>,</a:t>
            </a:r>
            <a:endParaRPr lang="en-US" dirty="0" smtClean="0"/>
          </a:p>
          <a:p>
            <a:pPr>
              <a:buNone/>
            </a:pPr>
            <a:r>
              <a:rPr lang="en-US" dirty="0" smtClean="0"/>
              <a:t>   Define </a:t>
            </a:r>
            <a:r>
              <a:rPr lang="en-US" i="1" dirty="0" smtClean="0"/>
              <a:t>P(</a:t>
            </a:r>
            <a:r>
              <a:rPr lang="en-US" i="1" dirty="0" err="1" smtClean="0"/>
              <a:t>x,y</a:t>
            </a:r>
            <a:r>
              <a:rPr lang="en-US" i="1" dirty="0" smtClean="0"/>
              <a:t>) </a:t>
            </a:r>
            <a:r>
              <a:rPr lang="en-US" dirty="0" smtClean="0"/>
              <a:t>:</a:t>
            </a:r>
            <a:r>
              <a:rPr lang="en-US" i="1" dirty="0" smtClean="0"/>
              <a:t> x / y </a:t>
            </a:r>
            <a:r>
              <a:rPr lang="en-US" dirty="0" smtClean="0"/>
              <a:t>= </a:t>
            </a:r>
            <a:r>
              <a:rPr lang="en-US" dirty="0" smtClean="0">
                <a:latin typeface="Cambria Math" pitchFamily="18" charset="0"/>
                <a:ea typeface="Cambria Math" pitchFamily="18" charset="0"/>
              </a:rPr>
              <a:t>1</a:t>
            </a:r>
          </a:p>
          <a:p>
            <a:pPr>
              <a:buNone/>
            </a:pPr>
            <a:r>
              <a:rPr lang="en-US" dirty="0" smtClean="0"/>
              <a:t>   What is the truth value of the following:</a:t>
            </a:r>
          </a:p>
          <a:p>
            <a:pPr marL="914400" lvl="1" indent="-514350">
              <a:buFont typeface="+mj-lt"/>
              <a:buAutoNum type="arabicPeriod"/>
            </a:pP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1188720" lvl="2" indent="-514350">
              <a:buNone/>
            </a:pPr>
            <a:r>
              <a:rPr lang="en-US" b="1" dirty="0" smtClean="0"/>
              <a:t>      Answer: </a:t>
            </a:r>
            <a:r>
              <a:rPr lang="en-US" dirty="0" smtClean="0"/>
              <a:t>False</a:t>
            </a:r>
            <a:endParaRPr lang="en-US" b="1" dirty="0" smtClean="0"/>
          </a:p>
          <a:p>
            <a:pPr marL="914400" lvl="1" indent="-514350">
              <a:buFont typeface="+mj-lt"/>
              <a:buAutoNum type="arabicPeriod"/>
            </a:pP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xyP</a:t>
            </a: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1188720" lvl="2" indent="-514350">
              <a:buNone/>
            </a:pPr>
            <a:r>
              <a:rPr lang="en-US" b="1" dirty="0" smtClean="0"/>
              <a:t>     Answer: </a:t>
            </a:r>
            <a:r>
              <a:rPr lang="en-US" b="1" dirty="0" smtClean="0">
                <a:solidFill>
                  <a:srgbClr val="7030A0"/>
                </a:solidFill>
              </a:rPr>
              <a:t>True</a:t>
            </a:r>
          </a:p>
          <a:p>
            <a:pPr marL="914400" lvl="1" indent="-514350">
              <a:buFont typeface="+mj-lt"/>
              <a:buAutoNum type="arabicPeriod"/>
            </a:pPr>
            <a:r>
              <a:rPr lang="en-US" i="1"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 P(</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1188720" lvl="2" indent="-514350">
              <a:buNone/>
            </a:pPr>
            <a:r>
              <a:rPr lang="en-US" b="1" dirty="0" smtClean="0"/>
              <a:t>    Answer: </a:t>
            </a:r>
            <a:r>
              <a:rPr lang="en-US" b="1" dirty="0" smtClean="0">
                <a:solidFill>
                  <a:srgbClr val="7030A0"/>
                </a:solidFill>
              </a:rPr>
              <a:t>False</a:t>
            </a:r>
          </a:p>
          <a:p>
            <a:pPr marL="914400" lvl="1" indent="-514350">
              <a:buFont typeface="+mj-lt"/>
              <a:buAutoNum type="arabicPeriod"/>
            </a:pPr>
            <a:r>
              <a:rPr lang="en-US" i="1" dirty="0" smtClean="0">
                <a:latin typeface="Cambria Math" pitchFamily="18" charset="0"/>
                <a:ea typeface="Cambria Math" pitchFamily="18" charset="0"/>
                <a:sym typeface="Symbol"/>
              </a:rPr>
              <a:t>x  y P(</a:t>
            </a:r>
            <a:r>
              <a:rPr lang="en-US" i="1" dirty="0" err="1" smtClean="0">
                <a:latin typeface="Cambria Math" pitchFamily="18" charset="0"/>
                <a:ea typeface="Cambria Math" pitchFamily="18" charset="0"/>
                <a:sym typeface="Symbol"/>
              </a:rPr>
              <a:t>x,y</a:t>
            </a:r>
            <a:r>
              <a:rPr lang="en-US" i="1" dirty="0" smtClean="0">
                <a:latin typeface="Cambria Math" pitchFamily="18" charset="0"/>
                <a:ea typeface="Cambria Math" pitchFamily="18" charset="0"/>
                <a:sym typeface="Symbol"/>
              </a:rPr>
              <a:t>)</a:t>
            </a:r>
            <a:r>
              <a:rPr lang="en-US" dirty="0" smtClean="0"/>
              <a:t>     </a:t>
            </a:r>
          </a:p>
          <a:p>
            <a:pPr marL="1188720" lvl="2" indent="-514350">
              <a:buNone/>
            </a:pPr>
            <a:r>
              <a:rPr lang="en-US" dirty="0" smtClean="0"/>
              <a:t>   </a:t>
            </a:r>
            <a:r>
              <a:rPr lang="en-US" b="1" dirty="0" smtClean="0"/>
              <a:t>Answer: </a:t>
            </a:r>
            <a:r>
              <a:rPr lang="en-US" dirty="0" smtClean="0"/>
              <a:t>True</a:t>
            </a:r>
          </a:p>
          <a:p>
            <a:pPr>
              <a:buNone/>
            </a:pP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Quantifications of Two Variables</a:t>
            </a:r>
            <a:endParaRPr lang="en-US" b="1" dirty="0">
              <a:solidFill>
                <a:srgbClr val="FF0000"/>
              </a:solidFill>
            </a:endParaRPr>
          </a:p>
        </p:txBody>
      </p:sp>
      <p:graphicFrame>
        <p:nvGraphicFramePr>
          <p:cNvPr id="4" name="Content Placeholder 3"/>
          <p:cNvGraphicFramePr>
            <a:graphicFrameLocks noGrp="1"/>
          </p:cNvGraphicFramePr>
          <p:nvPr>
            <p:ph idx="1"/>
          </p:nvPr>
        </p:nvGraphicFramePr>
        <p:xfrm>
          <a:off x="533400" y="2514600"/>
          <a:ext cx="8229600" cy="34798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dirty="0" smtClean="0"/>
                        <a:t>Statement</a:t>
                      </a:r>
                      <a:endParaRPr lang="en-US" dirty="0"/>
                    </a:p>
                  </a:txBody>
                  <a:tcPr/>
                </a:tc>
                <a:tc>
                  <a:txBody>
                    <a:bodyPr/>
                    <a:lstStyle/>
                    <a:p>
                      <a:r>
                        <a:rPr lang="en-US" dirty="0" smtClean="0"/>
                        <a:t>When True?</a:t>
                      </a:r>
                      <a:endParaRPr lang="en-US" dirty="0"/>
                    </a:p>
                  </a:txBody>
                  <a:tcPr/>
                </a:tc>
                <a:tc>
                  <a:txBody>
                    <a:bodyPr/>
                    <a:lstStyle/>
                    <a:p>
                      <a:r>
                        <a:rPr lang="en-US" dirty="0" smtClean="0"/>
                        <a:t>When False</a:t>
                      </a:r>
                      <a:endParaRPr lang="en-US" dirty="0"/>
                    </a:p>
                  </a:txBody>
                  <a:tcPr/>
                </a:tc>
              </a:tr>
              <a:tr h="370840">
                <a:tc>
                  <a:txBody>
                    <a:bodyPr/>
                    <a:lstStyle/>
                    <a:p>
                      <a:endParaRPr lang="en-US" dirty="0" smtClean="0"/>
                    </a:p>
                    <a:p>
                      <a:endParaRPr lang="en-US" dirty="0" smtClean="0"/>
                    </a:p>
                    <a:p>
                      <a:endParaRPr lang="en-US" dirty="0"/>
                    </a:p>
                  </a:txBody>
                  <a:tcPr/>
                </a:tc>
                <a:tc>
                  <a:txBody>
                    <a:bodyPr/>
                    <a:lstStyle/>
                    <a:p>
                      <a:r>
                        <a:rPr lang="en-US" i="1" dirty="0" smtClean="0"/>
                        <a:t>P</a:t>
                      </a:r>
                      <a:r>
                        <a:rPr lang="en-US" dirty="0" smtClean="0"/>
                        <a:t>(</a:t>
                      </a:r>
                      <a:r>
                        <a:rPr lang="en-US" i="1" dirty="0" err="1" smtClean="0"/>
                        <a:t>x</a:t>
                      </a:r>
                      <a:r>
                        <a:rPr lang="en-US" dirty="0" err="1" smtClean="0"/>
                        <a:t>,</a:t>
                      </a:r>
                      <a:r>
                        <a:rPr lang="en-US" i="1" dirty="0" err="1" smtClean="0"/>
                        <a:t>y</a:t>
                      </a:r>
                      <a:r>
                        <a:rPr lang="en-US" dirty="0" smtClean="0"/>
                        <a:t>) is true for every pair </a:t>
                      </a:r>
                      <a:r>
                        <a:rPr lang="en-US" i="1" dirty="0" err="1" smtClean="0"/>
                        <a:t>x</a:t>
                      </a:r>
                      <a:r>
                        <a:rPr lang="en-US" dirty="0" err="1" smtClean="0"/>
                        <a:t>,</a:t>
                      </a:r>
                      <a:r>
                        <a:rPr lang="en-US" i="1" dirty="0" err="1" smtClean="0"/>
                        <a:t>y</a:t>
                      </a:r>
                      <a:r>
                        <a:rPr lang="en-US" dirty="0" smtClean="0"/>
                        <a:t>.</a:t>
                      </a:r>
                      <a:endParaRPr lang="en-US" dirty="0"/>
                    </a:p>
                  </a:txBody>
                  <a:tcPr/>
                </a:tc>
                <a:tc>
                  <a:txBody>
                    <a:bodyPr/>
                    <a:lstStyle/>
                    <a:p>
                      <a:r>
                        <a:rPr lang="en-US" dirty="0" smtClean="0"/>
                        <a:t>There is a pair </a:t>
                      </a:r>
                      <a:r>
                        <a:rPr lang="en-US" i="1" dirty="0" smtClean="0"/>
                        <a:t>x, y </a:t>
                      </a:r>
                      <a:r>
                        <a:rPr lang="en-US" dirty="0" smtClean="0"/>
                        <a:t>for</a:t>
                      </a:r>
                      <a:r>
                        <a:rPr lang="en-US" baseline="0" dirty="0" smtClean="0"/>
                        <a:t> which </a:t>
                      </a:r>
                      <a:r>
                        <a:rPr lang="en-US" i="1" baseline="0" dirty="0" smtClean="0"/>
                        <a:t>P</a:t>
                      </a:r>
                      <a:r>
                        <a:rPr lang="en-US" baseline="0" dirty="0" smtClean="0"/>
                        <a:t>(</a:t>
                      </a:r>
                      <a:r>
                        <a:rPr lang="en-US" i="1" baseline="0" dirty="0" err="1" smtClean="0"/>
                        <a:t>x,y</a:t>
                      </a:r>
                      <a:r>
                        <a:rPr lang="en-US" baseline="0" dirty="0" smtClean="0"/>
                        <a:t>) is false.</a:t>
                      </a:r>
                      <a:endParaRPr lang="en-US" dirty="0"/>
                    </a:p>
                  </a:txBody>
                  <a:tcPr/>
                </a:tc>
              </a:tr>
              <a:tr h="370840">
                <a:tc>
                  <a:txBody>
                    <a:bodyPr/>
                    <a:lstStyle/>
                    <a:p>
                      <a:endParaRPr lang="en-US" dirty="0" smtClean="0"/>
                    </a:p>
                    <a:p>
                      <a:endParaRPr lang="en-US" dirty="0"/>
                    </a:p>
                  </a:txBody>
                  <a:tcPr/>
                </a:tc>
                <a:tc>
                  <a:txBody>
                    <a:bodyPr/>
                    <a:lstStyle/>
                    <a:p>
                      <a:r>
                        <a:rPr lang="en-US" dirty="0" smtClean="0"/>
                        <a:t>For every </a:t>
                      </a:r>
                      <a:r>
                        <a:rPr lang="en-US" i="1" dirty="0" smtClean="0"/>
                        <a:t>x </a:t>
                      </a:r>
                      <a:r>
                        <a:rPr lang="en-US" dirty="0" smtClean="0"/>
                        <a:t>there is a </a:t>
                      </a:r>
                      <a:r>
                        <a:rPr lang="en-US" i="1" dirty="0" smtClean="0"/>
                        <a:t>y</a:t>
                      </a:r>
                      <a:r>
                        <a:rPr lang="en-US" dirty="0" smtClean="0"/>
                        <a:t> for which </a:t>
                      </a:r>
                      <a:r>
                        <a:rPr lang="en-US" i="1" dirty="0" smtClean="0"/>
                        <a:t>P</a:t>
                      </a:r>
                      <a:r>
                        <a:rPr lang="en-US" dirty="0" smtClean="0"/>
                        <a:t>(</a:t>
                      </a:r>
                      <a:r>
                        <a:rPr lang="en-US" i="1" dirty="0" err="1" smtClean="0"/>
                        <a:t>x,y</a:t>
                      </a:r>
                      <a:r>
                        <a:rPr lang="en-US" dirty="0" smtClean="0"/>
                        <a:t>) is true.</a:t>
                      </a:r>
                      <a:endParaRPr lang="en-US" dirty="0"/>
                    </a:p>
                  </a:txBody>
                  <a:tcPr/>
                </a:tc>
                <a:tc>
                  <a:txBody>
                    <a:bodyPr/>
                    <a:lstStyle/>
                    <a:p>
                      <a:r>
                        <a:rPr lang="en-US" dirty="0" smtClean="0"/>
                        <a:t>There is an x such that </a:t>
                      </a:r>
                      <a:r>
                        <a:rPr lang="en-US" i="1" dirty="0" smtClean="0"/>
                        <a:t>P</a:t>
                      </a:r>
                      <a:r>
                        <a:rPr lang="en-US" dirty="0" smtClean="0"/>
                        <a:t>(</a:t>
                      </a:r>
                      <a:r>
                        <a:rPr lang="en-US" i="1" dirty="0" err="1" smtClean="0"/>
                        <a:t>x,y</a:t>
                      </a:r>
                      <a:r>
                        <a:rPr lang="en-US" dirty="0" smtClean="0"/>
                        <a:t>) is false for every </a:t>
                      </a:r>
                      <a:r>
                        <a:rPr lang="en-US" i="1" dirty="0" smtClean="0"/>
                        <a:t>y</a:t>
                      </a:r>
                      <a:r>
                        <a:rPr lang="en-US" dirty="0" smtClean="0"/>
                        <a:t>.</a:t>
                      </a:r>
                      <a:endParaRPr lang="en-US" dirty="0"/>
                    </a:p>
                  </a:txBody>
                  <a:tcPr/>
                </a:tc>
              </a:tr>
              <a:tr h="370840">
                <a:tc>
                  <a:txBody>
                    <a:bodyPr/>
                    <a:lstStyle/>
                    <a:p>
                      <a:endParaRPr lang="en-US" dirty="0" smtClean="0"/>
                    </a:p>
                    <a:p>
                      <a:endParaRPr lang="en-US" dirty="0"/>
                    </a:p>
                  </a:txBody>
                  <a:tcPr/>
                </a:tc>
                <a:tc>
                  <a:txBody>
                    <a:bodyPr/>
                    <a:lstStyle/>
                    <a:p>
                      <a:r>
                        <a:rPr lang="en-US" dirty="0" smtClean="0"/>
                        <a:t>There is an </a:t>
                      </a:r>
                      <a:r>
                        <a:rPr lang="en-US" i="1" dirty="0" smtClean="0"/>
                        <a:t>x</a:t>
                      </a:r>
                      <a:r>
                        <a:rPr lang="en-US" dirty="0" smtClean="0"/>
                        <a:t> for which </a:t>
                      </a:r>
                      <a:r>
                        <a:rPr lang="en-US" i="1" dirty="0" smtClean="0"/>
                        <a:t>P</a:t>
                      </a:r>
                      <a:r>
                        <a:rPr lang="en-US" dirty="0" smtClean="0"/>
                        <a:t>(</a:t>
                      </a:r>
                      <a:r>
                        <a:rPr lang="en-US" i="1" dirty="0" err="1" smtClean="0"/>
                        <a:t>x,y</a:t>
                      </a:r>
                      <a:r>
                        <a:rPr lang="en-US" dirty="0" smtClean="0"/>
                        <a:t>) is true for every </a:t>
                      </a:r>
                      <a:r>
                        <a:rPr lang="en-US" i="1" dirty="0" smtClean="0"/>
                        <a:t>y</a:t>
                      </a:r>
                      <a:r>
                        <a:rPr lang="en-US" dirty="0" smtClean="0"/>
                        <a:t>.</a:t>
                      </a:r>
                      <a:endParaRPr lang="en-US" dirty="0"/>
                    </a:p>
                  </a:txBody>
                  <a:tcPr/>
                </a:tc>
                <a:tc>
                  <a:txBody>
                    <a:bodyPr/>
                    <a:lstStyle/>
                    <a:p>
                      <a:r>
                        <a:rPr lang="en-US" dirty="0" smtClean="0"/>
                        <a:t>For every </a:t>
                      </a:r>
                      <a:r>
                        <a:rPr lang="en-US" i="1" dirty="0" smtClean="0"/>
                        <a:t>x</a:t>
                      </a:r>
                      <a:r>
                        <a:rPr lang="en-US" dirty="0" smtClean="0"/>
                        <a:t> there is a y for which </a:t>
                      </a:r>
                      <a:r>
                        <a:rPr lang="en-US" i="1" dirty="0" smtClean="0"/>
                        <a:t>P</a:t>
                      </a:r>
                      <a:r>
                        <a:rPr lang="en-US" dirty="0" smtClean="0"/>
                        <a:t>(</a:t>
                      </a:r>
                      <a:r>
                        <a:rPr lang="en-US" dirty="0" err="1" smtClean="0"/>
                        <a:t>x,y</a:t>
                      </a:r>
                      <a:r>
                        <a:rPr lang="en-US" dirty="0" smtClean="0"/>
                        <a:t>) is false.</a:t>
                      </a:r>
                      <a:endParaRPr lang="en-US" dirty="0"/>
                    </a:p>
                  </a:txBody>
                  <a:tcPr/>
                </a:tc>
              </a:tr>
              <a:tr h="370840">
                <a:tc>
                  <a:txBody>
                    <a:bodyPr/>
                    <a:lstStyle/>
                    <a:p>
                      <a:endParaRPr lang="en-US" dirty="0" smtClean="0"/>
                    </a:p>
                    <a:p>
                      <a:endParaRPr lang="en-US" dirty="0" smtClean="0"/>
                    </a:p>
                    <a:p>
                      <a:endParaRPr lang="en-US" dirty="0"/>
                    </a:p>
                  </a:txBody>
                  <a:tcPr/>
                </a:tc>
                <a:tc>
                  <a:txBody>
                    <a:bodyPr/>
                    <a:lstStyle/>
                    <a:p>
                      <a:r>
                        <a:rPr lang="en-US" dirty="0" smtClean="0"/>
                        <a:t>There is a pair </a:t>
                      </a:r>
                      <a:r>
                        <a:rPr lang="en-US" i="1" dirty="0" smtClean="0"/>
                        <a:t>x, y </a:t>
                      </a:r>
                      <a:r>
                        <a:rPr lang="en-US" dirty="0" smtClean="0"/>
                        <a:t>for which </a:t>
                      </a:r>
                      <a:r>
                        <a:rPr lang="en-US" i="1" dirty="0" smtClean="0"/>
                        <a:t>P</a:t>
                      </a:r>
                      <a:r>
                        <a:rPr lang="en-US" dirty="0" smtClean="0"/>
                        <a:t>(</a:t>
                      </a:r>
                      <a:r>
                        <a:rPr lang="en-US" i="1" dirty="0" err="1" smtClean="0"/>
                        <a:t>x,y</a:t>
                      </a:r>
                      <a:r>
                        <a:rPr lang="en-US" dirty="0" smtClean="0"/>
                        <a:t>) is true.</a:t>
                      </a:r>
                      <a:endParaRPr lang="en-US" dirty="0"/>
                    </a:p>
                  </a:txBody>
                  <a:tcPr/>
                </a:tc>
                <a:tc>
                  <a:txBody>
                    <a:bodyPr/>
                    <a:lstStyle/>
                    <a:p>
                      <a:r>
                        <a:rPr lang="en-US" i="1" dirty="0" smtClean="0"/>
                        <a:t>P</a:t>
                      </a:r>
                      <a:r>
                        <a:rPr lang="en-US" dirty="0" smtClean="0"/>
                        <a:t>(</a:t>
                      </a:r>
                      <a:r>
                        <a:rPr lang="en-US" dirty="0" err="1" smtClean="0"/>
                        <a:t>x,y</a:t>
                      </a:r>
                      <a:r>
                        <a:rPr lang="en-US" dirty="0" smtClean="0"/>
                        <a:t>) is false for every pair </a:t>
                      </a:r>
                      <a:r>
                        <a:rPr lang="en-US" i="1" dirty="0" err="1" smtClean="0"/>
                        <a:t>x,y</a:t>
                      </a:r>
                      <a:endParaRPr lang="en-US" i="1" dirty="0"/>
                    </a:p>
                  </a:txBody>
                  <a:tcPr/>
                </a:tc>
              </a:tr>
            </a:tbl>
          </a:graphicData>
        </a:graphic>
      </p:graphicFrame>
      <p:pic>
        <p:nvPicPr>
          <p:cNvPr id="5" name="Picture 4" descr="addin_tmp.png"/>
          <p:cNvPicPr>
            <a:picLocks noChangeAspect="1"/>
          </p:cNvPicPr>
          <p:nvPr>
            <p:custDataLst>
              <p:tags r:id="rId1"/>
            </p:custDataLst>
          </p:nvPr>
        </p:nvPicPr>
        <p:blipFill>
          <a:blip r:embed="rId8" cstate="print"/>
          <a:stretch>
            <a:fillRect/>
          </a:stretch>
        </p:blipFill>
        <p:spPr>
          <a:xfrm>
            <a:off x="914400" y="2971800"/>
            <a:ext cx="1320165" cy="255270"/>
          </a:xfrm>
          <a:prstGeom prst="rect">
            <a:avLst/>
          </a:prstGeom>
        </p:spPr>
      </p:pic>
      <p:pic>
        <p:nvPicPr>
          <p:cNvPr id="6" name="Picture 5" descr="addin_tmp.png"/>
          <p:cNvPicPr>
            <a:picLocks noChangeAspect="1"/>
          </p:cNvPicPr>
          <p:nvPr>
            <p:custDataLst>
              <p:tags r:id="rId2"/>
            </p:custDataLst>
          </p:nvPr>
        </p:nvPicPr>
        <p:blipFill>
          <a:blip r:embed="rId9" cstate="print"/>
          <a:stretch>
            <a:fillRect/>
          </a:stretch>
        </p:blipFill>
        <p:spPr>
          <a:xfrm>
            <a:off x="914400" y="3429000"/>
            <a:ext cx="1320165" cy="255270"/>
          </a:xfrm>
          <a:prstGeom prst="rect">
            <a:avLst/>
          </a:prstGeom>
        </p:spPr>
      </p:pic>
      <p:pic>
        <p:nvPicPr>
          <p:cNvPr id="10" name="Picture 9" descr="addin_tmp.png"/>
          <p:cNvPicPr>
            <a:picLocks noChangeAspect="1"/>
          </p:cNvPicPr>
          <p:nvPr>
            <p:custDataLst>
              <p:tags r:id="rId3"/>
            </p:custDataLst>
          </p:nvPr>
        </p:nvPicPr>
        <p:blipFill>
          <a:blip r:embed="rId10" cstate="print"/>
          <a:stretch>
            <a:fillRect/>
          </a:stretch>
        </p:blipFill>
        <p:spPr>
          <a:xfrm>
            <a:off x="914400" y="3962400"/>
            <a:ext cx="1320165" cy="255270"/>
          </a:xfrm>
          <a:prstGeom prst="rect">
            <a:avLst/>
          </a:prstGeom>
        </p:spPr>
      </p:pic>
      <p:pic>
        <p:nvPicPr>
          <p:cNvPr id="11" name="Picture 10" descr="addin_tmp.png"/>
          <p:cNvPicPr>
            <a:picLocks noChangeAspect="1"/>
          </p:cNvPicPr>
          <p:nvPr>
            <p:custDataLst>
              <p:tags r:id="rId4"/>
            </p:custDataLst>
          </p:nvPr>
        </p:nvPicPr>
        <p:blipFill>
          <a:blip r:embed="rId11" cstate="print"/>
          <a:stretch>
            <a:fillRect/>
          </a:stretch>
        </p:blipFill>
        <p:spPr>
          <a:xfrm>
            <a:off x="990600" y="4572000"/>
            <a:ext cx="1306830" cy="255270"/>
          </a:xfrm>
          <a:prstGeom prst="rect">
            <a:avLst/>
          </a:prstGeom>
        </p:spPr>
      </p:pic>
      <p:pic>
        <p:nvPicPr>
          <p:cNvPr id="9" name="Picture 8" descr="addin_tmp.png"/>
          <p:cNvPicPr>
            <a:picLocks noChangeAspect="1"/>
          </p:cNvPicPr>
          <p:nvPr>
            <p:custDataLst>
              <p:tags r:id="rId5"/>
            </p:custDataLst>
          </p:nvPr>
        </p:nvPicPr>
        <p:blipFill>
          <a:blip r:embed="rId12" cstate="print"/>
          <a:stretch>
            <a:fillRect/>
          </a:stretch>
        </p:blipFill>
        <p:spPr>
          <a:xfrm>
            <a:off x="990600" y="5181600"/>
            <a:ext cx="1306830" cy="255270"/>
          </a:xfrm>
          <a:prstGeom prst="rect">
            <a:avLst/>
          </a:prstGeom>
        </p:spPr>
      </p:pic>
      <p:pic>
        <p:nvPicPr>
          <p:cNvPr id="13" name="Picture 12" descr="addin_tmp.png"/>
          <p:cNvPicPr>
            <a:picLocks noChangeAspect="1"/>
          </p:cNvPicPr>
          <p:nvPr>
            <p:custDataLst>
              <p:tags r:id="rId6"/>
            </p:custDataLst>
          </p:nvPr>
        </p:nvPicPr>
        <p:blipFill>
          <a:blip r:embed="rId13" cstate="print"/>
          <a:stretch>
            <a:fillRect/>
          </a:stretch>
        </p:blipFill>
        <p:spPr>
          <a:xfrm>
            <a:off x="914400" y="5638800"/>
            <a:ext cx="1306830" cy="255270"/>
          </a:xfrm>
          <a:prstGeom prst="rect">
            <a:avLst/>
          </a:prstGeom>
        </p:spPr>
      </p:pic>
      <p:sp>
        <p:nvSpPr>
          <p:cNvPr id="12" name="Slide Number Placeholder 11"/>
          <p:cNvSpPr>
            <a:spLocks noGrp="1"/>
          </p:cNvSpPr>
          <p:nvPr>
            <p:ph type="sldNum" sz="quarter" idx="12"/>
          </p:nvPr>
        </p:nvSpPr>
        <p:spPr/>
        <p:txBody>
          <a:bodyPr/>
          <a:lstStyle/>
          <a:p>
            <a:fld id="{9CA217EF-0505-4C33-BB20-8A8DF2039023}"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Translating Nested Quantifiers into English</a:t>
            </a:r>
            <a:endParaRPr lang="en-US" dirty="0"/>
          </a:p>
        </p:txBody>
      </p:sp>
      <p:sp>
        <p:nvSpPr>
          <p:cNvPr id="3" name="Content Placeholder 2"/>
          <p:cNvSpPr>
            <a:spLocks noGrp="1"/>
          </p:cNvSpPr>
          <p:nvPr>
            <p:ph idx="1"/>
          </p:nvPr>
        </p:nvSpPr>
        <p:spPr/>
        <p:txBody>
          <a:bodyPr>
            <a:normAutofit fontScale="92500"/>
          </a:bodyPr>
          <a:lstStyle/>
          <a:p>
            <a:pPr marL="274320" lvl="1" indent="-274320">
              <a:buClr>
                <a:schemeClr val="accent3"/>
              </a:buClr>
              <a:buSzPct val="95000"/>
              <a:buNone/>
            </a:pPr>
            <a:r>
              <a:rPr lang="en-US" b="1" dirty="0" smtClean="0"/>
              <a:t>Example </a:t>
            </a:r>
            <a:r>
              <a:rPr lang="en-US" b="1" dirty="0" smtClean="0">
                <a:latin typeface="Cambria Math" pitchFamily="18" charset="0"/>
                <a:ea typeface="Cambria Math" pitchFamily="18" charset="0"/>
              </a:rPr>
              <a:t>1</a:t>
            </a:r>
            <a:r>
              <a:rPr lang="en-US" dirty="0" smtClean="0"/>
              <a:t>: Translate the statement </a:t>
            </a:r>
          </a:p>
          <a:p>
            <a:pPr marL="274320" lvl="1" indent="-274320">
              <a:buClr>
                <a:schemeClr val="accent3"/>
              </a:buClr>
              <a:buSzPct val="95000"/>
              <a:buNone/>
            </a:pPr>
            <a:r>
              <a:rPr lang="en-US" i="1" dirty="0" smtClean="0">
                <a:latin typeface="Cambria Math" pitchFamily="18" charset="0"/>
                <a:ea typeface="Cambria Math" pitchFamily="18" charset="0"/>
                <a:sym typeface="Symbol"/>
              </a:rPr>
              <a:t>                x  (C(x )</a:t>
            </a:r>
            <a:r>
              <a:rPr lang="en-US" i="1" dirty="0" smtClean="0">
                <a:latin typeface="Cambria Math"/>
                <a:ea typeface="Cambria Math"/>
                <a:sym typeface="Symbol"/>
              </a:rPr>
              <a:t>∨</a:t>
            </a:r>
            <a:r>
              <a:rPr lang="en-US" i="1" dirty="0" smtClean="0">
                <a:latin typeface="Cambria Math" pitchFamily="18" charset="0"/>
                <a:ea typeface="Cambria Math" pitchFamily="18" charset="0"/>
                <a:sym typeface="Symbol"/>
              </a:rPr>
              <a:t> y (C(y ) </a:t>
            </a:r>
            <a:r>
              <a:rPr lang="en-US" i="1" dirty="0" smtClean="0">
                <a:latin typeface="Cambria Math"/>
                <a:ea typeface="Cambria Math"/>
                <a:sym typeface="Symbol"/>
              </a:rPr>
              <a:t>∧ F(x, y)))</a:t>
            </a:r>
            <a:r>
              <a:rPr lang="en-US" i="1" dirty="0" smtClean="0">
                <a:latin typeface="Cambria Math" pitchFamily="18" charset="0"/>
                <a:ea typeface="Cambria Math" pitchFamily="18" charset="0"/>
                <a:sym typeface="Symbol"/>
              </a:rPr>
              <a:t> </a:t>
            </a:r>
            <a:endParaRPr lang="en-US" i="1" dirty="0" smtClean="0">
              <a:latin typeface="Cambria Math"/>
              <a:ea typeface="Cambria Math"/>
              <a:sym typeface="Symbol"/>
            </a:endParaRPr>
          </a:p>
          <a:p>
            <a:pPr marL="274320" lvl="1" indent="-274320">
              <a:buClr>
                <a:schemeClr val="accent3"/>
              </a:buClr>
              <a:buSzPct val="95000"/>
              <a:buNone/>
            </a:pPr>
            <a:r>
              <a:rPr lang="en-US" dirty="0" smtClean="0"/>
              <a:t>     where C(x) is “</a:t>
            </a:r>
            <a:r>
              <a:rPr lang="en-US" i="1" dirty="0" smtClean="0"/>
              <a:t>x</a:t>
            </a:r>
            <a:r>
              <a:rPr lang="en-US" dirty="0" smtClean="0"/>
              <a:t> has a computer,” </a:t>
            </a:r>
            <a:r>
              <a:rPr lang="en-US" dirty="0" smtClean="0"/>
              <a:t>and </a:t>
            </a:r>
            <a:r>
              <a:rPr lang="en-US" i="1" dirty="0" smtClean="0"/>
              <a:t>F</a:t>
            </a:r>
            <a:r>
              <a:rPr lang="en-US" dirty="0" smtClean="0"/>
              <a:t>(</a:t>
            </a:r>
            <a:r>
              <a:rPr lang="en-US" i="1" dirty="0" err="1" smtClean="0"/>
              <a:t>x</a:t>
            </a:r>
            <a:r>
              <a:rPr lang="en-US" dirty="0" err="1" smtClean="0"/>
              <a:t>,</a:t>
            </a:r>
            <a:r>
              <a:rPr lang="en-US" i="1" dirty="0" err="1" smtClean="0"/>
              <a:t>y</a:t>
            </a:r>
            <a:r>
              <a:rPr lang="en-US" dirty="0" smtClean="0"/>
              <a:t>) is “</a:t>
            </a:r>
            <a:r>
              <a:rPr lang="en-US" i="1" dirty="0" smtClean="0"/>
              <a:t>x</a:t>
            </a:r>
            <a:r>
              <a:rPr lang="en-US" dirty="0" smtClean="0"/>
              <a:t> and </a:t>
            </a:r>
            <a:r>
              <a:rPr lang="en-US" i="1" dirty="0" smtClean="0"/>
              <a:t>y</a:t>
            </a:r>
            <a:r>
              <a:rPr lang="en-US" dirty="0" smtClean="0"/>
              <a:t> are friends,” and the domain for both </a:t>
            </a:r>
            <a:r>
              <a:rPr lang="en-US" i="1" dirty="0" smtClean="0"/>
              <a:t>x</a:t>
            </a:r>
            <a:r>
              <a:rPr lang="en-US" dirty="0" smtClean="0"/>
              <a:t> and </a:t>
            </a:r>
            <a:r>
              <a:rPr lang="en-US" i="1" dirty="0" smtClean="0"/>
              <a:t>y</a:t>
            </a:r>
            <a:r>
              <a:rPr lang="en-US" dirty="0" smtClean="0"/>
              <a:t> consists of all students </a:t>
            </a:r>
            <a:r>
              <a:rPr lang="en-US" dirty="0" smtClean="0"/>
              <a:t>in your school. </a:t>
            </a:r>
          </a:p>
          <a:p>
            <a:pPr marL="274320" lvl="1" indent="-274320">
              <a:buClr>
                <a:schemeClr val="accent3"/>
              </a:buClr>
              <a:buSzPct val="95000"/>
              <a:buNone/>
            </a:pPr>
            <a:r>
              <a:rPr lang="en-US" dirty="0" smtClean="0"/>
              <a:t>    </a:t>
            </a:r>
            <a:r>
              <a:rPr lang="en-US" b="1" dirty="0" smtClean="0"/>
              <a:t>Solution</a:t>
            </a:r>
            <a:r>
              <a:rPr lang="en-US" dirty="0" smtClean="0"/>
              <a:t>: Every student in your school has a computer or has a </a:t>
            </a:r>
            <a:r>
              <a:rPr lang="en-US" dirty="0" smtClean="0"/>
              <a:t>friend in the school </a:t>
            </a:r>
            <a:r>
              <a:rPr lang="en-US" dirty="0" smtClean="0"/>
              <a:t>who has a computer. </a:t>
            </a:r>
          </a:p>
          <a:p>
            <a:pPr marL="274320" lvl="1" indent="-274320">
              <a:buClr>
                <a:schemeClr val="accent3"/>
              </a:buClr>
              <a:buSzPct val="95000"/>
              <a:buNone/>
            </a:pPr>
            <a:r>
              <a:rPr lang="en-US" b="1" dirty="0" smtClean="0"/>
              <a:t>Example </a:t>
            </a:r>
            <a:r>
              <a:rPr lang="en-US" b="1" dirty="0" smtClean="0">
                <a:latin typeface="Cambria Math" pitchFamily="18" charset="0"/>
                <a:ea typeface="Cambria Math" pitchFamily="18" charset="0"/>
              </a:rPr>
              <a:t>1</a:t>
            </a:r>
            <a:r>
              <a:rPr lang="en-US" dirty="0" smtClean="0"/>
              <a:t>:  </a:t>
            </a:r>
            <a:r>
              <a:rPr lang="en-US" dirty="0" smtClean="0">
                <a:sym typeface="Symbol"/>
              </a:rPr>
              <a:t>Translate the statement</a:t>
            </a:r>
            <a:endParaRPr lang="en-US" i="1" dirty="0" smtClean="0">
              <a:latin typeface="Cambria Math"/>
              <a:ea typeface="Cambria Math"/>
              <a:sym typeface="Symbol"/>
            </a:endParaRPr>
          </a:p>
          <a:p>
            <a:pPr>
              <a:buNone/>
            </a:pPr>
            <a:r>
              <a:rPr lang="en-US" dirty="0" smtClean="0"/>
              <a:t>        </a:t>
            </a:r>
            <a:r>
              <a:rPr lang="en-US" dirty="0" smtClean="0">
                <a:sym typeface="Symbol"/>
              </a:rPr>
              <a:t></a:t>
            </a:r>
            <a:r>
              <a:rPr lang="en-US" dirty="0" err="1" smtClean="0">
                <a:sym typeface="Symbol"/>
              </a:rPr>
              <a:t>x</a:t>
            </a:r>
            <a:r>
              <a:rPr lang="en-US" i="1" dirty="0" err="1" smtClean="0">
                <a:latin typeface="Cambria Math" pitchFamily="18" charset="0"/>
                <a:ea typeface="Cambria Math" pitchFamily="18" charset="0"/>
                <a:sym typeface="Symbol"/>
              </a:rPr>
              <a:t>y</a:t>
            </a:r>
            <a:r>
              <a:rPr lang="en-US" i="1" dirty="0" smtClean="0">
                <a:latin typeface="Cambria Math" pitchFamily="18" charset="0"/>
                <a:ea typeface="Cambria Math" pitchFamily="18" charset="0"/>
                <a:sym typeface="Symbol"/>
              </a:rPr>
              <a:t> z ((</a:t>
            </a:r>
            <a:r>
              <a:rPr lang="en-US" i="1" dirty="0" smtClean="0">
                <a:latin typeface="Cambria Math"/>
                <a:ea typeface="Cambria Math"/>
                <a:sym typeface="Symbol"/>
              </a:rPr>
              <a:t>F(x, y)∧ F(</a:t>
            </a:r>
            <a:r>
              <a:rPr lang="en-US" i="1" dirty="0" err="1" smtClean="0">
                <a:latin typeface="Cambria Math"/>
                <a:ea typeface="Cambria Math"/>
                <a:sym typeface="Symbol"/>
              </a:rPr>
              <a:t>x,z</a:t>
            </a:r>
            <a:r>
              <a:rPr lang="en-US" i="1" dirty="0" smtClean="0">
                <a:latin typeface="Cambria Math"/>
                <a:ea typeface="Cambria Math"/>
                <a:sym typeface="Symbol"/>
              </a:rPr>
              <a:t>) ∧ (y ≠z))→¬F(</a:t>
            </a:r>
            <a:r>
              <a:rPr lang="en-US" i="1" dirty="0" err="1" smtClean="0">
                <a:latin typeface="Cambria Math"/>
                <a:ea typeface="Cambria Math"/>
                <a:sym typeface="Symbol"/>
              </a:rPr>
              <a:t>y,z</a:t>
            </a:r>
            <a:r>
              <a:rPr lang="en-US" i="1" dirty="0" smtClean="0">
                <a:latin typeface="Cambria Math"/>
                <a:ea typeface="Cambria Math"/>
                <a:sym typeface="Symbol"/>
              </a:rPr>
              <a:t>))</a:t>
            </a:r>
          </a:p>
          <a:p>
            <a:pPr>
              <a:buNone/>
            </a:pPr>
            <a:r>
              <a:rPr lang="en-US" i="1" dirty="0" smtClean="0">
                <a:latin typeface="Cambria Math"/>
                <a:ea typeface="Cambria Math"/>
                <a:sym typeface="Symbol"/>
              </a:rPr>
              <a:t>   </a:t>
            </a:r>
            <a:r>
              <a:rPr lang="en-US" b="1" dirty="0" smtClean="0"/>
              <a:t>Solution</a:t>
            </a:r>
            <a:r>
              <a:rPr lang="en-US" dirty="0" smtClean="0"/>
              <a:t>: </a:t>
            </a:r>
            <a:r>
              <a:rPr lang="en-US" b="1" dirty="0" smtClean="0">
                <a:solidFill>
                  <a:srgbClr val="7030A0"/>
                </a:solidFill>
              </a:rPr>
              <a:t>There is at least one student in your school </a:t>
            </a:r>
            <a:r>
              <a:rPr lang="en-US" dirty="0" smtClean="0"/>
              <a:t>that none of whose friends are also friends with each other.</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49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Translating Mathematical Statements into Predicate Logic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Example </a:t>
            </a:r>
            <a:r>
              <a:rPr lang="en-US" dirty="0" smtClean="0">
                <a:latin typeface="Cambria Math" pitchFamily="18" charset="0"/>
                <a:ea typeface="Cambria Math" pitchFamily="18" charset="0"/>
              </a:rPr>
              <a:t>:</a:t>
            </a:r>
            <a:r>
              <a:rPr lang="en-US" dirty="0" smtClean="0"/>
              <a:t> Translate “The sum of two positive integers is always positive” into a logical expression.</a:t>
            </a:r>
          </a:p>
          <a:p>
            <a:pPr>
              <a:buNone/>
            </a:pPr>
            <a:r>
              <a:rPr lang="en-US" b="1" dirty="0" smtClean="0"/>
              <a:t>  Solution</a:t>
            </a:r>
            <a:r>
              <a:rPr lang="en-US" dirty="0" smtClean="0"/>
              <a:t>:</a:t>
            </a:r>
          </a:p>
          <a:p>
            <a:pPr marL="850392" lvl="1" indent="-457200">
              <a:buFont typeface="+mj-lt"/>
              <a:buAutoNum type="arabicPeriod"/>
            </a:pPr>
            <a:r>
              <a:rPr lang="en-US" dirty="0" smtClean="0"/>
              <a:t>Rewrite the statement to make the implied quantifiers and domains explicit:</a:t>
            </a:r>
          </a:p>
          <a:p>
            <a:pPr marL="1124712" lvl="2" indent="-457200">
              <a:buNone/>
            </a:pPr>
            <a:r>
              <a:rPr lang="en-US" dirty="0" smtClean="0"/>
              <a:t>“For every two integers, if these integers are both positive, then the sum of these integers is positive.”</a:t>
            </a:r>
          </a:p>
          <a:p>
            <a:pPr marL="850392" lvl="1" indent="-457200">
              <a:buFont typeface="+mj-lt"/>
              <a:buAutoNum type="arabicPeriod"/>
            </a:pPr>
            <a:r>
              <a:rPr lang="en-US" dirty="0" smtClean="0"/>
              <a:t>Introduce the variables </a:t>
            </a:r>
            <a:r>
              <a:rPr lang="en-US" i="1" dirty="0" smtClean="0"/>
              <a:t>x</a:t>
            </a:r>
            <a:r>
              <a:rPr lang="en-US" dirty="0" smtClean="0"/>
              <a:t> and </a:t>
            </a:r>
            <a:r>
              <a:rPr lang="en-US" i="1" dirty="0" smtClean="0"/>
              <a:t>y</a:t>
            </a:r>
            <a:r>
              <a:rPr lang="en-US" dirty="0" smtClean="0"/>
              <a:t>, and specify the domain, to obtain:</a:t>
            </a:r>
          </a:p>
          <a:p>
            <a:pPr marL="1124712" lvl="2" indent="-457200">
              <a:buNone/>
            </a:pPr>
            <a:r>
              <a:rPr lang="en-US" dirty="0" smtClean="0"/>
              <a:t>“For all positive integers </a:t>
            </a:r>
            <a:r>
              <a:rPr lang="en-US" i="1" dirty="0" smtClean="0"/>
              <a:t>x</a:t>
            </a:r>
            <a:r>
              <a:rPr lang="en-US" dirty="0" smtClean="0"/>
              <a:t> and </a:t>
            </a:r>
            <a:r>
              <a:rPr lang="en-US" i="1" dirty="0" smtClean="0"/>
              <a:t>y</a:t>
            </a:r>
            <a:r>
              <a:rPr lang="en-US" dirty="0" smtClean="0"/>
              <a:t>, </a:t>
            </a:r>
            <a:r>
              <a:rPr lang="en-US" i="1" dirty="0" smtClean="0"/>
              <a:t>x</a:t>
            </a:r>
            <a:r>
              <a:rPr lang="en-US" dirty="0" smtClean="0"/>
              <a:t> </a:t>
            </a:r>
            <a:r>
              <a:rPr lang="en-US" i="1" dirty="0" smtClean="0"/>
              <a:t>+ y</a:t>
            </a:r>
            <a:r>
              <a:rPr lang="en-US" dirty="0" smtClean="0"/>
              <a:t> is positive.”</a:t>
            </a:r>
          </a:p>
          <a:p>
            <a:pPr marL="850392" lvl="1" indent="-457200">
              <a:buFont typeface="+mj-lt"/>
              <a:buAutoNum type="arabicPeriod"/>
            </a:pPr>
            <a:r>
              <a:rPr lang="en-US" dirty="0" smtClean="0"/>
              <a:t>The result is:</a:t>
            </a:r>
          </a:p>
          <a:p>
            <a:pPr marL="1124712" lvl="2" indent="-457200">
              <a:buNone/>
            </a:pPr>
            <a:r>
              <a:rPr lang="en-US" dirty="0" smtClean="0">
                <a:latin typeface="Cambria Math"/>
                <a:ea typeface="Cambria Math"/>
                <a:sym typeface="Symbol"/>
              </a:rPr>
              <a:t>            </a:t>
            </a:r>
            <a:r>
              <a:rPr lang="en-US" i="1" dirty="0" smtClean="0">
                <a:ea typeface="Cambria Math"/>
                <a:sym typeface="Symbol"/>
              </a:rPr>
              <a:t>x</a:t>
            </a:r>
            <a:r>
              <a:rPr lang="en-US" dirty="0" smtClean="0">
                <a:latin typeface="Cambria Math"/>
                <a:ea typeface="Cambria Math"/>
                <a:sym typeface="Symbol"/>
              </a:rPr>
              <a:t>  </a:t>
            </a:r>
            <a:r>
              <a:rPr lang="en-US" i="1" dirty="0" smtClean="0">
                <a:latin typeface="Cambria Math"/>
                <a:ea typeface="Cambria Math"/>
                <a:sym typeface="Symbol"/>
              </a:rPr>
              <a:t>y </a:t>
            </a:r>
            <a:r>
              <a:rPr lang="en-US" dirty="0" smtClean="0">
                <a:latin typeface="Cambria Math"/>
                <a:ea typeface="Cambria Math"/>
                <a:sym typeface="Symbol"/>
              </a:rPr>
              <a:t>((</a:t>
            </a:r>
            <a:r>
              <a:rPr lang="en-US" i="1" dirty="0" smtClean="0">
                <a:ea typeface="Cambria Math"/>
                <a:sym typeface="Symbol"/>
              </a:rPr>
              <a:t>x</a:t>
            </a:r>
            <a:r>
              <a:rPr lang="en-US" dirty="0" smtClean="0">
                <a:latin typeface="Cambria Math"/>
                <a:ea typeface="Cambria Math"/>
                <a:sym typeface="Symbol"/>
              </a:rPr>
              <a:t> &gt; 0)∧ (</a:t>
            </a:r>
            <a:r>
              <a:rPr lang="en-US" i="1" dirty="0" smtClean="0">
                <a:ea typeface="Cambria Math"/>
                <a:sym typeface="Symbol"/>
              </a:rPr>
              <a:t>y </a:t>
            </a:r>
            <a:r>
              <a:rPr lang="en-US" dirty="0" smtClean="0">
                <a:latin typeface="Cambria Math"/>
                <a:ea typeface="Cambria Math"/>
                <a:sym typeface="Symbol"/>
              </a:rPr>
              <a:t>&gt; 0)</a:t>
            </a:r>
            <a:r>
              <a:rPr lang="en-US" dirty="0" smtClean="0">
                <a:latin typeface="Cambria Math"/>
                <a:ea typeface="Cambria Math"/>
              </a:rPr>
              <a:t>→ (</a:t>
            </a:r>
            <a:r>
              <a:rPr lang="en-US" i="1" dirty="0" smtClean="0">
                <a:ea typeface="Cambria Math"/>
              </a:rPr>
              <a:t>x</a:t>
            </a:r>
            <a:r>
              <a:rPr lang="en-US" dirty="0" smtClean="0">
                <a:latin typeface="Cambria Math"/>
                <a:ea typeface="Cambria Math"/>
              </a:rPr>
              <a:t> + </a:t>
            </a:r>
            <a:r>
              <a:rPr lang="en-US" i="1" dirty="0" smtClean="0">
                <a:ea typeface="Cambria Math"/>
              </a:rPr>
              <a:t>y </a:t>
            </a:r>
            <a:r>
              <a:rPr lang="en-US" dirty="0" smtClean="0">
                <a:latin typeface="Cambria Math"/>
                <a:ea typeface="Cambria Math"/>
              </a:rPr>
              <a:t>&gt; 0))</a:t>
            </a:r>
          </a:p>
          <a:p>
            <a:pPr marL="1124712" lvl="2" indent="-457200">
              <a:buNone/>
            </a:pPr>
            <a:r>
              <a:rPr lang="en-US" dirty="0" smtClean="0">
                <a:latin typeface="Cambria Math"/>
                <a:ea typeface="Cambria Math"/>
              </a:rPr>
              <a:t> where the domain of both variables consists of all integers</a:t>
            </a:r>
            <a:endParaRPr lang="en-US" dirty="0" smtClean="0"/>
          </a:p>
          <a:p>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Translating English into Logical Expressions Example</a:t>
            </a:r>
            <a:endParaRPr lang="en-US" dirty="0"/>
          </a:p>
        </p:txBody>
      </p:sp>
      <p:sp>
        <p:nvSpPr>
          <p:cNvPr id="3" name="Content Placeholder 2"/>
          <p:cNvSpPr>
            <a:spLocks noGrp="1"/>
          </p:cNvSpPr>
          <p:nvPr>
            <p:ph idx="1"/>
          </p:nvPr>
        </p:nvSpPr>
        <p:spPr/>
        <p:txBody>
          <a:bodyPr/>
          <a:lstStyle/>
          <a:p>
            <a:pPr>
              <a:buNone/>
            </a:pPr>
            <a:r>
              <a:rPr lang="en-US" b="1" dirty="0" smtClean="0"/>
              <a:t>Example</a:t>
            </a:r>
            <a:r>
              <a:rPr lang="en-US" dirty="0" smtClean="0"/>
              <a:t>: Use quantifiers to express the statement “There is a woman who has taken a flight on every airline in the world.”</a:t>
            </a:r>
          </a:p>
          <a:p>
            <a:pPr>
              <a:buNone/>
            </a:pPr>
            <a:r>
              <a:rPr lang="en-US" b="1" dirty="0" smtClean="0"/>
              <a:t>Solution</a:t>
            </a:r>
            <a:r>
              <a:rPr lang="en-US" dirty="0" smtClean="0"/>
              <a:t>:</a:t>
            </a:r>
          </a:p>
          <a:p>
            <a:pPr marL="850392" lvl="1" indent="-457200">
              <a:buFont typeface="+mj-lt"/>
              <a:buAutoNum type="arabicPeriod"/>
            </a:pPr>
            <a:r>
              <a:rPr lang="en-US" dirty="0" smtClean="0"/>
              <a:t>Let </a:t>
            </a:r>
            <a:r>
              <a:rPr lang="en-US" i="1" dirty="0" smtClean="0">
                <a:latin typeface="Cambria Math" pitchFamily="18" charset="0"/>
                <a:ea typeface="Cambria Math" pitchFamily="18" charset="0"/>
              </a:rPr>
              <a:t>P(</a:t>
            </a:r>
            <a:r>
              <a:rPr lang="en-US" i="1" dirty="0" err="1" smtClean="0">
                <a:ea typeface="Cambria Math" pitchFamily="18" charset="0"/>
              </a:rPr>
              <a:t>w,f</a:t>
            </a:r>
            <a:r>
              <a:rPr lang="en-US" i="1" dirty="0" smtClean="0">
                <a:latin typeface="Cambria Math" pitchFamily="18" charset="0"/>
                <a:ea typeface="Cambria Math" pitchFamily="18" charset="0"/>
              </a:rPr>
              <a:t>)</a:t>
            </a:r>
            <a:r>
              <a:rPr lang="en-US" dirty="0" smtClean="0"/>
              <a:t> be “</a:t>
            </a:r>
            <a:r>
              <a:rPr lang="en-US" i="1" dirty="0" smtClean="0">
                <a:ea typeface="Cambria Math" pitchFamily="18" charset="0"/>
              </a:rPr>
              <a:t>w</a:t>
            </a:r>
            <a:r>
              <a:rPr lang="en-US" dirty="0" smtClean="0"/>
              <a:t> has taken </a:t>
            </a:r>
            <a:r>
              <a:rPr lang="en-US" i="1" dirty="0" smtClean="0">
                <a:latin typeface="Cambria Math" pitchFamily="18" charset="0"/>
                <a:ea typeface="Cambria Math" pitchFamily="18" charset="0"/>
              </a:rPr>
              <a:t>f  </a:t>
            </a:r>
            <a:r>
              <a:rPr lang="en-US" dirty="0" smtClean="0"/>
              <a:t>” and </a:t>
            </a:r>
            <a:r>
              <a:rPr lang="en-US" i="1" dirty="0" smtClean="0">
                <a:latin typeface="Cambria Math" pitchFamily="18" charset="0"/>
                <a:ea typeface="Cambria Math" pitchFamily="18" charset="0"/>
              </a:rPr>
              <a:t>Q</a:t>
            </a:r>
            <a:r>
              <a:rPr lang="en-US" dirty="0" smtClean="0">
                <a:latin typeface="Cambria Math" pitchFamily="18" charset="0"/>
                <a:ea typeface="Cambria Math" pitchFamily="18" charset="0"/>
              </a:rPr>
              <a:t>(</a:t>
            </a:r>
            <a:r>
              <a:rPr lang="en-US" i="1" dirty="0" err="1" smtClean="0">
                <a:ea typeface="Cambria Math" pitchFamily="18" charset="0"/>
              </a:rPr>
              <a:t>f,a</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 </a:t>
            </a:r>
            <a:r>
              <a:rPr lang="en-US" dirty="0" smtClean="0"/>
              <a:t>be “</a:t>
            </a:r>
            <a:r>
              <a:rPr lang="en-US" i="1" dirty="0" smtClean="0">
                <a:ea typeface="Cambria Math" pitchFamily="18" charset="0"/>
              </a:rPr>
              <a:t>f</a:t>
            </a:r>
            <a:r>
              <a:rPr lang="en-US" dirty="0" smtClean="0"/>
              <a:t>  is a flight on </a:t>
            </a:r>
            <a:r>
              <a:rPr lang="en-US" i="1" dirty="0" smtClean="0">
                <a:ea typeface="Cambria Math" pitchFamily="18" charset="0"/>
              </a:rPr>
              <a:t>a</a:t>
            </a:r>
            <a:r>
              <a:rPr lang="en-US" i="1" dirty="0" smtClean="0">
                <a:latin typeface="Cambria Math" pitchFamily="18" charset="0"/>
                <a:ea typeface="Cambria Math" pitchFamily="18" charset="0"/>
              </a:rPr>
              <a:t> .</a:t>
            </a:r>
            <a:r>
              <a:rPr lang="en-US" dirty="0" smtClean="0"/>
              <a:t>” </a:t>
            </a:r>
          </a:p>
          <a:p>
            <a:pPr marL="850392" lvl="1" indent="-457200">
              <a:buFont typeface="+mj-lt"/>
              <a:buAutoNum type="arabicPeriod"/>
            </a:pPr>
            <a:r>
              <a:rPr lang="en-US" dirty="0" smtClean="0"/>
              <a:t>The domain of </a:t>
            </a:r>
            <a:r>
              <a:rPr lang="en-US" i="1" dirty="0" smtClean="0"/>
              <a:t>w</a:t>
            </a:r>
            <a:r>
              <a:rPr lang="en-US" dirty="0" smtClean="0"/>
              <a:t> is all women, the domain of </a:t>
            </a:r>
            <a:r>
              <a:rPr lang="en-US" i="1" dirty="0" smtClean="0"/>
              <a:t>f</a:t>
            </a:r>
            <a:r>
              <a:rPr lang="en-US" dirty="0" smtClean="0"/>
              <a:t> is all flights, and the domain of </a:t>
            </a:r>
            <a:r>
              <a:rPr lang="en-US" i="1" dirty="0" smtClean="0"/>
              <a:t>a</a:t>
            </a:r>
            <a:r>
              <a:rPr lang="en-US" dirty="0" smtClean="0"/>
              <a:t> is all airlines.</a:t>
            </a:r>
          </a:p>
          <a:p>
            <a:pPr marL="850392" lvl="1" indent="-457200">
              <a:buFont typeface="+mj-lt"/>
              <a:buAutoNum type="arabicPeriod"/>
            </a:pPr>
            <a:r>
              <a:rPr lang="en-US" dirty="0" smtClean="0"/>
              <a:t>Then the statement can be expressed as:</a:t>
            </a:r>
          </a:p>
          <a:p>
            <a:pPr marL="850392" lvl="1" indent="-457200">
              <a:buNone/>
            </a:pPr>
            <a:r>
              <a:rPr lang="en-US" dirty="0" smtClean="0"/>
              <a:t>             </a:t>
            </a:r>
            <a:r>
              <a:rPr lang="en-US" dirty="0" smtClean="0">
                <a:latin typeface="Cambria Math" pitchFamily="18" charset="0"/>
                <a:ea typeface="Cambria Math" pitchFamily="18" charset="0"/>
                <a:sym typeface="Symbol"/>
              </a:rPr>
              <a:t></a:t>
            </a:r>
            <a:r>
              <a:rPr lang="en-US" i="1" dirty="0" smtClean="0">
                <a:ea typeface="Cambria Math" pitchFamily="18" charset="0"/>
                <a:sym typeface="Symbol"/>
              </a:rPr>
              <a:t>w</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a:t>
            </a:r>
            <a:r>
              <a:rPr lang="en-US" i="1" dirty="0" smtClean="0">
                <a:ea typeface="Cambria Math" pitchFamily="18" charset="0"/>
                <a:sym typeface="Symbol"/>
              </a:rPr>
              <a:t>a</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ea typeface="Cambria Math" pitchFamily="18" charset="0"/>
                <a:sym typeface="Symbol"/>
              </a:rPr>
              <a:t>w,f</a:t>
            </a:r>
            <a:r>
              <a:rPr lang="en-US" i="1" dirty="0" smtClean="0">
                <a:ea typeface="Cambria Math" pitchFamily="18" charset="0"/>
                <a:sym typeface="Symbol"/>
              </a:rPr>
              <a:t> </a:t>
            </a:r>
            <a:r>
              <a:rPr lang="en-US" dirty="0" smtClean="0">
                <a:latin typeface="Cambria Math" pitchFamily="18" charset="0"/>
                <a:ea typeface="Cambria Math" pitchFamily="18" charset="0"/>
                <a:sym typeface="Symbol"/>
              </a:rPr>
              <a:t>) ∧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ea typeface="Cambria Math" pitchFamily="18" charset="0"/>
                <a:sym typeface="Symbol"/>
              </a:rPr>
              <a:t>f,a</a:t>
            </a:r>
            <a:r>
              <a:rPr lang="en-US" dirty="0" smtClean="0">
                <a:latin typeface="Cambria Math" pitchFamily="18" charset="0"/>
                <a:ea typeface="Cambria Math" pitchFamily="18" charset="0"/>
                <a:sym typeface="Symbol"/>
              </a:rPr>
              <a:t>))</a:t>
            </a:r>
            <a:endParaRPr lang="en-US" dirty="0">
              <a:latin typeface="Cambria Math" pitchFamily="18" charset="0"/>
              <a:ea typeface="Cambria Math" pitchFamily="18" charset="0"/>
            </a:endParaRPr>
          </a:p>
        </p:txBody>
      </p:sp>
      <p:sp>
        <p:nvSpPr>
          <p:cNvPr id="4" name="Slide Number Placeholder 3"/>
          <p:cNvSpPr>
            <a:spLocks noGrp="1"/>
          </p:cNvSpPr>
          <p:nvPr>
            <p:ph type="sldNum" sz="quarter" idx="12"/>
          </p:nvPr>
        </p:nvSpPr>
        <p:spPr/>
        <p:txBody>
          <a:bodyPr/>
          <a:lstStyle/>
          <a:p>
            <a:fld id="{9CA217EF-0505-4C33-BB20-8A8DF2039023}"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on Translation from English</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Choose the obvious predicates and express in predicate logic.</a:t>
            </a:r>
          </a:p>
          <a:p>
            <a:pPr marL="514350" indent="-514350">
              <a:buNone/>
            </a:pPr>
            <a:r>
              <a:rPr lang="en-US" b="1" dirty="0" smtClean="0"/>
              <a:t>Example </a:t>
            </a:r>
            <a:r>
              <a:rPr lang="en-US" b="1" dirty="0" smtClean="0">
                <a:latin typeface="Cambria Math" pitchFamily="18" charset="0"/>
                <a:ea typeface="Cambria Math" pitchFamily="18" charset="0"/>
              </a:rPr>
              <a:t>1</a:t>
            </a:r>
            <a:r>
              <a:rPr lang="en-US" dirty="0" smtClean="0"/>
              <a:t>: “Brothers are siblings.”</a:t>
            </a:r>
          </a:p>
          <a:p>
            <a:pPr marL="514350" indent="-514350">
              <a:buNone/>
            </a:pPr>
            <a:r>
              <a:rPr lang="en-US" dirty="0" smtClean="0">
                <a:sym typeface="Symbol"/>
              </a:rPr>
              <a:t>            </a:t>
            </a:r>
            <a:r>
              <a:rPr lang="en-US" b="1" dirty="0" smtClean="0">
                <a:sym typeface="Symbol"/>
              </a:rPr>
              <a:t>Solution</a:t>
            </a:r>
            <a:r>
              <a:rPr lang="en-US" dirty="0" smtClean="0">
                <a:sym typeface="Symbol"/>
              </a:rPr>
              <a:t>: </a:t>
            </a:r>
            <a:r>
              <a:rPr lang="en-US" i="1" dirty="0" smtClean="0">
                <a:sym typeface="Symbol"/>
              </a:rPr>
              <a:t>x</a:t>
            </a:r>
            <a:r>
              <a:rPr lang="en-US" dirty="0" smtClean="0">
                <a:sym typeface="Symbol"/>
              </a:rPr>
              <a:t> </a:t>
            </a:r>
            <a:r>
              <a:rPr lang="en-US" i="1" dirty="0" smtClean="0">
                <a:sym typeface="Symbol"/>
              </a:rPr>
              <a:t>y</a:t>
            </a:r>
            <a:r>
              <a:rPr lang="en-US" dirty="0" smtClean="0">
                <a:sym typeface="Symbol"/>
              </a:rPr>
              <a:t> (</a:t>
            </a:r>
            <a:r>
              <a:rPr lang="en-US" i="1" dirty="0" smtClean="0">
                <a:sym typeface="Symbol"/>
              </a:rPr>
              <a:t>B</a:t>
            </a:r>
            <a:r>
              <a:rPr lang="en-US" dirty="0" smtClean="0">
                <a:sym typeface="Symbol"/>
              </a:rPr>
              <a:t>(</a:t>
            </a:r>
            <a:r>
              <a:rPr lang="en-US" dirty="0" err="1" smtClean="0">
                <a:sym typeface="Symbol"/>
              </a:rPr>
              <a:t>x,y</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S</a:t>
            </a:r>
            <a:r>
              <a:rPr lang="en-US" dirty="0" smtClean="0">
                <a:latin typeface="Cambria Math"/>
                <a:ea typeface="Cambria Math"/>
                <a:sym typeface="Symbol"/>
              </a:rPr>
              <a:t>(</a:t>
            </a:r>
            <a:r>
              <a:rPr lang="en-US" dirty="0" err="1" smtClean="0">
                <a:latin typeface="Cambria Math"/>
                <a:ea typeface="Cambria Math"/>
                <a:sym typeface="Symbol"/>
              </a:rPr>
              <a:t>x,y</a:t>
            </a:r>
            <a:r>
              <a:rPr lang="en-US" dirty="0" smtClean="0">
                <a:latin typeface="Cambria Math"/>
                <a:ea typeface="Cambria Math"/>
                <a:sym typeface="Symbol"/>
              </a:rPr>
              <a:t>))</a:t>
            </a:r>
            <a:endParaRPr lang="en-US" dirty="0" smtClean="0"/>
          </a:p>
          <a:p>
            <a:pPr marL="514350" indent="-514350">
              <a:buNone/>
            </a:pPr>
            <a:r>
              <a:rPr lang="en-US" b="1" dirty="0" smtClean="0"/>
              <a:t>Example </a:t>
            </a:r>
            <a:r>
              <a:rPr lang="en-US" b="1" dirty="0" smtClean="0">
                <a:latin typeface="Cambria Math" pitchFamily="18" charset="0"/>
                <a:ea typeface="Cambria Math" pitchFamily="18" charset="0"/>
              </a:rPr>
              <a:t>2</a:t>
            </a:r>
            <a:r>
              <a:rPr lang="en-US" dirty="0" smtClean="0"/>
              <a:t>: “Siblinghood is symmetric.”</a:t>
            </a:r>
          </a:p>
          <a:p>
            <a:pPr marL="514350" indent="-514350">
              <a:buNone/>
            </a:pPr>
            <a:r>
              <a:rPr lang="en-US" dirty="0" smtClean="0">
                <a:sym typeface="Symbol"/>
              </a:rPr>
              <a:t>            </a:t>
            </a:r>
            <a:r>
              <a:rPr lang="en-US" b="1" dirty="0" smtClean="0">
                <a:sym typeface="Symbol"/>
              </a:rPr>
              <a:t>Solution</a:t>
            </a:r>
            <a:r>
              <a:rPr lang="en-US" dirty="0" smtClean="0">
                <a:sym typeface="Symbol"/>
              </a:rPr>
              <a:t>: </a:t>
            </a:r>
            <a:r>
              <a:rPr lang="en-US" i="1" dirty="0" smtClean="0">
                <a:sym typeface="Symbol"/>
              </a:rPr>
              <a:t>x</a:t>
            </a:r>
            <a:r>
              <a:rPr lang="en-US" dirty="0" smtClean="0">
                <a:sym typeface="Symbol"/>
              </a:rPr>
              <a:t> </a:t>
            </a:r>
            <a:r>
              <a:rPr lang="en-US" i="1" dirty="0" smtClean="0">
                <a:sym typeface="Symbol"/>
              </a:rPr>
              <a:t>y</a:t>
            </a:r>
            <a:r>
              <a:rPr lang="en-US" dirty="0" smtClean="0">
                <a:sym typeface="Symbol"/>
              </a:rPr>
              <a:t> (</a:t>
            </a:r>
            <a:r>
              <a:rPr lang="en-US" i="1" dirty="0" smtClean="0">
                <a:sym typeface="Symbol"/>
              </a:rPr>
              <a:t>S</a:t>
            </a:r>
            <a:r>
              <a:rPr lang="en-US" dirty="0" smtClean="0">
                <a:sym typeface="Symbol"/>
              </a:rPr>
              <a:t>(</a:t>
            </a:r>
            <a:r>
              <a:rPr lang="en-US" i="1" dirty="0" err="1" smtClean="0">
                <a:sym typeface="Symbol"/>
              </a:rPr>
              <a:t>x,y</a:t>
            </a:r>
            <a:r>
              <a:rPr lang="en-US" dirty="0" smtClean="0">
                <a:sym typeface="Symbol"/>
              </a:rPr>
              <a:t>) </a:t>
            </a:r>
            <a:r>
              <a:rPr lang="en-US" dirty="0" smtClean="0">
                <a:latin typeface="Cambria Math"/>
                <a:ea typeface="Cambria Math"/>
                <a:sym typeface="Symbol"/>
              </a:rPr>
              <a:t>→ </a:t>
            </a:r>
            <a:r>
              <a:rPr lang="en-US" i="1" dirty="0" smtClean="0">
                <a:latin typeface="Cambria Math"/>
                <a:ea typeface="Cambria Math"/>
                <a:sym typeface="Symbol"/>
              </a:rPr>
              <a:t>S</a:t>
            </a:r>
            <a:r>
              <a:rPr lang="en-US" dirty="0" smtClean="0">
                <a:latin typeface="Cambria Math"/>
                <a:ea typeface="Cambria Math"/>
                <a:sym typeface="Symbol"/>
              </a:rPr>
              <a:t>(</a:t>
            </a:r>
            <a:r>
              <a:rPr lang="en-US" i="1" dirty="0" err="1" smtClean="0">
                <a:latin typeface="Cambria Math"/>
                <a:ea typeface="Cambria Math"/>
                <a:sym typeface="Symbol"/>
              </a:rPr>
              <a:t>y,x</a:t>
            </a:r>
            <a:r>
              <a:rPr lang="en-US" dirty="0" smtClean="0">
                <a:latin typeface="Cambria Math"/>
                <a:ea typeface="Cambria Math"/>
                <a:sym typeface="Symbol"/>
              </a:rPr>
              <a:t>))</a:t>
            </a:r>
            <a:endParaRPr lang="en-US" dirty="0" smtClean="0"/>
          </a:p>
          <a:p>
            <a:pPr marL="514350" indent="-514350">
              <a:buNone/>
            </a:pPr>
            <a:r>
              <a:rPr lang="en-US" b="1" dirty="0" smtClean="0"/>
              <a:t>Example </a:t>
            </a:r>
            <a:r>
              <a:rPr lang="en-US" b="1" dirty="0" smtClean="0">
                <a:latin typeface="Cambria Math" pitchFamily="18" charset="0"/>
                <a:ea typeface="Cambria Math" pitchFamily="18" charset="0"/>
              </a:rPr>
              <a:t>3</a:t>
            </a:r>
            <a:r>
              <a:rPr lang="en-US" dirty="0" smtClean="0"/>
              <a:t>: “Everybody loves somebody.”</a:t>
            </a:r>
          </a:p>
          <a:p>
            <a:pPr marL="514350" indent="-514350">
              <a:buNone/>
            </a:pPr>
            <a:r>
              <a:rPr lang="en-US" dirty="0" smtClean="0">
                <a:sym typeface="Symbol"/>
              </a:rPr>
              <a:t>            </a:t>
            </a:r>
            <a:r>
              <a:rPr lang="en-US" b="1" dirty="0" smtClean="0">
                <a:sym typeface="Symbol"/>
              </a:rPr>
              <a:t>Solution</a:t>
            </a:r>
            <a:r>
              <a:rPr lang="en-US" dirty="0" smtClean="0">
                <a:sym typeface="Symbol"/>
              </a:rPr>
              <a:t>: </a:t>
            </a:r>
            <a:r>
              <a:rPr lang="en-US" i="1" dirty="0" smtClean="0">
                <a:sym typeface="Symbol"/>
              </a:rPr>
              <a:t>x</a:t>
            </a:r>
            <a:r>
              <a:rPr lang="en-US" dirty="0" smtClean="0">
                <a:sym typeface="Symbol"/>
              </a:rPr>
              <a:t> </a:t>
            </a:r>
            <a:r>
              <a:rPr lang="en-US" i="1" dirty="0" smtClean="0">
                <a:sym typeface="Symbol"/>
              </a:rPr>
              <a:t>y</a:t>
            </a:r>
            <a:r>
              <a:rPr lang="en-US" dirty="0" smtClean="0">
                <a:sym typeface="Symbol"/>
              </a:rPr>
              <a:t> </a:t>
            </a:r>
            <a:r>
              <a:rPr lang="en-US" i="1" dirty="0" smtClean="0">
                <a:sym typeface="Symbol"/>
              </a:rPr>
              <a:t>L</a:t>
            </a:r>
            <a:r>
              <a:rPr lang="en-US" dirty="0" smtClean="0">
                <a:sym typeface="Symbol"/>
              </a:rPr>
              <a:t>(</a:t>
            </a:r>
            <a:r>
              <a:rPr lang="en-US" i="1" dirty="0" err="1" smtClean="0">
                <a:sym typeface="Symbol"/>
              </a:rPr>
              <a:t>x,y</a:t>
            </a:r>
            <a:r>
              <a:rPr lang="en-US" dirty="0" smtClean="0">
                <a:sym typeface="Symbol"/>
              </a:rPr>
              <a:t>)</a:t>
            </a:r>
            <a:endParaRPr lang="en-US" dirty="0" smtClean="0"/>
          </a:p>
          <a:p>
            <a:pPr marL="514350" indent="-514350">
              <a:buNone/>
            </a:pPr>
            <a:r>
              <a:rPr lang="en-US" b="1" dirty="0" smtClean="0"/>
              <a:t>Example </a:t>
            </a:r>
            <a:r>
              <a:rPr lang="en-US" b="1" dirty="0" smtClean="0">
                <a:latin typeface="Cambria Math" pitchFamily="18" charset="0"/>
                <a:ea typeface="Cambria Math" pitchFamily="18" charset="0"/>
              </a:rPr>
              <a:t>4</a:t>
            </a:r>
            <a:r>
              <a:rPr lang="en-US" dirty="0" smtClean="0"/>
              <a:t>: “There is someone who is loved by everyone.”</a:t>
            </a:r>
          </a:p>
          <a:p>
            <a:pPr marL="514350" indent="-514350">
              <a:buNone/>
            </a:pPr>
            <a:r>
              <a:rPr lang="en-US" b="1" dirty="0" smtClean="0">
                <a:sym typeface="Symbol"/>
              </a:rPr>
              <a:t>            Solution</a:t>
            </a:r>
            <a:r>
              <a:rPr lang="en-US" dirty="0" smtClean="0">
                <a:sym typeface="Symbol"/>
              </a:rPr>
              <a:t>: </a:t>
            </a:r>
            <a:r>
              <a:rPr lang="en-US" i="1" dirty="0" smtClean="0">
                <a:sym typeface="Symbol"/>
              </a:rPr>
              <a:t>y</a:t>
            </a:r>
            <a:r>
              <a:rPr lang="en-US" dirty="0" smtClean="0">
                <a:sym typeface="Symbol"/>
              </a:rPr>
              <a:t> </a:t>
            </a:r>
            <a:r>
              <a:rPr lang="en-US" i="1" dirty="0" smtClean="0">
                <a:sym typeface="Symbol"/>
              </a:rPr>
              <a:t>x</a:t>
            </a:r>
            <a:r>
              <a:rPr lang="en-US" dirty="0" smtClean="0">
                <a:sym typeface="Symbol"/>
              </a:rPr>
              <a:t> </a:t>
            </a:r>
            <a:r>
              <a:rPr lang="en-US" i="1" dirty="0" smtClean="0">
                <a:sym typeface="Symbol"/>
              </a:rPr>
              <a:t>L</a:t>
            </a:r>
            <a:r>
              <a:rPr lang="en-US" dirty="0" smtClean="0">
                <a:sym typeface="Symbol"/>
              </a:rPr>
              <a:t>(</a:t>
            </a:r>
            <a:r>
              <a:rPr lang="en-US" i="1" dirty="0" err="1" smtClean="0">
                <a:sym typeface="Symbol"/>
              </a:rPr>
              <a:t>x,y</a:t>
            </a:r>
            <a:r>
              <a:rPr lang="en-US" dirty="0" smtClean="0">
                <a:sym typeface="Symbol"/>
              </a:rPr>
              <a:t>)</a:t>
            </a:r>
            <a:endParaRPr lang="en-US" dirty="0" smtClean="0"/>
          </a:p>
          <a:p>
            <a:pPr marL="514350" indent="-514350">
              <a:buNone/>
            </a:pPr>
            <a:r>
              <a:rPr lang="en-US" b="1" dirty="0" smtClean="0"/>
              <a:t>Example </a:t>
            </a:r>
            <a:r>
              <a:rPr lang="en-US" b="1" dirty="0" smtClean="0">
                <a:latin typeface="Cambria Math" pitchFamily="18" charset="0"/>
                <a:ea typeface="Cambria Math" pitchFamily="18" charset="0"/>
              </a:rPr>
              <a:t>5</a:t>
            </a:r>
            <a:r>
              <a:rPr lang="en-US" dirty="0" smtClean="0"/>
              <a:t>: “There is someone who loves someone.”</a:t>
            </a:r>
          </a:p>
          <a:p>
            <a:pPr marL="514350" indent="-514350">
              <a:buNone/>
            </a:pPr>
            <a:r>
              <a:rPr lang="en-US" b="1" dirty="0" smtClean="0">
                <a:sym typeface="Symbol"/>
              </a:rPr>
              <a:t>            Solution</a:t>
            </a:r>
            <a:r>
              <a:rPr lang="en-US" dirty="0" smtClean="0">
                <a:sym typeface="Symbol"/>
              </a:rPr>
              <a:t>: </a:t>
            </a:r>
            <a:r>
              <a:rPr lang="en-US" i="1" dirty="0" smtClean="0">
                <a:sym typeface="Symbol"/>
              </a:rPr>
              <a:t>x</a:t>
            </a:r>
            <a:r>
              <a:rPr lang="en-US" dirty="0" smtClean="0">
                <a:sym typeface="Symbol"/>
              </a:rPr>
              <a:t> </a:t>
            </a:r>
            <a:r>
              <a:rPr lang="en-US" i="1" dirty="0" smtClean="0">
                <a:sym typeface="Symbol"/>
              </a:rPr>
              <a:t>y</a:t>
            </a:r>
            <a:r>
              <a:rPr lang="en-US" dirty="0" smtClean="0">
                <a:sym typeface="Symbol"/>
              </a:rPr>
              <a:t> </a:t>
            </a:r>
            <a:r>
              <a:rPr lang="en-US" i="1" dirty="0" smtClean="0">
                <a:sym typeface="Symbol"/>
              </a:rPr>
              <a:t>L</a:t>
            </a:r>
            <a:r>
              <a:rPr lang="en-US" dirty="0" smtClean="0">
                <a:sym typeface="Symbol"/>
              </a:rPr>
              <a:t>(</a:t>
            </a:r>
            <a:r>
              <a:rPr lang="en-US" i="1" dirty="0" err="1" smtClean="0">
                <a:sym typeface="Symbol"/>
              </a:rPr>
              <a:t>x,y</a:t>
            </a:r>
            <a:r>
              <a:rPr lang="en-US" dirty="0" smtClean="0">
                <a:sym typeface="Symbol"/>
              </a:rPr>
              <a:t>)</a:t>
            </a:r>
            <a:endParaRPr lang="en-US" dirty="0" smtClean="0"/>
          </a:p>
          <a:p>
            <a:pPr marL="514350" indent="-514350">
              <a:buNone/>
            </a:pPr>
            <a:r>
              <a:rPr lang="en-US" b="1" dirty="0" smtClean="0"/>
              <a:t>Example </a:t>
            </a:r>
            <a:r>
              <a:rPr lang="en-US" b="1" dirty="0" smtClean="0">
                <a:latin typeface="Cambria Math" pitchFamily="18" charset="0"/>
                <a:ea typeface="Cambria Math" pitchFamily="18" charset="0"/>
              </a:rPr>
              <a:t>6</a:t>
            </a:r>
            <a:r>
              <a:rPr lang="en-US" dirty="0" smtClean="0"/>
              <a:t>: “Everyone loves </a:t>
            </a:r>
            <a:r>
              <a:rPr lang="en-US" b="1" dirty="0" smtClean="0">
                <a:solidFill>
                  <a:srgbClr val="7030A0"/>
                </a:solidFill>
              </a:rPr>
              <a:t>themselves</a:t>
            </a:r>
            <a:r>
              <a:rPr lang="en-US" dirty="0" smtClean="0"/>
              <a:t>”</a:t>
            </a:r>
          </a:p>
          <a:p>
            <a:pPr marL="514350" indent="-514350">
              <a:buNone/>
            </a:pPr>
            <a:r>
              <a:rPr lang="en-US" b="1" dirty="0" smtClean="0">
                <a:sym typeface="Symbol"/>
              </a:rPr>
              <a:t>            Solution</a:t>
            </a:r>
            <a:r>
              <a:rPr lang="en-US" dirty="0" smtClean="0">
                <a:sym typeface="Symbol"/>
              </a:rPr>
              <a:t>: </a:t>
            </a:r>
            <a:r>
              <a:rPr lang="en-US" i="1" dirty="0" smtClean="0">
                <a:sym typeface="Symbol"/>
              </a:rPr>
              <a:t>x</a:t>
            </a:r>
            <a:r>
              <a:rPr lang="en-US" dirty="0" smtClean="0">
                <a:sym typeface="Symbol"/>
              </a:rPr>
              <a:t> </a:t>
            </a:r>
            <a:r>
              <a:rPr lang="en-US" i="1" dirty="0" smtClean="0">
                <a:sym typeface="Symbol"/>
              </a:rPr>
              <a:t>L</a:t>
            </a:r>
            <a:r>
              <a:rPr lang="en-US" dirty="0" smtClean="0">
                <a:sym typeface="Symbol"/>
              </a:rPr>
              <a:t>(</a:t>
            </a:r>
            <a:r>
              <a:rPr lang="en-US" i="1" dirty="0" err="1" smtClean="0">
                <a:sym typeface="Symbol"/>
              </a:rPr>
              <a:t>x</a:t>
            </a:r>
            <a:r>
              <a:rPr lang="en-US" dirty="0" err="1" smtClean="0">
                <a:sym typeface="Symbol"/>
              </a:rPr>
              <a:t>,</a:t>
            </a:r>
            <a:r>
              <a:rPr lang="en-US" i="1" dirty="0" err="1" smtClean="0">
                <a:sym typeface="Symbol"/>
              </a:rPr>
              <a:t>x</a:t>
            </a:r>
            <a:r>
              <a:rPr lang="en-US" dirty="0" smtClean="0">
                <a:sym typeface="Symbol"/>
              </a:rPr>
              <a:t>)</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0000"/>
                </a:solidFill>
              </a:rPr>
              <a:t>Negating Nested Quantifiers</a:t>
            </a:r>
            <a:endParaRPr lang="en-US" b="1"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pPr>
              <a:buNone/>
            </a:pPr>
            <a:r>
              <a:rPr lang="en-US" b="1" dirty="0" smtClean="0"/>
              <a:t>Example </a:t>
            </a:r>
            <a:r>
              <a:rPr lang="en-US" b="1" dirty="0" smtClean="0">
                <a:latin typeface="Cambria Math" pitchFamily="18" charset="0"/>
                <a:ea typeface="Cambria Math" pitchFamily="18" charset="0"/>
              </a:rPr>
              <a:t>1</a:t>
            </a:r>
            <a:r>
              <a:rPr lang="en-US" dirty="0" smtClean="0"/>
              <a:t>: Recall the logical expression developed two slides back:</a:t>
            </a:r>
          </a:p>
          <a:p>
            <a:pPr>
              <a:buNone/>
            </a:pPr>
            <a:r>
              <a:rPr lang="en-US" dirty="0" smtClean="0"/>
              <a:t>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w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a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w,f</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 ∧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f,a</a:t>
            </a:r>
            <a:r>
              <a:rPr lang="en-US" dirty="0" smtClean="0">
                <a:latin typeface="Cambria Math" pitchFamily="18" charset="0"/>
                <a:ea typeface="Cambria Math" pitchFamily="18" charset="0"/>
                <a:sym typeface="Symbol"/>
              </a:rPr>
              <a:t>))</a:t>
            </a:r>
            <a:endParaRPr lang="en-US" dirty="0" smtClean="0"/>
          </a:p>
          <a:p>
            <a:pPr>
              <a:buNone/>
            </a:pPr>
            <a:r>
              <a:rPr lang="en-US" b="1" dirty="0" smtClean="0"/>
              <a:t>   Part </a:t>
            </a:r>
            <a:r>
              <a:rPr lang="en-US" b="1" dirty="0" smtClean="0">
                <a:latin typeface="Cambria Math" pitchFamily="18" charset="0"/>
                <a:ea typeface="Cambria Math" pitchFamily="18" charset="0"/>
              </a:rPr>
              <a:t>1</a:t>
            </a:r>
            <a:r>
              <a:rPr lang="en-US" dirty="0" smtClean="0"/>
              <a:t>: Use quantifiers to express the statement that “There does not exist a woman who has taken a flight on every airline in the world.”</a:t>
            </a:r>
          </a:p>
          <a:p>
            <a:pPr>
              <a:buNone/>
            </a:pPr>
            <a:r>
              <a:rPr lang="en-US" dirty="0" smtClean="0"/>
              <a:t>    </a:t>
            </a:r>
            <a:r>
              <a:rPr lang="en-US" b="1" dirty="0" smtClean="0"/>
              <a:t>Solution</a:t>
            </a:r>
            <a:r>
              <a:rPr lang="en-US" dirty="0" smtClean="0"/>
              <a:t>: </a:t>
            </a:r>
            <a:r>
              <a:rPr lang="en-US" dirty="0" smtClean="0">
                <a:latin typeface="Cambria Math"/>
                <a:ea typeface="Cambria Math"/>
              </a:rPr>
              <a:t>¬</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w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a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w,f</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 ∧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f,a</a:t>
            </a:r>
            <a:r>
              <a:rPr lang="en-US" dirty="0" smtClean="0">
                <a:latin typeface="Cambria Math" pitchFamily="18" charset="0"/>
                <a:ea typeface="Cambria Math" pitchFamily="18" charset="0"/>
                <a:sym typeface="Symbol"/>
              </a:rPr>
              <a:t>)) </a:t>
            </a:r>
          </a:p>
          <a:p>
            <a:pPr>
              <a:buNone/>
            </a:pPr>
            <a:r>
              <a:rPr lang="en-US" dirty="0" smtClean="0"/>
              <a:t> </a:t>
            </a:r>
            <a:r>
              <a:rPr lang="en-US" b="1" dirty="0" smtClean="0"/>
              <a:t>Part </a:t>
            </a:r>
            <a:r>
              <a:rPr lang="en-US" b="1" dirty="0" smtClean="0">
                <a:latin typeface="Cambria Math" pitchFamily="18" charset="0"/>
                <a:ea typeface="Cambria Math" pitchFamily="18" charset="0"/>
              </a:rPr>
              <a:t>2</a:t>
            </a:r>
            <a:r>
              <a:rPr lang="en-US" dirty="0" smtClean="0"/>
              <a:t>: Now use De Morgan’s Laws to move the negation as far inwards as possible.</a:t>
            </a:r>
          </a:p>
          <a:p>
            <a:pPr>
              <a:buNone/>
            </a:pPr>
            <a:r>
              <a:rPr lang="en-US" dirty="0" smtClean="0"/>
              <a:t>     </a:t>
            </a:r>
            <a:r>
              <a:rPr lang="en-US" b="1" dirty="0" smtClean="0"/>
              <a:t>Solution</a:t>
            </a:r>
            <a:r>
              <a:rPr lang="en-US" dirty="0" smtClean="0"/>
              <a:t>:</a:t>
            </a:r>
          </a:p>
          <a:p>
            <a:pPr marL="514350" indent="-514350">
              <a:buFont typeface="+mj-lt"/>
              <a:buAutoNum type="arabicPeriod"/>
            </a:pPr>
            <a:r>
              <a:rPr lang="en-US" dirty="0" smtClean="0"/>
              <a:t> </a:t>
            </a:r>
            <a:r>
              <a:rPr lang="en-US" dirty="0" smtClean="0">
                <a:latin typeface="Cambria Math"/>
                <a:ea typeface="Cambria Math"/>
              </a:rPr>
              <a:t>¬</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w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a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w,f</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 ∧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f,a</a:t>
            </a:r>
            <a:r>
              <a:rPr lang="en-US" dirty="0" smtClean="0">
                <a:latin typeface="Cambria Math" pitchFamily="18" charset="0"/>
                <a:ea typeface="Cambria Math" pitchFamily="18" charset="0"/>
                <a:sym typeface="Symbol"/>
              </a:rPr>
              <a:t>)) </a:t>
            </a:r>
          </a:p>
          <a:p>
            <a:pPr marL="514350" indent="-514350">
              <a:buFont typeface="+mj-lt"/>
              <a:buAutoNum type="arabicPeriod"/>
            </a:pP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w</a:t>
            </a:r>
            <a:r>
              <a:rPr lang="en-US" dirty="0" smtClean="0">
                <a:latin typeface="Cambria Math"/>
                <a:ea typeface="Cambria Math"/>
              </a:rPr>
              <a:t> ¬</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a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w,f</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 ∧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f,a</a:t>
            </a:r>
            <a:r>
              <a:rPr lang="en-US" dirty="0" smtClean="0">
                <a:latin typeface="Cambria Math" pitchFamily="18" charset="0"/>
                <a:ea typeface="Cambria Math" pitchFamily="18" charset="0"/>
                <a:sym typeface="Symbol"/>
              </a:rPr>
              <a:t>))  by De Morgan’s for </a:t>
            </a:r>
          </a:p>
          <a:p>
            <a:pPr marL="514350" indent="-514350">
              <a:buFont typeface="+mj-lt"/>
              <a:buAutoNum type="arabicPeriod"/>
            </a:pP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w</a:t>
            </a:r>
            <a:r>
              <a:rPr lang="en-US" dirty="0" smtClean="0">
                <a:latin typeface="Cambria Math"/>
                <a:ea typeface="Cambria Math"/>
              </a:rPr>
              <a:t> </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a </a:t>
            </a:r>
            <a:r>
              <a:rPr lang="en-US" dirty="0" smtClean="0">
                <a:latin typeface="Cambria Math"/>
                <a:ea typeface="Cambria Math"/>
              </a:rPr>
              <a:t>¬</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w,f</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 ∧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f,a</a:t>
            </a:r>
            <a:r>
              <a:rPr lang="en-US" dirty="0" smtClean="0">
                <a:latin typeface="Cambria Math" pitchFamily="18" charset="0"/>
                <a:ea typeface="Cambria Math" pitchFamily="18" charset="0"/>
                <a:sym typeface="Symbol"/>
              </a:rPr>
              <a:t>))  by De Morgan’s for </a:t>
            </a:r>
          </a:p>
          <a:p>
            <a:pPr marL="514350" indent="-514350">
              <a:buFont typeface="+mj-lt"/>
              <a:buAutoNum type="arabicPeriod"/>
            </a:pP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w</a:t>
            </a:r>
            <a:r>
              <a:rPr lang="en-US" dirty="0" smtClean="0">
                <a:latin typeface="Cambria Math"/>
                <a:ea typeface="Cambria Math"/>
              </a:rPr>
              <a:t> </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a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dirty="0" smtClean="0">
                <a:latin typeface="Cambria Math"/>
                <a:ea typeface="Cambria Math"/>
              </a:rPr>
              <a:t>¬</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w,f</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 ∧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f,a</a:t>
            </a:r>
            <a:r>
              <a:rPr lang="en-US" dirty="0" smtClean="0">
                <a:latin typeface="Cambria Math" pitchFamily="18" charset="0"/>
                <a:ea typeface="Cambria Math" pitchFamily="18" charset="0"/>
                <a:sym typeface="Symbol"/>
              </a:rPr>
              <a:t>))   by De Morgan’s for </a:t>
            </a:r>
          </a:p>
          <a:p>
            <a:pPr marL="514350" indent="-514350">
              <a:buFont typeface="+mj-lt"/>
              <a:buAutoNum type="arabicPeriod"/>
            </a:pP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w</a:t>
            </a:r>
            <a:r>
              <a:rPr lang="en-US" dirty="0" smtClean="0">
                <a:latin typeface="Cambria Math"/>
                <a:ea typeface="Cambria Math"/>
              </a:rPr>
              <a:t> </a:t>
            </a:r>
            <a:r>
              <a:rPr lang="en-US" dirty="0" smtClean="0">
                <a:latin typeface="Cambria Math" pitchFamily="18" charset="0"/>
                <a:ea typeface="Cambria Math" pitchFamily="18" charset="0"/>
                <a:sym typeface="Symbol"/>
              </a:rPr>
              <a:t> </a:t>
            </a:r>
            <a:r>
              <a:rPr lang="en-US" i="1" dirty="0" smtClean="0">
                <a:latin typeface="Cambria Math" pitchFamily="18" charset="0"/>
                <a:ea typeface="Cambria Math" pitchFamily="18" charset="0"/>
                <a:sym typeface="Symbol"/>
              </a:rPr>
              <a:t>a </a:t>
            </a:r>
            <a:r>
              <a:rPr lang="en-US" dirty="0" smtClean="0">
                <a:latin typeface="Cambria Math" pitchFamily="18" charset="0"/>
                <a:ea typeface="Cambria Math" pitchFamily="18" charset="0"/>
                <a:sym typeface="Symbol"/>
              </a:rPr>
              <a:t></a:t>
            </a:r>
            <a:r>
              <a:rPr lang="en-US" i="1" dirty="0" smtClean="0">
                <a:latin typeface="Cambria Math" pitchFamily="18" charset="0"/>
                <a:ea typeface="Cambria Math" pitchFamily="18" charset="0"/>
                <a:sym typeface="Symbol"/>
              </a:rPr>
              <a:t>f</a:t>
            </a:r>
            <a:r>
              <a:rPr lang="en-US" dirty="0" smtClean="0">
                <a:latin typeface="Cambria Math" pitchFamily="18" charset="0"/>
                <a:ea typeface="Cambria Math" pitchFamily="18" charset="0"/>
                <a:sym typeface="Symbol"/>
              </a:rPr>
              <a:t> (</a:t>
            </a:r>
            <a:r>
              <a:rPr lang="en-US" dirty="0" smtClean="0">
                <a:latin typeface="Cambria Math"/>
                <a:ea typeface="Cambria Math"/>
              </a:rPr>
              <a:t>¬ </a:t>
            </a:r>
            <a:r>
              <a:rPr lang="en-US" i="1" dirty="0" smtClean="0">
                <a:latin typeface="Cambria Math" pitchFamily="18" charset="0"/>
                <a:ea typeface="Cambria Math" pitchFamily="18" charset="0"/>
                <a:sym typeface="Symbol"/>
              </a:rPr>
              <a:t>P</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w,f</a:t>
            </a:r>
            <a:r>
              <a:rPr lang="en-US" i="1" dirty="0" smtClean="0">
                <a:latin typeface="Cambria Math" pitchFamily="18" charset="0"/>
                <a:ea typeface="Cambria Math" pitchFamily="18" charset="0"/>
                <a:sym typeface="Symbol"/>
              </a:rPr>
              <a:t> </a:t>
            </a:r>
            <a:r>
              <a:rPr lang="en-US" dirty="0" smtClean="0">
                <a:latin typeface="Cambria Math" pitchFamily="18" charset="0"/>
                <a:ea typeface="Cambria Math" pitchFamily="18" charset="0"/>
                <a:sym typeface="Symbol"/>
              </a:rPr>
              <a:t>) </a:t>
            </a:r>
            <a:r>
              <a:rPr lang="en-US" dirty="0" smtClean="0">
                <a:latin typeface="Cambria Math"/>
                <a:ea typeface="Cambria Math"/>
                <a:sym typeface="Symbol"/>
              </a:rPr>
              <a:t>∨</a:t>
            </a:r>
            <a:r>
              <a:rPr lang="en-US" dirty="0" smtClean="0">
                <a:latin typeface="Cambria Math" pitchFamily="18" charset="0"/>
                <a:ea typeface="Cambria Math" pitchFamily="18" charset="0"/>
                <a:sym typeface="Symbol"/>
              </a:rPr>
              <a:t> </a:t>
            </a:r>
            <a:r>
              <a:rPr lang="en-US" dirty="0" smtClean="0">
                <a:latin typeface="Cambria Math"/>
                <a:ea typeface="Cambria Math"/>
              </a:rPr>
              <a:t>¬ </a:t>
            </a:r>
            <a:r>
              <a:rPr lang="en-US" i="1" dirty="0" smtClean="0">
                <a:latin typeface="Cambria Math" pitchFamily="18" charset="0"/>
                <a:ea typeface="Cambria Math" pitchFamily="18" charset="0"/>
                <a:sym typeface="Symbol"/>
              </a:rPr>
              <a:t>Q</a:t>
            </a:r>
            <a:r>
              <a:rPr lang="en-US" dirty="0" smtClean="0">
                <a:latin typeface="Cambria Math" pitchFamily="18" charset="0"/>
                <a:ea typeface="Cambria Math" pitchFamily="18" charset="0"/>
                <a:sym typeface="Symbol"/>
              </a:rPr>
              <a:t>(</a:t>
            </a:r>
            <a:r>
              <a:rPr lang="en-US" i="1" dirty="0" err="1" smtClean="0">
                <a:latin typeface="Cambria Math" pitchFamily="18" charset="0"/>
                <a:ea typeface="Cambria Math" pitchFamily="18" charset="0"/>
                <a:sym typeface="Symbol"/>
              </a:rPr>
              <a:t>f,a</a:t>
            </a:r>
            <a:r>
              <a:rPr lang="en-US" dirty="0" smtClean="0">
                <a:latin typeface="Cambria Math" pitchFamily="18" charset="0"/>
                <a:ea typeface="Cambria Math" pitchFamily="18" charset="0"/>
                <a:sym typeface="Symbol"/>
              </a:rPr>
              <a:t>))  by De Morgan’s for ∧</a:t>
            </a:r>
            <a:r>
              <a:rPr lang="en-US" dirty="0" smtClean="0"/>
              <a:t>.</a:t>
            </a:r>
          </a:p>
          <a:p>
            <a:pPr marL="514350" indent="-514350">
              <a:buNone/>
            </a:pPr>
            <a:r>
              <a:rPr lang="en-US" b="1" dirty="0" smtClean="0"/>
              <a:t>Part </a:t>
            </a:r>
            <a:r>
              <a:rPr lang="en-US" b="1" dirty="0" smtClean="0">
                <a:latin typeface="Cambria Math" pitchFamily="18" charset="0"/>
                <a:ea typeface="Cambria Math" pitchFamily="18" charset="0"/>
              </a:rPr>
              <a:t>3</a:t>
            </a:r>
            <a:r>
              <a:rPr lang="en-US" dirty="0" smtClean="0"/>
              <a:t>: Can you translate the result back into English?</a:t>
            </a:r>
          </a:p>
          <a:p>
            <a:pPr marL="514350" indent="-514350">
              <a:buNone/>
            </a:pPr>
            <a:r>
              <a:rPr lang="en-US" dirty="0" smtClean="0"/>
              <a:t>       </a:t>
            </a:r>
            <a:r>
              <a:rPr lang="en-US" b="1" dirty="0" smtClean="0"/>
              <a:t>Solution</a:t>
            </a:r>
            <a:r>
              <a:rPr lang="en-US" dirty="0" smtClean="0"/>
              <a:t>:</a:t>
            </a:r>
          </a:p>
          <a:p>
            <a:pPr marL="514350" indent="-514350">
              <a:buNone/>
            </a:pPr>
            <a:r>
              <a:rPr lang="en-US" dirty="0" smtClean="0"/>
              <a:t>        “For every woman there is an airline such that for all flights, this woman has not taken that flight or that flight is not on this airline”</a:t>
            </a:r>
            <a:endParaRPr lang="en-US" dirty="0"/>
          </a:p>
        </p:txBody>
      </p:sp>
      <p:sp>
        <p:nvSpPr>
          <p:cNvPr id="4" name="Slide Number Placeholder 3"/>
          <p:cNvSpPr>
            <a:spLocks noGrp="1"/>
          </p:cNvSpPr>
          <p:nvPr>
            <p:ph type="sldNum" sz="quarter" idx="12"/>
          </p:nvPr>
        </p:nvSpPr>
        <p:spPr/>
        <p:txBody>
          <a:bodyPr/>
          <a:lstStyle/>
          <a:p>
            <a:fld id="{9CA217EF-0505-4C33-BB20-8A8DF2039023}" type="slidenum">
              <a:rPr lang="en-US" smtClean="0"/>
              <a:pPr/>
              <a:t>53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Some Questions about Quantifiers</a:t>
            </a:r>
            <a:endParaRPr lang="en-US" b="1"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r>
              <a:rPr lang="en-US" dirty="0" smtClean="0"/>
              <a:t>Can you switch the order of quantifiers? </a:t>
            </a:r>
          </a:p>
          <a:p>
            <a:pPr lvl="1"/>
            <a:r>
              <a:rPr lang="en-US" dirty="0" smtClean="0"/>
              <a:t> Is this a valid equivalence?</a:t>
            </a:r>
          </a:p>
          <a:p>
            <a:pPr lvl="1">
              <a:buNone/>
            </a:pPr>
            <a:r>
              <a:rPr lang="en-US" dirty="0" smtClean="0"/>
              <a:t>         </a:t>
            </a:r>
            <a:r>
              <a:rPr lang="en-US" b="1" dirty="0" smtClean="0"/>
              <a:t>Solution</a:t>
            </a:r>
            <a:r>
              <a:rPr lang="en-US" dirty="0" smtClean="0"/>
              <a:t>: Yes! The left and the right side will always have the same truth value. The order in which </a:t>
            </a:r>
            <a:r>
              <a:rPr lang="en-US" i="1" dirty="0" smtClean="0"/>
              <a:t>x</a:t>
            </a:r>
            <a:r>
              <a:rPr lang="en-US" dirty="0" smtClean="0"/>
              <a:t> and </a:t>
            </a:r>
            <a:r>
              <a:rPr lang="en-US" i="1" dirty="0" smtClean="0"/>
              <a:t>y</a:t>
            </a:r>
            <a:r>
              <a:rPr lang="en-US" dirty="0" smtClean="0"/>
              <a:t> are picked does not matter.</a:t>
            </a:r>
          </a:p>
          <a:p>
            <a:pPr lvl="1"/>
            <a:r>
              <a:rPr lang="en-US" dirty="0" smtClean="0"/>
              <a:t>Is this a valid equivalence?</a:t>
            </a:r>
          </a:p>
          <a:p>
            <a:pPr lvl="1">
              <a:buNone/>
            </a:pPr>
            <a:r>
              <a:rPr lang="en-US" dirty="0" smtClean="0"/>
              <a:t>         </a:t>
            </a:r>
            <a:r>
              <a:rPr lang="en-US" b="1" dirty="0" smtClean="0"/>
              <a:t>Solution</a:t>
            </a:r>
            <a:r>
              <a:rPr lang="en-US" dirty="0" smtClean="0"/>
              <a:t>: No! The left and the right side may have different truth values for some propositional functions for </a:t>
            </a:r>
            <a:r>
              <a:rPr lang="en-US" i="1" dirty="0" smtClean="0"/>
              <a:t>P</a:t>
            </a:r>
            <a:r>
              <a:rPr lang="en-US" dirty="0" smtClean="0"/>
              <a:t>. Try “x + y = </a:t>
            </a:r>
            <a:r>
              <a:rPr lang="en-US" dirty="0" smtClean="0">
                <a:latin typeface="Cambria Math" pitchFamily="18" charset="0"/>
                <a:ea typeface="Cambria Math" pitchFamily="18" charset="0"/>
              </a:rPr>
              <a:t>0</a:t>
            </a:r>
            <a:r>
              <a:rPr lang="en-US" dirty="0" smtClean="0"/>
              <a:t>” for </a:t>
            </a:r>
            <a:r>
              <a:rPr lang="en-US" i="1" dirty="0" smtClean="0"/>
              <a:t>P(</a:t>
            </a:r>
            <a:r>
              <a:rPr lang="en-US" i="1" dirty="0" err="1" smtClean="0"/>
              <a:t>x,y</a:t>
            </a:r>
            <a:r>
              <a:rPr lang="en-US" i="1" dirty="0" smtClean="0"/>
              <a:t>) </a:t>
            </a:r>
            <a:r>
              <a:rPr lang="en-US" dirty="0" smtClean="0"/>
              <a:t>with</a:t>
            </a:r>
            <a:r>
              <a:rPr lang="en-US" i="1" dirty="0" smtClean="0"/>
              <a:t> U </a:t>
            </a:r>
            <a:r>
              <a:rPr lang="en-US" dirty="0" smtClean="0"/>
              <a:t>being the integers. The order in which the values of </a:t>
            </a:r>
            <a:r>
              <a:rPr lang="en-US" i="1" dirty="0" smtClean="0"/>
              <a:t>x</a:t>
            </a:r>
            <a:r>
              <a:rPr lang="en-US" dirty="0" smtClean="0"/>
              <a:t> and </a:t>
            </a:r>
            <a:r>
              <a:rPr lang="en-US" i="1" dirty="0" smtClean="0"/>
              <a:t>y</a:t>
            </a:r>
            <a:r>
              <a:rPr lang="en-US" dirty="0" smtClean="0"/>
              <a:t> are picked does matter.</a:t>
            </a:r>
          </a:p>
          <a:p>
            <a:r>
              <a:rPr lang="en-US" dirty="0" smtClean="0"/>
              <a:t>Can you distribute quantifiers over logical connectives? </a:t>
            </a:r>
          </a:p>
          <a:p>
            <a:pPr lvl="1"/>
            <a:r>
              <a:rPr lang="en-US" dirty="0" smtClean="0"/>
              <a:t>Is this a valid equivalence?</a:t>
            </a:r>
          </a:p>
          <a:p>
            <a:pPr lvl="1">
              <a:buNone/>
            </a:pPr>
            <a:r>
              <a:rPr lang="en-US" dirty="0" smtClean="0"/>
              <a:t>         </a:t>
            </a:r>
            <a:r>
              <a:rPr lang="en-US" b="1" dirty="0" smtClean="0"/>
              <a:t>Solution</a:t>
            </a:r>
            <a:r>
              <a:rPr lang="en-US" dirty="0" smtClean="0"/>
              <a:t>: Yes! The left and the right side will always have the same truth value no matter what propositional functions are denoted by </a:t>
            </a:r>
            <a:r>
              <a:rPr lang="en-US" i="1" dirty="0" smtClean="0"/>
              <a:t>P(x)</a:t>
            </a:r>
            <a:r>
              <a:rPr lang="en-US" dirty="0" smtClean="0"/>
              <a:t> and </a:t>
            </a:r>
            <a:r>
              <a:rPr lang="en-US" i="1" dirty="0" smtClean="0"/>
              <a:t>Q(x)</a:t>
            </a:r>
            <a:r>
              <a:rPr lang="en-US" dirty="0" smtClean="0"/>
              <a:t>.</a:t>
            </a:r>
          </a:p>
          <a:p>
            <a:pPr lvl="1"/>
            <a:r>
              <a:rPr lang="en-US" dirty="0" smtClean="0"/>
              <a:t>Is this a valid equivalence?</a:t>
            </a:r>
          </a:p>
          <a:p>
            <a:pPr lvl="1">
              <a:buNone/>
            </a:pPr>
            <a:r>
              <a:rPr lang="en-US" dirty="0" smtClean="0"/>
              <a:t>         </a:t>
            </a:r>
            <a:r>
              <a:rPr lang="en-US" b="1" dirty="0" smtClean="0"/>
              <a:t>Solution</a:t>
            </a:r>
            <a:r>
              <a:rPr lang="en-US" dirty="0" smtClean="0"/>
              <a:t>: No! The left and the right side may have different truth values. Pick “x is a fish” for P(x) and “x has scales” for Q(x) with the domain of discourse being all animals. Then the left side is false, because there are some fish that do not have scales.  But the right side is true since not all animals are fish.</a:t>
            </a:r>
          </a:p>
          <a:p>
            <a:pPr lvl="1">
              <a:buNone/>
            </a:pPr>
            <a:endParaRPr lang="en-US" dirty="0" smtClean="0"/>
          </a:p>
          <a:p>
            <a:pPr lvl="1">
              <a:buNone/>
            </a:pPr>
            <a:endParaRPr lang="en-US" dirty="0"/>
          </a:p>
        </p:txBody>
      </p:sp>
      <p:pic>
        <p:nvPicPr>
          <p:cNvPr id="17" name="Picture 16" descr="addin_tmp.png"/>
          <p:cNvPicPr>
            <a:picLocks noChangeAspect="1"/>
          </p:cNvPicPr>
          <p:nvPr>
            <p:custDataLst>
              <p:tags r:id="rId1"/>
            </p:custDataLst>
          </p:nvPr>
        </p:nvPicPr>
        <p:blipFill>
          <a:blip r:embed="rId6" cstate="print"/>
          <a:stretch>
            <a:fillRect/>
          </a:stretch>
        </p:blipFill>
        <p:spPr>
          <a:xfrm>
            <a:off x="4495800" y="2209800"/>
            <a:ext cx="3002280" cy="255270"/>
          </a:xfrm>
          <a:prstGeom prst="rect">
            <a:avLst/>
          </a:prstGeom>
        </p:spPr>
      </p:pic>
      <p:pic>
        <p:nvPicPr>
          <p:cNvPr id="18" name="Picture 17" descr="addin_tmp.png"/>
          <p:cNvPicPr>
            <a:picLocks noChangeAspect="1"/>
          </p:cNvPicPr>
          <p:nvPr>
            <p:custDataLst>
              <p:tags r:id="rId2"/>
            </p:custDataLst>
          </p:nvPr>
        </p:nvPicPr>
        <p:blipFill>
          <a:blip r:embed="rId7" cstate="print"/>
          <a:stretch>
            <a:fillRect/>
          </a:stretch>
        </p:blipFill>
        <p:spPr>
          <a:xfrm>
            <a:off x="4191000" y="2971800"/>
            <a:ext cx="3002280" cy="255270"/>
          </a:xfrm>
          <a:prstGeom prst="rect">
            <a:avLst/>
          </a:prstGeom>
        </p:spPr>
      </p:pic>
      <p:pic>
        <p:nvPicPr>
          <p:cNvPr id="15" name="Picture 14" descr="addin_tmp.png"/>
          <p:cNvPicPr>
            <a:picLocks noChangeAspect="1"/>
          </p:cNvPicPr>
          <p:nvPr>
            <p:custDataLst>
              <p:tags r:id="rId3"/>
            </p:custDataLst>
          </p:nvPr>
        </p:nvPicPr>
        <p:blipFill>
          <a:blip r:embed="rId8" cstate="print"/>
          <a:stretch>
            <a:fillRect/>
          </a:stretch>
        </p:blipFill>
        <p:spPr>
          <a:xfrm>
            <a:off x="4191000" y="4191000"/>
            <a:ext cx="4091940" cy="255270"/>
          </a:xfrm>
          <a:prstGeom prst="rect">
            <a:avLst/>
          </a:prstGeom>
        </p:spPr>
      </p:pic>
      <p:pic>
        <p:nvPicPr>
          <p:cNvPr id="19" name="Picture 18" descr="addin_tmp.png"/>
          <p:cNvPicPr>
            <a:picLocks noChangeAspect="1"/>
          </p:cNvPicPr>
          <p:nvPr>
            <p:custDataLst>
              <p:tags r:id="rId4"/>
            </p:custDataLst>
          </p:nvPr>
        </p:nvPicPr>
        <p:blipFill>
          <a:blip r:embed="rId9" cstate="print"/>
          <a:stretch>
            <a:fillRect/>
          </a:stretch>
        </p:blipFill>
        <p:spPr>
          <a:xfrm>
            <a:off x="3962400" y="4876800"/>
            <a:ext cx="4316730" cy="255270"/>
          </a:xfrm>
          <a:prstGeom prst="rect">
            <a:avLst/>
          </a:prstGeom>
        </p:spPr>
      </p:pic>
      <p:sp>
        <p:nvSpPr>
          <p:cNvPr id="8" name="Slide Number Placeholder 7"/>
          <p:cNvSpPr>
            <a:spLocks noGrp="1"/>
          </p:cNvSpPr>
          <p:nvPr>
            <p:ph type="sldNum" sz="quarter" idx="12"/>
          </p:nvPr>
        </p:nvSpPr>
        <p:spPr/>
        <p:txBody>
          <a:bodyPr/>
          <a:lstStyle/>
          <a:p>
            <a:fld id="{9CA217EF-0505-4C33-BB20-8A8DF2039023}" type="slidenum">
              <a:rPr lang="en-US" smtClean="0"/>
              <a:pPr/>
              <a:t>54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Logic </a:t>
            </a:r>
            <a:r>
              <a:rPr lang="en-US" dirty="0" smtClean="0"/>
              <a:t>in Calculus </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Example</a:t>
            </a:r>
            <a:r>
              <a:rPr lang="en-US" dirty="0" smtClean="0"/>
              <a:t>: Use quantifiers to express the definition of the limit of </a:t>
            </a:r>
            <a:r>
              <a:rPr lang="en-US" i="1" dirty="0" smtClean="0"/>
              <a:t>a</a:t>
            </a:r>
            <a:r>
              <a:rPr lang="en-US" dirty="0" smtClean="0"/>
              <a:t> real-valued function </a:t>
            </a:r>
            <a:r>
              <a:rPr lang="en-US" i="1" dirty="0" smtClean="0"/>
              <a:t>f(x)</a:t>
            </a:r>
            <a:r>
              <a:rPr lang="en-US" dirty="0" smtClean="0"/>
              <a:t> of a real variable </a:t>
            </a:r>
            <a:r>
              <a:rPr lang="en-US" i="1" dirty="0" smtClean="0"/>
              <a:t>x</a:t>
            </a:r>
            <a:r>
              <a:rPr lang="en-US" dirty="0" smtClean="0"/>
              <a:t> at a point </a:t>
            </a:r>
            <a:r>
              <a:rPr lang="en-US" i="1" dirty="0" smtClean="0"/>
              <a:t>a</a:t>
            </a:r>
            <a:r>
              <a:rPr lang="en-US" dirty="0" smtClean="0"/>
              <a:t> in its domain.</a:t>
            </a:r>
          </a:p>
          <a:p>
            <a:pPr>
              <a:buNone/>
            </a:pPr>
            <a:r>
              <a:rPr lang="en-US" b="1" dirty="0" smtClean="0"/>
              <a:t>Solution</a:t>
            </a:r>
            <a:r>
              <a:rPr lang="en-US" dirty="0" smtClean="0"/>
              <a:t>: Recall the definition of the statement</a:t>
            </a:r>
          </a:p>
          <a:p>
            <a:endParaRPr lang="en-US" dirty="0" smtClean="0"/>
          </a:p>
          <a:p>
            <a:pPr>
              <a:buNone/>
            </a:pPr>
            <a:r>
              <a:rPr lang="en-US" dirty="0" smtClean="0"/>
              <a:t>    is “For every real number </a:t>
            </a:r>
            <a:r>
              <a:rPr lang="el-GR" dirty="0" smtClean="0">
                <a:latin typeface="Cambria Math"/>
                <a:ea typeface="Cambria Math"/>
              </a:rPr>
              <a:t>ε</a:t>
            </a:r>
            <a:r>
              <a:rPr lang="en-US" dirty="0" smtClean="0">
                <a:latin typeface="Cambria Math"/>
                <a:ea typeface="Cambria Math"/>
              </a:rPr>
              <a:t> &gt; 0, there exists a real number   </a:t>
            </a:r>
            <a:r>
              <a:rPr lang="el-GR" dirty="0" smtClean="0">
                <a:latin typeface="Cambria Math"/>
                <a:ea typeface="Cambria Math"/>
              </a:rPr>
              <a:t>δ</a:t>
            </a:r>
            <a:r>
              <a:rPr lang="en-US" dirty="0" smtClean="0">
                <a:latin typeface="Cambria Math"/>
                <a:ea typeface="Cambria Math"/>
              </a:rPr>
              <a:t> &gt; 0 such that |f(x) – L| &lt; </a:t>
            </a:r>
            <a:r>
              <a:rPr lang="el-GR" dirty="0" smtClean="0">
                <a:latin typeface="Cambria Math"/>
                <a:ea typeface="Cambria Math"/>
              </a:rPr>
              <a:t>ε</a:t>
            </a:r>
            <a:r>
              <a:rPr lang="en-US" dirty="0" smtClean="0">
                <a:latin typeface="Cambria Math"/>
                <a:ea typeface="Cambria Math"/>
              </a:rPr>
              <a:t> whenever   0 &lt; |x –a| &lt; </a:t>
            </a:r>
            <a:r>
              <a:rPr lang="el-GR" dirty="0" smtClean="0">
                <a:latin typeface="Cambria Math"/>
                <a:ea typeface="Cambria Math"/>
              </a:rPr>
              <a:t>δ</a:t>
            </a:r>
            <a:r>
              <a:rPr lang="en-US" dirty="0" smtClean="0">
                <a:latin typeface="Cambria Math"/>
                <a:ea typeface="Cambria Math"/>
              </a:rPr>
              <a:t>.”</a:t>
            </a:r>
          </a:p>
          <a:p>
            <a:pPr>
              <a:buNone/>
            </a:pPr>
            <a:r>
              <a:rPr lang="en-US" dirty="0" smtClean="0">
                <a:latin typeface="Cambria Math"/>
                <a:ea typeface="Cambria Math"/>
              </a:rPr>
              <a:t>     Using quantifiers:</a:t>
            </a:r>
          </a:p>
          <a:p>
            <a:endParaRPr lang="en-US" dirty="0" smtClean="0">
              <a:latin typeface="Cambria Math"/>
              <a:ea typeface="Cambria Math"/>
            </a:endParaRPr>
          </a:p>
          <a:p>
            <a:endParaRPr lang="en-US" dirty="0" smtClean="0">
              <a:latin typeface="Cambria Math"/>
              <a:ea typeface="Cambria Math"/>
            </a:endParaRPr>
          </a:p>
          <a:p>
            <a:pPr>
              <a:buNone/>
            </a:pPr>
            <a:r>
              <a:rPr lang="en-US" dirty="0" smtClean="0">
                <a:latin typeface="Cambria Math"/>
                <a:ea typeface="Cambria Math"/>
              </a:rPr>
              <a:t>     Where the domain for the variables </a:t>
            </a:r>
            <a:r>
              <a:rPr lang="el-GR" dirty="0" smtClean="0">
                <a:latin typeface="Cambria Math"/>
                <a:ea typeface="Cambria Math"/>
              </a:rPr>
              <a:t>ε </a:t>
            </a:r>
            <a:r>
              <a:rPr lang="en-US" dirty="0" smtClean="0">
                <a:latin typeface="Cambria Math"/>
                <a:ea typeface="Cambria Math"/>
              </a:rPr>
              <a:t>and </a:t>
            </a:r>
            <a:r>
              <a:rPr lang="el-GR" dirty="0" smtClean="0">
                <a:latin typeface="Cambria Math"/>
                <a:ea typeface="Cambria Math"/>
              </a:rPr>
              <a:t>δ</a:t>
            </a:r>
            <a:r>
              <a:rPr lang="en-US" dirty="0" smtClean="0">
                <a:latin typeface="Cambria Math"/>
                <a:ea typeface="Cambria Math"/>
              </a:rPr>
              <a:t> consists of all positive real numbers and the domain for </a:t>
            </a:r>
            <a:r>
              <a:rPr lang="en-US" i="1" dirty="0" smtClean="0">
                <a:latin typeface="Cambria Math"/>
                <a:ea typeface="Cambria Math"/>
              </a:rPr>
              <a:t>x</a:t>
            </a:r>
            <a:r>
              <a:rPr lang="en-US" dirty="0" smtClean="0">
                <a:latin typeface="Cambria Math"/>
                <a:ea typeface="Cambria Math"/>
              </a:rPr>
              <a:t> consists of all real numbers. </a:t>
            </a:r>
            <a:endParaRPr lang="en-US" dirty="0"/>
          </a:p>
        </p:txBody>
      </p:sp>
      <p:pic>
        <p:nvPicPr>
          <p:cNvPr id="6" name="Picture 5" descr="addin_tmp.png"/>
          <p:cNvPicPr>
            <a:picLocks noChangeAspect="1"/>
          </p:cNvPicPr>
          <p:nvPr>
            <p:custDataLst>
              <p:tags r:id="rId1"/>
            </p:custDataLst>
          </p:nvPr>
        </p:nvPicPr>
        <p:blipFill>
          <a:blip r:embed="rId4" cstate="print"/>
          <a:stretch>
            <a:fillRect/>
          </a:stretch>
        </p:blipFill>
        <p:spPr>
          <a:xfrm>
            <a:off x="2514600" y="3200400"/>
            <a:ext cx="2309813" cy="319088"/>
          </a:xfrm>
          <a:prstGeom prst="rect">
            <a:avLst/>
          </a:prstGeom>
        </p:spPr>
      </p:pic>
      <p:pic>
        <p:nvPicPr>
          <p:cNvPr id="8" name="Picture 7" descr="addin_tmp.png"/>
          <p:cNvPicPr>
            <a:picLocks noChangeAspect="1"/>
          </p:cNvPicPr>
          <p:nvPr>
            <p:custDataLst>
              <p:tags r:id="rId2"/>
            </p:custDataLst>
          </p:nvPr>
        </p:nvPicPr>
        <p:blipFill>
          <a:blip r:embed="rId5" cstate="print"/>
          <a:stretch>
            <a:fillRect/>
          </a:stretch>
        </p:blipFill>
        <p:spPr>
          <a:xfrm>
            <a:off x="1447800" y="4572000"/>
            <a:ext cx="5969794" cy="319088"/>
          </a:xfrm>
          <a:prstGeom prst="rect">
            <a:avLst/>
          </a:prstGeom>
        </p:spPr>
      </p:pic>
      <p:sp>
        <p:nvSpPr>
          <p:cNvPr id="7" name="Slide Number Placeholder 6"/>
          <p:cNvSpPr>
            <a:spLocks noGrp="1"/>
          </p:cNvSpPr>
          <p:nvPr>
            <p:ph type="sldNum" sz="quarter" idx="12"/>
          </p:nvPr>
        </p:nvSpPr>
        <p:spPr/>
        <p:txBody>
          <a:bodyPr/>
          <a:lstStyle/>
          <a:p>
            <a:fld id="{9CA217EF-0505-4C33-BB20-8A8DF2039023}"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Logic in Calculus </a:t>
            </a:r>
            <a:endParaRPr lang="en-US" dirty="0"/>
          </a:p>
        </p:txBody>
      </p:sp>
      <p:sp>
        <p:nvSpPr>
          <p:cNvPr id="3" name="Content Placeholder 2"/>
          <p:cNvSpPr>
            <a:spLocks noGrp="1"/>
          </p:cNvSpPr>
          <p:nvPr>
            <p:ph idx="1"/>
          </p:nvPr>
        </p:nvSpPr>
        <p:spPr/>
        <p:txBody>
          <a:bodyPr>
            <a:normAutofit fontScale="55000" lnSpcReduction="20000"/>
          </a:bodyPr>
          <a:lstStyle/>
          <a:p>
            <a:pPr>
              <a:buNone/>
            </a:pPr>
            <a:r>
              <a:rPr lang="en-US" b="1" dirty="0" smtClean="0"/>
              <a:t>Example </a:t>
            </a:r>
            <a:r>
              <a:rPr lang="en-US" dirty="0" smtClean="0"/>
              <a:t>: Recall the logical expression developed in the calculus example three slides back.</a:t>
            </a:r>
          </a:p>
          <a:p>
            <a:pPr>
              <a:buNone/>
            </a:pPr>
            <a:r>
              <a:rPr lang="en-US" dirty="0" smtClean="0"/>
              <a:t>Use quantifiers and predicates to express that                               does not exist.</a:t>
            </a:r>
          </a:p>
          <a:p>
            <a:pPr>
              <a:buNone/>
            </a:pPr>
            <a:endParaRPr lang="en-US" dirty="0" smtClean="0"/>
          </a:p>
          <a:p>
            <a:pPr marL="514350" indent="-514350">
              <a:buFont typeface="+mj-lt"/>
              <a:buAutoNum type="arabicPeriod"/>
            </a:pPr>
            <a:r>
              <a:rPr lang="en-US" dirty="0" smtClean="0"/>
              <a:t>We need to say that for all real numbers </a:t>
            </a:r>
            <a:r>
              <a:rPr lang="en-US" i="1" dirty="0" smtClean="0"/>
              <a:t>L</a:t>
            </a:r>
            <a:r>
              <a:rPr lang="en-US" dirty="0" smtClean="0"/>
              <a:t>,  </a:t>
            </a:r>
          </a:p>
          <a:p>
            <a:pPr marL="514350" indent="-514350">
              <a:buFont typeface="+mj-lt"/>
              <a:buAutoNum type="arabicPeriod"/>
            </a:pPr>
            <a:endParaRPr lang="en-US" dirty="0" smtClean="0"/>
          </a:p>
          <a:p>
            <a:pPr marL="514350" indent="-514350">
              <a:buFont typeface="+mj-lt"/>
              <a:buAutoNum type="arabicPeriod"/>
            </a:pPr>
            <a:r>
              <a:rPr lang="en-US" dirty="0" smtClean="0"/>
              <a:t>The result from the previous example can be negated to yield:</a:t>
            </a:r>
          </a:p>
          <a:p>
            <a:pPr marL="514350" indent="-514350">
              <a:buFont typeface="+mj-lt"/>
              <a:buAutoNum type="arabicPeriod"/>
            </a:pP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smtClean="0"/>
              <a:t>Now we can repeatedly apply the rules for negating quantified expressions: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pPr>
              <a:buNone/>
            </a:pPr>
            <a:r>
              <a:rPr lang="en-US" dirty="0" smtClean="0"/>
              <a:t>The last step uses the equivalence </a:t>
            </a:r>
            <a:r>
              <a:rPr lang="en-US" dirty="0" smtClean="0">
                <a:latin typeface="Cambria Math"/>
                <a:ea typeface="Cambria Math"/>
              </a:rPr>
              <a:t>¬(</a:t>
            </a:r>
            <a:r>
              <a:rPr lang="en-US" i="1" dirty="0" err="1" smtClean="0">
                <a:latin typeface="Cambria Math"/>
                <a:ea typeface="Cambria Math"/>
              </a:rPr>
              <a:t>p</a:t>
            </a:r>
            <a:r>
              <a:rPr lang="en-US" dirty="0" err="1" smtClean="0">
                <a:latin typeface="Cambria Math"/>
                <a:ea typeface="Cambria Math"/>
              </a:rPr>
              <a:t>→</a:t>
            </a:r>
            <a:r>
              <a:rPr lang="en-US" i="1" dirty="0" err="1" smtClean="0">
                <a:latin typeface="Cambria Math"/>
                <a:ea typeface="Cambria Math"/>
              </a:rPr>
              <a:t>q</a:t>
            </a:r>
            <a:r>
              <a:rPr lang="en-US" dirty="0" smtClean="0">
                <a:latin typeface="Cambria Math"/>
                <a:ea typeface="Cambria Math"/>
              </a:rPr>
              <a:t>) ≡ </a:t>
            </a:r>
            <a:r>
              <a:rPr lang="en-US" i="1" dirty="0" smtClean="0">
                <a:latin typeface="Cambria Math"/>
                <a:ea typeface="Cambria Math"/>
              </a:rPr>
              <a:t>p</a:t>
            </a:r>
            <a:r>
              <a:rPr lang="en-US" dirty="0" smtClean="0">
                <a:latin typeface="Cambria Math"/>
                <a:ea typeface="Cambria Math"/>
              </a:rPr>
              <a:t>∧¬</a:t>
            </a:r>
            <a:r>
              <a:rPr lang="en-US" i="1" dirty="0" smtClean="0">
                <a:latin typeface="Cambria Math"/>
                <a:ea typeface="Cambria Math"/>
              </a:rPr>
              <a:t>q</a:t>
            </a:r>
            <a:endParaRPr lang="en-US" i="1" dirty="0" smtClean="0"/>
          </a:p>
          <a:p>
            <a:endParaRPr lang="en-US" dirty="0" smtClean="0"/>
          </a:p>
          <a:p>
            <a:endParaRPr lang="en-US" dirty="0" smtClean="0"/>
          </a:p>
          <a:p>
            <a:endParaRPr lang="en-US" dirty="0"/>
          </a:p>
        </p:txBody>
      </p:sp>
      <p:pic>
        <p:nvPicPr>
          <p:cNvPr id="12" name="Picture 11" descr="addin_tmp.png"/>
          <p:cNvPicPr>
            <a:picLocks noChangeAspect="1"/>
          </p:cNvPicPr>
          <p:nvPr>
            <p:custDataLst>
              <p:tags r:id="rId1"/>
            </p:custDataLst>
          </p:nvPr>
        </p:nvPicPr>
        <p:blipFill>
          <a:blip r:embed="rId10" cstate="print"/>
          <a:stretch>
            <a:fillRect/>
          </a:stretch>
        </p:blipFill>
        <p:spPr>
          <a:xfrm>
            <a:off x="4267200" y="2209800"/>
            <a:ext cx="991553" cy="191453"/>
          </a:xfrm>
          <a:prstGeom prst="rect">
            <a:avLst/>
          </a:prstGeom>
        </p:spPr>
      </p:pic>
      <p:pic>
        <p:nvPicPr>
          <p:cNvPr id="17" name="Picture 16" descr="addin_tmp.png"/>
          <p:cNvPicPr>
            <a:picLocks noChangeAspect="1"/>
          </p:cNvPicPr>
          <p:nvPr>
            <p:custDataLst>
              <p:tags r:id="rId2"/>
            </p:custDataLst>
          </p:nvPr>
        </p:nvPicPr>
        <p:blipFill>
          <a:blip r:embed="rId11" cstate="print"/>
          <a:stretch>
            <a:fillRect/>
          </a:stretch>
        </p:blipFill>
        <p:spPr>
          <a:xfrm>
            <a:off x="1676400" y="3276600"/>
            <a:ext cx="4932045" cy="255270"/>
          </a:xfrm>
          <a:prstGeom prst="rect">
            <a:avLst/>
          </a:prstGeom>
        </p:spPr>
      </p:pic>
      <p:pic>
        <p:nvPicPr>
          <p:cNvPr id="13" name="Picture 12" descr="addin_tmp.png"/>
          <p:cNvPicPr>
            <a:picLocks noChangeAspect="1"/>
          </p:cNvPicPr>
          <p:nvPr>
            <p:custDataLst>
              <p:tags r:id="rId3"/>
            </p:custDataLst>
          </p:nvPr>
        </p:nvPicPr>
        <p:blipFill>
          <a:blip r:embed="rId12" cstate="print"/>
          <a:stretch>
            <a:fillRect/>
          </a:stretch>
        </p:blipFill>
        <p:spPr>
          <a:xfrm>
            <a:off x="4419600" y="2590800"/>
            <a:ext cx="1385888" cy="191453"/>
          </a:xfrm>
          <a:prstGeom prst="rect">
            <a:avLst/>
          </a:prstGeom>
        </p:spPr>
      </p:pic>
      <p:pic>
        <p:nvPicPr>
          <p:cNvPr id="18" name="Picture 17" descr="addin_tmp.png"/>
          <p:cNvPicPr>
            <a:picLocks noChangeAspect="1"/>
          </p:cNvPicPr>
          <p:nvPr>
            <p:custDataLst>
              <p:tags r:id="rId4"/>
            </p:custDataLst>
          </p:nvPr>
        </p:nvPicPr>
        <p:blipFill>
          <a:blip r:embed="rId13" cstate="print"/>
          <a:stretch>
            <a:fillRect/>
          </a:stretch>
        </p:blipFill>
        <p:spPr>
          <a:xfrm>
            <a:off x="990600" y="4038600"/>
            <a:ext cx="5002530" cy="255270"/>
          </a:xfrm>
          <a:prstGeom prst="rect">
            <a:avLst/>
          </a:prstGeom>
        </p:spPr>
      </p:pic>
      <p:pic>
        <p:nvPicPr>
          <p:cNvPr id="19" name="Picture 18" descr="addin_tmp.png"/>
          <p:cNvPicPr>
            <a:picLocks noChangeAspect="1"/>
          </p:cNvPicPr>
          <p:nvPr>
            <p:custDataLst>
              <p:tags r:id="rId5"/>
            </p:custDataLst>
          </p:nvPr>
        </p:nvPicPr>
        <p:blipFill>
          <a:blip r:embed="rId14" cstate="print"/>
          <a:stretch>
            <a:fillRect/>
          </a:stretch>
        </p:blipFill>
        <p:spPr>
          <a:xfrm>
            <a:off x="1981200" y="4419600"/>
            <a:ext cx="5269230" cy="255270"/>
          </a:xfrm>
          <a:prstGeom prst="rect">
            <a:avLst/>
          </a:prstGeom>
        </p:spPr>
      </p:pic>
      <p:pic>
        <p:nvPicPr>
          <p:cNvPr id="20" name="Picture 19" descr="addin_tmp.png"/>
          <p:cNvPicPr>
            <a:picLocks noChangeAspect="1"/>
          </p:cNvPicPr>
          <p:nvPr>
            <p:custDataLst>
              <p:tags r:id="rId6"/>
            </p:custDataLst>
          </p:nvPr>
        </p:nvPicPr>
        <p:blipFill>
          <a:blip r:embed="rId15" cstate="print"/>
          <a:stretch>
            <a:fillRect/>
          </a:stretch>
        </p:blipFill>
        <p:spPr>
          <a:xfrm>
            <a:off x="1981200" y="4724400"/>
            <a:ext cx="5339715" cy="255270"/>
          </a:xfrm>
          <a:prstGeom prst="rect">
            <a:avLst/>
          </a:prstGeom>
        </p:spPr>
      </p:pic>
      <p:pic>
        <p:nvPicPr>
          <p:cNvPr id="21" name="Picture 20" descr="addin_tmp.png"/>
          <p:cNvPicPr>
            <a:picLocks noChangeAspect="1"/>
          </p:cNvPicPr>
          <p:nvPr>
            <p:custDataLst>
              <p:tags r:id="rId7"/>
            </p:custDataLst>
          </p:nvPr>
        </p:nvPicPr>
        <p:blipFill>
          <a:blip r:embed="rId16" cstate="print"/>
          <a:stretch>
            <a:fillRect/>
          </a:stretch>
        </p:blipFill>
        <p:spPr>
          <a:xfrm>
            <a:off x="1981200" y="5029200"/>
            <a:ext cx="5339715" cy="255270"/>
          </a:xfrm>
          <a:prstGeom prst="rect">
            <a:avLst/>
          </a:prstGeom>
        </p:spPr>
      </p:pic>
      <p:pic>
        <p:nvPicPr>
          <p:cNvPr id="22" name="Picture 21" descr="addin_tmp.png"/>
          <p:cNvPicPr>
            <a:picLocks noChangeAspect="1"/>
          </p:cNvPicPr>
          <p:nvPr>
            <p:custDataLst>
              <p:tags r:id="rId8"/>
            </p:custDataLst>
          </p:nvPr>
        </p:nvPicPr>
        <p:blipFill>
          <a:blip r:embed="rId17" cstate="print"/>
          <a:stretch>
            <a:fillRect/>
          </a:stretch>
        </p:blipFill>
        <p:spPr>
          <a:xfrm>
            <a:off x="1981200" y="5410200"/>
            <a:ext cx="5326380" cy="255270"/>
          </a:xfrm>
          <a:prstGeom prst="rect">
            <a:avLst/>
          </a:prstGeom>
        </p:spPr>
      </p:pic>
      <p:sp>
        <p:nvSpPr>
          <p:cNvPr id="14" name="Slide Number Placeholder 13"/>
          <p:cNvSpPr>
            <a:spLocks noGrp="1"/>
          </p:cNvSpPr>
          <p:nvPr>
            <p:ph type="sldNum" sz="quarter" idx="12"/>
          </p:nvPr>
        </p:nvSpPr>
        <p:spPr/>
        <p:txBody>
          <a:bodyPr/>
          <a:lstStyle/>
          <a:p>
            <a:fld id="{9CA217EF-0505-4C33-BB20-8A8DF2039023}"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Logic in Calculus </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4"/>
            </a:pPr>
            <a:r>
              <a:rPr lang="en-US" dirty="0" smtClean="0"/>
              <a:t>Therefore, to say that                  does not exist means that for all real numbers </a:t>
            </a:r>
            <a:r>
              <a:rPr lang="en-US" i="1" dirty="0" smtClean="0"/>
              <a:t>L</a:t>
            </a:r>
            <a:r>
              <a:rPr lang="en-US" dirty="0" smtClean="0"/>
              <a:t>,                           can be expressed as:</a:t>
            </a:r>
          </a:p>
          <a:p>
            <a:pPr marL="514350" indent="-514350">
              <a:buNone/>
            </a:pPr>
            <a:endParaRPr lang="en-US" dirty="0" smtClean="0"/>
          </a:p>
          <a:p>
            <a:pPr marL="514350" indent="-514350">
              <a:buNone/>
            </a:pPr>
            <a:r>
              <a:rPr lang="en-US" dirty="0" smtClean="0"/>
              <a:t>      Remember that </a:t>
            </a:r>
            <a:r>
              <a:rPr lang="el-GR" dirty="0" smtClean="0">
                <a:latin typeface="Cambria Math"/>
                <a:ea typeface="Cambria Math"/>
              </a:rPr>
              <a:t>ε</a:t>
            </a:r>
            <a:r>
              <a:rPr lang="en-US" dirty="0" smtClean="0">
                <a:latin typeface="Cambria Math"/>
                <a:ea typeface="Cambria Math"/>
              </a:rPr>
              <a:t> and </a:t>
            </a:r>
            <a:r>
              <a:rPr lang="el-GR" dirty="0" smtClean="0">
                <a:latin typeface="Cambria Math"/>
                <a:ea typeface="Cambria Math"/>
              </a:rPr>
              <a:t>δ</a:t>
            </a:r>
            <a:r>
              <a:rPr lang="en-US" dirty="0" smtClean="0">
                <a:latin typeface="Cambria Math"/>
                <a:ea typeface="Cambria Math"/>
              </a:rPr>
              <a:t> range over all positive real numbers and </a:t>
            </a:r>
            <a:r>
              <a:rPr lang="en-US" i="1" dirty="0" smtClean="0">
                <a:ea typeface="Cambria Math"/>
              </a:rPr>
              <a:t>x</a:t>
            </a:r>
            <a:r>
              <a:rPr lang="en-US" dirty="0" smtClean="0">
                <a:latin typeface="Cambria Math"/>
                <a:ea typeface="Cambria Math"/>
              </a:rPr>
              <a:t> over all real numbers.</a:t>
            </a:r>
            <a:endParaRPr lang="en-US" dirty="0" smtClean="0"/>
          </a:p>
          <a:p>
            <a:pPr marL="514350" indent="-514350">
              <a:buFont typeface="+mj-lt"/>
              <a:buAutoNum type="arabicPeriod" startAt="5"/>
            </a:pPr>
            <a:r>
              <a:rPr lang="en-US" dirty="0" smtClean="0"/>
              <a:t>Translating back into English we have, for every real number L, there is a real number  </a:t>
            </a:r>
            <a:r>
              <a:rPr lang="el-GR" dirty="0" smtClean="0">
                <a:latin typeface="Cambria Math"/>
                <a:ea typeface="Cambria Math"/>
              </a:rPr>
              <a:t>ε</a:t>
            </a:r>
            <a:r>
              <a:rPr lang="en-US" dirty="0" smtClean="0">
                <a:latin typeface="Cambria Math"/>
                <a:ea typeface="Cambria Math"/>
              </a:rPr>
              <a:t> &gt; 0, such that for every  real number  </a:t>
            </a:r>
            <a:r>
              <a:rPr lang="el-GR" dirty="0" smtClean="0">
                <a:latin typeface="Cambria Math"/>
                <a:ea typeface="Cambria Math"/>
              </a:rPr>
              <a:t>δ</a:t>
            </a:r>
            <a:r>
              <a:rPr lang="en-US" dirty="0" smtClean="0">
                <a:latin typeface="Cambria Math"/>
                <a:ea typeface="Cambria Math"/>
              </a:rPr>
              <a:t> &gt; 0, there exists a real number </a:t>
            </a:r>
            <a:r>
              <a:rPr lang="en-US" i="1" dirty="0" smtClean="0">
                <a:ea typeface="Cambria Math"/>
              </a:rPr>
              <a:t>x </a:t>
            </a:r>
            <a:r>
              <a:rPr lang="en-US" dirty="0" smtClean="0">
                <a:latin typeface="Cambria Math"/>
                <a:ea typeface="Cambria Math"/>
              </a:rPr>
              <a:t> such that 0 &lt; | </a:t>
            </a:r>
            <a:r>
              <a:rPr lang="en-US" i="1" dirty="0" smtClean="0">
                <a:latin typeface="Cambria Math"/>
                <a:ea typeface="Cambria Math"/>
              </a:rPr>
              <a:t>x – a </a:t>
            </a:r>
            <a:r>
              <a:rPr lang="en-US" dirty="0" smtClean="0">
                <a:latin typeface="Cambria Math"/>
                <a:ea typeface="Cambria Math"/>
              </a:rPr>
              <a:t>| &lt; </a:t>
            </a:r>
            <a:r>
              <a:rPr lang="el-GR" i="1" dirty="0" smtClean="0">
                <a:latin typeface="Cambria Math"/>
                <a:ea typeface="Cambria Math"/>
              </a:rPr>
              <a:t>δ</a:t>
            </a:r>
            <a:r>
              <a:rPr lang="en-US" dirty="0" smtClean="0">
                <a:latin typeface="Cambria Math"/>
                <a:ea typeface="Cambria Math"/>
              </a:rPr>
              <a:t>  and |</a:t>
            </a:r>
            <a:r>
              <a:rPr lang="en-US" i="1" dirty="0" smtClean="0">
                <a:latin typeface="Cambria Math"/>
                <a:ea typeface="Cambria Math"/>
              </a:rPr>
              <a:t>f(x) – L </a:t>
            </a:r>
            <a:r>
              <a:rPr lang="en-US" dirty="0" smtClean="0">
                <a:latin typeface="Cambria Math"/>
                <a:ea typeface="Cambria Math"/>
              </a:rPr>
              <a:t>| </a:t>
            </a:r>
            <a:r>
              <a:rPr lang="en-US" i="1" dirty="0" smtClean="0">
                <a:latin typeface="Cambria Math"/>
                <a:ea typeface="Cambria Math"/>
              </a:rPr>
              <a:t>≥ </a:t>
            </a:r>
            <a:r>
              <a:rPr lang="el-GR" i="1" dirty="0" smtClean="0">
                <a:latin typeface="Cambria Math"/>
                <a:ea typeface="Cambria Math"/>
              </a:rPr>
              <a:t>ε</a:t>
            </a:r>
            <a:r>
              <a:rPr lang="en-US" i="1" dirty="0" smtClean="0">
                <a:latin typeface="Cambria Math"/>
                <a:ea typeface="Cambria Math"/>
              </a:rPr>
              <a:t>    </a:t>
            </a:r>
            <a:r>
              <a:rPr lang="en-US" dirty="0" smtClean="0">
                <a:latin typeface="Cambria Math"/>
                <a:ea typeface="Cambria Math"/>
              </a:rPr>
              <a:t>.</a:t>
            </a:r>
            <a:endParaRPr lang="en-US" dirty="0"/>
          </a:p>
        </p:txBody>
      </p:sp>
      <p:pic>
        <p:nvPicPr>
          <p:cNvPr id="4" name="Picture 3" descr="addin_tmp.png"/>
          <p:cNvPicPr>
            <a:picLocks noChangeAspect="1"/>
          </p:cNvPicPr>
          <p:nvPr>
            <p:custDataLst>
              <p:tags r:id="rId1"/>
            </p:custDataLst>
          </p:nvPr>
        </p:nvPicPr>
        <p:blipFill>
          <a:blip r:embed="rId5" cstate="print"/>
          <a:stretch>
            <a:fillRect/>
          </a:stretch>
        </p:blipFill>
        <p:spPr>
          <a:xfrm>
            <a:off x="4114800" y="2057400"/>
            <a:ext cx="1322070" cy="255270"/>
          </a:xfrm>
          <a:prstGeom prst="rect">
            <a:avLst/>
          </a:prstGeom>
        </p:spPr>
      </p:pic>
      <p:pic>
        <p:nvPicPr>
          <p:cNvPr id="5" name="Picture 4" descr="addin_tmp.png"/>
          <p:cNvPicPr>
            <a:picLocks noChangeAspect="1"/>
          </p:cNvPicPr>
          <p:nvPr>
            <p:custDataLst>
              <p:tags r:id="rId2"/>
            </p:custDataLst>
          </p:nvPr>
        </p:nvPicPr>
        <p:blipFill>
          <a:blip r:embed="rId6" cstate="print"/>
          <a:stretch>
            <a:fillRect/>
          </a:stretch>
        </p:blipFill>
        <p:spPr>
          <a:xfrm>
            <a:off x="5029200" y="2514600"/>
            <a:ext cx="1847850" cy="255270"/>
          </a:xfrm>
          <a:prstGeom prst="rect">
            <a:avLst/>
          </a:prstGeom>
        </p:spPr>
      </p:pic>
      <p:pic>
        <p:nvPicPr>
          <p:cNvPr id="9" name="Picture 8" descr="addin_tmp.png"/>
          <p:cNvPicPr>
            <a:picLocks noChangeAspect="1"/>
          </p:cNvPicPr>
          <p:nvPr>
            <p:custDataLst>
              <p:tags r:id="rId3"/>
            </p:custDataLst>
          </p:nvPr>
        </p:nvPicPr>
        <p:blipFill>
          <a:blip r:embed="rId7" cstate="print"/>
          <a:stretch>
            <a:fillRect/>
          </a:stretch>
        </p:blipFill>
        <p:spPr>
          <a:xfrm>
            <a:off x="1447800" y="3276600"/>
            <a:ext cx="5385435" cy="255270"/>
          </a:xfrm>
          <a:prstGeom prst="rect">
            <a:avLst/>
          </a:prstGeom>
        </p:spPr>
      </p:pic>
      <p:sp>
        <p:nvSpPr>
          <p:cNvPr id="7" name="Slide Number Placeholder 6"/>
          <p:cNvSpPr>
            <a:spLocks noGrp="1"/>
          </p:cNvSpPr>
          <p:nvPr>
            <p:ph type="sldNum" sz="quarter" idx="12"/>
          </p:nvPr>
        </p:nvSpPr>
        <p:spPr/>
        <p:txBody>
          <a:bodyPr/>
          <a:lstStyle/>
          <a:p>
            <a:fld id="{9CA217EF-0505-4C33-BB20-8A8DF2039023}" type="slidenum">
              <a:rPr lang="en-US" smtClean="0"/>
              <a:pPr/>
              <a:t>57</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0.8|0.4"/>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x P(x) \equiv  P(1)\wedge P(2) \wedge P(3)$&#10;&#10;&#10;\end{document}"/>
  <p:tag name="IGUANATEXSIZE" val="25"/>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exists x P(x) \equiv P(1)\vee P(2) \vee P(3)$&#10;&#10;&#10;\end{document}"/>
  <p:tag name="IGUANATEXSIZE" val="25"/>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forall x P(x) \equiv \exists x \neg P(x)$&#10;&#10;&#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exists x P(x) \equiv \forall  x \neg P(x)$&#10;&#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neg S(x) \leftrightarrow \neg \exists x S(x)$&#10;&#10;&#10;&#10;\end{document}"/>
  <p:tag name="IGUANATEXSIZE" val="2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F(x) \leftrightarrow T(x))$&#10;&#10;&#10;&#10;\end{document}"/>
  <p:tag name="IGUANATEXSIZE" val="2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F(x) \wedge \neg F(x))$&#10;&#10;&#10;&#10;\end{document}"/>
  <p:tag name="IGUANATEXSIZE" val="2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F(x) \vee S(x))$&#10;&#10;&#10;&#10;\end{document}"/>
  <p:tag name="IGUANATEXSIZE" val="2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F(x)) \vee \forall y( S(y))$&#10;&#10;&#10;&#10;\end{document}"/>
  <p:tag name="IGUANATEXSIZE" val="2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m (L(m,1) \rightarrow C(m))$&#10;&#10;&#10;&#10;\end{document}"/>
  <p:tag name="IGUANATEXSIZE" val="25"/>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exists u \,A(u) \rightarrow \exists n\, S(n,available)$&#10;&#10;&#10;&#10;\end{document}"/>
  <p:tag name="IGUANATEXSIZE" val="25"/>
</p:tagLst>
</file>

<file path=ppt/tags/tag13.xml><?xml version="1.0" encoding="utf-8"?>
<p:tagLst xmlns:a="http://schemas.openxmlformats.org/drawingml/2006/main" xmlns:r="http://schemas.openxmlformats.org/officeDocument/2006/relationships" xmlns:p="http://schemas.openxmlformats.org/presentationml/2006/main">
  <p:tag name="TIMING" val="|0.7"/>
</p:tagLst>
</file>

<file path=ppt/tags/tag14.xml><?xml version="1.0" encoding="utf-8"?>
<p:tagLst xmlns:a="http://schemas.openxmlformats.org/drawingml/2006/main" xmlns:r="http://schemas.openxmlformats.org/officeDocument/2006/relationships" xmlns:p="http://schemas.openxmlformats.org/presentationml/2006/main">
  <p:tag name="TIMING" val="|0.5"/>
</p:tagLst>
</file>

<file path=ppt/tags/tag15.xml><?xml version="1.0" encoding="utf-8"?>
<p:tagLst xmlns:a="http://schemas.openxmlformats.org/drawingml/2006/main" xmlns:r="http://schemas.openxmlformats.org/officeDocument/2006/relationships" xmlns:p="http://schemas.openxmlformats.org/presentationml/2006/main">
  <p:tag name="TIMING" val="|0.4"/>
</p:tagLst>
</file>

<file path=ppt/tags/tag16.xml><?xml version="1.0" encoding="utf-8"?>
<p:tagLst xmlns:a="http://schemas.openxmlformats.org/drawingml/2006/main" xmlns:r="http://schemas.openxmlformats.org/officeDocument/2006/relationships" xmlns:p="http://schemas.openxmlformats.org/presentationml/2006/main">
  <p:tag name="TIMING" val="|0.4"/>
</p:tagLst>
</file>

<file path=ppt/tags/tag17.xml><?xml version="1.0" encoding="utf-8"?>
<p:tagLst xmlns:a="http://schemas.openxmlformats.org/drawingml/2006/main" xmlns:r="http://schemas.openxmlformats.org/officeDocument/2006/relationships" xmlns:p="http://schemas.openxmlformats.org/presentationml/2006/main">
  <p:tag name="TIMING" val="|0.3"/>
</p:tagLst>
</file>

<file path=ppt/tags/tag18.xml><?xml version="1.0" encoding="utf-8"?>
<p:tagLst xmlns:a="http://schemas.openxmlformats.org/drawingml/2006/main" xmlns:r="http://schemas.openxmlformats.org/officeDocument/2006/relationships" xmlns:p="http://schemas.openxmlformats.org/presentationml/2006/main">
  <p:tag name="TIMING" val="|0.4"/>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forall y P(x,y)$&#10;&#10;&#10;&#10;\end{document}"/>
  <p:tag name="IGUANATEXSIZE" val="2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y \forall x P(x,y)$&#10;&#10;&#10;&#10;\end{document}"/>
  <p:tag name="IGUANATEXSIZE" val="2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exists y P(x,y)$&#10;&#10;&#10;&#10;\end{document}"/>
  <p:tag name="IGUANATEXSIZE" val="20"/>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exists x \forall y P(x,y)$&#10;&#10;&#10;&#10;\end{document}"/>
  <p:tag name="IGUANATEXSIZE" val="20"/>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exists x \exists y P(x,y)$&#10;&#10;&#10;&#10;\end{document}"/>
  <p:tag name="IGUANATEXSIZE" val="20"/>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exists y \exists x P(x,y)$&#10;&#10;&#10;&#10;\end{document}"/>
  <p:tag name="IGUANATEXSIZE" val="20"/>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forall y P(x,y) &#10;\equiv \forall y\forall x P(x,y)\;\;\; $&#10;&#10;&#10;&#10;\end{document}"/>
  <p:tag name="IGUANATEXSIZE" val="20"/>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exists y P(x,y) &#10;\equiv \exists y\forall x P(x,y)\;\;\; $&#10;&#10;&#10;&#10;\end{document}"/>
  <p:tag name="IGUANATEXSIZE" val="2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P(x) \wedge Q(x))&#10;\equiv \forall x P(x) \wedge \forall x Q(x)\;\;\; $&#10;&#10;&#10;&#10;\end{document}"/>
  <p:tag name="IGUANATEXSIZE" val="20"/>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forall x (P(x) \rightarrow Q(x))&#10;\equiv \forall x P(x)\rightarrow \forall x Q(x)\;\;$&#10;&#10;&#10;&#10;\end{document}"/>
  <p:tag name="IGUANATEXSIZE" val="20"/>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box{lim}}_{x \rightarrow a} \; f(x) = L\]&#10;&#10;&#10;\end{document}"/>
  <p:tag name="IGUANATEXSIZE" val="25"/>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epsilon \exists \delta \forall x (0 &lt; \;\mid x - a \mid \;&lt; \delta \rightarrow \;\mid f(x) - L\mid &lt; \epsilon)$&#10;&#10;&#10;\end{document}"/>
  <p:tag name="IGUANATEXSIZE" val="25"/>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box{lim}}_{x \rightarrow a} \; f(x)\]&#10;&#10;&#10;\end{document}"/>
  <p:tag name="IGUANATEXSIZE" val="15"/>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forall \epsilon \exists \delta \forall x (0 &lt; \;\mid x - a \mid \;&lt; \delta \rightarrow \;\mid f(x) - L\mid &lt; \epsilon)$&#10;&#10;&#10;\end{document}"/>
  <p:tag name="IGUANATEXSIZE" val="2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box{lim}}_{x \rightarrow a} \; f(x) \not= L\]&#10;&#10;&#10;\end{document}"/>
  <p:tag name="IGUANATEXSIZE" val="15"/>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forall \epsilon \exists \delta \forall x (0 &lt; \;\mid x - a \mid \;&lt; \delta \rightarrow \;\mid f(x) - L\mid\; &lt; \epsilon)$&#10;&#10;&#10;\end{document}"/>
  <p:tag name="IGUANATEXSIZE" val="20"/>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equiv \exists \epsilon\neg \exists \delta \forall x (0 &lt; \;\mid x - a \mid \;&lt; \delta \rightarrow \;\mid f(x) - L\mid\; &lt; \epsilon)$&#10;&#10;&#10;\end{document}"/>
  <p:tag name="IGUANATEXSIZE" val="20"/>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equiv \exists \epsilon \forall \delta \neg\forall x (0 &lt; \;\mid\; x - a \mid \;&lt; \delta \rightarrow \;\mid f(x) - L\mid\; &lt; \epsilon)$&#10;&#10;&#10;\end{document}"/>
  <p:tag name="IGUANATEXSIZE" val="20"/>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equiv \exists \epsilon \forall \delta \exists x \neg (0 &lt; \;\mid\; x - a \mid \;&lt; \delta \rightarrow \;\mid f(x) - L\mid\; &lt; \epsilon)$&#10;&#10;&#10;\end{document}"/>
  <p:tag name="IGUANATEXSIZE" val="20"/>
</p:tagLst>
</file>

<file path=ppt/tags/tag3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equiv \exists \epsilon \forall \delta \exists x \neg (0 &lt; \;\mid x - a \mid \;&lt; \;\delta\; \wedge \;\mid f(x) - L\mid\; \geq \epsilon)$&#10;&#10;&#10;\end{document}"/>
  <p:tag name="IGUANATEXSIZE" val="20"/>
</p:tagLst>
</file>

<file path=ppt/tags/tag3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box{lim}}_{x \rightarrow a} \; f(x)\]&#10;&#10;&#10;\end{document}"/>
  <p:tag name="IGUANATEXSIZE" val="20"/>
</p:tagLst>
</file>

<file path=ppt/tags/tag4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mbox{lim}}_{x \rightarrow a} \; f(x) \not= L\]&#10;&#10;&#10;\end{document}"/>
  <p:tag name="IGUANATEXSIZE" val="20"/>
</p:tagLst>
</file>

<file path=ppt/tags/tag4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forall L \exists \epsilon \forall \delta \exists x \neg (0 &lt; \;\mid x - a \mid \;&lt; \;\delta\; \wedge \;\mid f(x) - L\mid \;\geq \epsilon)$&#10;&#10;&#10;\end{document}"/>
  <p:tag name="IGUANATEXSIZE" val="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11487</TotalTime>
  <Words>5198</Words>
  <Application>Microsoft Office PowerPoint</Application>
  <PresentationFormat>On-screen Show (4:3)</PresentationFormat>
  <Paragraphs>593</Paragraphs>
  <Slides>57</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57</vt:i4>
      </vt:variant>
    </vt:vector>
  </HeadingPairs>
  <TitlesOfParts>
    <vt:vector size="67" baseType="lpstr">
      <vt:lpstr>Arial</vt:lpstr>
      <vt:lpstr>Calibri</vt:lpstr>
      <vt:lpstr>Constantia</vt:lpstr>
      <vt:lpstr>Wingdings 2</vt:lpstr>
      <vt:lpstr>Wingdings</vt:lpstr>
      <vt:lpstr>Cambria Math</vt:lpstr>
      <vt:lpstr>Symbol</vt:lpstr>
      <vt:lpstr>Bookman</vt:lpstr>
      <vt:lpstr>Lucida Sans Typewriter</vt:lpstr>
      <vt:lpstr>Flow</vt:lpstr>
      <vt:lpstr>The Foundations: Logic and Proofs</vt:lpstr>
      <vt:lpstr>Chapter Summary</vt:lpstr>
      <vt:lpstr>Predicate Logic Summary</vt:lpstr>
      <vt:lpstr>Predicates and Quantifiers</vt:lpstr>
      <vt:lpstr>Section Summary</vt:lpstr>
      <vt:lpstr>Propositional Logic Not Enough</vt:lpstr>
      <vt:lpstr>Introducing Predicate Logic</vt:lpstr>
      <vt:lpstr>Propositional Functions</vt:lpstr>
      <vt:lpstr>Examples of Propositional Functions</vt:lpstr>
      <vt:lpstr>Compound Expressions</vt:lpstr>
      <vt:lpstr>Quantifiers</vt:lpstr>
      <vt:lpstr>Universal Quantifier</vt:lpstr>
      <vt:lpstr>Existential Quantifier</vt:lpstr>
      <vt:lpstr>Uniqueness Quantifier</vt:lpstr>
      <vt:lpstr>Properties of Quantifiers</vt:lpstr>
      <vt:lpstr>Precedence of Quantifiers</vt:lpstr>
      <vt:lpstr>Thinking about Quantifiers as Conjunctions and Disjunctions</vt:lpstr>
      <vt:lpstr>Thinking as a programmer</vt:lpstr>
      <vt:lpstr>Equivalences in Predicate Logic</vt:lpstr>
      <vt:lpstr>Negating Quantified Expressions</vt:lpstr>
      <vt:lpstr>Negating Quantified Expressions (continued)</vt:lpstr>
      <vt:lpstr>De Morgan’s Laws for Quantifiers</vt:lpstr>
      <vt:lpstr>Some Predicate Calculus Definitions</vt:lpstr>
      <vt:lpstr>MorePredicate Calculus Definitions</vt:lpstr>
      <vt:lpstr>Translation from English to Logic</vt:lpstr>
      <vt:lpstr>Translating from English to Logic</vt:lpstr>
      <vt:lpstr>Translating from English to Logic</vt:lpstr>
      <vt:lpstr>Lewis Carroll Example</vt:lpstr>
      <vt:lpstr>System Specification Example</vt:lpstr>
      <vt:lpstr>Some Fun with Translating from English into Logical Expressions</vt:lpstr>
      <vt:lpstr>Translation (cont)</vt:lpstr>
      <vt:lpstr>Translation (cont)</vt:lpstr>
      <vt:lpstr>Translation (cont)</vt:lpstr>
      <vt:lpstr>Translation (cont)</vt:lpstr>
      <vt:lpstr>Translation (cont)</vt:lpstr>
      <vt:lpstr>Logic Programming (optional)</vt:lpstr>
      <vt:lpstr>Logic Programming (cont)</vt:lpstr>
      <vt:lpstr>Logic Programming (cont)</vt:lpstr>
      <vt:lpstr>Logic Programming (cont)</vt:lpstr>
      <vt:lpstr>Logic Programming (cont)</vt:lpstr>
      <vt:lpstr>Nested Quantifiers</vt:lpstr>
      <vt:lpstr>Section Summary</vt:lpstr>
      <vt:lpstr>Nested Quantifiers</vt:lpstr>
      <vt:lpstr>Thinking as a programmer</vt:lpstr>
      <vt:lpstr>Order of Quantifiers</vt:lpstr>
      <vt:lpstr>Questions on Order of Quantifiers </vt:lpstr>
      <vt:lpstr>Questions on Order of Quantifiers</vt:lpstr>
      <vt:lpstr>Quantifications of Two Variables</vt:lpstr>
      <vt:lpstr>Translating Nested Quantifiers into English</vt:lpstr>
      <vt:lpstr>Translating Mathematical Statements into Predicate Logic </vt:lpstr>
      <vt:lpstr>Translating English into Logical Expressions Example</vt:lpstr>
      <vt:lpstr>Questions on Translation from English</vt:lpstr>
      <vt:lpstr>Negating Nested Quantifiers</vt:lpstr>
      <vt:lpstr>Some Questions about Quantifiers</vt:lpstr>
      <vt:lpstr>Logic in Calculus </vt:lpstr>
      <vt:lpstr>Logic in Calculus </vt:lpstr>
      <vt:lpstr>Logic in Calculus </vt:lpstr>
    </vt:vector>
  </TitlesOfParts>
  <Company>Monmouth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Hiva</cp:lastModifiedBy>
  <cp:revision>591</cp:revision>
  <dcterms:created xsi:type="dcterms:W3CDTF">2011-03-16T03:13:19Z</dcterms:created>
  <dcterms:modified xsi:type="dcterms:W3CDTF">2014-08-29T07:02:49Z</dcterms:modified>
</cp:coreProperties>
</file>