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tags/tag2.xml" ContentType="application/vnd.openxmlformats-officedocument.presentationml.tags+xml"/>
  <Default Extension="wmf" ContentType="image/x-wmf"/>
  <Override PartName="/ppt/tags/tag58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tags/tag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58"/>
  </p:notesMasterIdLst>
  <p:handoutMasterIdLst>
    <p:handoutMasterId r:id="rId59"/>
  </p:handoutMasterIdLst>
  <p:sldIdLst>
    <p:sldId id="506" r:id="rId2"/>
    <p:sldId id="507" r:id="rId3"/>
    <p:sldId id="363" r:id="rId4"/>
    <p:sldId id="395" r:id="rId5"/>
    <p:sldId id="396" r:id="rId6"/>
    <p:sldId id="364" r:id="rId7"/>
    <p:sldId id="366" r:id="rId8"/>
    <p:sldId id="397" r:id="rId9"/>
    <p:sldId id="368" r:id="rId10"/>
    <p:sldId id="375" r:id="rId11"/>
    <p:sldId id="377" r:id="rId12"/>
    <p:sldId id="379" r:id="rId13"/>
    <p:sldId id="381" r:id="rId14"/>
    <p:sldId id="493" r:id="rId15"/>
    <p:sldId id="503" r:id="rId16"/>
    <p:sldId id="383" r:id="rId17"/>
    <p:sldId id="384" r:id="rId18"/>
    <p:sldId id="385" r:id="rId19"/>
    <p:sldId id="386" r:id="rId20"/>
    <p:sldId id="387" r:id="rId21"/>
    <p:sldId id="388" r:id="rId22"/>
    <p:sldId id="389" r:id="rId23"/>
    <p:sldId id="390" r:id="rId24"/>
    <p:sldId id="391" r:id="rId25"/>
    <p:sldId id="392" r:id="rId26"/>
    <p:sldId id="398" r:id="rId27"/>
    <p:sldId id="393" r:id="rId28"/>
    <p:sldId id="394" r:id="rId29"/>
    <p:sldId id="399" r:id="rId30"/>
    <p:sldId id="400" r:id="rId31"/>
    <p:sldId id="401" r:id="rId32"/>
    <p:sldId id="402" r:id="rId33"/>
    <p:sldId id="404" r:id="rId34"/>
    <p:sldId id="434" r:id="rId35"/>
    <p:sldId id="405" r:id="rId36"/>
    <p:sldId id="406" r:id="rId37"/>
    <p:sldId id="407" r:id="rId38"/>
    <p:sldId id="408" r:id="rId39"/>
    <p:sldId id="410" r:id="rId40"/>
    <p:sldId id="412" r:id="rId41"/>
    <p:sldId id="435" r:id="rId42"/>
    <p:sldId id="456" r:id="rId43"/>
    <p:sldId id="436" r:id="rId44"/>
    <p:sldId id="457" r:id="rId45"/>
    <p:sldId id="459" r:id="rId46"/>
    <p:sldId id="460" r:id="rId47"/>
    <p:sldId id="462" r:id="rId48"/>
    <p:sldId id="458" r:id="rId49"/>
    <p:sldId id="463" r:id="rId50"/>
    <p:sldId id="470" r:id="rId51"/>
    <p:sldId id="414" r:id="rId52"/>
    <p:sldId id="415" r:id="rId53"/>
    <p:sldId id="416" r:id="rId54"/>
    <p:sldId id="508" r:id="rId55"/>
    <p:sldId id="509" r:id="rId56"/>
    <p:sldId id="476" r:id="rId57"/>
  </p:sldIdLst>
  <p:sldSz cx="9144000" cy="6858000" type="screen4x3"/>
  <p:notesSz cx="7010400" cy="9296400"/>
  <p:embeddedFontLst>
    <p:embeddedFont>
      <p:font typeface="Calibri" pitchFamily="34" charset="0"/>
      <p:regular r:id="rId60"/>
      <p:bold r:id="rId61"/>
      <p:italic r:id="rId62"/>
      <p:boldItalic r:id="rId63"/>
    </p:embeddedFont>
    <p:embeddedFont>
      <p:font typeface="Constantia" pitchFamily="18" charset="0"/>
      <p:regular r:id="rId64"/>
      <p:bold r:id="rId65"/>
      <p:italic r:id="rId66"/>
      <p:boldItalic r:id="rId67"/>
    </p:embeddedFont>
    <p:embeddedFont>
      <p:font typeface="Wingdings 2" pitchFamily="18" charset="2"/>
      <p:regular r:id="rId68"/>
    </p:embeddedFont>
    <p:embeddedFont>
      <p:font typeface="Lucida Calligraphy" pitchFamily="66" charset="0"/>
      <p:regular r:id="rId69"/>
    </p:embeddedFont>
    <p:embeddedFont>
      <p:font typeface="Cambria Math" pitchFamily="18" charset="0"/>
      <p:regular r:id="rId70"/>
    </p:embeddedFont>
    <p:embeddedFont>
      <p:font typeface="Blackadder ITC" pitchFamily="82" charset="0"/>
      <p:regular r:id="rId7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77" autoAdjust="0"/>
    <p:restoredTop sz="94660"/>
  </p:normalViewPr>
  <p:slideViewPr>
    <p:cSldViewPr>
      <p:cViewPr varScale="1">
        <p:scale>
          <a:sx n="72" d="100"/>
          <a:sy n="72" d="100"/>
        </p:scale>
        <p:origin x="-109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66" Type="http://schemas.openxmlformats.org/officeDocument/2006/relationships/font" Target="fonts/font7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5.fntdata"/><Relationship Id="rId69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67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3.fntdata"/><Relationship Id="rId70" Type="http://schemas.openxmlformats.org/officeDocument/2006/relationships/font" Target="fonts/font11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C0FEF7AE-0C30-4EA7-B74D-470A9C33048D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E3901582-F5A8-41ED-8946-57B4D8BFA97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10106763-8029-41BC-9E70-E644A94F0E80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A56D6F1B-26ED-417A-B5D8-8AED7AD379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570F-A1CE-4719-9361-6BB4C10B3911}" type="datetime1">
              <a:rPr lang="en-US" smtClean="0"/>
              <a:pPr/>
              <a:t>9/25/2014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62AE9-8558-434C-9B8B-EAE6E283919C}" type="datetime1">
              <a:rPr lang="en-US" smtClean="0"/>
              <a:pPr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DD99-6401-4710-96ED-EB5C0AB9454D}" type="datetime1">
              <a:rPr lang="en-US" smtClean="0"/>
              <a:pPr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18224-B4D0-4073-B518-D212685F88BF}" type="datetime1">
              <a:rPr lang="en-US" smtClean="0"/>
              <a:pPr/>
              <a:t>9/25/2014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C56C-2707-45A9-A2C2-C3DC230A8A62}" type="datetime1">
              <a:rPr lang="en-US" smtClean="0"/>
              <a:pPr/>
              <a:t>9/25/2014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7E659-FA89-4BD0-A44A-4961D1AFA802}" type="datetime1">
              <a:rPr lang="en-US" smtClean="0"/>
              <a:pPr/>
              <a:t>9/25/2014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6141-228C-4140-8138-3EA72A3FAB5B}" type="datetime1">
              <a:rPr lang="en-US" smtClean="0"/>
              <a:pPr/>
              <a:t>9/25/2014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77E06-18D9-41A7-BD09-2839AD22F3EF}" type="datetime1">
              <a:rPr lang="en-US" smtClean="0"/>
              <a:pPr/>
              <a:t>9/25/2014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5C26-30C9-4D93-B456-78490C122652}" type="datetime1">
              <a:rPr lang="en-US" smtClean="0"/>
              <a:pPr/>
              <a:t>9/25/2014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E894-C24A-40D3-AF82-9B655FD0FEDD}" type="datetime1">
              <a:rPr lang="en-US" smtClean="0"/>
              <a:pPr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249CB-441C-4B4E-966A-990D62909680}" type="datetime1">
              <a:rPr lang="en-US" smtClean="0"/>
              <a:pPr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1183F97-3E3C-441B-B116-CBE4CD73E375}" type="datetime1">
              <a:rPr lang="en-US" smtClean="0"/>
              <a:pPr/>
              <a:t>9/25/2014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0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17.xml"/><Relationship Id="rId7" Type="http://schemas.openxmlformats.org/officeDocument/2006/relationships/image" Target="../media/image19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8.xml"/><Relationship Id="rId9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tags" Target="../tags/tag21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8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image" Target="../media/image27.png"/><Relationship Id="rId5" Type="http://schemas.openxmlformats.org/officeDocument/2006/relationships/tags" Target="../tags/tag23.xml"/><Relationship Id="rId10" Type="http://schemas.openxmlformats.org/officeDocument/2006/relationships/image" Target="../media/image26.png"/><Relationship Id="rId4" Type="http://schemas.openxmlformats.org/officeDocument/2006/relationships/tags" Target="../tags/tag22.xml"/><Relationship Id="rId9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29.xml"/><Relationship Id="rId7" Type="http://schemas.openxmlformats.org/officeDocument/2006/relationships/image" Target="../media/image35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0.xml"/><Relationship Id="rId9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tags" Target="../tags/tag33.xml"/><Relationship Id="rId7" Type="http://schemas.openxmlformats.org/officeDocument/2006/relationships/image" Target="../media/image39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38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4.xml"/><Relationship Id="rId9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37.xml"/><Relationship Id="rId7" Type="http://schemas.openxmlformats.org/officeDocument/2006/relationships/image" Target="../media/image43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42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8.xml"/><Relationship Id="rId9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tags" Target="../tags/tag41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50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image" Target="../media/image49.png"/><Relationship Id="rId5" Type="http://schemas.openxmlformats.org/officeDocument/2006/relationships/tags" Target="../tags/tag43.xml"/><Relationship Id="rId10" Type="http://schemas.openxmlformats.org/officeDocument/2006/relationships/image" Target="../media/image48.png"/><Relationship Id="rId4" Type="http://schemas.openxmlformats.org/officeDocument/2006/relationships/tags" Target="../tags/tag42.xml"/><Relationship Id="rId9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tags" Target="../tags/tag47.xml"/><Relationship Id="rId7" Type="http://schemas.openxmlformats.org/officeDocument/2006/relationships/image" Target="../media/image53.png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52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8.xml"/><Relationship Id="rId9" Type="http://schemas.openxmlformats.org/officeDocument/2006/relationships/image" Target="../media/image5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9.png"/><Relationship Id="rId3" Type="http://schemas.openxmlformats.org/officeDocument/2006/relationships/tags" Target="../tags/tag51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58.png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image" Target="../media/image57.png"/><Relationship Id="rId5" Type="http://schemas.openxmlformats.org/officeDocument/2006/relationships/tags" Target="../tags/tag53.xml"/><Relationship Id="rId10" Type="http://schemas.openxmlformats.org/officeDocument/2006/relationships/image" Target="../media/image56.png"/><Relationship Id="rId4" Type="http://schemas.openxmlformats.org/officeDocument/2006/relationships/tags" Target="../tags/tag52.xml"/><Relationship Id="rId9" Type="http://schemas.openxmlformats.org/officeDocument/2006/relationships/image" Target="../media/image3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tags" Target="../tags/tag57.xml"/><Relationship Id="rId7" Type="http://schemas.openxmlformats.org/officeDocument/2006/relationships/image" Target="../media/image61.png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60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8.xml"/><Relationship Id="rId9" Type="http://schemas.openxmlformats.org/officeDocument/2006/relationships/image" Target="../media/image6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67.png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12" Type="http://schemas.openxmlformats.org/officeDocument/2006/relationships/image" Target="../media/image66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11" Type="http://schemas.openxmlformats.org/officeDocument/2006/relationships/image" Target="../media/image65.png"/><Relationship Id="rId5" Type="http://schemas.openxmlformats.org/officeDocument/2006/relationships/tags" Target="../tags/tag63.xml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4" Type="http://schemas.openxmlformats.org/officeDocument/2006/relationships/tags" Target="../tags/tag62.xml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Basic Structures: </a:t>
            </a:r>
            <a:br>
              <a:rPr lang="en-US" dirty="0" smtClean="0"/>
            </a:br>
            <a:r>
              <a:rPr lang="en-US" dirty="0" smtClean="0"/>
              <a:t>Sets, Functions, Sequences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Sets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sz="2400" dirty="0" smtClean="0"/>
              <a:t>The Language of Sets - Sec 2.1 – Lecture 8</a:t>
            </a:r>
          </a:p>
          <a:p>
            <a:pPr>
              <a:buNone/>
            </a:pPr>
            <a:r>
              <a:rPr lang="en-US" sz="2400" dirty="0" smtClean="0"/>
              <a:t>		Set Operations and Set Identities - Sec 2.2 – Lecture 9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Functions and sequences (This Slide)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	</a:t>
            </a:r>
            <a:r>
              <a:rPr lang="en-US" sz="2400" dirty="0" smtClean="0">
                <a:solidFill>
                  <a:srgbClr val="FF0000"/>
                </a:solidFill>
              </a:rPr>
              <a:t>Functions - Sec 2.3 – Lectures 10, 11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		Sequences and Summations - Sec 2.4 – Lecture 12</a:t>
            </a:r>
          </a:p>
          <a:p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Functions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2.3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Definition of a Function.</a:t>
            </a:r>
          </a:p>
          <a:p>
            <a:pPr lvl="1"/>
            <a:r>
              <a:rPr lang="en-US" dirty="0" smtClean="0"/>
              <a:t>Domain, </a:t>
            </a:r>
            <a:r>
              <a:rPr lang="en-US" b="1" dirty="0" err="1" smtClean="0">
                <a:solidFill>
                  <a:srgbClr val="7030A0"/>
                </a:solidFill>
              </a:rPr>
              <a:t>Codomain</a:t>
            </a:r>
            <a:endParaRPr lang="en-US" b="1" dirty="0" smtClean="0">
              <a:solidFill>
                <a:srgbClr val="7030A0"/>
              </a:solidFill>
            </a:endParaRPr>
          </a:p>
          <a:p>
            <a:pPr lvl="1"/>
            <a:r>
              <a:rPr lang="en-US" dirty="0" smtClean="0"/>
              <a:t>Image, </a:t>
            </a:r>
            <a:r>
              <a:rPr lang="en-US" dirty="0" err="1" smtClean="0"/>
              <a:t>Preimage</a:t>
            </a:r>
            <a:endParaRPr lang="en-US" dirty="0" smtClean="0"/>
          </a:p>
          <a:p>
            <a:r>
              <a:rPr lang="en-US" dirty="0" smtClean="0"/>
              <a:t>Injection, Surjection, </a:t>
            </a:r>
            <a:r>
              <a:rPr lang="en-US" dirty="0" err="1" smtClean="0"/>
              <a:t>Bijection</a:t>
            </a:r>
            <a:endParaRPr lang="en-US" dirty="0" smtClean="0"/>
          </a:p>
          <a:p>
            <a:r>
              <a:rPr lang="en-US" dirty="0" smtClean="0"/>
              <a:t>Inverse Function</a:t>
            </a:r>
          </a:p>
          <a:p>
            <a:r>
              <a:rPr lang="en-US" dirty="0" smtClean="0"/>
              <a:t>Function Composition</a:t>
            </a:r>
          </a:p>
          <a:p>
            <a:r>
              <a:rPr lang="en-US" dirty="0" smtClean="0"/>
              <a:t>Graphing Functions</a:t>
            </a:r>
          </a:p>
          <a:p>
            <a:r>
              <a:rPr lang="en-US" dirty="0" smtClean="0"/>
              <a:t>Floor, Ceiling, Factorial</a:t>
            </a:r>
          </a:p>
          <a:p>
            <a:r>
              <a:rPr lang="en-US" dirty="0" smtClean="0"/>
              <a:t>Partial Functions (optional)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Definition</a:t>
            </a:r>
            <a:r>
              <a:rPr lang="en-US" dirty="0" smtClean="0"/>
              <a:t>: Let </a:t>
            </a:r>
            <a:r>
              <a:rPr lang="en-US" i="1" dirty="0" smtClean="0"/>
              <a:t>A</a:t>
            </a:r>
            <a:r>
              <a:rPr lang="en-US" dirty="0" smtClean="0"/>
              <a:t> and </a:t>
            </a:r>
            <a:r>
              <a:rPr lang="en-US" i="1" dirty="0" smtClean="0"/>
              <a:t>B </a:t>
            </a:r>
            <a:r>
              <a:rPr lang="en-US" dirty="0" smtClean="0"/>
              <a:t>be nonempty sets. A </a:t>
            </a:r>
            <a:r>
              <a:rPr lang="en-US" i="1" dirty="0" smtClean="0"/>
              <a:t>function</a:t>
            </a:r>
            <a:r>
              <a:rPr lang="en-US" dirty="0" smtClean="0"/>
              <a:t> </a:t>
            </a:r>
            <a:r>
              <a:rPr lang="en-US" sz="2000" dirty="0" smtClean="0">
                <a:latin typeface="Lucida Calligraphy"/>
              </a:rPr>
              <a:t>f</a:t>
            </a:r>
            <a:r>
              <a:rPr lang="en-US" dirty="0" smtClean="0">
                <a:latin typeface="Lucida Calligraphy"/>
              </a:rPr>
              <a:t>  </a:t>
            </a:r>
            <a:r>
              <a:rPr lang="en-US" dirty="0" smtClean="0"/>
              <a:t>from </a:t>
            </a:r>
            <a:r>
              <a:rPr lang="en-US" i="1" dirty="0" smtClean="0"/>
              <a:t>A</a:t>
            </a:r>
            <a:r>
              <a:rPr lang="en-US" dirty="0" smtClean="0"/>
              <a:t> to </a:t>
            </a:r>
            <a:r>
              <a:rPr lang="en-US" i="1" dirty="0" smtClean="0"/>
              <a:t>B</a:t>
            </a:r>
            <a:r>
              <a:rPr lang="en-US" dirty="0" smtClean="0"/>
              <a:t>, denoted </a:t>
            </a:r>
            <a:r>
              <a:rPr lang="en-US" dirty="0" smtClean="0">
                <a:latin typeface="Lucida Calligraphy" pitchFamily="66" charset="0"/>
              </a:rPr>
              <a:t> </a:t>
            </a:r>
            <a:r>
              <a:rPr lang="en-US" sz="2000" dirty="0" smtClean="0">
                <a:latin typeface="Lucida Calligraphy"/>
              </a:rPr>
              <a:t>f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: 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/>
                <a:ea typeface="Cambria Math"/>
                <a:sym typeface="Wingdings" pitchFamily="2" charset="2"/>
              </a:rPr>
              <a:t>→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</a:t>
            </a:r>
            <a:r>
              <a:rPr lang="en-US" i="1" dirty="0" smtClean="0">
                <a:ea typeface="Cambria Math" pitchFamily="18" charset="0"/>
                <a:sym typeface="Wingdings" pitchFamily="2" charset="2"/>
              </a:rPr>
              <a:t>B</a:t>
            </a:r>
            <a:r>
              <a:rPr lang="en-US" b="1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is an assignment of </a:t>
            </a:r>
            <a:r>
              <a:rPr lang="en-U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  <a:sym typeface="Wingdings" pitchFamily="2" charset="2"/>
              </a:rPr>
              <a:t>each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element of </a:t>
            </a:r>
            <a:r>
              <a:rPr lang="en-US" i="1" dirty="0" smtClean="0">
                <a:ea typeface="Cambria Math" pitchFamily="18" charset="0"/>
                <a:sym typeface="Wingdings" pitchFamily="2" charset="2"/>
              </a:rPr>
              <a:t>A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  <a:sym typeface="Wingdings" pitchFamily="2" charset="2"/>
              </a:rPr>
              <a:t>to exactly one element of </a:t>
            </a:r>
            <a:r>
              <a:rPr lang="en-US" b="1" i="1" dirty="0" smtClean="0">
                <a:solidFill>
                  <a:srgbClr val="FF0000"/>
                </a:solidFill>
                <a:ea typeface="Cambria Math" pitchFamily="18" charset="0"/>
                <a:sym typeface="Wingdings" pitchFamily="2" charset="2"/>
              </a:rPr>
              <a:t>B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.  We write</a:t>
            </a:r>
            <a:r>
              <a:rPr lang="en-US" dirty="0" smtClean="0">
                <a:sym typeface="Wingdings" pitchFamily="2" charset="2"/>
              </a:rPr>
              <a:t>  </a:t>
            </a:r>
            <a:r>
              <a:rPr lang="en-US" sz="2000" dirty="0" smtClean="0">
                <a:latin typeface="Lucida Calligraphy"/>
              </a:rPr>
              <a:t>f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 =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b</a:t>
            </a:r>
            <a:r>
              <a:rPr lang="en-US" b="1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 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if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b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is the unique element of </a:t>
            </a:r>
            <a:r>
              <a:rPr lang="en-US" i="1" dirty="0" smtClean="0">
                <a:ea typeface="Cambria Math" pitchFamily="18" charset="0"/>
                <a:sym typeface="Wingdings" pitchFamily="2" charset="2"/>
              </a:rPr>
              <a:t>B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assigned by the function </a:t>
            </a:r>
            <a:r>
              <a:rPr lang="en-US" sz="2000" dirty="0" smtClean="0">
                <a:latin typeface="Lucida Calligraphy"/>
              </a:rPr>
              <a:t>f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to the element </a:t>
            </a:r>
            <a:r>
              <a:rPr lang="en-US" i="1" dirty="0" smtClean="0">
                <a:ea typeface="Cambria Math" pitchFamily="18" charset="0"/>
                <a:sym typeface="Wingdings" pitchFamily="2" charset="2"/>
              </a:rPr>
              <a:t>a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of </a:t>
            </a:r>
            <a:r>
              <a:rPr lang="en-US" i="1" dirty="0" smtClean="0">
                <a:ea typeface="Cambria Math" pitchFamily="18" charset="0"/>
                <a:sym typeface="Wingdings" pitchFamily="2" charset="2"/>
              </a:rPr>
              <a:t>A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. </a:t>
            </a:r>
          </a:p>
          <a:p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Functions are sometimes</a:t>
            </a: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    called </a:t>
            </a:r>
            <a:r>
              <a:rPr lang="en-US" b="1" i="1" dirty="0" smtClean="0">
                <a:solidFill>
                  <a:srgbClr val="FF0000"/>
                </a:solidFill>
                <a:ea typeface="Cambria Math" pitchFamily="18" charset="0"/>
                <a:sym typeface="Wingdings" pitchFamily="2" charset="2"/>
              </a:rPr>
              <a:t>mappings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or </a:t>
            </a: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    </a:t>
            </a:r>
            <a:r>
              <a:rPr lang="en-US" b="1" i="1" dirty="0" smtClean="0">
                <a:solidFill>
                  <a:srgbClr val="FF0000"/>
                </a:solidFill>
                <a:ea typeface="Cambria Math" pitchFamily="18" charset="0"/>
                <a:sym typeface="Wingdings" pitchFamily="2" charset="2"/>
              </a:rPr>
              <a:t>transformations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.</a:t>
            </a:r>
            <a:endParaRPr lang="en-US" b="1" dirty="0" smtClean="0">
              <a:latin typeface="Cambria Math" pitchFamily="18" charset="0"/>
              <a:ea typeface="Cambria Math" pitchFamily="18" charset="0"/>
              <a:sym typeface="Wingdings" pitchFamily="2" charset="2"/>
            </a:endParaRP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</a:t>
            </a:r>
          </a:p>
          <a:p>
            <a:pPr>
              <a:buNone/>
            </a:pPr>
            <a:endParaRPr lang="en-US" dirty="0" smtClean="0">
              <a:latin typeface="Cambria Math" pitchFamily="18" charset="0"/>
              <a:ea typeface="Cambria Math" pitchFamily="18" charset="0"/>
              <a:sym typeface="Wingdings" pitchFamily="2" charset="2"/>
            </a:endParaRPr>
          </a:p>
        </p:txBody>
      </p:sp>
      <p:sp>
        <p:nvSpPr>
          <p:cNvPr id="5" name="Flowchart: Connector 4"/>
          <p:cNvSpPr/>
          <p:nvPr/>
        </p:nvSpPr>
        <p:spPr>
          <a:xfrm>
            <a:off x="6629400" y="5105400"/>
            <a:ext cx="304800" cy="298580"/>
          </a:xfrm>
          <a:prstGeom prst="flowChartConnector">
            <a:avLst/>
          </a:prstGeom>
          <a:solidFill>
            <a:srgbClr val="4F81BD">
              <a:alpha val="2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/>
          <p:cNvSpPr/>
          <p:nvPr/>
        </p:nvSpPr>
        <p:spPr>
          <a:xfrm>
            <a:off x="6629400" y="5715000"/>
            <a:ext cx="304800" cy="298580"/>
          </a:xfrm>
          <a:prstGeom prst="flowChartConnector">
            <a:avLst/>
          </a:prstGeom>
          <a:solidFill>
            <a:srgbClr val="4F81BD">
              <a:alpha val="2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Connector 6"/>
          <p:cNvSpPr/>
          <p:nvPr/>
        </p:nvSpPr>
        <p:spPr>
          <a:xfrm>
            <a:off x="6629400" y="4419600"/>
            <a:ext cx="304800" cy="298580"/>
          </a:xfrm>
          <a:prstGeom prst="flowChartConnector">
            <a:avLst/>
          </a:prstGeom>
          <a:solidFill>
            <a:srgbClr val="4F81BD">
              <a:alpha val="2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/>
          <p:cNvSpPr/>
          <p:nvPr/>
        </p:nvSpPr>
        <p:spPr>
          <a:xfrm>
            <a:off x="6705600" y="6248400"/>
            <a:ext cx="304800" cy="298580"/>
          </a:xfrm>
          <a:prstGeom prst="flowChartConnector">
            <a:avLst/>
          </a:prstGeom>
          <a:solidFill>
            <a:srgbClr val="4F81BD">
              <a:alpha val="2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/>
          <p:cNvSpPr/>
          <p:nvPr/>
        </p:nvSpPr>
        <p:spPr>
          <a:xfrm>
            <a:off x="8077200" y="4191000"/>
            <a:ext cx="304800" cy="298580"/>
          </a:xfrm>
          <a:prstGeom prst="flowChartConnector">
            <a:avLst/>
          </a:prstGeom>
          <a:solidFill>
            <a:srgbClr val="4F81BD">
              <a:alpha val="2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Connector 9"/>
          <p:cNvSpPr/>
          <p:nvPr/>
        </p:nvSpPr>
        <p:spPr>
          <a:xfrm>
            <a:off x="8077200" y="5181600"/>
            <a:ext cx="304800" cy="298580"/>
          </a:xfrm>
          <a:prstGeom prst="flowChartConnector">
            <a:avLst/>
          </a:prstGeom>
          <a:solidFill>
            <a:srgbClr val="4F81BD">
              <a:alpha val="2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458200" y="4114800"/>
            <a:ext cx="20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458200" y="4648200"/>
            <a:ext cx="20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534400" y="5181600"/>
            <a:ext cx="7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248400" y="37338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Students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772400" y="3733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Grades</a:t>
            </a:r>
            <a:endParaRPr lang="en-US" b="1" dirty="0"/>
          </a:p>
        </p:txBody>
      </p:sp>
      <p:sp>
        <p:nvSpPr>
          <p:cNvPr id="26" name="Flowchart: Connector 25"/>
          <p:cNvSpPr/>
          <p:nvPr/>
        </p:nvSpPr>
        <p:spPr>
          <a:xfrm>
            <a:off x="8077200" y="4724400"/>
            <a:ext cx="304800" cy="298580"/>
          </a:xfrm>
          <a:prstGeom prst="flowChartConnector">
            <a:avLst/>
          </a:prstGeom>
          <a:solidFill>
            <a:srgbClr val="4F81BD">
              <a:alpha val="2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lowchart: Connector 26"/>
          <p:cNvSpPr/>
          <p:nvPr/>
        </p:nvSpPr>
        <p:spPr>
          <a:xfrm>
            <a:off x="8077200" y="5638800"/>
            <a:ext cx="304800" cy="298580"/>
          </a:xfrm>
          <a:prstGeom prst="flowChartConnector">
            <a:avLst/>
          </a:prstGeom>
          <a:solidFill>
            <a:srgbClr val="4F81BD">
              <a:alpha val="2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lowchart: Connector 27"/>
          <p:cNvSpPr/>
          <p:nvPr/>
        </p:nvSpPr>
        <p:spPr>
          <a:xfrm>
            <a:off x="8077200" y="6096000"/>
            <a:ext cx="304800" cy="298580"/>
          </a:xfrm>
          <a:prstGeom prst="flowChartConnector">
            <a:avLst/>
          </a:prstGeom>
          <a:solidFill>
            <a:srgbClr val="4F81BD">
              <a:alpha val="2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8458200" y="5638800"/>
            <a:ext cx="20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8534400" y="60960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648200" y="6248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Kathy  Scott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572000" y="51054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Sandeep</a:t>
            </a:r>
            <a:r>
              <a:rPr lang="en-US" dirty="0" smtClean="0"/>
              <a:t> Patel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95800" y="44196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Carlota Rodriguez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4648200" y="56388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Jalen</a:t>
            </a:r>
            <a:r>
              <a:rPr lang="en-US" dirty="0" smtClean="0"/>
              <a:t> Williams</a:t>
            </a:r>
            <a:endParaRPr lang="en-US" dirty="0"/>
          </a:p>
        </p:txBody>
      </p:sp>
      <p:cxnSp>
        <p:nvCxnSpPr>
          <p:cNvPr id="38" name="Straight Arrow Connector 37"/>
          <p:cNvCxnSpPr>
            <a:stCxn id="7" idx="6"/>
          </p:cNvCxnSpPr>
          <p:nvPr/>
        </p:nvCxnSpPr>
        <p:spPr>
          <a:xfrm flipV="1">
            <a:off x="6934200" y="4419600"/>
            <a:ext cx="1143000" cy="1492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7010400" y="4953000"/>
            <a:ext cx="9906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5400000" flipH="1" flipV="1">
            <a:off x="7276001" y="4382599"/>
            <a:ext cx="351636" cy="11876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5400000" flipH="1" flipV="1">
            <a:off x="6553200" y="4953000"/>
            <a:ext cx="18288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function </a:t>
            </a:r>
            <a:r>
              <a:rPr lang="en-US" dirty="0" smtClean="0">
                <a:latin typeface="Lucida Calligraphy"/>
              </a:rPr>
              <a:t>f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: 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/>
                <a:ea typeface="Cambria Math"/>
                <a:sym typeface="Wingdings" pitchFamily="2" charset="2"/>
              </a:rPr>
              <a:t>→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</a:t>
            </a:r>
            <a:r>
              <a:rPr lang="en-US" i="1" dirty="0" smtClean="0">
                <a:ea typeface="Cambria Math" pitchFamily="18" charset="0"/>
                <a:sym typeface="Wingdings" pitchFamily="2" charset="2"/>
              </a:rPr>
              <a:t>B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dirty="0" smtClean="0"/>
              <a:t>can also be defined as a subset of 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×</a:t>
            </a:r>
            <a:r>
              <a:rPr lang="en-US" i="1" dirty="0" smtClean="0">
                <a:ea typeface="Cambria Math" pitchFamily="18" charset="0"/>
              </a:rPr>
              <a:t>B</a:t>
            </a:r>
            <a:r>
              <a:rPr lang="en-US" dirty="0" smtClean="0"/>
              <a:t> (a relation). This subset is restricted to be a function where </a:t>
            </a:r>
            <a:r>
              <a:rPr lang="en-US" b="1" dirty="0" smtClean="0">
                <a:solidFill>
                  <a:srgbClr val="FF0000"/>
                </a:solidFill>
              </a:rPr>
              <a:t>no two elements of the relation have the same first element</a:t>
            </a:r>
            <a:r>
              <a:rPr lang="en-US" dirty="0" smtClean="0"/>
              <a:t>. And </a:t>
            </a:r>
            <a:r>
              <a:rPr lang="en-US" b="1" dirty="0" smtClean="0">
                <a:solidFill>
                  <a:srgbClr val="FF0000"/>
                </a:solidFill>
              </a:rPr>
              <a:t>for any element x in A there exist a pair</a:t>
            </a:r>
            <a:r>
              <a:rPr lang="en-US" dirty="0" smtClean="0"/>
              <a:t> in the subset with first element equal to x.</a:t>
            </a:r>
          </a:p>
          <a:p>
            <a:r>
              <a:rPr lang="en-US" dirty="0" smtClean="0"/>
              <a:t>Specifically, a function </a:t>
            </a:r>
            <a:r>
              <a:rPr lang="en-US" dirty="0" smtClean="0">
                <a:latin typeface="Lucida Calligraphy"/>
              </a:rPr>
              <a:t>f</a:t>
            </a:r>
            <a:r>
              <a:rPr lang="en-US" dirty="0" smtClean="0"/>
              <a:t> from </a:t>
            </a:r>
            <a:r>
              <a:rPr lang="en-US" i="1" dirty="0" smtClean="0"/>
              <a:t>A</a:t>
            </a:r>
            <a:r>
              <a:rPr lang="en-US" dirty="0" smtClean="0"/>
              <a:t> to </a:t>
            </a:r>
            <a:r>
              <a:rPr lang="en-US" i="1" dirty="0" smtClean="0"/>
              <a:t>B </a:t>
            </a:r>
            <a:r>
              <a:rPr lang="en-US" dirty="0" smtClean="0"/>
              <a:t>contains one, and only one ordered pair (</a:t>
            </a:r>
            <a:r>
              <a:rPr lang="en-US" i="1" dirty="0" smtClean="0">
                <a:ea typeface="Cambria Math" pitchFamily="18" charset="0"/>
              </a:rPr>
              <a:t>a, b</a:t>
            </a:r>
            <a:r>
              <a:rPr lang="en-US" dirty="0" smtClean="0"/>
              <a:t>) for every element </a:t>
            </a:r>
            <a:r>
              <a:rPr lang="en-US" i="1" dirty="0" smtClean="0"/>
              <a:t>a</a:t>
            </a:r>
            <a:r>
              <a:rPr lang="en-US" dirty="0" smtClean="0">
                <a:latin typeface="Cambria Math"/>
                <a:ea typeface="Cambria Math"/>
              </a:rPr>
              <a:t>∈</a:t>
            </a:r>
            <a:r>
              <a:rPr lang="en-US" dirty="0" smtClean="0"/>
              <a:t> </a:t>
            </a:r>
            <a:r>
              <a:rPr lang="en-US" i="1" dirty="0" smtClean="0"/>
              <a:t>A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and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7" name="Picture 6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524000" y="5486400"/>
            <a:ext cx="5740718" cy="382905"/>
          </a:xfrm>
          <a:prstGeom prst="rect">
            <a:avLst/>
          </a:prstGeom>
        </p:spPr>
      </p:pic>
      <p:pic>
        <p:nvPicPr>
          <p:cNvPr id="9" name="Picture 8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371600" y="6248400"/>
            <a:ext cx="6855143" cy="38290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923643" y="6182380"/>
            <a:ext cx="553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  <a:sym typeface="Symbol"/>
              </a:rPr>
              <a:t></a:t>
            </a:r>
            <a:r>
              <a:rPr lang="en-US" sz="2800" b="1" dirty="0" smtClean="0">
                <a:solidFill>
                  <a:srgbClr val="7030A0"/>
                </a:solidFill>
                <a:latin typeface="Blackadder ITC" pitchFamily="82" charset="0"/>
                <a:sym typeface="Symbol"/>
              </a:rPr>
              <a:t>f</a:t>
            </a:r>
            <a:endParaRPr lang="en-US" sz="2800" b="1" dirty="0">
              <a:solidFill>
                <a:srgbClr val="7030A0"/>
              </a:solidFill>
              <a:latin typeface="Blackadder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2800" dirty="0" smtClean="0"/>
              <a:t>Given a function </a:t>
            </a:r>
            <a:r>
              <a:rPr lang="en-US" sz="2800" i="1" dirty="0" smtClean="0"/>
              <a:t>f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: </a:t>
            </a:r>
            <a:r>
              <a:rPr lang="en-US" sz="2800" i="1" dirty="0" smtClean="0">
                <a:ea typeface="Cambria Math" pitchFamily="18" charset="0"/>
              </a:rPr>
              <a:t>A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→ </a:t>
            </a:r>
            <a:r>
              <a:rPr lang="en-US" sz="2800" i="1" dirty="0" smtClean="0">
                <a:ea typeface="Cambria Math" pitchFamily="18" charset="0"/>
                <a:sym typeface="Wingdings" pitchFamily="2" charset="2"/>
              </a:rPr>
              <a:t>B</a:t>
            </a:r>
            <a:r>
              <a:rPr lang="en-US" sz="2800" b="1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: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We say </a:t>
            </a:r>
            <a:r>
              <a:rPr lang="en-US" sz="2800" i="1" dirty="0" smtClean="0"/>
              <a:t>f</a:t>
            </a:r>
            <a:r>
              <a:rPr lang="en-US" sz="2800" dirty="0" smtClean="0">
                <a:latin typeface="Lucida Calligraphy"/>
              </a:rPr>
              <a:t> </a:t>
            </a:r>
            <a:r>
              <a:rPr lang="en-US" sz="2800" b="1" i="1" dirty="0" smtClean="0">
                <a:solidFill>
                  <a:srgbClr val="FF0000"/>
                </a:solidFill>
              </a:rPr>
              <a:t>maps</a:t>
            </a:r>
            <a:r>
              <a:rPr lang="en-US" sz="2800" dirty="0" smtClean="0"/>
              <a:t> </a:t>
            </a:r>
            <a:r>
              <a:rPr lang="en-US" sz="2800" i="1" dirty="0" smtClean="0"/>
              <a:t>A</a:t>
            </a:r>
            <a:r>
              <a:rPr lang="en-US" sz="2800" dirty="0" smtClean="0"/>
              <a:t> to </a:t>
            </a:r>
            <a:r>
              <a:rPr lang="en-US" sz="2800" i="1" dirty="0" smtClean="0"/>
              <a:t>B or </a:t>
            </a:r>
          </a:p>
          <a:p>
            <a:pPr>
              <a:buNone/>
            </a:pPr>
            <a:r>
              <a:rPr lang="en-US" sz="2800" i="1" dirty="0" smtClean="0"/>
              <a:t>        f </a:t>
            </a:r>
            <a:r>
              <a:rPr lang="en-US" sz="2800" dirty="0" smtClean="0"/>
              <a:t>is </a:t>
            </a:r>
            <a:r>
              <a:rPr lang="en-US" sz="2800" b="1" dirty="0" smtClean="0">
                <a:solidFill>
                  <a:srgbClr val="FF0000"/>
                </a:solidFill>
              </a:rPr>
              <a:t>a </a:t>
            </a:r>
            <a:r>
              <a:rPr lang="en-US" sz="2800" b="1" i="1" dirty="0" smtClean="0">
                <a:solidFill>
                  <a:srgbClr val="FF0000"/>
                </a:solidFill>
              </a:rPr>
              <a:t>mapping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from  </a:t>
            </a:r>
            <a:r>
              <a:rPr lang="en-US" sz="2800" i="1" dirty="0" smtClean="0"/>
              <a:t>A</a:t>
            </a:r>
            <a:r>
              <a:rPr lang="en-US" sz="2800" dirty="0" smtClean="0"/>
              <a:t> to </a:t>
            </a:r>
            <a:r>
              <a:rPr lang="en-US" sz="2800" i="1" dirty="0" smtClean="0"/>
              <a:t>B</a:t>
            </a:r>
            <a:r>
              <a:rPr lang="en-US" sz="2800" dirty="0" smtClean="0"/>
              <a:t>.</a:t>
            </a:r>
          </a:p>
          <a:p>
            <a:r>
              <a:rPr lang="en-US" sz="2800" i="1" dirty="0" smtClean="0"/>
              <a:t>A</a:t>
            </a:r>
            <a:r>
              <a:rPr lang="en-US" sz="2800" dirty="0" smtClean="0"/>
              <a:t> is called the </a:t>
            </a:r>
            <a:r>
              <a:rPr lang="en-US" sz="2800" b="1" i="1" dirty="0" smtClean="0">
                <a:solidFill>
                  <a:srgbClr val="FF0000"/>
                </a:solidFill>
              </a:rPr>
              <a:t>domain</a:t>
            </a:r>
            <a:r>
              <a:rPr lang="en-US" sz="2800" dirty="0" smtClean="0"/>
              <a:t> of </a:t>
            </a:r>
            <a:r>
              <a:rPr lang="en-US" sz="2800" i="1" dirty="0" smtClean="0"/>
              <a:t>f</a:t>
            </a:r>
            <a:r>
              <a:rPr lang="en-US" sz="2800" dirty="0" smtClean="0"/>
              <a:t>.</a:t>
            </a:r>
          </a:p>
          <a:p>
            <a:r>
              <a:rPr lang="en-US" sz="2800" i="1" dirty="0" smtClean="0"/>
              <a:t>B</a:t>
            </a:r>
            <a:r>
              <a:rPr lang="en-US" sz="2800" dirty="0" smtClean="0"/>
              <a:t> is called the </a:t>
            </a:r>
            <a:r>
              <a:rPr lang="en-US" sz="2800" b="1" i="1" dirty="0" err="1" smtClean="0">
                <a:solidFill>
                  <a:srgbClr val="FF0000"/>
                </a:solidFill>
              </a:rPr>
              <a:t>codomain</a:t>
            </a:r>
            <a:r>
              <a:rPr lang="en-US" sz="2800" dirty="0" smtClean="0"/>
              <a:t> of </a:t>
            </a:r>
            <a:r>
              <a:rPr lang="en-US" sz="2800" i="1" dirty="0" smtClean="0"/>
              <a:t>f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If </a:t>
            </a:r>
            <a:r>
              <a:rPr lang="en-US" sz="2800" i="1" dirty="0" smtClean="0"/>
              <a:t>f</a:t>
            </a:r>
            <a:r>
              <a:rPr lang="en-US" sz="2800" dirty="0" smtClean="0"/>
              <a:t>(</a:t>
            </a:r>
            <a:r>
              <a:rPr lang="en-US" sz="2800" i="1" dirty="0" smtClean="0">
                <a:ea typeface="Cambria Math" pitchFamily="18" charset="0"/>
              </a:rPr>
              <a:t>a</a:t>
            </a:r>
            <a:r>
              <a:rPr lang="en-US" sz="2800" dirty="0" smtClean="0"/>
              <a:t>)</a:t>
            </a:r>
            <a:r>
              <a:rPr lang="en-US" sz="2800" i="1" dirty="0" smtClean="0"/>
              <a:t> = </a:t>
            </a:r>
            <a:r>
              <a:rPr lang="en-US" sz="2800" i="1" dirty="0" smtClean="0">
                <a:ea typeface="Cambria Math" pitchFamily="18" charset="0"/>
              </a:rPr>
              <a:t>b</a:t>
            </a:r>
            <a:r>
              <a:rPr lang="en-US" sz="2800" dirty="0" smtClean="0"/>
              <a:t>, </a:t>
            </a:r>
          </a:p>
          <a:p>
            <a:pPr lvl="1"/>
            <a:r>
              <a:rPr lang="en-US" sz="2800" dirty="0" smtClean="0"/>
              <a:t>then </a:t>
            </a:r>
            <a:r>
              <a:rPr lang="en-US" sz="2800" i="1" dirty="0" smtClean="0">
                <a:ea typeface="Cambria Math" pitchFamily="18" charset="0"/>
              </a:rPr>
              <a:t>b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dirty="0" smtClean="0"/>
              <a:t>is called the </a:t>
            </a:r>
            <a:r>
              <a:rPr lang="en-US" sz="2800" b="1" i="1" dirty="0" smtClean="0">
                <a:solidFill>
                  <a:srgbClr val="FF0000"/>
                </a:solidFill>
              </a:rPr>
              <a:t>image</a:t>
            </a:r>
            <a:r>
              <a:rPr lang="en-US" sz="2800" dirty="0" smtClean="0"/>
              <a:t> of </a:t>
            </a:r>
            <a:r>
              <a:rPr lang="en-US" sz="2800" i="1" dirty="0" smtClean="0">
                <a:ea typeface="Cambria Math" pitchFamily="18" charset="0"/>
              </a:rPr>
              <a:t>a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dirty="0" smtClean="0"/>
              <a:t>under </a:t>
            </a:r>
            <a:r>
              <a:rPr lang="en-US" sz="2800" i="1" dirty="0" smtClean="0"/>
              <a:t>f</a:t>
            </a:r>
            <a:r>
              <a:rPr lang="en-US" sz="2800" dirty="0" smtClean="0"/>
              <a:t>.</a:t>
            </a:r>
          </a:p>
          <a:p>
            <a:pPr lvl="1"/>
            <a:r>
              <a:rPr lang="en-US" sz="2800" i="1" dirty="0" smtClean="0">
                <a:ea typeface="Cambria Math" pitchFamily="18" charset="0"/>
              </a:rPr>
              <a:t>a</a:t>
            </a:r>
            <a:r>
              <a:rPr lang="en-US" sz="2800" dirty="0" smtClean="0"/>
              <a:t> is called the </a:t>
            </a:r>
            <a:r>
              <a:rPr lang="en-US" sz="2800" b="1" i="1" dirty="0" err="1" smtClean="0">
                <a:solidFill>
                  <a:srgbClr val="FF0000"/>
                </a:solidFill>
              </a:rPr>
              <a:t>preimage</a:t>
            </a:r>
            <a:r>
              <a:rPr lang="en-US" sz="2800" dirty="0" smtClean="0"/>
              <a:t> of 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b.</a:t>
            </a:r>
          </a:p>
          <a:p>
            <a:r>
              <a:rPr lang="en-US" sz="2800" dirty="0" smtClean="0"/>
              <a:t>The range of </a:t>
            </a:r>
            <a:r>
              <a:rPr lang="en-US" sz="2800" i="1" dirty="0" smtClean="0">
                <a:latin typeface="Constantia" pitchFamily="18" charset="0"/>
              </a:rPr>
              <a:t>f</a:t>
            </a:r>
            <a:r>
              <a:rPr lang="en-US" sz="2800" dirty="0" smtClean="0"/>
              <a:t> is the set of all images of points in </a:t>
            </a:r>
            <a:r>
              <a:rPr lang="en-US" sz="2800" b="1" dirty="0" smtClean="0"/>
              <a:t>A</a:t>
            </a:r>
            <a:r>
              <a:rPr lang="en-US" sz="2800" dirty="0" smtClean="0"/>
              <a:t> under </a:t>
            </a:r>
            <a:r>
              <a:rPr lang="en-US" sz="2800" i="1" dirty="0" smtClean="0"/>
              <a:t>f</a:t>
            </a:r>
            <a:r>
              <a:rPr lang="en-US" sz="2800" dirty="0" smtClean="0"/>
              <a:t>. We denote it by </a:t>
            </a:r>
            <a:r>
              <a:rPr lang="en-US" sz="2800" i="1" dirty="0" smtClean="0"/>
              <a:t>f</a:t>
            </a:r>
            <a:r>
              <a:rPr lang="en-US" sz="2800" dirty="0" smtClean="0"/>
              <a:t>(</a:t>
            </a:r>
            <a:r>
              <a:rPr lang="en-US" sz="2800" i="1" dirty="0" smtClean="0"/>
              <a:t>A</a:t>
            </a:r>
            <a:r>
              <a:rPr lang="en-US" sz="2800" dirty="0" smtClean="0"/>
              <a:t>).</a:t>
            </a:r>
          </a:p>
          <a:p>
            <a:r>
              <a:rPr lang="en-US" sz="2800" dirty="0" smtClean="0"/>
              <a:t>Two functions are </a:t>
            </a:r>
            <a:r>
              <a:rPr lang="en-US" sz="2800" i="1" dirty="0" smtClean="0"/>
              <a:t>equal </a:t>
            </a:r>
            <a:r>
              <a:rPr lang="en-US" sz="2800" dirty="0" smtClean="0"/>
              <a:t>when they have the same domain, the same </a:t>
            </a:r>
            <a:r>
              <a:rPr lang="en-US" sz="2800" dirty="0" err="1" smtClean="0"/>
              <a:t>codomain</a:t>
            </a:r>
            <a:r>
              <a:rPr lang="en-US" sz="2800" dirty="0" smtClean="0"/>
              <a:t> and map each element of the domain to the same element of the </a:t>
            </a:r>
            <a:r>
              <a:rPr lang="en-US" sz="2800" dirty="0" err="1" smtClean="0"/>
              <a:t>codomain</a:t>
            </a:r>
            <a:r>
              <a:rPr lang="en-US" sz="2800" dirty="0" smtClean="0"/>
              <a:t>. </a:t>
            </a:r>
          </a:p>
          <a:p>
            <a:endParaRPr lang="en-US" sz="28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6" name="Picture 5" descr="02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5400" y="1981200"/>
            <a:ext cx="2711196" cy="95707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Functions may be specified in different ways:</a:t>
            </a:r>
          </a:p>
          <a:p>
            <a:pPr lvl="1"/>
            <a:r>
              <a:rPr lang="en-US" dirty="0" smtClean="0"/>
              <a:t>An explicit statement of the assignment.</a:t>
            </a:r>
          </a:p>
          <a:p>
            <a:pPr lvl="2">
              <a:buNone/>
            </a:pPr>
            <a:r>
              <a:rPr lang="en-US" dirty="0" smtClean="0"/>
              <a:t>Students and grades example.</a:t>
            </a:r>
          </a:p>
          <a:p>
            <a:pPr lvl="1"/>
            <a:r>
              <a:rPr lang="en-US" dirty="0" smtClean="0"/>
              <a:t>A formula. </a:t>
            </a:r>
          </a:p>
          <a:p>
            <a:pPr lvl="2">
              <a:buNone/>
            </a:pPr>
            <a:r>
              <a:rPr lang="en-US" i="1" dirty="0" smtClean="0">
                <a:ea typeface="Cambria Math" pitchFamily="18" charset="0"/>
              </a:rPr>
              <a:t>f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= 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+ 1</a:t>
            </a:r>
            <a:endParaRPr lang="en-US" dirty="0" smtClean="0"/>
          </a:p>
          <a:p>
            <a:pPr lvl="1"/>
            <a:r>
              <a:rPr lang="en-US" dirty="0" smtClean="0"/>
              <a:t>A computer program.</a:t>
            </a:r>
          </a:p>
          <a:p>
            <a:pPr lvl="2"/>
            <a:r>
              <a:rPr lang="en-US" dirty="0" smtClean="0"/>
              <a:t>A Java program that when given an integer </a:t>
            </a:r>
            <a:r>
              <a:rPr lang="en-US" i="1" dirty="0" smtClean="0"/>
              <a:t>n</a:t>
            </a:r>
            <a:r>
              <a:rPr lang="en-US" dirty="0" smtClean="0"/>
              <a:t>, produces the </a:t>
            </a:r>
            <a:r>
              <a:rPr lang="en-US" i="1" dirty="0" smtClean="0"/>
              <a:t>n</a:t>
            </a:r>
            <a:r>
              <a:rPr lang="en-US" dirty="0" smtClean="0"/>
              <a:t>th Fibonacci Number (covered in the next section and also in Chapter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57200" y="1905000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f</a:t>
            </a:r>
            <a:r>
              <a:rPr lang="en-US" sz="3200" dirty="0" smtClean="0"/>
              <a:t>(a) = ?</a:t>
            </a:r>
            <a:endParaRPr lang="en-US" sz="3200" dirty="0"/>
          </a:p>
        </p:txBody>
      </p:sp>
      <p:grpSp>
        <p:nvGrpSpPr>
          <p:cNvPr id="29" name="Group 28"/>
          <p:cNvGrpSpPr/>
          <p:nvPr/>
        </p:nvGrpSpPr>
        <p:grpSpPr>
          <a:xfrm>
            <a:off x="5257800" y="1752600"/>
            <a:ext cx="2667000" cy="3200400"/>
            <a:chOff x="3048000" y="1219200"/>
            <a:chExt cx="3276600" cy="3733800"/>
          </a:xfrm>
        </p:grpSpPr>
        <p:sp>
          <p:nvSpPr>
            <p:cNvPr id="9" name="Flowchart: Connector 8"/>
            <p:cNvSpPr/>
            <p:nvPr/>
          </p:nvSpPr>
          <p:spPr>
            <a:xfrm>
              <a:off x="5715000" y="32766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lowchart: Connector 3"/>
            <p:cNvSpPr/>
            <p:nvPr/>
          </p:nvSpPr>
          <p:spPr>
            <a:xfrm>
              <a:off x="3124200" y="2971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lowchart: Connector 4"/>
            <p:cNvSpPr/>
            <p:nvPr/>
          </p:nvSpPr>
          <p:spPr>
            <a:xfrm>
              <a:off x="3124200" y="3733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lowchart: Connector 5"/>
            <p:cNvSpPr/>
            <p:nvPr/>
          </p:nvSpPr>
          <p:spPr>
            <a:xfrm>
              <a:off x="3124200" y="20574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lowchart: Connector 6"/>
            <p:cNvSpPr/>
            <p:nvPr/>
          </p:nvSpPr>
          <p:spPr>
            <a:xfrm>
              <a:off x="3124200" y="4495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lowchart: Connector 7"/>
            <p:cNvSpPr/>
            <p:nvPr/>
          </p:nvSpPr>
          <p:spPr>
            <a:xfrm>
              <a:off x="5715000" y="24384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lowchart: Connector 10"/>
            <p:cNvSpPr/>
            <p:nvPr/>
          </p:nvSpPr>
          <p:spPr>
            <a:xfrm>
              <a:off x="5715000" y="43434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48000" y="1219200"/>
              <a:ext cx="685800" cy="825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i="1" dirty="0" smtClean="0"/>
                <a:t>A</a:t>
              </a:r>
              <a:endParaRPr lang="en-US" sz="4000" i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638800" y="1219200"/>
              <a:ext cx="685800" cy="825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i="1" dirty="0" smtClean="0"/>
                <a:t>B</a:t>
              </a:r>
              <a:endParaRPr lang="en-US" sz="4000" i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00400" y="21336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200400" y="30480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00400" y="38100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200400" y="44958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791200" y="2514600"/>
              <a:ext cx="3048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791200" y="33528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791200" y="44196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z</a:t>
              </a:r>
              <a:endParaRPr lang="en-US" dirty="0"/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>
              <a:off x="3657600" y="3200400"/>
              <a:ext cx="19812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stCxn id="6" idx="6"/>
            </p:cNvCxnSpPr>
            <p:nvPr/>
          </p:nvCxnSpPr>
          <p:spPr>
            <a:xfrm>
              <a:off x="3581400" y="2286000"/>
              <a:ext cx="2209800" cy="19812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3733800" y="4038600"/>
              <a:ext cx="1905000" cy="3810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3657600" y="4724400"/>
              <a:ext cx="1828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>
          <a:xfrm>
            <a:off x="2133600" y="18288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z</a:t>
            </a:r>
            <a:endParaRPr lang="en-US" sz="3200" dirty="0"/>
          </a:p>
        </p:txBody>
      </p:sp>
      <p:sp>
        <p:nvSpPr>
          <p:cNvPr id="33" name="TextBox 32"/>
          <p:cNvSpPr txBox="1"/>
          <p:nvPr/>
        </p:nvSpPr>
        <p:spPr>
          <a:xfrm>
            <a:off x="152400" y="2590800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image of d is ?</a:t>
            </a:r>
            <a:endParaRPr lang="en-US" sz="3200" dirty="0"/>
          </a:p>
        </p:txBody>
      </p:sp>
      <p:sp>
        <p:nvSpPr>
          <p:cNvPr id="35" name="TextBox 34"/>
          <p:cNvSpPr txBox="1"/>
          <p:nvPr/>
        </p:nvSpPr>
        <p:spPr>
          <a:xfrm>
            <a:off x="3733800" y="25908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z</a:t>
            </a:r>
            <a:endParaRPr lang="en-US" sz="3200" dirty="0"/>
          </a:p>
        </p:txBody>
      </p:sp>
      <p:sp>
        <p:nvSpPr>
          <p:cNvPr id="36" name="TextBox 35"/>
          <p:cNvSpPr txBox="1"/>
          <p:nvPr/>
        </p:nvSpPr>
        <p:spPr>
          <a:xfrm>
            <a:off x="304800" y="3352800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domain of f is ?</a:t>
            </a:r>
            <a:endParaRPr lang="en-US" sz="3200" dirty="0"/>
          </a:p>
        </p:txBody>
      </p:sp>
      <p:sp>
        <p:nvSpPr>
          <p:cNvPr id="38" name="TextBox 37"/>
          <p:cNvSpPr txBox="1"/>
          <p:nvPr/>
        </p:nvSpPr>
        <p:spPr>
          <a:xfrm>
            <a:off x="3962400" y="33528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A</a:t>
            </a:r>
            <a:endParaRPr lang="en-US" sz="3200" i="1" dirty="0"/>
          </a:p>
        </p:txBody>
      </p:sp>
      <p:sp>
        <p:nvSpPr>
          <p:cNvPr id="39" name="TextBox 38"/>
          <p:cNvSpPr txBox="1"/>
          <p:nvPr/>
        </p:nvSpPr>
        <p:spPr>
          <a:xfrm>
            <a:off x="152400" y="4038600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</a:t>
            </a:r>
            <a:r>
              <a:rPr lang="en-US" sz="3200" dirty="0" err="1" smtClean="0"/>
              <a:t>codomain</a:t>
            </a:r>
            <a:r>
              <a:rPr lang="en-US" sz="3200" dirty="0" smtClean="0"/>
              <a:t> of f is ?</a:t>
            </a:r>
            <a:endParaRPr lang="en-US" sz="3200" dirty="0"/>
          </a:p>
        </p:txBody>
      </p:sp>
      <p:sp>
        <p:nvSpPr>
          <p:cNvPr id="40" name="TextBox 39"/>
          <p:cNvSpPr txBox="1"/>
          <p:nvPr/>
        </p:nvSpPr>
        <p:spPr>
          <a:xfrm>
            <a:off x="4267200" y="40386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B</a:t>
            </a:r>
            <a:endParaRPr lang="en-US" sz="3200" i="1" dirty="0"/>
          </a:p>
        </p:txBody>
      </p:sp>
      <p:sp>
        <p:nvSpPr>
          <p:cNvPr id="41" name="TextBox 40"/>
          <p:cNvSpPr txBox="1"/>
          <p:nvPr/>
        </p:nvSpPr>
        <p:spPr>
          <a:xfrm>
            <a:off x="152400" y="4724400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</a:t>
            </a:r>
            <a:r>
              <a:rPr lang="en-US" sz="3200" dirty="0" err="1" smtClean="0"/>
              <a:t>preimage</a:t>
            </a:r>
            <a:r>
              <a:rPr lang="en-US" sz="3200" dirty="0" smtClean="0"/>
              <a:t> of y is ?</a:t>
            </a:r>
            <a:endParaRPr lang="en-US" sz="3200" dirty="0"/>
          </a:p>
        </p:txBody>
      </p:sp>
      <p:sp>
        <p:nvSpPr>
          <p:cNvPr id="42" name="TextBox 41"/>
          <p:cNvSpPr txBox="1"/>
          <p:nvPr/>
        </p:nvSpPr>
        <p:spPr>
          <a:xfrm>
            <a:off x="4114800" y="47244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</a:t>
            </a:r>
            <a:endParaRPr lang="en-US" sz="3200" dirty="0"/>
          </a:p>
        </p:txBody>
      </p:sp>
      <p:sp>
        <p:nvSpPr>
          <p:cNvPr id="43" name="TextBox 42"/>
          <p:cNvSpPr txBox="1"/>
          <p:nvPr/>
        </p:nvSpPr>
        <p:spPr>
          <a:xfrm>
            <a:off x="457200" y="548640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f</a:t>
            </a:r>
            <a:r>
              <a:rPr lang="en-US" sz="3200" dirty="0" smtClean="0"/>
              <a:t>(</a:t>
            </a:r>
            <a:r>
              <a:rPr lang="en-US" sz="3200" i="1" dirty="0" smtClean="0"/>
              <a:t>A</a:t>
            </a:r>
            <a:r>
              <a:rPr lang="en-US" sz="3200" dirty="0" smtClean="0"/>
              <a:t>) = ?</a:t>
            </a:r>
            <a:endParaRPr lang="en-US" sz="3200" dirty="0"/>
          </a:p>
        </p:txBody>
      </p:sp>
      <p:sp>
        <p:nvSpPr>
          <p:cNvPr id="44" name="TextBox 43"/>
          <p:cNvSpPr txBox="1"/>
          <p:nvPr/>
        </p:nvSpPr>
        <p:spPr>
          <a:xfrm>
            <a:off x="6477000" y="6019800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{</a:t>
            </a:r>
            <a:r>
              <a:rPr lang="en-US" sz="3200" dirty="0" err="1" smtClean="0"/>
              <a:t>a,c,d</a:t>
            </a:r>
            <a:r>
              <a:rPr lang="en-US" sz="3200" dirty="0" smtClean="0"/>
              <a:t>}</a:t>
            </a:r>
            <a:endParaRPr lang="en-US" sz="3200" dirty="0"/>
          </a:p>
        </p:txBody>
      </p:sp>
      <p:sp>
        <p:nvSpPr>
          <p:cNvPr id="45" name="TextBox 44"/>
          <p:cNvSpPr txBox="1"/>
          <p:nvPr/>
        </p:nvSpPr>
        <p:spPr>
          <a:xfrm>
            <a:off x="304800" y="6096000"/>
            <a:ext cx="601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</a:t>
            </a:r>
            <a:r>
              <a:rPr lang="en-US" sz="3200" dirty="0" err="1" smtClean="0"/>
              <a:t>preimage</a:t>
            </a:r>
            <a:r>
              <a:rPr lang="en-US" sz="3200" dirty="0" smtClean="0"/>
              <a:t>(s) of z is (are) ?</a:t>
            </a:r>
            <a:endParaRPr lang="en-US" sz="3200" dirty="0"/>
          </a:p>
        </p:txBody>
      </p:sp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35" grpId="0"/>
      <p:bldP spid="36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on Functions and Sets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                        and  S is a subset of A, then 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2514600" y="2590800"/>
            <a:ext cx="3317558" cy="382905"/>
          </a:xfrm>
          <a:prstGeom prst="rect">
            <a:avLst/>
          </a:prstGeom>
        </p:spPr>
      </p:pic>
      <p:pic>
        <p:nvPicPr>
          <p:cNvPr id="5" name="Picture 4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143000" y="2057400"/>
            <a:ext cx="1688783" cy="345758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943600" y="2971800"/>
            <a:ext cx="2667000" cy="3200400"/>
            <a:chOff x="3048000" y="1219200"/>
            <a:chExt cx="3276600" cy="3733800"/>
          </a:xfrm>
        </p:grpSpPr>
        <p:sp>
          <p:nvSpPr>
            <p:cNvPr id="7" name="Flowchart: Connector 6"/>
            <p:cNvSpPr/>
            <p:nvPr/>
          </p:nvSpPr>
          <p:spPr>
            <a:xfrm>
              <a:off x="5715000" y="32766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lowchart: Connector 7"/>
            <p:cNvSpPr/>
            <p:nvPr/>
          </p:nvSpPr>
          <p:spPr>
            <a:xfrm>
              <a:off x="3124200" y="2971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lowchart: Connector 8"/>
            <p:cNvSpPr/>
            <p:nvPr/>
          </p:nvSpPr>
          <p:spPr>
            <a:xfrm>
              <a:off x="3124200" y="3733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Connector 9"/>
            <p:cNvSpPr/>
            <p:nvPr/>
          </p:nvSpPr>
          <p:spPr>
            <a:xfrm>
              <a:off x="3124200" y="20574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lowchart: Connector 10"/>
            <p:cNvSpPr/>
            <p:nvPr/>
          </p:nvSpPr>
          <p:spPr>
            <a:xfrm>
              <a:off x="3124200" y="4495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lowchart: Connector 11"/>
            <p:cNvSpPr/>
            <p:nvPr/>
          </p:nvSpPr>
          <p:spPr>
            <a:xfrm>
              <a:off x="5715000" y="24384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lowchart: Connector 12"/>
            <p:cNvSpPr/>
            <p:nvPr/>
          </p:nvSpPr>
          <p:spPr>
            <a:xfrm>
              <a:off x="5715000" y="43434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048000" y="1219200"/>
              <a:ext cx="685800" cy="825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i="1" dirty="0" smtClean="0"/>
                <a:t>A</a:t>
              </a:r>
              <a:endParaRPr lang="en-US" sz="4000" i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638800" y="1219200"/>
              <a:ext cx="685800" cy="825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i="1" dirty="0" smtClean="0"/>
                <a:t>B</a:t>
              </a:r>
              <a:endParaRPr lang="en-US" sz="4000" i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200400" y="21336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200400" y="30480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00400" y="38100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00400" y="44958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791200" y="25146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791200" y="33528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791200" y="44196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z</a:t>
              </a:r>
              <a:endParaRPr lang="en-US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3657600" y="3200400"/>
              <a:ext cx="19812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0" idx="6"/>
            </p:cNvCxnSpPr>
            <p:nvPr/>
          </p:nvCxnSpPr>
          <p:spPr>
            <a:xfrm>
              <a:off x="3581400" y="2286000"/>
              <a:ext cx="2209800" cy="19812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3733800" y="4038600"/>
              <a:ext cx="1905000" cy="3810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3657600" y="4724400"/>
              <a:ext cx="1828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1524000" y="46482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f </a:t>
            </a:r>
            <a:r>
              <a:rPr lang="en-US" sz="3200" dirty="0" smtClean="0"/>
              <a:t>{</a:t>
            </a:r>
            <a:r>
              <a:rPr lang="en-US" sz="3200" dirty="0" err="1" smtClean="0"/>
              <a:t>c,d</a:t>
            </a:r>
            <a:r>
              <a:rPr lang="en-US" sz="3200" dirty="0" smtClean="0"/>
              <a:t>} is ?</a:t>
            </a:r>
            <a:endParaRPr lang="en-US" sz="3200" dirty="0"/>
          </a:p>
        </p:txBody>
      </p:sp>
      <p:sp>
        <p:nvSpPr>
          <p:cNvPr id="28" name="TextBox 27"/>
          <p:cNvSpPr txBox="1"/>
          <p:nvPr/>
        </p:nvSpPr>
        <p:spPr>
          <a:xfrm>
            <a:off x="3962400" y="381000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{</a:t>
            </a:r>
            <a:r>
              <a:rPr lang="en-US" sz="2400" dirty="0" err="1" smtClean="0"/>
              <a:t>y,z</a:t>
            </a: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1524000" y="37338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f </a:t>
            </a:r>
            <a:r>
              <a:rPr lang="en-US" sz="3200" dirty="0" smtClean="0"/>
              <a:t>{</a:t>
            </a:r>
            <a:r>
              <a:rPr lang="en-US" sz="3200" dirty="0" err="1" smtClean="0"/>
              <a:t>a,b,c</a:t>
            </a:r>
            <a:r>
              <a:rPr lang="en-US" sz="3200" dirty="0" smtClean="0"/>
              <a:t>,} is ?</a:t>
            </a:r>
            <a:endParaRPr lang="en-US" sz="3200" dirty="0"/>
          </a:p>
        </p:txBody>
      </p:sp>
      <p:sp>
        <p:nvSpPr>
          <p:cNvPr id="30" name="TextBox 29"/>
          <p:cNvSpPr txBox="1"/>
          <p:nvPr/>
        </p:nvSpPr>
        <p:spPr>
          <a:xfrm>
            <a:off x="4038600" y="47244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{</a:t>
            </a:r>
            <a:r>
              <a:rPr lang="en-US" sz="2400" i="1" dirty="0" smtClean="0"/>
              <a:t>z</a:t>
            </a: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Injections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A function f is said to be </a:t>
            </a:r>
            <a:r>
              <a:rPr lang="en-US" b="1" i="1" dirty="0" smtClean="0">
                <a:solidFill>
                  <a:srgbClr val="FF0000"/>
                </a:solidFill>
              </a:rPr>
              <a:t>one-to-one</a:t>
            </a:r>
            <a:r>
              <a:rPr lang="en-US" dirty="0" smtClean="0"/>
              <a:t> ,  or </a:t>
            </a:r>
            <a:r>
              <a:rPr lang="en-US" i="1" dirty="0" smtClean="0"/>
              <a:t>injective</a:t>
            </a:r>
            <a:r>
              <a:rPr lang="en-US" dirty="0" smtClean="0"/>
              <a:t>, if and only if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a</a:t>
            </a:r>
            <a:r>
              <a:rPr lang="en-US" dirty="0" smtClean="0"/>
              <a:t>) =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b</a:t>
            </a:r>
            <a:r>
              <a:rPr lang="en-US" dirty="0" smtClean="0"/>
              <a:t>) implies that  </a:t>
            </a:r>
            <a:r>
              <a:rPr lang="en-US" i="1" dirty="0" smtClean="0"/>
              <a:t>a</a:t>
            </a:r>
            <a:r>
              <a:rPr lang="en-US" dirty="0" smtClean="0"/>
              <a:t> = </a:t>
            </a:r>
            <a:r>
              <a:rPr lang="en-US" i="1" dirty="0" smtClean="0"/>
              <a:t>b</a:t>
            </a:r>
            <a:r>
              <a:rPr lang="en-US" dirty="0" smtClean="0"/>
              <a:t> for all </a:t>
            </a:r>
            <a:r>
              <a:rPr lang="en-US" i="1" dirty="0" smtClean="0"/>
              <a:t>a</a:t>
            </a:r>
            <a:r>
              <a:rPr lang="en-US" dirty="0" smtClean="0"/>
              <a:t> and </a:t>
            </a:r>
            <a:r>
              <a:rPr lang="en-US" i="1" dirty="0" smtClean="0"/>
              <a:t>b</a:t>
            </a:r>
            <a:r>
              <a:rPr lang="en-US" dirty="0" smtClean="0"/>
              <a:t> in the domain of </a:t>
            </a:r>
            <a:r>
              <a:rPr lang="en-US" i="1" dirty="0" smtClean="0"/>
              <a:t>f</a:t>
            </a:r>
            <a:r>
              <a:rPr lang="en-US" dirty="0" smtClean="0"/>
              <a:t>. A function is said to be an </a:t>
            </a:r>
            <a:r>
              <a:rPr lang="en-US" b="1" i="1" dirty="0" smtClean="0">
                <a:solidFill>
                  <a:srgbClr val="FF0000"/>
                </a:solidFill>
              </a:rPr>
              <a:t>injection</a:t>
            </a:r>
            <a:r>
              <a:rPr lang="en-US" dirty="0" smtClean="0"/>
              <a:t> if it is one-to-one.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638800" y="3352800"/>
            <a:ext cx="2438400" cy="3276600"/>
            <a:chOff x="3048000" y="1219200"/>
            <a:chExt cx="3429000" cy="4495800"/>
          </a:xfrm>
        </p:grpSpPr>
        <p:sp>
          <p:nvSpPr>
            <p:cNvPr id="8" name="Flowchart: Connector 7"/>
            <p:cNvSpPr/>
            <p:nvPr/>
          </p:nvSpPr>
          <p:spPr>
            <a:xfrm>
              <a:off x="5791200" y="19812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867400" y="27432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v</a:t>
              </a:r>
              <a:endParaRPr lang="en-US" dirty="0"/>
            </a:p>
          </p:txBody>
        </p:sp>
        <p:sp>
          <p:nvSpPr>
            <p:cNvPr id="10" name="Flowchart: Connector 9"/>
            <p:cNvSpPr/>
            <p:nvPr/>
          </p:nvSpPr>
          <p:spPr>
            <a:xfrm>
              <a:off x="5791200" y="5257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867400" y="53340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w</a:t>
              </a:r>
              <a:endParaRPr lang="en-US" dirty="0"/>
            </a:p>
          </p:txBody>
        </p:sp>
        <p:grpSp>
          <p:nvGrpSpPr>
            <p:cNvPr id="12" name="Group 34"/>
            <p:cNvGrpSpPr/>
            <p:nvPr/>
          </p:nvGrpSpPr>
          <p:grpSpPr>
            <a:xfrm>
              <a:off x="3048000" y="1219200"/>
              <a:ext cx="3429000" cy="4114800"/>
              <a:chOff x="3048000" y="1219200"/>
              <a:chExt cx="3429000" cy="4114800"/>
            </a:xfrm>
          </p:grpSpPr>
          <p:sp>
            <p:nvSpPr>
              <p:cNvPr id="13" name="Flowchart: Connector 12"/>
              <p:cNvSpPr/>
              <p:nvPr/>
            </p:nvSpPr>
            <p:spPr>
              <a:xfrm>
                <a:off x="3124200" y="2971800"/>
                <a:ext cx="457200" cy="457200"/>
              </a:xfrm>
              <a:prstGeom prst="flowChartConnector">
                <a:avLst/>
              </a:prstGeom>
              <a:solidFill>
                <a:srgbClr val="4F81BD">
                  <a:alpha val="27059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Flowchart: Connector 13"/>
              <p:cNvSpPr/>
              <p:nvPr/>
            </p:nvSpPr>
            <p:spPr>
              <a:xfrm>
                <a:off x="3124200" y="3733800"/>
                <a:ext cx="457200" cy="457200"/>
              </a:xfrm>
              <a:prstGeom prst="flowChartConnector">
                <a:avLst/>
              </a:prstGeom>
              <a:solidFill>
                <a:srgbClr val="4F81BD">
                  <a:alpha val="27059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Flowchart: Connector 14"/>
              <p:cNvSpPr/>
              <p:nvPr/>
            </p:nvSpPr>
            <p:spPr>
              <a:xfrm>
                <a:off x="3124200" y="2057400"/>
                <a:ext cx="457200" cy="457200"/>
              </a:xfrm>
              <a:prstGeom prst="flowChartConnector">
                <a:avLst/>
              </a:prstGeom>
              <a:solidFill>
                <a:srgbClr val="4F81BD">
                  <a:alpha val="27059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lowchart: Connector 6"/>
              <p:cNvSpPr/>
              <p:nvPr/>
            </p:nvSpPr>
            <p:spPr>
              <a:xfrm>
                <a:off x="3124200" y="4495800"/>
                <a:ext cx="457200" cy="457200"/>
              </a:xfrm>
              <a:prstGeom prst="flowChartConnector">
                <a:avLst/>
              </a:prstGeom>
              <a:solidFill>
                <a:srgbClr val="4F81BD">
                  <a:alpha val="27059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lowchart: Connector 16"/>
              <p:cNvSpPr/>
              <p:nvPr/>
            </p:nvSpPr>
            <p:spPr>
              <a:xfrm>
                <a:off x="5715000" y="3276600"/>
                <a:ext cx="457200" cy="457200"/>
              </a:xfrm>
              <a:prstGeom prst="flowChartConnector">
                <a:avLst/>
              </a:prstGeom>
              <a:solidFill>
                <a:srgbClr val="4F81BD">
                  <a:alpha val="27059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lowchart: Connector 17"/>
              <p:cNvSpPr/>
              <p:nvPr/>
            </p:nvSpPr>
            <p:spPr>
              <a:xfrm>
                <a:off x="5791200" y="4191000"/>
                <a:ext cx="457200" cy="457200"/>
              </a:xfrm>
              <a:prstGeom prst="flowChartConnector">
                <a:avLst/>
              </a:prstGeom>
              <a:solidFill>
                <a:srgbClr val="4F81BD">
                  <a:alpha val="27059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3048000" y="1219200"/>
                <a:ext cx="6858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b="1" dirty="0" smtClean="0"/>
                  <a:t>A</a:t>
                </a:r>
                <a:endParaRPr lang="en-US" sz="4000" b="1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791200" y="1219200"/>
                <a:ext cx="6858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b="1" dirty="0" smtClean="0"/>
                  <a:t>B</a:t>
                </a:r>
                <a:endParaRPr lang="en-US" sz="4000" b="1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200400" y="2133600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a</a:t>
                </a:r>
                <a:endParaRPr lang="en-US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200400" y="3048000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b</a:t>
                </a:r>
                <a:endParaRPr lang="en-US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200400" y="3810000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</a:t>
                </a:r>
                <a:endParaRPr lang="en-US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200400" y="4495800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</a:t>
                </a:r>
                <a:endParaRPr lang="en-US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5867400" y="2057400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x</a:t>
                </a:r>
                <a:endParaRPr lang="en-US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5791200" y="3352800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y</a:t>
                </a:r>
                <a:endParaRPr lang="en-US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5867400" y="4267200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z</a:t>
                </a:r>
                <a:endParaRPr lang="en-US" dirty="0"/>
              </a:p>
            </p:txBody>
          </p:sp>
          <p:cxnSp>
            <p:nvCxnSpPr>
              <p:cNvPr id="28" name="Straight Arrow Connector 27"/>
              <p:cNvCxnSpPr/>
              <p:nvPr/>
            </p:nvCxnSpPr>
            <p:spPr>
              <a:xfrm>
                <a:off x="3657600" y="3200400"/>
                <a:ext cx="1981200" cy="3048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>
                <a:stCxn id="15" idx="6"/>
              </p:cNvCxnSpPr>
              <p:nvPr/>
            </p:nvCxnSpPr>
            <p:spPr>
              <a:xfrm>
                <a:off x="3581400" y="2286000"/>
                <a:ext cx="2209800" cy="19812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Flowchart: Connector 29"/>
              <p:cNvSpPr/>
              <p:nvPr/>
            </p:nvSpPr>
            <p:spPr>
              <a:xfrm>
                <a:off x="5834062" y="2735447"/>
                <a:ext cx="457200" cy="457201"/>
              </a:xfrm>
              <a:prstGeom prst="flowChartConnector">
                <a:avLst/>
              </a:prstGeom>
              <a:solidFill>
                <a:srgbClr val="4F81BD">
                  <a:alpha val="27059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1" name="Straight Arrow Connector 30"/>
              <p:cNvCxnSpPr/>
              <p:nvPr/>
            </p:nvCxnSpPr>
            <p:spPr>
              <a:xfrm flipV="1">
                <a:off x="3657600" y="2286000"/>
                <a:ext cx="2057400" cy="15240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/>
              <p:nvPr/>
            </p:nvCxnSpPr>
            <p:spPr>
              <a:xfrm>
                <a:off x="3657600" y="4724400"/>
                <a:ext cx="2057400" cy="6096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050" name="Picture 2" descr="C:\Documents and Settings\Richard Scherl\Local Settings\Temporary Internet Files\Content.IE5\X53FR289\MC90034747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4343400"/>
            <a:ext cx="1806854" cy="1752905"/>
          </a:xfrm>
          <a:prstGeom prst="rect">
            <a:avLst/>
          </a:prstGeom>
          <a:noFill/>
        </p:spPr>
      </p:pic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Surjections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Definition</a:t>
            </a:r>
            <a:r>
              <a:rPr lang="en-US" dirty="0" smtClean="0"/>
              <a:t>: A function </a:t>
            </a:r>
            <a:r>
              <a:rPr lang="en-US" i="1" dirty="0" smtClean="0"/>
              <a:t>f</a:t>
            </a:r>
            <a:r>
              <a:rPr lang="en-US" dirty="0" smtClean="0"/>
              <a:t> from </a:t>
            </a:r>
            <a:r>
              <a:rPr lang="en-US" i="1" dirty="0" smtClean="0"/>
              <a:t>A</a:t>
            </a:r>
            <a:r>
              <a:rPr lang="en-US" dirty="0" smtClean="0"/>
              <a:t> to </a:t>
            </a:r>
            <a:r>
              <a:rPr lang="en-US" i="1" dirty="0" smtClean="0"/>
              <a:t>B</a:t>
            </a:r>
            <a:r>
              <a:rPr lang="en-US" dirty="0" smtClean="0"/>
              <a:t> is called </a:t>
            </a:r>
            <a:r>
              <a:rPr lang="en-US" b="1" i="1" dirty="0" smtClean="0">
                <a:solidFill>
                  <a:srgbClr val="FF0000"/>
                </a:solidFill>
              </a:rPr>
              <a:t>onto</a:t>
            </a:r>
            <a:r>
              <a:rPr lang="en-US" dirty="0" smtClean="0"/>
              <a:t> or </a:t>
            </a:r>
            <a:r>
              <a:rPr lang="en-US" i="1" dirty="0" err="1" smtClean="0"/>
              <a:t>surjective</a:t>
            </a:r>
            <a:r>
              <a:rPr lang="en-US" dirty="0" smtClean="0"/>
              <a:t>, if and only if for every element               there is an element               with                   .  A function </a:t>
            </a:r>
            <a:r>
              <a:rPr lang="en-US" i="1" dirty="0" smtClean="0"/>
              <a:t>f</a:t>
            </a:r>
            <a:r>
              <a:rPr lang="en-US" b="1" dirty="0" smtClean="0"/>
              <a:t> </a:t>
            </a:r>
            <a:r>
              <a:rPr lang="en-US" dirty="0" smtClean="0"/>
              <a:t>is called a </a:t>
            </a:r>
            <a:r>
              <a:rPr lang="en-US" b="1" i="1" dirty="0" smtClean="0">
                <a:solidFill>
                  <a:srgbClr val="FF0000"/>
                </a:solidFill>
              </a:rPr>
              <a:t>surjection</a:t>
            </a:r>
            <a:r>
              <a:rPr lang="en-US" dirty="0" smtClean="0"/>
              <a:t> if it is onto.</a:t>
            </a:r>
            <a:endParaRPr lang="en-US" dirty="0"/>
          </a:p>
        </p:txBody>
      </p:sp>
      <p:pic>
        <p:nvPicPr>
          <p:cNvPr id="4" name="Picture 3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6934200" y="2438400"/>
            <a:ext cx="900113" cy="282893"/>
          </a:xfrm>
          <a:prstGeom prst="rect">
            <a:avLst/>
          </a:prstGeom>
        </p:spPr>
      </p:pic>
      <p:pic>
        <p:nvPicPr>
          <p:cNvPr id="5" name="Picture 4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3657600" y="2819400"/>
            <a:ext cx="925830" cy="285750"/>
          </a:xfrm>
          <a:prstGeom prst="rect">
            <a:avLst/>
          </a:prstGeom>
        </p:spPr>
      </p:pic>
      <p:pic>
        <p:nvPicPr>
          <p:cNvPr id="6" name="Picture 5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5486400" y="2819400"/>
            <a:ext cx="1365885" cy="382905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4724400" y="3886200"/>
            <a:ext cx="2575560" cy="2590800"/>
            <a:chOff x="3048000" y="985838"/>
            <a:chExt cx="3408829" cy="3967162"/>
          </a:xfrm>
        </p:grpSpPr>
        <p:sp>
          <p:nvSpPr>
            <p:cNvPr id="8" name="Flowchart: Connector 7"/>
            <p:cNvSpPr/>
            <p:nvPr/>
          </p:nvSpPr>
          <p:spPr>
            <a:xfrm>
              <a:off x="3124200" y="2971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lowchart: Connector 8"/>
            <p:cNvSpPr/>
            <p:nvPr/>
          </p:nvSpPr>
          <p:spPr>
            <a:xfrm>
              <a:off x="3124200" y="3733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Connector 9"/>
            <p:cNvSpPr/>
            <p:nvPr/>
          </p:nvSpPr>
          <p:spPr>
            <a:xfrm>
              <a:off x="3124200" y="20574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lowchart: Connector 10"/>
            <p:cNvSpPr/>
            <p:nvPr/>
          </p:nvSpPr>
          <p:spPr>
            <a:xfrm>
              <a:off x="3124200" y="4495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lowchart: Connector 11"/>
            <p:cNvSpPr/>
            <p:nvPr/>
          </p:nvSpPr>
          <p:spPr>
            <a:xfrm>
              <a:off x="5791200" y="19812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lowchart: Connector 12"/>
            <p:cNvSpPr/>
            <p:nvPr/>
          </p:nvSpPr>
          <p:spPr>
            <a:xfrm>
              <a:off x="5715000" y="32766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lowchart: Connector 13"/>
            <p:cNvSpPr/>
            <p:nvPr/>
          </p:nvSpPr>
          <p:spPr>
            <a:xfrm>
              <a:off x="5715000" y="43434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48000" y="985838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A</a:t>
              </a:r>
              <a:endParaRPr lang="en-US" sz="40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771029" y="985838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B</a:t>
              </a:r>
              <a:endParaRPr lang="en-US" sz="400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148853" y="2035969"/>
              <a:ext cx="304800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48853" y="2969419"/>
              <a:ext cx="304800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148853" y="3669506"/>
              <a:ext cx="304800" cy="5655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148853" y="4486275"/>
              <a:ext cx="304800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71882" y="1919288"/>
              <a:ext cx="304800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771029" y="3202781"/>
              <a:ext cx="304800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771029" y="4252913"/>
              <a:ext cx="304800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z</a:t>
              </a:r>
              <a:endParaRPr lang="en-US" dirty="0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3657600" y="3200400"/>
              <a:ext cx="19812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0" idx="6"/>
            </p:cNvCxnSpPr>
            <p:nvPr/>
          </p:nvCxnSpPr>
          <p:spPr>
            <a:xfrm>
              <a:off x="3581400" y="2286000"/>
              <a:ext cx="2209800" cy="19812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3657600" y="2286000"/>
              <a:ext cx="2057400" cy="15240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V="1">
              <a:off x="3657600" y="4572000"/>
              <a:ext cx="1981200" cy="228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Bijections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A function f is a </a:t>
            </a:r>
            <a:r>
              <a:rPr lang="en-US" b="1" i="1" dirty="0" smtClean="0">
                <a:solidFill>
                  <a:srgbClr val="FF0000"/>
                </a:solidFill>
              </a:rPr>
              <a:t>one-to-one correspondence</a:t>
            </a:r>
            <a:r>
              <a:rPr lang="en-US" dirty="0" smtClean="0"/>
              <a:t>, or a </a:t>
            </a:r>
            <a:r>
              <a:rPr lang="en-US" b="1" i="1" dirty="0" err="1" smtClean="0">
                <a:solidFill>
                  <a:srgbClr val="FF0000"/>
                </a:solidFill>
              </a:rPr>
              <a:t>bijection</a:t>
            </a:r>
            <a:r>
              <a:rPr lang="en-US" dirty="0" smtClean="0"/>
              <a:t>, if it is </a:t>
            </a:r>
            <a:r>
              <a:rPr lang="en-US" b="1" dirty="0" smtClean="0">
                <a:solidFill>
                  <a:srgbClr val="FF0000"/>
                </a:solidFill>
              </a:rPr>
              <a:t>both one-to-one and onto</a:t>
            </a:r>
            <a:r>
              <a:rPr lang="en-US" dirty="0" smtClean="0"/>
              <a:t> (</a:t>
            </a:r>
            <a:r>
              <a:rPr lang="en-US" dirty="0" err="1" smtClean="0"/>
              <a:t>surjective</a:t>
            </a:r>
            <a:r>
              <a:rPr lang="en-US" dirty="0" smtClean="0"/>
              <a:t> and injective).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648200" y="3429000"/>
            <a:ext cx="2956560" cy="3048000"/>
            <a:chOff x="3048000" y="1219200"/>
            <a:chExt cx="3411415" cy="4495800"/>
          </a:xfrm>
        </p:grpSpPr>
        <p:sp>
          <p:nvSpPr>
            <p:cNvPr id="5" name="Flowchart: Connector 4"/>
            <p:cNvSpPr/>
            <p:nvPr/>
          </p:nvSpPr>
          <p:spPr>
            <a:xfrm>
              <a:off x="3124200" y="2971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lowchart: Connector 5"/>
            <p:cNvSpPr/>
            <p:nvPr/>
          </p:nvSpPr>
          <p:spPr>
            <a:xfrm>
              <a:off x="3124200" y="3733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lowchart: Connector 6"/>
            <p:cNvSpPr/>
            <p:nvPr/>
          </p:nvSpPr>
          <p:spPr>
            <a:xfrm>
              <a:off x="3124200" y="20574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lowchart: Connector 7"/>
            <p:cNvSpPr/>
            <p:nvPr/>
          </p:nvSpPr>
          <p:spPr>
            <a:xfrm>
              <a:off x="3124200" y="4495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lowchart: Connector 8"/>
            <p:cNvSpPr/>
            <p:nvPr/>
          </p:nvSpPr>
          <p:spPr>
            <a:xfrm>
              <a:off x="5773615" y="211836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Connector 9"/>
            <p:cNvSpPr/>
            <p:nvPr/>
          </p:nvSpPr>
          <p:spPr>
            <a:xfrm>
              <a:off x="5715000" y="32766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lowchart: Connector 10"/>
            <p:cNvSpPr/>
            <p:nvPr/>
          </p:nvSpPr>
          <p:spPr>
            <a:xfrm>
              <a:off x="5715000" y="43434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48000" y="1219200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A</a:t>
              </a:r>
              <a:endParaRPr lang="en-US" sz="40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773615" y="1219200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B</a:t>
              </a:r>
              <a:endParaRPr lang="en-US" sz="40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135923" y="2005965"/>
              <a:ext cx="304800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223846" y="3017520"/>
              <a:ext cx="304800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223846" y="3691890"/>
              <a:ext cx="304800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200400" y="44958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61538" y="2005965"/>
              <a:ext cx="304800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73615" y="3242310"/>
              <a:ext cx="304800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773615" y="4366260"/>
              <a:ext cx="304800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z</a:t>
              </a:r>
              <a:endParaRPr lang="en-US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3657600" y="3200400"/>
              <a:ext cx="19812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7" idx="6"/>
            </p:cNvCxnSpPr>
            <p:nvPr/>
          </p:nvCxnSpPr>
          <p:spPr>
            <a:xfrm>
              <a:off x="3581400" y="2286000"/>
              <a:ext cx="2209800" cy="19812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Flowchart: Connector 22"/>
            <p:cNvSpPr/>
            <p:nvPr/>
          </p:nvSpPr>
          <p:spPr>
            <a:xfrm>
              <a:off x="5791200" y="5257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61538" y="5265420"/>
              <a:ext cx="304800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w</a:t>
              </a:r>
              <a:endParaRPr lang="en-US" dirty="0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V="1">
              <a:off x="3657600" y="2286000"/>
              <a:ext cx="2057400" cy="15240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3657600" y="4724400"/>
              <a:ext cx="2057400" cy="609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Showing that </a:t>
            </a:r>
            <a:r>
              <a:rPr lang="en-US" sz="4000" i="1" dirty="0" smtClean="0"/>
              <a:t>f</a:t>
            </a:r>
            <a:r>
              <a:rPr lang="en-US" sz="4000" dirty="0" smtClean="0"/>
              <a:t> is one-to-one or onto</a:t>
            </a:r>
            <a:endParaRPr lang="en-US" sz="4000" dirty="0"/>
          </a:p>
        </p:txBody>
      </p:sp>
      <p:pic>
        <p:nvPicPr>
          <p:cNvPr id="4" name="Content Placeholder 3" descr="Rosen_page_145_scre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2514600"/>
            <a:ext cx="8319232" cy="3160173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14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467600" y="3276600"/>
            <a:ext cx="1143000" cy="0"/>
          </a:xfrm>
          <a:prstGeom prst="line">
            <a:avLst/>
          </a:prstGeom>
          <a:ln w="2222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Showing that </a:t>
            </a:r>
            <a:r>
              <a:rPr lang="en-US" sz="4000" i="1" dirty="0" smtClean="0"/>
              <a:t>f</a:t>
            </a:r>
            <a:r>
              <a:rPr lang="en-US" sz="4000" dirty="0" smtClean="0"/>
              <a:t> is one-to-one or onto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Example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: Let </a:t>
            </a:r>
            <a:r>
              <a:rPr lang="en-US" i="1" dirty="0" smtClean="0"/>
              <a:t>f </a:t>
            </a:r>
            <a:r>
              <a:rPr lang="en-US" dirty="0" smtClean="0"/>
              <a:t>be the function from {</a:t>
            </a:r>
            <a:r>
              <a:rPr lang="en-US" i="1" dirty="0" err="1" smtClean="0"/>
              <a:t>a,b,c,d</a:t>
            </a:r>
            <a:r>
              <a:rPr lang="en-US" dirty="0" smtClean="0"/>
              <a:t>} to {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1,2,3</a:t>
            </a:r>
            <a:r>
              <a:rPr lang="en-US" dirty="0" smtClean="0"/>
              <a:t>} defined by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a</a:t>
            </a:r>
            <a:r>
              <a:rPr lang="en-US" dirty="0" smtClean="0"/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,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b</a:t>
            </a:r>
            <a:r>
              <a:rPr lang="en-US" dirty="0" smtClean="0"/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,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c</a:t>
            </a:r>
            <a:r>
              <a:rPr lang="en-US" dirty="0" smtClean="0"/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 and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d</a:t>
            </a:r>
            <a:r>
              <a:rPr lang="en-US" dirty="0" smtClean="0"/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. Is </a:t>
            </a:r>
            <a:r>
              <a:rPr lang="en-US" i="1" dirty="0" smtClean="0"/>
              <a:t>f</a:t>
            </a:r>
            <a:r>
              <a:rPr lang="en-US" dirty="0" smtClean="0"/>
              <a:t> an onto function?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Solution</a:t>
            </a:r>
            <a:r>
              <a:rPr lang="en-US" dirty="0" smtClean="0"/>
              <a:t>: Yes, </a:t>
            </a:r>
            <a:r>
              <a:rPr lang="en-US" i="1" dirty="0" smtClean="0"/>
              <a:t>f </a:t>
            </a:r>
            <a:r>
              <a:rPr lang="en-US" dirty="0" smtClean="0"/>
              <a:t>is onto since all three elements of the </a:t>
            </a:r>
            <a:r>
              <a:rPr lang="en-US" dirty="0" err="1" smtClean="0"/>
              <a:t>codomain</a:t>
            </a:r>
            <a:r>
              <a:rPr lang="en-US" dirty="0" smtClean="0"/>
              <a:t> are images of elements in the domain. If the </a:t>
            </a:r>
            <a:r>
              <a:rPr lang="en-US" dirty="0" err="1" smtClean="0"/>
              <a:t>codomain</a:t>
            </a:r>
            <a:r>
              <a:rPr lang="en-US" dirty="0" smtClean="0"/>
              <a:t> were changed to {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1,2,3,4</a:t>
            </a:r>
            <a:r>
              <a:rPr lang="en-US" dirty="0" smtClean="0"/>
              <a:t>}, </a:t>
            </a:r>
            <a:r>
              <a:rPr lang="en-US" i="1" dirty="0" smtClean="0"/>
              <a:t>f  </a:t>
            </a:r>
            <a:r>
              <a:rPr lang="en-US" dirty="0" smtClean="0"/>
              <a:t>would not be onto. </a:t>
            </a:r>
          </a:p>
          <a:p>
            <a:pPr>
              <a:buNone/>
            </a:pPr>
            <a:r>
              <a:rPr lang="en-US" b="1" dirty="0" smtClean="0"/>
              <a:t>   Example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: Is the function 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  <a:r>
              <a:rPr lang="en-US" i="1" dirty="0" smtClean="0"/>
              <a:t> = x</a:t>
            </a:r>
            <a:r>
              <a:rPr lang="en-US" baseline="30000" dirty="0" smtClean="0"/>
              <a:t>2</a:t>
            </a:r>
            <a:r>
              <a:rPr lang="en-US" i="1" baseline="30000" dirty="0" smtClean="0"/>
              <a:t>   </a:t>
            </a:r>
            <a:r>
              <a:rPr lang="en-US" dirty="0" smtClean="0"/>
              <a:t> from the set of integers onto?  </a:t>
            </a:r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 No, </a:t>
            </a:r>
            <a:r>
              <a:rPr lang="en-US" i="1" dirty="0" smtClean="0"/>
              <a:t>f</a:t>
            </a:r>
            <a:r>
              <a:rPr lang="en-US" dirty="0" smtClean="0"/>
              <a:t> is  not onto because there is no integer </a:t>
            </a:r>
            <a:r>
              <a:rPr lang="en-US" i="1" dirty="0" smtClean="0"/>
              <a:t>x </a:t>
            </a:r>
            <a:r>
              <a:rPr lang="en-US" dirty="0" smtClean="0"/>
              <a:t>with </a:t>
            </a:r>
            <a:r>
              <a:rPr lang="en-US" i="1" dirty="0" smtClean="0"/>
              <a:t>x</a:t>
            </a:r>
            <a:r>
              <a:rPr lang="en-US" baseline="30000" dirty="0" smtClean="0"/>
              <a:t>2</a:t>
            </a:r>
            <a:r>
              <a:rPr lang="en-US" i="1" baseline="30000" dirty="0" smtClean="0"/>
              <a:t>  </a:t>
            </a:r>
            <a:r>
              <a:rPr lang="en-US" dirty="0" smtClean="0"/>
              <a:t>=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1, for example. 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Inverse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Let </a:t>
            </a:r>
            <a:r>
              <a:rPr lang="en-US" i="1" dirty="0" smtClean="0"/>
              <a:t>f</a:t>
            </a:r>
            <a:r>
              <a:rPr lang="en-US" dirty="0" smtClean="0"/>
              <a:t> be a </a:t>
            </a:r>
            <a:r>
              <a:rPr lang="en-US" dirty="0" err="1" smtClean="0"/>
              <a:t>bijection</a:t>
            </a:r>
            <a:r>
              <a:rPr lang="en-US" dirty="0" smtClean="0"/>
              <a:t> from </a:t>
            </a:r>
            <a:r>
              <a:rPr lang="en-US" i="1" dirty="0" smtClean="0"/>
              <a:t>A</a:t>
            </a:r>
            <a:r>
              <a:rPr lang="en-US" dirty="0" smtClean="0"/>
              <a:t> to </a:t>
            </a:r>
            <a:r>
              <a:rPr lang="en-US" i="1" dirty="0" smtClean="0"/>
              <a:t>B</a:t>
            </a:r>
            <a:r>
              <a:rPr lang="en-US" dirty="0" smtClean="0"/>
              <a:t>. Then the </a:t>
            </a:r>
            <a:r>
              <a:rPr lang="en-US" i="1" dirty="0" smtClean="0"/>
              <a:t>inverse</a:t>
            </a:r>
            <a:r>
              <a:rPr lang="en-US" dirty="0" smtClean="0"/>
              <a:t> of </a:t>
            </a:r>
            <a:r>
              <a:rPr lang="en-US" i="1" dirty="0" smtClean="0"/>
              <a:t>f</a:t>
            </a:r>
            <a:r>
              <a:rPr lang="en-US" dirty="0" smtClean="0"/>
              <a:t>, denoted          , is the function from </a:t>
            </a:r>
            <a:r>
              <a:rPr lang="en-US" i="1" dirty="0" smtClean="0"/>
              <a:t>B</a:t>
            </a:r>
            <a:r>
              <a:rPr lang="en-US" dirty="0" smtClean="0"/>
              <a:t> to </a:t>
            </a:r>
            <a:r>
              <a:rPr lang="en-US" i="1" dirty="0" smtClean="0"/>
              <a:t>A</a:t>
            </a:r>
            <a:r>
              <a:rPr lang="en-US" b="1" dirty="0" smtClean="0"/>
              <a:t> </a:t>
            </a:r>
            <a:r>
              <a:rPr lang="en-US" dirty="0" smtClean="0"/>
              <a:t>defined as</a:t>
            </a:r>
            <a:endParaRPr lang="en-US" b="1" dirty="0" smtClean="0"/>
          </a:p>
          <a:p>
            <a:pPr>
              <a:buNone/>
            </a:pPr>
            <a:r>
              <a:rPr lang="en-US" dirty="0" smtClean="0"/>
              <a:t>   No inverse exists unless </a:t>
            </a:r>
            <a:r>
              <a:rPr lang="en-US" i="1" dirty="0" smtClean="0"/>
              <a:t>f</a:t>
            </a:r>
            <a:r>
              <a:rPr lang="en-US" dirty="0" smtClean="0"/>
              <a:t> is a </a:t>
            </a:r>
            <a:r>
              <a:rPr lang="en-US" dirty="0" err="1" smtClean="0"/>
              <a:t>bijection</a:t>
            </a:r>
            <a:r>
              <a:rPr lang="en-US" dirty="0" smtClean="0"/>
              <a:t>. Why?</a:t>
            </a:r>
          </a:p>
          <a:p>
            <a:pPr>
              <a:buNone/>
            </a:pPr>
            <a:r>
              <a:rPr lang="en-US" dirty="0" smtClean="0"/>
              <a:t>      </a:t>
            </a:r>
            <a:endParaRPr lang="en-US" dirty="0"/>
          </a:p>
        </p:txBody>
      </p:sp>
      <p:pic>
        <p:nvPicPr>
          <p:cNvPr id="5" name="Picture 4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3886200" y="2438400"/>
            <a:ext cx="571500" cy="388620"/>
          </a:xfrm>
          <a:prstGeom prst="rect">
            <a:avLst/>
          </a:prstGeom>
        </p:spPr>
      </p:pic>
      <p:pic>
        <p:nvPicPr>
          <p:cNvPr id="7" name="Picture 6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2743200" y="2819400"/>
            <a:ext cx="3803333" cy="408623"/>
          </a:xfrm>
          <a:prstGeom prst="rect">
            <a:avLst/>
          </a:prstGeom>
        </p:spPr>
      </p:pic>
      <p:pic>
        <p:nvPicPr>
          <p:cNvPr id="6" name="Picture 5" descr="021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43200" y="4038600"/>
            <a:ext cx="4495800" cy="2197729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Inverse Functions </a:t>
            </a:r>
            <a:endParaRPr lang="en-US" dirty="0"/>
          </a:p>
        </p:txBody>
      </p:sp>
      <p:grpSp>
        <p:nvGrpSpPr>
          <p:cNvPr id="3" name="Group 44"/>
          <p:cNvGrpSpPr/>
          <p:nvPr/>
        </p:nvGrpSpPr>
        <p:grpSpPr>
          <a:xfrm>
            <a:off x="533400" y="1905000"/>
            <a:ext cx="3429000" cy="4495800"/>
            <a:chOff x="3048000" y="1219200"/>
            <a:chExt cx="3429000" cy="4495800"/>
          </a:xfrm>
        </p:grpSpPr>
        <p:sp>
          <p:nvSpPr>
            <p:cNvPr id="4" name="Flowchart: Connector 3"/>
            <p:cNvSpPr/>
            <p:nvPr/>
          </p:nvSpPr>
          <p:spPr>
            <a:xfrm>
              <a:off x="3124200" y="2971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lowchart: Connector 4"/>
            <p:cNvSpPr/>
            <p:nvPr/>
          </p:nvSpPr>
          <p:spPr>
            <a:xfrm>
              <a:off x="3124200" y="3733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lowchart: Connector 5"/>
            <p:cNvSpPr/>
            <p:nvPr/>
          </p:nvSpPr>
          <p:spPr>
            <a:xfrm>
              <a:off x="3124200" y="20574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lowchart: Connector 6"/>
            <p:cNvSpPr/>
            <p:nvPr/>
          </p:nvSpPr>
          <p:spPr>
            <a:xfrm>
              <a:off x="3124200" y="4495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lowchart: Connector 7"/>
            <p:cNvSpPr/>
            <p:nvPr/>
          </p:nvSpPr>
          <p:spPr>
            <a:xfrm>
              <a:off x="5791200" y="19812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lowchart: Connector 8"/>
            <p:cNvSpPr/>
            <p:nvPr/>
          </p:nvSpPr>
          <p:spPr>
            <a:xfrm>
              <a:off x="5715000" y="32766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lowchart: Connector 10"/>
            <p:cNvSpPr/>
            <p:nvPr/>
          </p:nvSpPr>
          <p:spPr>
            <a:xfrm>
              <a:off x="5715000" y="43434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48000" y="1219200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A</a:t>
              </a:r>
              <a:endParaRPr lang="en-US" sz="400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791200" y="1219200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B</a:t>
              </a:r>
              <a:endParaRPr lang="en-US" sz="400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00400" y="21336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200400" y="30480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00400" y="38100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200400" y="44958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867400" y="20574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</a:t>
              </a:r>
              <a:endParaRPr lang="en-US" dirty="0" smtClean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791200" y="33528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W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791200" y="44196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>
              <a:off x="3657600" y="3200400"/>
              <a:ext cx="19812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Flowchart: Connector 26"/>
            <p:cNvSpPr/>
            <p:nvPr/>
          </p:nvSpPr>
          <p:spPr>
            <a:xfrm>
              <a:off x="5791200" y="5257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867400" y="53340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</a:t>
              </a:r>
              <a:endParaRPr lang="en-US" dirty="0"/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rot="16200000" flipH="1">
              <a:off x="3352800" y="2819400"/>
              <a:ext cx="2743200" cy="2133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5400000" flipH="1" flipV="1">
              <a:off x="3619500" y="2476500"/>
              <a:ext cx="2286000" cy="2209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3657600" y="3962400"/>
              <a:ext cx="1981200" cy="4572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3657600" y="1524000"/>
              <a:ext cx="1981200" cy="1588"/>
            </a:xfrm>
            <a:prstGeom prst="straightConnector1">
              <a:avLst/>
            </a:prstGeom>
            <a:ln w="28575"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4419600" y="16002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/>
                <a:t>f</a:t>
              </a:r>
              <a:endParaRPr lang="en-US" sz="2400" i="1" dirty="0"/>
            </a:p>
          </p:txBody>
        </p:sp>
      </p:grpSp>
      <p:grpSp>
        <p:nvGrpSpPr>
          <p:cNvPr id="10" name="Group 45"/>
          <p:cNvGrpSpPr/>
          <p:nvPr/>
        </p:nvGrpSpPr>
        <p:grpSpPr>
          <a:xfrm>
            <a:off x="4876800" y="1981200"/>
            <a:ext cx="3429000" cy="4495800"/>
            <a:chOff x="3048000" y="1219200"/>
            <a:chExt cx="3429000" cy="4495800"/>
          </a:xfrm>
        </p:grpSpPr>
        <p:sp>
          <p:nvSpPr>
            <p:cNvPr id="47" name="Flowchart: Connector 46"/>
            <p:cNvSpPr/>
            <p:nvPr/>
          </p:nvSpPr>
          <p:spPr>
            <a:xfrm>
              <a:off x="3124200" y="2971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lowchart: Connector 47"/>
            <p:cNvSpPr/>
            <p:nvPr/>
          </p:nvSpPr>
          <p:spPr>
            <a:xfrm>
              <a:off x="3124200" y="3733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lowchart: Connector 48"/>
            <p:cNvSpPr/>
            <p:nvPr/>
          </p:nvSpPr>
          <p:spPr>
            <a:xfrm>
              <a:off x="3124200" y="20574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lowchart: Connector 49"/>
            <p:cNvSpPr/>
            <p:nvPr/>
          </p:nvSpPr>
          <p:spPr>
            <a:xfrm>
              <a:off x="3124200" y="4495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lowchart: Connector 50"/>
            <p:cNvSpPr/>
            <p:nvPr/>
          </p:nvSpPr>
          <p:spPr>
            <a:xfrm>
              <a:off x="5791200" y="19812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lowchart: Connector 51"/>
            <p:cNvSpPr/>
            <p:nvPr/>
          </p:nvSpPr>
          <p:spPr>
            <a:xfrm>
              <a:off x="5715000" y="32766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lowchart: Connector 52"/>
            <p:cNvSpPr/>
            <p:nvPr/>
          </p:nvSpPr>
          <p:spPr>
            <a:xfrm>
              <a:off x="5715000" y="43434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048000" y="1219200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A</a:t>
              </a:r>
              <a:endParaRPr lang="en-US" sz="4000" b="1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791200" y="1219200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B</a:t>
              </a:r>
              <a:endParaRPr lang="en-US" sz="4000" b="1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200400" y="21336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200400" y="30480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200400" y="38100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endParaRPr lang="en-US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200400" y="44958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</a:t>
              </a:r>
              <a:endParaRPr lang="en-US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867400" y="20574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</a:t>
              </a:r>
              <a:endParaRPr lang="en-US" dirty="0" smtClean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791200" y="33528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W</a:t>
              </a:r>
              <a:endParaRPr lang="en-US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791200" y="44196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>
              <a:off x="3657600" y="3200400"/>
              <a:ext cx="1981200" cy="304800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Flowchart: Connector 63"/>
            <p:cNvSpPr/>
            <p:nvPr/>
          </p:nvSpPr>
          <p:spPr>
            <a:xfrm>
              <a:off x="5791200" y="5257800"/>
              <a:ext cx="457200" cy="45720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867400" y="53340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</a:t>
              </a:r>
              <a:endParaRPr lang="en-US" dirty="0"/>
            </a:p>
          </p:txBody>
        </p:sp>
        <p:cxnSp>
          <p:nvCxnSpPr>
            <p:cNvPr id="66" name="Straight Arrow Connector 65"/>
            <p:cNvCxnSpPr/>
            <p:nvPr/>
          </p:nvCxnSpPr>
          <p:spPr>
            <a:xfrm rot="16200000" flipH="1">
              <a:off x="3352800" y="2819400"/>
              <a:ext cx="2743200" cy="2133600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rot="5400000" flipH="1" flipV="1">
              <a:off x="3619500" y="2476500"/>
              <a:ext cx="2286000" cy="2209800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>
              <a:off x="3657600" y="3962400"/>
              <a:ext cx="1981200" cy="457200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>
              <a:off x="3657600" y="1524000"/>
              <a:ext cx="1981200" cy="1588"/>
            </a:xfrm>
            <a:prstGeom prst="straightConnector1">
              <a:avLst/>
            </a:prstGeom>
            <a:ln w="28575">
              <a:prstDash val="sysDot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/>
            <p:cNvSpPr txBox="1"/>
            <p:nvPr/>
          </p:nvSpPr>
          <p:spPr>
            <a:xfrm>
              <a:off x="4419600" y="16002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2400" i="1" dirty="0"/>
            </a:p>
          </p:txBody>
        </p:sp>
      </p:grpSp>
      <p:pic>
        <p:nvPicPr>
          <p:cNvPr id="71" name="Picture 70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6324600" y="1905000"/>
            <a:ext cx="571500" cy="388620"/>
          </a:xfrm>
          <a:prstGeom prst="rect">
            <a:avLst/>
          </a:prstGeom>
        </p:spPr>
      </p:pic>
      <p:sp>
        <p:nvSpPr>
          <p:cNvPr id="72" name="Slide Number Placeholder 7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: Let </a:t>
            </a:r>
            <a:r>
              <a:rPr lang="en-US" i="1" dirty="0" smtClean="0"/>
              <a:t>f</a:t>
            </a:r>
            <a:r>
              <a:rPr lang="en-US" dirty="0" smtClean="0"/>
              <a:t> be the function from {</a:t>
            </a:r>
            <a:r>
              <a:rPr lang="en-US" i="1" dirty="0" err="1" smtClean="0"/>
              <a:t>a,b,c</a:t>
            </a:r>
            <a:r>
              <a:rPr lang="en-US" dirty="0" smtClean="0"/>
              <a:t>} to {1,2,3} such that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a</a:t>
            </a:r>
            <a:r>
              <a:rPr lang="en-US" dirty="0" smtClean="0"/>
              <a:t>)</a:t>
            </a:r>
            <a:r>
              <a:rPr lang="en-US" i="1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,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b</a:t>
            </a:r>
            <a:r>
              <a:rPr lang="en-US" dirty="0" smtClean="0"/>
              <a:t>) </a:t>
            </a:r>
            <a:r>
              <a:rPr lang="en-US" i="1" dirty="0" smtClean="0"/>
              <a:t>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, and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c</a:t>
            </a:r>
            <a:r>
              <a:rPr lang="en-US" dirty="0" smtClean="0"/>
              <a:t>)</a:t>
            </a:r>
            <a:r>
              <a:rPr lang="en-US" i="1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. Is f invertible and if so what is its inverse?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4114800"/>
            <a:ext cx="541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Solution</a:t>
            </a:r>
            <a:r>
              <a:rPr lang="en-US" dirty="0" smtClean="0"/>
              <a:t>: The function </a:t>
            </a:r>
            <a:r>
              <a:rPr lang="en-US" i="1" dirty="0" smtClean="0"/>
              <a:t>f</a:t>
            </a:r>
            <a:r>
              <a:rPr lang="en-US" dirty="0" smtClean="0"/>
              <a:t> is invertible </a:t>
            </a:r>
            <a:r>
              <a:rPr lang="en-US" b="1" dirty="0" smtClean="0">
                <a:solidFill>
                  <a:srgbClr val="FF0000"/>
                </a:solidFill>
              </a:rPr>
              <a:t>because it is a one-to-one correspondence</a:t>
            </a:r>
            <a:r>
              <a:rPr lang="en-US" dirty="0" smtClean="0"/>
              <a:t>. The inverse function </a:t>
            </a:r>
            <a:r>
              <a:rPr lang="en-US" i="1" dirty="0" smtClean="0"/>
              <a:t>f</a:t>
            </a:r>
            <a:r>
              <a:rPr lang="en-US" i="1" baseline="30000" dirty="0" smtClean="0"/>
              <a:t>-1</a:t>
            </a:r>
            <a:r>
              <a:rPr lang="en-US" baseline="30000" dirty="0" smtClean="0"/>
              <a:t> </a:t>
            </a:r>
            <a:r>
              <a:rPr lang="en-US" dirty="0" smtClean="0"/>
              <a:t> reverses the correspondence given by </a:t>
            </a:r>
            <a:r>
              <a:rPr lang="en-US" i="1" dirty="0" smtClean="0"/>
              <a:t>f</a:t>
            </a:r>
            <a:r>
              <a:rPr lang="en-US" dirty="0" smtClean="0"/>
              <a:t>, so </a:t>
            </a:r>
            <a:r>
              <a:rPr lang="en-US" i="1" dirty="0" smtClean="0">
                <a:ea typeface="Cambria Math" pitchFamily="18" charset="0"/>
              </a:rPr>
              <a:t>f</a:t>
            </a:r>
            <a:r>
              <a:rPr lang="en-US" i="1" baseline="30000" dirty="0" smtClean="0">
                <a:ea typeface="Cambria Math" pitchFamily="18" charset="0"/>
              </a:rPr>
              <a:t>-</a:t>
            </a:r>
            <a:r>
              <a:rPr lang="en-US" baseline="30000" dirty="0" smtClean="0">
                <a:ea typeface="Cambria Math" pitchFamily="18" charset="0"/>
              </a:rPr>
              <a:t>1</a:t>
            </a:r>
            <a:r>
              <a:rPr lang="en-US" i="1" baseline="30000" dirty="0" smtClean="0">
                <a:ea typeface="Cambria Math" pitchFamily="18" charset="0"/>
              </a:rPr>
              <a:t> </a:t>
            </a:r>
            <a:r>
              <a:rPr lang="en-US" dirty="0" smtClean="0">
                <a:ea typeface="Cambria Math" pitchFamily="18" charset="0"/>
              </a:rPr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ea typeface="Cambria Math" pitchFamily="18" charset="0"/>
              </a:rPr>
              <a:t>) </a:t>
            </a:r>
            <a:r>
              <a:rPr lang="en-US" i="1" dirty="0" smtClean="0">
                <a:ea typeface="Cambria Math" pitchFamily="18" charset="0"/>
              </a:rPr>
              <a:t>= c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,    </a:t>
            </a:r>
            <a:r>
              <a:rPr lang="en-US" i="1" dirty="0" smtClean="0"/>
              <a:t>f</a:t>
            </a:r>
            <a:r>
              <a:rPr lang="en-US" i="1" baseline="30000" dirty="0" smtClean="0"/>
              <a:t>-</a:t>
            </a:r>
            <a:r>
              <a:rPr lang="en-US" baseline="30000" dirty="0" smtClean="0"/>
              <a:t>1</a:t>
            </a:r>
            <a:r>
              <a:rPr lang="en-US" i="1" baseline="30000" dirty="0" smtClean="0"/>
              <a:t> </a:t>
            </a:r>
            <a:r>
              <a:rPr lang="en-US" i="1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)</a:t>
            </a:r>
            <a:r>
              <a:rPr lang="en-US" i="1" dirty="0" smtClean="0"/>
              <a:t> = a,  </a:t>
            </a:r>
            <a:r>
              <a:rPr lang="en-US" dirty="0" smtClean="0"/>
              <a:t>and</a:t>
            </a:r>
            <a:r>
              <a:rPr lang="en-US" i="1" dirty="0" smtClean="0"/>
              <a:t> f</a:t>
            </a:r>
            <a:r>
              <a:rPr lang="en-US" i="1" baseline="30000" dirty="0" smtClean="0"/>
              <a:t>-</a:t>
            </a:r>
            <a:r>
              <a:rPr lang="en-US" baseline="30000" dirty="0" smtClean="0"/>
              <a:t>1</a:t>
            </a:r>
            <a:r>
              <a:rPr lang="en-US" i="1" baseline="30000" dirty="0" smtClean="0"/>
              <a:t> </a:t>
            </a:r>
            <a:r>
              <a:rPr lang="en-US" i="1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)</a:t>
            </a:r>
            <a:r>
              <a:rPr lang="en-US" i="1" dirty="0" smtClean="0"/>
              <a:t> = b.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: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/>
              <a:t>Let </a:t>
            </a:r>
            <a:r>
              <a:rPr lang="en-US" i="1" dirty="0" smtClean="0"/>
              <a:t>f: </a:t>
            </a:r>
            <a:r>
              <a:rPr lang="en-US" b="1" dirty="0" smtClean="0"/>
              <a:t>Z </a:t>
            </a:r>
            <a:r>
              <a:rPr lang="en-US" i="1" dirty="0" smtClean="0">
                <a:sym typeface="Wingdings" pitchFamily="2" charset="2"/>
              </a:rPr>
              <a:t> </a:t>
            </a:r>
            <a:r>
              <a:rPr lang="en-US" b="1" dirty="0" smtClean="0">
                <a:sym typeface="Wingdings" pitchFamily="2" charset="2"/>
              </a:rPr>
              <a:t>Z</a:t>
            </a:r>
            <a:r>
              <a:rPr lang="en-US" i="1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be such that </a:t>
            </a:r>
            <a:r>
              <a:rPr lang="en-US" i="1" dirty="0" smtClean="0">
                <a:sym typeface="Wingdings" pitchFamily="2" charset="2"/>
              </a:rPr>
              <a:t>f(x) = x + 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1</a:t>
            </a:r>
            <a:r>
              <a:rPr lang="en-US" dirty="0" smtClean="0">
                <a:sym typeface="Wingdings" pitchFamily="2" charset="2"/>
              </a:rPr>
              <a:t>. Is </a:t>
            </a:r>
            <a:r>
              <a:rPr lang="en-US" i="1" dirty="0" smtClean="0">
                <a:sym typeface="Wingdings" pitchFamily="2" charset="2"/>
              </a:rPr>
              <a:t>f</a:t>
            </a:r>
            <a:r>
              <a:rPr lang="en-US" dirty="0" smtClean="0">
                <a:sym typeface="Wingdings" pitchFamily="2" charset="2"/>
              </a:rPr>
              <a:t> invertible, and if so, what is its inverse?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4114800"/>
            <a:ext cx="541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Solution</a:t>
            </a:r>
            <a:r>
              <a:rPr lang="en-US" dirty="0" smtClean="0"/>
              <a:t>: The function </a:t>
            </a:r>
            <a:r>
              <a:rPr lang="en-US" i="1" dirty="0" smtClean="0"/>
              <a:t>f</a:t>
            </a:r>
            <a:r>
              <a:rPr lang="en-US" dirty="0" smtClean="0"/>
              <a:t> is invertible </a:t>
            </a:r>
            <a:r>
              <a:rPr lang="en-US" b="1" dirty="0" smtClean="0">
                <a:solidFill>
                  <a:srgbClr val="FF0000"/>
                </a:solidFill>
              </a:rPr>
              <a:t>because it is a one-to-one correspondence</a:t>
            </a:r>
            <a:r>
              <a:rPr lang="en-US" dirty="0" smtClean="0"/>
              <a:t>. The inverse function </a:t>
            </a:r>
            <a:r>
              <a:rPr lang="en-US" i="1" dirty="0" smtClean="0"/>
              <a:t>f</a:t>
            </a:r>
            <a:r>
              <a:rPr lang="en-US" i="1" baseline="30000" dirty="0" smtClean="0"/>
              <a:t>-1</a:t>
            </a:r>
            <a:r>
              <a:rPr lang="en-US" baseline="30000" dirty="0" smtClean="0"/>
              <a:t> </a:t>
            </a:r>
            <a:r>
              <a:rPr lang="en-US" dirty="0" smtClean="0"/>
              <a:t> reverses the correspondence  so </a:t>
            </a:r>
            <a:r>
              <a:rPr lang="en-US" i="1" dirty="0" smtClean="0">
                <a:ea typeface="Cambria Math" pitchFamily="18" charset="0"/>
              </a:rPr>
              <a:t>f</a:t>
            </a:r>
            <a:r>
              <a:rPr lang="en-US" i="1" baseline="30000" dirty="0" smtClean="0">
                <a:ea typeface="Cambria Math" pitchFamily="18" charset="0"/>
              </a:rPr>
              <a:t>-</a:t>
            </a:r>
            <a:r>
              <a:rPr lang="en-US" baseline="30000" dirty="0" smtClean="0">
                <a:ea typeface="Cambria Math" pitchFamily="18" charset="0"/>
              </a:rPr>
              <a:t>1</a:t>
            </a:r>
            <a:r>
              <a:rPr lang="en-US" i="1" baseline="30000" dirty="0" smtClean="0">
                <a:ea typeface="Cambria Math" pitchFamily="18" charset="0"/>
              </a:rPr>
              <a:t> </a:t>
            </a:r>
            <a:r>
              <a:rPr lang="en-US" i="1" dirty="0" smtClean="0">
                <a:ea typeface="Cambria Math" pitchFamily="18" charset="0"/>
              </a:rPr>
              <a:t>(y) = y –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1.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: </a:t>
            </a:r>
            <a:r>
              <a:rPr lang="en-US" dirty="0" smtClean="0"/>
              <a:t>Let </a:t>
            </a:r>
            <a:r>
              <a:rPr lang="en-US" i="1" dirty="0" smtClean="0"/>
              <a:t>f: </a:t>
            </a:r>
            <a:r>
              <a:rPr lang="en-US" b="1" dirty="0" smtClean="0"/>
              <a:t>R</a:t>
            </a:r>
            <a:r>
              <a:rPr lang="en-US" i="1" dirty="0" smtClean="0"/>
              <a:t> </a:t>
            </a:r>
            <a:r>
              <a:rPr lang="en-US" i="1" dirty="0" smtClean="0">
                <a:latin typeface="Cambria Math"/>
                <a:ea typeface="Cambria Math"/>
                <a:sym typeface="Wingdings" pitchFamily="2" charset="2"/>
              </a:rPr>
              <a:t>→</a:t>
            </a:r>
            <a:r>
              <a:rPr lang="en-US" i="1" dirty="0" smtClean="0">
                <a:sym typeface="Wingdings" pitchFamily="2" charset="2"/>
              </a:rPr>
              <a:t> </a:t>
            </a:r>
            <a:r>
              <a:rPr lang="en-US" b="1" dirty="0" smtClean="0">
                <a:sym typeface="Wingdings" pitchFamily="2" charset="2"/>
              </a:rPr>
              <a:t>R</a:t>
            </a:r>
            <a:r>
              <a:rPr lang="en-US" i="1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be such that </a:t>
            </a:r>
            <a:r>
              <a:rPr lang="en-US" i="1" dirty="0" smtClean="0">
                <a:sym typeface="Wingdings" pitchFamily="2" charset="2"/>
              </a:rPr>
              <a:t>                   </a:t>
            </a:r>
            <a:r>
              <a:rPr lang="en-US" dirty="0" smtClean="0">
                <a:sym typeface="Wingdings" pitchFamily="2" charset="2"/>
              </a:rPr>
              <a:t>.    Is </a:t>
            </a:r>
            <a:r>
              <a:rPr lang="en-US" i="1" dirty="0" smtClean="0">
                <a:sym typeface="Wingdings" pitchFamily="2" charset="2"/>
              </a:rPr>
              <a:t>f</a:t>
            </a:r>
            <a:r>
              <a:rPr lang="en-US" dirty="0" smtClean="0">
                <a:sym typeface="Wingdings" pitchFamily="2" charset="2"/>
              </a:rPr>
              <a:t> invertible, and if so, what is its inverse? </a:t>
            </a:r>
            <a:endParaRPr lang="en-US" dirty="0"/>
          </a:p>
        </p:txBody>
      </p:sp>
      <p:pic>
        <p:nvPicPr>
          <p:cNvPr id="5" name="Picture 4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6172200" y="1981200"/>
            <a:ext cx="1577340" cy="4086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00200" y="41148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Solution</a:t>
            </a:r>
            <a:r>
              <a:rPr lang="en-US" dirty="0" smtClean="0"/>
              <a:t>: The function </a:t>
            </a:r>
            <a:r>
              <a:rPr lang="en-US" i="1" dirty="0" smtClean="0"/>
              <a:t>f</a:t>
            </a:r>
            <a:r>
              <a:rPr lang="en-US" dirty="0" smtClean="0"/>
              <a:t> is not invertible because it is </a:t>
            </a:r>
            <a:r>
              <a:rPr lang="en-US" b="1" dirty="0" smtClean="0">
                <a:solidFill>
                  <a:srgbClr val="FF0000"/>
                </a:solidFill>
              </a:rPr>
              <a:t>not one-to-one 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Definition</a:t>
            </a:r>
            <a:r>
              <a:rPr lang="en-US" dirty="0" smtClean="0"/>
              <a:t>: Let </a:t>
            </a:r>
            <a:r>
              <a:rPr lang="en-US" i="1" dirty="0" smtClean="0"/>
              <a:t>f</a:t>
            </a:r>
            <a:r>
              <a:rPr lang="en-US" dirty="0" smtClean="0"/>
              <a:t>: </a:t>
            </a:r>
            <a:r>
              <a:rPr lang="en-US" i="1" dirty="0" smtClean="0"/>
              <a:t>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→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i="1" dirty="0" smtClean="0">
                <a:sym typeface="Wingdings" pitchFamily="2" charset="2"/>
              </a:rPr>
              <a:t>C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i="1" dirty="0" smtClean="0">
                <a:sym typeface="Wingdings" pitchFamily="2" charset="2"/>
              </a:rPr>
              <a:t>g</a:t>
            </a:r>
            <a:r>
              <a:rPr lang="en-US" dirty="0" smtClean="0">
                <a:sym typeface="Wingdings" pitchFamily="2" charset="2"/>
              </a:rPr>
              <a:t>: </a:t>
            </a:r>
            <a:r>
              <a:rPr lang="en-US" i="1" dirty="0" smtClean="0">
                <a:sym typeface="Wingdings" pitchFamily="2" charset="2"/>
              </a:rPr>
              <a:t>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→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i="1" dirty="0" smtClean="0">
                <a:sym typeface="Wingdings" pitchFamily="2" charset="2"/>
              </a:rPr>
              <a:t>B</a:t>
            </a:r>
            <a:r>
              <a:rPr lang="en-US" dirty="0" smtClean="0">
                <a:sym typeface="Wingdings" pitchFamily="2" charset="2"/>
              </a:rPr>
              <a:t>. The </a:t>
            </a:r>
            <a:r>
              <a:rPr lang="en-US" i="1" dirty="0" smtClean="0">
                <a:sym typeface="Wingdings" pitchFamily="2" charset="2"/>
              </a:rPr>
              <a:t>composition of f with g</a:t>
            </a:r>
            <a:r>
              <a:rPr lang="en-US" dirty="0" smtClean="0">
                <a:sym typeface="Wingdings" pitchFamily="2" charset="2"/>
              </a:rPr>
              <a:t>, denoted            is the function from </a:t>
            </a:r>
            <a:r>
              <a:rPr lang="en-US" i="1" dirty="0" smtClean="0">
                <a:sym typeface="Wingdings" pitchFamily="2" charset="2"/>
              </a:rPr>
              <a:t>A</a:t>
            </a:r>
            <a:r>
              <a:rPr lang="en-US" dirty="0" smtClean="0">
                <a:sym typeface="Wingdings" pitchFamily="2" charset="2"/>
              </a:rPr>
              <a:t> to </a:t>
            </a:r>
            <a:r>
              <a:rPr lang="en-US" i="1" dirty="0" smtClean="0">
                <a:sym typeface="Wingdings" pitchFamily="2" charset="2"/>
              </a:rPr>
              <a:t>C </a:t>
            </a:r>
            <a:r>
              <a:rPr lang="en-US" dirty="0" smtClean="0">
                <a:sym typeface="Wingdings" pitchFamily="2" charset="2"/>
              </a:rPr>
              <a:t>defined by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3276600" y="2438400"/>
            <a:ext cx="745808" cy="345758"/>
          </a:xfrm>
          <a:prstGeom prst="rect">
            <a:avLst/>
          </a:prstGeom>
        </p:spPr>
      </p:pic>
      <p:pic>
        <p:nvPicPr>
          <p:cNvPr id="5" name="Picture 4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2819400" y="2971800"/>
            <a:ext cx="3186113" cy="382905"/>
          </a:xfrm>
          <a:prstGeom prst="rect">
            <a:avLst/>
          </a:prstGeom>
        </p:spPr>
      </p:pic>
      <p:pic>
        <p:nvPicPr>
          <p:cNvPr id="6" name="Picture 5" descr="021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38400" y="3810000"/>
            <a:ext cx="5410200" cy="25908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Composition </a:t>
            </a:r>
            <a:endParaRPr lang="en-US" dirty="0"/>
          </a:p>
        </p:txBody>
      </p:sp>
      <p:sp>
        <p:nvSpPr>
          <p:cNvPr id="57" name="Flowchart: Connector 56"/>
          <p:cNvSpPr/>
          <p:nvPr/>
        </p:nvSpPr>
        <p:spPr>
          <a:xfrm>
            <a:off x="5176520" y="2784529"/>
            <a:ext cx="426720" cy="348712"/>
          </a:xfrm>
          <a:prstGeom prst="flowChartConnector">
            <a:avLst/>
          </a:prstGeom>
          <a:solidFill>
            <a:srgbClr val="4F81BD">
              <a:alpha val="2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lowchart: Connector 57"/>
          <p:cNvSpPr/>
          <p:nvPr/>
        </p:nvSpPr>
        <p:spPr>
          <a:xfrm>
            <a:off x="5176520" y="3365715"/>
            <a:ext cx="426720" cy="348712"/>
          </a:xfrm>
          <a:prstGeom prst="flowChartConnector">
            <a:avLst/>
          </a:prstGeom>
          <a:solidFill>
            <a:srgbClr val="4F81BD">
              <a:alpha val="2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lowchart: Connector 58"/>
          <p:cNvSpPr/>
          <p:nvPr/>
        </p:nvSpPr>
        <p:spPr>
          <a:xfrm>
            <a:off x="5176520" y="2087105"/>
            <a:ext cx="426720" cy="348712"/>
          </a:xfrm>
          <a:prstGeom prst="flowChartConnector">
            <a:avLst/>
          </a:prstGeom>
          <a:solidFill>
            <a:srgbClr val="4F81BD">
              <a:alpha val="2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lowchart: Connector 59"/>
          <p:cNvSpPr/>
          <p:nvPr/>
        </p:nvSpPr>
        <p:spPr>
          <a:xfrm>
            <a:off x="5176520" y="3946902"/>
            <a:ext cx="426720" cy="348712"/>
          </a:xfrm>
          <a:prstGeom prst="flowChartConnector">
            <a:avLst/>
          </a:prstGeom>
          <a:solidFill>
            <a:srgbClr val="4F81BD">
              <a:alpha val="2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lowchart: Connector 61"/>
          <p:cNvSpPr/>
          <p:nvPr/>
        </p:nvSpPr>
        <p:spPr>
          <a:xfrm>
            <a:off x="7620000" y="2438400"/>
            <a:ext cx="426720" cy="348712"/>
          </a:xfrm>
          <a:prstGeom prst="flowChartConnector">
            <a:avLst/>
          </a:prstGeom>
          <a:solidFill>
            <a:srgbClr val="4F81BD">
              <a:alpha val="2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lowchart: Connector 62"/>
          <p:cNvSpPr/>
          <p:nvPr/>
        </p:nvSpPr>
        <p:spPr>
          <a:xfrm>
            <a:off x="7696200" y="3124200"/>
            <a:ext cx="426720" cy="348712"/>
          </a:xfrm>
          <a:prstGeom prst="flowChartConnector">
            <a:avLst/>
          </a:prstGeom>
          <a:solidFill>
            <a:srgbClr val="4F81BD">
              <a:alpha val="2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5105400" y="1524000"/>
            <a:ext cx="640080" cy="539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A</a:t>
            </a:r>
            <a:endParaRPr lang="en-US" sz="4000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7620000" y="1524000"/>
            <a:ext cx="64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C</a:t>
            </a:r>
            <a:endParaRPr lang="en-US" sz="40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5257800" y="2133600"/>
            <a:ext cx="284480" cy="281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67" name="TextBox 66"/>
          <p:cNvSpPr txBox="1"/>
          <p:nvPr/>
        </p:nvSpPr>
        <p:spPr>
          <a:xfrm>
            <a:off x="5247640" y="2842647"/>
            <a:ext cx="284480" cy="281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5247640" y="3423834"/>
            <a:ext cx="284480" cy="281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5247640" y="3946902"/>
            <a:ext cx="284480" cy="281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71" name="TextBox 70"/>
          <p:cNvSpPr txBox="1"/>
          <p:nvPr/>
        </p:nvSpPr>
        <p:spPr>
          <a:xfrm>
            <a:off x="7772400" y="3124200"/>
            <a:ext cx="28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</a:t>
            </a:r>
            <a:endParaRPr 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7665720" y="3888783"/>
            <a:ext cx="28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</a:t>
            </a:r>
            <a:endParaRPr lang="en-US" dirty="0"/>
          </a:p>
        </p:txBody>
      </p:sp>
      <p:sp>
        <p:nvSpPr>
          <p:cNvPr id="74" name="Flowchart: Connector 73"/>
          <p:cNvSpPr/>
          <p:nvPr/>
        </p:nvSpPr>
        <p:spPr>
          <a:xfrm>
            <a:off x="7543800" y="3962400"/>
            <a:ext cx="426720" cy="348712"/>
          </a:xfrm>
          <a:prstGeom prst="flowChartConnector">
            <a:avLst/>
          </a:prstGeom>
          <a:solidFill>
            <a:srgbClr val="4F81BD">
              <a:alpha val="2705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7696200" y="2438400"/>
            <a:ext cx="28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</a:t>
            </a:r>
            <a:endParaRPr lang="en-US" dirty="0"/>
          </a:p>
        </p:txBody>
      </p:sp>
      <p:cxnSp>
        <p:nvCxnSpPr>
          <p:cNvPr id="79" name="Straight Arrow Connector 78"/>
          <p:cNvCxnSpPr/>
          <p:nvPr/>
        </p:nvCxnSpPr>
        <p:spPr>
          <a:xfrm>
            <a:off x="5638800" y="1905000"/>
            <a:ext cx="1849120" cy="1211"/>
          </a:xfrm>
          <a:prstGeom prst="straightConnector1">
            <a:avLst/>
          </a:prstGeom>
          <a:ln w="28575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6385560" y="1738393"/>
            <a:ext cx="497840" cy="352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i="1" dirty="0"/>
          </a:p>
        </p:txBody>
      </p:sp>
      <p:pic>
        <p:nvPicPr>
          <p:cNvPr id="81" name="Picture 80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6172200" y="1524000"/>
            <a:ext cx="745808" cy="345758"/>
          </a:xfrm>
          <a:prstGeom prst="rect">
            <a:avLst/>
          </a:prstGeom>
        </p:spPr>
      </p:pic>
      <p:cxnSp>
        <p:nvCxnSpPr>
          <p:cNvPr id="83" name="Straight Arrow Connector 82"/>
          <p:cNvCxnSpPr/>
          <p:nvPr/>
        </p:nvCxnSpPr>
        <p:spPr>
          <a:xfrm>
            <a:off x="5715000" y="2362200"/>
            <a:ext cx="1828800" cy="1600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V="1">
            <a:off x="5715000" y="2819400"/>
            <a:ext cx="1905000" cy="1219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flipV="1">
            <a:off x="5715000" y="2743200"/>
            <a:ext cx="18288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endCxn id="63" idx="2"/>
          </p:cNvCxnSpPr>
          <p:nvPr/>
        </p:nvCxnSpPr>
        <p:spPr>
          <a:xfrm flipV="1">
            <a:off x="5715000" y="3298556"/>
            <a:ext cx="1981200" cy="2066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Group 69"/>
          <p:cNvGrpSpPr/>
          <p:nvPr/>
        </p:nvGrpSpPr>
        <p:grpSpPr>
          <a:xfrm>
            <a:off x="304800" y="1524000"/>
            <a:ext cx="4495800" cy="2971800"/>
            <a:chOff x="304800" y="990600"/>
            <a:chExt cx="4495800" cy="2971800"/>
          </a:xfrm>
        </p:grpSpPr>
        <p:sp>
          <p:nvSpPr>
            <p:cNvPr id="12" name="TextBox 11"/>
            <p:cNvSpPr txBox="1"/>
            <p:nvPr/>
          </p:nvSpPr>
          <p:spPr>
            <a:xfrm>
              <a:off x="304800" y="990600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A</a:t>
              </a:r>
              <a:endParaRPr lang="en-US" sz="400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133600" y="990600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B</a:t>
              </a:r>
              <a:endParaRPr lang="en-US" sz="4000" b="1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114800" y="1066800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C</a:t>
              </a:r>
              <a:endParaRPr lang="en-US" sz="4000" b="1" dirty="0"/>
            </a:p>
          </p:txBody>
        </p:sp>
        <p:sp>
          <p:nvSpPr>
            <p:cNvPr id="4" name="Flowchart: Connector 3"/>
            <p:cNvSpPr/>
            <p:nvPr/>
          </p:nvSpPr>
          <p:spPr>
            <a:xfrm>
              <a:off x="457200" y="2316480"/>
              <a:ext cx="304800" cy="27432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lowchart: Connector 4"/>
            <p:cNvSpPr/>
            <p:nvPr/>
          </p:nvSpPr>
          <p:spPr>
            <a:xfrm>
              <a:off x="457200" y="2773680"/>
              <a:ext cx="304800" cy="27432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lowchart: Connector 5"/>
            <p:cNvSpPr/>
            <p:nvPr/>
          </p:nvSpPr>
          <p:spPr>
            <a:xfrm>
              <a:off x="457200" y="1767840"/>
              <a:ext cx="304800" cy="27432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lowchart: Connector 6"/>
            <p:cNvSpPr/>
            <p:nvPr/>
          </p:nvSpPr>
          <p:spPr>
            <a:xfrm>
              <a:off x="457200" y="3230880"/>
              <a:ext cx="304800" cy="27432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lowchart: Connector 7"/>
            <p:cNvSpPr/>
            <p:nvPr/>
          </p:nvSpPr>
          <p:spPr>
            <a:xfrm>
              <a:off x="2235200" y="1722120"/>
              <a:ext cx="304800" cy="27432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lowchart: Connector 8"/>
            <p:cNvSpPr/>
            <p:nvPr/>
          </p:nvSpPr>
          <p:spPr>
            <a:xfrm>
              <a:off x="2184400" y="2499360"/>
              <a:ext cx="304800" cy="27432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lowchart: Connector 10"/>
            <p:cNvSpPr/>
            <p:nvPr/>
          </p:nvSpPr>
          <p:spPr>
            <a:xfrm>
              <a:off x="2184400" y="3139440"/>
              <a:ext cx="304800" cy="27432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7200" y="1752600"/>
              <a:ext cx="203200" cy="221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7200" y="2286000"/>
              <a:ext cx="203200" cy="221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" y="2743200"/>
              <a:ext cx="203200" cy="221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7200" y="3200400"/>
              <a:ext cx="203200" cy="221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09800" y="1676400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</a:t>
              </a:r>
              <a:endParaRPr lang="en-US" dirty="0" smtClean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133600" y="2514600"/>
              <a:ext cx="203200" cy="221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W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235200" y="3124200"/>
              <a:ext cx="127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>
              <a:off x="812800" y="2453640"/>
              <a:ext cx="1320800" cy="18288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Flowchart: Connector 26"/>
            <p:cNvSpPr/>
            <p:nvPr/>
          </p:nvSpPr>
          <p:spPr>
            <a:xfrm>
              <a:off x="2235200" y="3688080"/>
              <a:ext cx="304800" cy="27432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286000" y="3657600"/>
              <a:ext cx="203200" cy="221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</a:t>
              </a:r>
              <a:endParaRPr lang="en-US" dirty="0"/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rot="16200000" flipH="1">
              <a:off x="701040" y="2153920"/>
              <a:ext cx="1645920" cy="1422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812800" y="2910840"/>
              <a:ext cx="1320800" cy="2743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812800" y="1447800"/>
              <a:ext cx="1320800" cy="953"/>
            </a:xfrm>
            <a:prstGeom prst="straightConnector1">
              <a:avLst/>
            </a:prstGeom>
            <a:ln w="28575"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371600" y="990600"/>
              <a:ext cx="355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/>
                <a:t>g</a:t>
              </a:r>
              <a:endParaRPr lang="en-US" sz="2400" i="1" dirty="0"/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>
              <a:off x="2743200" y="1447800"/>
              <a:ext cx="1320800" cy="953"/>
            </a:xfrm>
            <a:prstGeom prst="straightConnector1">
              <a:avLst/>
            </a:prstGeom>
            <a:ln w="28575"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Flowchart: Connector 33"/>
            <p:cNvSpPr/>
            <p:nvPr/>
          </p:nvSpPr>
          <p:spPr>
            <a:xfrm>
              <a:off x="4165600" y="1859280"/>
              <a:ext cx="304800" cy="27432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lowchart: Connector 35"/>
            <p:cNvSpPr/>
            <p:nvPr/>
          </p:nvSpPr>
          <p:spPr>
            <a:xfrm>
              <a:off x="4216400" y="2362200"/>
              <a:ext cx="304800" cy="27432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lowchart: Connector 36"/>
            <p:cNvSpPr/>
            <p:nvPr/>
          </p:nvSpPr>
          <p:spPr>
            <a:xfrm>
              <a:off x="4267200" y="3139440"/>
              <a:ext cx="304800" cy="274320"/>
            </a:xfrm>
            <a:prstGeom prst="flowChartConnector">
              <a:avLst/>
            </a:prstGeom>
            <a:solidFill>
              <a:srgbClr val="4F81BD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191000" y="1828800"/>
              <a:ext cx="203200" cy="221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h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267200" y="3048000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j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267200" y="2286000"/>
              <a:ext cx="203200" cy="221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</a:t>
              </a:r>
            </a:p>
          </p:txBody>
        </p:sp>
        <p:cxnSp>
          <p:nvCxnSpPr>
            <p:cNvPr id="47" name="Straight Arrow Connector 46"/>
            <p:cNvCxnSpPr/>
            <p:nvPr/>
          </p:nvCxnSpPr>
          <p:spPr>
            <a:xfrm>
              <a:off x="2590800" y="1767840"/>
              <a:ext cx="1574800" cy="64008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 flipV="1">
              <a:off x="2540000" y="2545080"/>
              <a:ext cx="1625600" cy="685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stCxn id="27" idx="6"/>
            </p:cNvCxnSpPr>
            <p:nvPr/>
          </p:nvCxnSpPr>
          <p:spPr>
            <a:xfrm flipV="1">
              <a:off x="2540000" y="3322320"/>
              <a:ext cx="1676400" cy="5029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 flipV="1">
              <a:off x="2540000" y="2042160"/>
              <a:ext cx="1574800" cy="54864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3124200" y="990600"/>
              <a:ext cx="35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/>
                <a:t>f</a:t>
              </a:r>
              <a:endParaRPr lang="en-US" sz="2400" i="1" dirty="0"/>
            </a:p>
          </p:txBody>
        </p:sp>
        <p:cxnSp>
          <p:nvCxnSpPr>
            <p:cNvPr id="91" name="Straight Arrow Connector 90"/>
            <p:cNvCxnSpPr>
              <a:endCxn id="9" idx="3"/>
            </p:cNvCxnSpPr>
            <p:nvPr/>
          </p:nvCxnSpPr>
          <p:spPr>
            <a:xfrm flipV="1">
              <a:off x="838200" y="2733507"/>
              <a:ext cx="1390837" cy="6192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Slide Number Placeholder 7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: If                         and                                  , then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 and  </a:t>
            </a:r>
            <a:endParaRPr lang="en-US" dirty="0"/>
          </a:p>
        </p:txBody>
      </p:sp>
      <p:pic>
        <p:nvPicPr>
          <p:cNvPr id="4" name="Picture 3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3048000" y="1981200"/>
            <a:ext cx="1577340" cy="408623"/>
          </a:xfrm>
          <a:prstGeom prst="rect">
            <a:avLst/>
          </a:prstGeom>
        </p:spPr>
      </p:pic>
      <p:pic>
        <p:nvPicPr>
          <p:cNvPr id="5" name="Picture 4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5562600" y="1981200"/>
            <a:ext cx="2240280" cy="382905"/>
          </a:xfrm>
          <a:prstGeom prst="rect">
            <a:avLst/>
          </a:prstGeom>
        </p:spPr>
      </p:pic>
      <p:pic>
        <p:nvPicPr>
          <p:cNvPr id="6" name="Picture 5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2667000" y="2819400"/>
            <a:ext cx="3206115" cy="408623"/>
          </a:xfrm>
          <a:prstGeom prst="rect">
            <a:avLst/>
          </a:prstGeom>
        </p:spPr>
      </p:pic>
      <p:pic>
        <p:nvPicPr>
          <p:cNvPr id="9" name="Picture 8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2590800" y="3886200"/>
            <a:ext cx="2931795" cy="408623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Composition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   Example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: Let </a:t>
            </a:r>
            <a:r>
              <a:rPr lang="en-US" i="1" dirty="0" smtClean="0"/>
              <a:t>g</a:t>
            </a:r>
            <a:r>
              <a:rPr lang="en-US" dirty="0" smtClean="0"/>
              <a:t> be the function from the set {</a:t>
            </a:r>
            <a:r>
              <a:rPr lang="en-US" i="1" dirty="0" err="1" smtClean="0"/>
              <a:t>a,b,c</a:t>
            </a:r>
            <a:r>
              <a:rPr lang="en-US" dirty="0" smtClean="0"/>
              <a:t>}</a:t>
            </a:r>
            <a:r>
              <a:rPr lang="en-US" i="1" dirty="0" smtClean="0"/>
              <a:t> </a:t>
            </a:r>
            <a:r>
              <a:rPr lang="en-US" dirty="0" smtClean="0"/>
              <a:t>to itself such that </a:t>
            </a:r>
            <a:r>
              <a:rPr lang="en-US" i="1" dirty="0" smtClean="0"/>
              <a:t>g</a:t>
            </a:r>
            <a:r>
              <a:rPr lang="en-US" dirty="0" smtClean="0"/>
              <a:t>(</a:t>
            </a:r>
            <a:r>
              <a:rPr lang="en-US" i="1" dirty="0" smtClean="0"/>
              <a:t>a</a:t>
            </a:r>
            <a:r>
              <a:rPr lang="en-US" dirty="0" smtClean="0"/>
              <a:t>)</a:t>
            </a:r>
            <a:r>
              <a:rPr lang="en-US" i="1" dirty="0" smtClean="0"/>
              <a:t> = b</a:t>
            </a:r>
            <a:r>
              <a:rPr lang="en-US" dirty="0" smtClean="0"/>
              <a:t>, </a:t>
            </a:r>
            <a:r>
              <a:rPr lang="en-US" i="1" dirty="0" smtClean="0"/>
              <a:t>g</a:t>
            </a:r>
            <a:r>
              <a:rPr lang="en-US" dirty="0" smtClean="0"/>
              <a:t>(</a:t>
            </a:r>
            <a:r>
              <a:rPr lang="en-US" i="1" dirty="0" smtClean="0"/>
              <a:t>b</a:t>
            </a:r>
            <a:r>
              <a:rPr lang="en-US" dirty="0" smtClean="0"/>
              <a:t>)</a:t>
            </a:r>
            <a:r>
              <a:rPr lang="en-US" i="1" dirty="0" smtClean="0"/>
              <a:t> = c</a:t>
            </a:r>
            <a:r>
              <a:rPr lang="en-US" dirty="0" smtClean="0"/>
              <a:t>, and </a:t>
            </a:r>
            <a:r>
              <a:rPr lang="en-US" i="1" dirty="0" smtClean="0"/>
              <a:t>g</a:t>
            </a:r>
            <a:r>
              <a:rPr lang="en-US" dirty="0" smtClean="0"/>
              <a:t>(</a:t>
            </a:r>
            <a:r>
              <a:rPr lang="en-US" i="1" dirty="0" smtClean="0"/>
              <a:t>c</a:t>
            </a:r>
            <a:r>
              <a:rPr lang="en-US" dirty="0" smtClean="0"/>
              <a:t>)</a:t>
            </a:r>
            <a:r>
              <a:rPr lang="en-US" i="1" dirty="0" smtClean="0"/>
              <a:t> = a</a:t>
            </a:r>
            <a:r>
              <a:rPr lang="en-US" dirty="0" smtClean="0"/>
              <a:t>. Let  </a:t>
            </a:r>
            <a:r>
              <a:rPr lang="en-US" i="1" dirty="0" smtClean="0"/>
              <a:t>f</a:t>
            </a:r>
            <a:r>
              <a:rPr lang="en-US" dirty="0" smtClean="0"/>
              <a:t> be the function from the set {</a:t>
            </a:r>
            <a:r>
              <a:rPr lang="en-US" i="1" dirty="0" err="1" smtClean="0"/>
              <a:t>a,b,c</a:t>
            </a:r>
            <a:r>
              <a:rPr lang="en-US" dirty="0" smtClean="0"/>
              <a:t>}</a:t>
            </a:r>
            <a:r>
              <a:rPr lang="en-US" i="1" dirty="0" smtClean="0"/>
              <a:t> </a:t>
            </a:r>
            <a:r>
              <a:rPr lang="en-US" dirty="0" smtClean="0"/>
              <a:t>to the set {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1,2,3</a:t>
            </a:r>
            <a:r>
              <a:rPr lang="en-US" dirty="0" smtClean="0"/>
              <a:t>}</a:t>
            </a:r>
            <a:r>
              <a:rPr lang="en-US" i="1" dirty="0" smtClean="0"/>
              <a:t> </a:t>
            </a:r>
            <a:r>
              <a:rPr lang="en-US" dirty="0" smtClean="0"/>
              <a:t>such that    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a</a:t>
            </a:r>
            <a:r>
              <a:rPr lang="en-US" dirty="0" smtClean="0"/>
              <a:t>)</a:t>
            </a:r>
            <a:r>
              <a:rPr lang="en-US" i="1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,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b</a:t>
            </a:r>
            <a:r>
              <a:rPr lang="en-US" dirty="0" smtClean="0"/>
              <a:t>)</a:t>
            </a:r>
            <a:r>
              <a:rPr lang="en-US" i="1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, and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c</a:t>
            </a:r>
            <a:r>
              <a:rPr lang="en-US" dirty="0" smtClean="0"/>
              <a:t>)</a:t>
            </a:r>
            <a:r>
              <a:rPr lang="en-US" i="1" dirty="0" smtClean="0"/>
              <a:t> =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   What is the composition of </a:t>
            </a:r>
            <a:r>
              <a:rPr lang="en-US" i="1" dirty="0" smtClean="0"/>
              <a:t>f</a:t>
            </a:r>
            <a:r>
              <a:rPr lang="en-US" dirty="0" smtClean="0"/>
              <a:t> and </a:t>
            </a:r>
            <a:r>
              <a:rPr lang="en-US" i="1" dirty="0" smtClean="0"/>
              <a:t>g</a:t>
            </a:r>
            <a:r>
              <a:rPr lang="en-US" dirty="0" smtClean="0"/>
              <a:t>, and what is the composition of </a:t>
            </a:r>
            <a:r>
              <a:rPr lang="en-US" i="1" dirty="0" smtClean="0"/>
              <a:t>g </a:t>
            </a:r>
            <a:r>
              <a:rPr lang="en-US" dirty="0" smtClean="0"/>
              <a:t>and </a:t>
            </a:r>
            <a:r>
              <a:rPr lang="en-US" i="1" dirty="0" smtClean="0"/>
              <a:t>f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/>
              <a:t>    Solution:  </a:t>
            </a:r>
            <a:r>
              <a:rPr lang="en-US" dirty="0" smtClean="0"/>
              <a:t>The composition </a:t>
            </a:r>
            <a:r>
              <a:rPr lang="en-US" i="1" dirty="0" err="1" smtClean="0"/>
              <a:t>f</a:t>
            </a:r>
            <a:r>
              <a:rPr lang="en-US" i="1" dirty="0" err="1" smtClean="0">
                <a:latin typeface="Cambria Math"/>
                <a:ea typeface="Cambria Math"/>
              </a:rPr>
              <a:t>∘g</a:t>
            </a:r>
            <a:r>
              <a:rPr lang="en-US" dirty="0" smtClean="0"/>
              <a:t>  is defined by </a:t>
            </a:r>
          </a:p>
          <a:p>
            <a:pPr lvl="1">
              <a:buNone/>
            </a:pPr>
            <a:r>
              <a:rPr lang="en-US" i="1" dirty="0" err="1" smtClean="0"/>
              <a:t>f</a:t>
            </a:r>
            <a:r>
              <a:rPr lang="en-US" i="1" dirty="0" err="1" smtClean="0">
                <a:latin typeface="Cambria Math"/>
                <a:ea typeface="Cambria Math"/>
              </a:rPr>
              <a:t>∘g</a:t>
            </a:r>
            <a:r>
              <a:rPr lang="en-US" i="1" dirty="0" smtClean="0">
                <a:latin typeface="Cambria Math"/>
                <a:ea typeface="Cambria Math"/>
              </a:rPr>
              <a:t>  </a:t>
            </a:r>
            <a:r>
              <a:rPr lang="en-US" dirty="0" smtClean="0">
                <a:latin typeface="Cambria Math"/>
                <a:ea typeface="Cambria Math"/>
              </a:rPr>
              <a:t>(</a:t>
            </a:r>
            <a:r>
              <a:rPr lang="en-US" i="1" dirty="0" smtClean="0">
                <a:latin typeface="Cambria Math"/>
                <a:ea typeface="Cambria Math"/>
              </a:rPr>
              <a:t>a</a:t>
            </a:r>
            <a:r>
              <a:rPr lang="en-US" dirty="0" smtClean="0">
                <a:latin typeface="Cambria Math"/>
                <a:ea typeface="Cambria Math"/>
              </a:rPr>
              <a:t>)</a:t>
            </a:r>
            <a:r>
              <a:rPr lang="en-US" i="1" dirty="0" smtClean="0">
                <a:latin typeface="Cambria Math"/>
                <a:ea typeface="Cambria Math"/>
              </a:rPr>
              <a:t>= </a:t>
            </a:r>
            <a:r>
              <a:rPr lang="en-US" i="1" dirty="0" smtClean="0">
                <a:ea typeface="Cambria Math"/>
              </a:rPr>
              <a:t>f</a:t>
            </a:r>
            <a:r>
              <a:rPr lang="en-US" i="1" dirty="0" smtClean="0">
                <a:latin typeface="Cambria Math"/>
                <a:ea typeface="Cambria Math"/>
              </a:rPr>
              <a:t>(g</a:t>
            </a:r>
            <a:r>
              <a:rPr lang="en-US" dirty="0" smtClean="0">
                <a:latin typeface="Cambria Math"/>
                <a:ea typeface="Cambria Math"/>
              </a:rPr>
              <a:t>(</a:t>
            </a:r>
            <a:r>
              <a:rPr lang="en-US" i="1" dirty="0" smtClean="0">
                <a:latin typeface="Cambria Math"/>
                <a:ea typeface="Cambria Math"/>
              </a:rPr>
              <a:t>a</a:t>
            </a:r>
            <a:r>
              <a:rPr lang="en-US" dirty="0" smtClean="0">
                <a:latin typeface="Cambria Math"/>
                <a:ea typeface="Cambria Math"/>
              </a:rPr>
              <a:t>))</a:t>
            </a:r>
            <a:r>
              <a:rPr lang="en-US" i="1" dirty="0" smtClean="0">
                <a:latin typeface="Cambria Math"/>
                <a:ea typeface="Cambria Math"/>
              </a:rPr>
              <a:t> = </a:t>
            </a:r>
            <a:r>
              <a:rPr lang="en-US" i="1" dirty="0" smtClean="0">
                <a:ea typeface="Cambria Math"/>
              </a:rPr>
              <a:t>f</a:t>
            </a:r>
            <a:r>
              <a:rPr lang="en-US" dirty="0" smtClean="0">
                <a:latin typeface="Cambria Math"/>
                <a:ea typeface="Cambria Math"/>
              </a:rPr>
              <a:t>(</a:t>
            </a:r>
            <a:r>
              <a:rPr lang="en-US" i="1" dirty="0" smtClean="0">
                <a:latin typeface="Cambria Math"/>
                <a:ea typeface="Cambria Math"/>
              </a:rPr>
              <a:t>b</a:t>
            </a:r>
            <a:r>
              <a:rPr lang="en-US" dirty="0" smtClean="0">
                <a:latin typeface="Cambria Math"/>
                <a:ea typeface="Cambria Math"/>
              </a:rPr>
              <a:t>)</a:t>
            </a:r>
            <a:r>
              <a:rPr lang="en-US" i="1" dirty="0" smtClean="0">
                <a:latin typeface="Cambria Math"/>
                <a:ea typeface="Cambria Math"/>
              </a:rPr>
              <a:t> = </a:t>
            </a:r>
            <a:r>
              <a:rPr lang="en-US" dirty="0" smtClean="0">
                <a:latin typeface="Cambria Math"/>
                <a:ea typeface="Cambria Math"/>
              </a:rPr>
              <a:t>2</a:t>
            </a:r>
            <a:r>
              <a:rPr lang="en-US" i="1" dirty="0" smtClean="0">
                <a:latin typeface="Cambria Math"/>
                <a:ea typeface="Cambria Math"/>
              </a:rPr>
              <a:t>.</a:t>
            </a:r>
            <a:r>
              <a:rPr lang="en-US" dirty="0" smtClean="0"/>
              <a:t> </a:t>
            </a:r>
          </a:p>
          <a:p>
            <a:pPr lvl="1">
              <a:buNone/>
            </a:pPr>
            <a:r>
              <a:rPr lang="en-US" i="1" dirty="0" err="1" smtClean="0"/>
              <a:t>f</a:t>
            </a:r>
            <a:r>
              <a:rPr lang="en-US" i="1" dirty="0" err="1" smtClean="0">
                <a:latin typeface="Cambria Math"/>
                <a:ea typeface="Cambria Math"/>
              </a:rPr>
              <a:t>∘g</a:t>
            </a:r>
            <a:r>
              <a:rPr lang="en-US" i="1" dirty="0" smtClean="0">
                <a:latin typeface="Cambria Math"/>
                <a:ea typeface="Cambria Math"/>
              </a:rPr>
              <a:t>  </a:t>
            </a:r>
            <a:r>
              <a:rPr lang="en-US" dirty="0" smtClean="0">
                <a:latin typeface="Cambria Math"/>
                <a:ea typeface="Cambria Math"/>
              </a:rPr>
              <a:t>(</a:t>
            </a:r>
            <a:r>
              <a:rPr lang="en-US" i="1" dirty="0" smtClean="0">
                <a:latin typeface="Cambria Math"/>
                <a:ea typeface="Cambria Math"/>
              </a:rPr>
              <a:t>b</a:t>
            </a:r>
            <a:r>
              <a:rPr lang="en-US" dirty="0" smtClean="0">
                <a:latin typeface="Cambria Math"/>
                <a:ea typeface="Cambria Math"/>
              </a:rPr>
              <a:t>)</a:t>
            </a:r>
            <a:r>
              <a:rPr lang="en-US" i="1" dirty="0" smtClean="0">
                <a:latin typeface="Cambria Math"/>
                <a:ea typeface="Cambria Math"/>
              </a:rPr>
              <a:t>= </a:t>
            </a:r>
            <a:r>
              <a:rPr lang="en-US" i="1" dirty="0" smtClean="0">
                <a:ea typeface="Cambria Math"/>
              </a:rPr>
              <a:t>f</a:t>
            </a:r>
            <a:r>
              <a:rPr lang="en-US" dirty="0" smtClean="0">
                <a:latin typeface="Cambria Math"/>
                <a:ea typeface="Cambria Math"/>
              </a:rPr>
              <a:t>(</a:t>
            </a:r>
            <a:r>
              <a:rPr lang="en-US" i="1" dirty="0" smtClean="0">
                <a:latin typeface="Cambria Math"/>
                <a:ea typeface="Cambria Math"/>
              </a:rPr>
              <a:t>g</a:t>
            </a:r>
            <a:r>
              <a:rPr lang="en-US" dirty="0" smtClean="0">
                <a:latin typeface="Cambria Math"/>
                <a:ea typeface="Cambria Math"/>
              </a:rPr>
              <a:t>(</a:t>
            </a:r>
            <a:r>
              <a:rPr lang="en-US" i="1" dirty="0" smtClean="0">
                <a:latin typeface="Cambria Math"/>
                <a:ea typeface="Cambria Math"/>
              </a:rPr>
              <a:t>b</a:t>
            </a:r>
            <a:r>
              <a:rPr lang="en-US" dirty="0" smtClean="0">
                <a:latin typeface="Cambria Math"/>
                <a:ea typeface="Cambria Math"/>
              </a:rPr>
              <a:t>)) </a:t>
            </a:r>
            <a:r>
              <a:rPr lang="en-US" i="1" dirty="0" smtClean="0">
                <a:latin typeface="Cambria Math"/>
                <a:ea typeface="Cambria Math"/>
              </a:rPr>
              <a:t>= </a:t>
            </a:r>
            <a:r>
              <a:rPr lang="en-US" i="1" dirty="0" smtClean="0">
                <a:ea typeface="Cambria Math"/>
              </a:rPr>
              <a:t>f</a:t>
            </a:r>
            <a:r>
              <a:rPr lang="en-US" dirty="0" smtClean="0">
                <a:latin typeface="Cambria Math"/>
                <a:ea typeface="Cambria Math"/>
              </a:rPr>
              <a:t>(</a:t>
            </a:r>
            <a:r>
              <a:rPr lang="en-US" i="1" dirty="0" smtClean="0">
                <a:latin typeface="Cambria Math"/>
                <a:ea typeface="Cambria Math"/>
              </a:rPr>
              <a:t>c</a:t>
            </a:r>
            <a:r>
              <a:rPr lang="en-US" dirty="0" smtClean="0">
                <a:latin typeface="Cambria Math"/>
                <a:ea typeface="Cambria Math"/>
              </a:rPr>
              <a:t>)</a:t>
            </a:r>
            <a:r>
              <a:rPr lang="en-US" i="1" dirty="0" smtClean="0">
                <a:latin typeface="Cambria Math"/>
                <a:ea typeface="Cambria Math"/>
              </a:rPr>
              <a:t> = </a:t>
            </a:r>
            <a:r>
              <a:rPr lang="en-US" dirty="0" smtClean="0">
                <a:latin typeface="Cambria Math"/>
                <a:ea typeface="Cambria Math"/>
              </a:rPr>
              <a:t>1</a:t>
            </a:r>
            <a:r>
              <a:rPr lang="en-US" i="1" dirty="0" smtClean="0">
                <a:latin typeface="Cambria Math"/>
                <a:ea typeface="Cambria Math"/>
              </a:rPr>
              <a:t>.</a:t>
            </a:r>
            <a:r>
              <a:rPr lang="en-US" dirty="0" smtClean="0"/>
              <a:t> </a:t>
            </a:r>
          </a:p>
          <a:p>
            <a:pPr lvl="1">
              <a:buNone/>
            </a:pPr>
            <a:r>
              <a:rPr lang="en-US" i="1" dirty="0" err="1" smtClean="0"/>
              <a:t>f</a:t>
            </a:r>
            <a:r>
              <a:rPr lang="en-US" i="1" dirty="0" err="1" smtClean="0">
                <a:latin typeface="Cambria Math"/>
                <a:ea typeface="Cambria Math"/>
              </a:rPr>
              <a:t>∘g</a:t>
            </a:r>
            <a:r>
              <a:rPr lang="en-US" i="1" dirty="0" smtClean="0">
                <a:latin typeface="Cambria Math"/>
                <a:ea typeface="Cambria Math"/>
              </a:rPr>
              <a:t>  </a:t>
            </a:r>
            <a:r>
              <a:rPr lang="en-US" dirty="0" smtClean="0">
                <a:latin typeface="Cambria Math"/>
                <a:ea typeface="Cambria Math"/>
              </a:rPr>
              <a:t>(</a:t>
            </a:r>
            <a:r>
              <a:rPr lang="en-US" i="1" dirty="0" smtClean="0">
                <a:latin typeface="Cambria Math"/>
                <a:ea typeface="Cambria Math"/>
              </a:rPr>
              <a:t>c</a:t>
            </a:r>
            <a:r>
              <a:rPr lang="en-US" dirty="0" smtClean="0">
                <a:latin typeface="Cambria Math"/>
                <a:ea typeface="Cambria Math"/>
              </a:rPr>
              <a:t>)</a:t>
            </a:r>
            <a:r>
              <a:rPr lang="en-US" i="1" dirty="0" smtClean="0">
                <a:latin typeface="Cambria Math"/>
                <a:ea typeface="Cambria Math"/>
              </a:rPr>
              <a:t>= </a:t>
            </a:r>
            <a:r>
              <a:rPr lang="en-US" i="1" dirty="0" smtClean="0">
                <a:ea typeface="Cambria Math"/>
              </a:rPr>
              <a:t>f</a:t>
            </a:r>
            <a:r>
              <a:rPr lang="en-US" dirty="0" smtClean="0">
                <a:latin typeface="Cambria Math"/>
                <a:ea typeface="Cambria Math"/>
              </a:rPr>
              <a:t>(</a:t>
            </a:r>
            <a:r>
              <a:rPr lang="en-US" i="1" dirty="0" smtClean="0">
                <a:latin typeface="Cambria Math"/>
                <a:ea typeface="Cambria Math"/>
              </a:rPr>
              <a:t>g</a:t>
            </a:r>
            <a:r>
              <a:rPr lang="en-US" dirty="0" smtClean="0">
                <a:latin typeface="Cambria Math"/>
                <a:ea typeface="Cambria Math"/>
              </a:rPr>
              <a:t>(</a:t>
            </a:r>
            <a:r>
              <a:rPr lang="en-US" i="1" dirty="0" smtClean="0">
                <a:latin typeface="Cambria Math"/>
                <a:ea typeface="Cambria Math"/>
              </a:rPr>
              <a:t>c</a:t>
            </a:r>
            <a:r>
              <a:rPr lang="en-US" dirty="0" smtClean="0">
                <a:latin typeface="Cambria Math"/>
                <a:ea typeface="Cambria Math"/>
              </a:rPr>
              <a:t>))</a:t>
            </a:r>
            <a:r>
              <a:rPr lang="en-US" i="1" dirty="0" smtClean="0">
                <a:latin typeface="Cambria Math"/>
                <a:ea typeface="Cambria Math"/>
              </a:rPr>
              <a:t> = </a:t>
            </a:r>
            <a:r>
              <a:rPr lang="en-US" i="1" dirty="0" smtClean="0">
                <a:ea typeface="Cambria Math"/>
              </a:rPr>
              <a:t>f</a:t>
            </a:r>
            <a:r>
              <a:rPr lang="en-US" dirty="0" smtClean="0">
                <a:latin typeface="Cambria Math"/>
                <a:ea typeface="Cambria Math"/>
              </a:rPr>
              <a:t>(</a:t>
            </a:r>
            <a:r>
              <a:rPr lang="en-US" i="1" dirty="0" smtClean="0">
                <a:latin typeface="Cambria Math"/>
                <a:ea typeface="Cambria Math"/>
              </a:rPr>
              <a:t>a</a:t>
            </a:r>
            <a:r>
              <a:rPr lang="en-US" dirty="0" smtClean="0">
                <a:latin typeface="Cambria Math"/>
                <a:ea typeface="Cambria Math"/>
              </a:rPr>
              <a:t>)</a:t>
            </a:r>
            <a:r>
              <a:rPr lang="en-US" i="1" dirty="0" smtClean="0">
                <a:latin typeface="Cambria Math"/>
                <a:ea typeface="Cambria Math"/>
              </a:rPr>
              <a:t> = </a:t>
            </a:r>
            <a:r>
              <a:rPr lang="en-US" dirty="0" smtClean="0">
                <a:latin typeface="Cambria Math"/>
                <a:ea typeface="Cambria Math"/>
              </a:rPr>
              <a:t>3</a:t>
            </a:r>
            <a:r>
              <a:rPr lang="en-US" i="1" dirty="0" smtClean="0">
                <a:latin typeface="Cambria Math"/>
                <a:ea typeface="Cambria Math"/>
              </a:rPr>
              <a:t>.</a:t>
            </a:r>
            <a:r>
              <a:rPr lang="en-US" dirty="0" smtClean="0"/>
              <a:t> </a:t>
            </a:r>
          </a:p>
          <a:p>
            <a:pPr lvl="1">
              <a:buNone/>
            </a:pPr>
            <a:r>
              <a:rPr lang="en-US" dirty="0" smtClean="0"/>
              <a:t>Note that </a:t>
            </a:r>
            <a:r>
              <a:rPr lang="en-US" i="1" dirty="0" err="1" smtClean="0"/>
              <a:t>g</a:t>
            </a:r>
            <a:r>
              <a:rPr lang="en-US" i="1" dirty="0" err="1" smtClean="0">
                <a:latin typeface="Cambria Math"/>
                <a:ea typeface="Cambria Math"/>
              </a:rPr>
              <a:t>∘f</a:t>
            </a:r>
            <a:r>
              <a:rPr lang="en-US" i="1" dirty="0" smtClean="0">
                <a:latin typeface="Cambria Math"/>
                <a:ea typeface="Cambria Math"/>
              </a:rPr>
              <a:t>  </a:t>
            </a:r>
            <a:r>
              <a:rPr lang="en-US" dirty="0" smtClean="0">
                <a:latin typeface="Cambria Math"/>
                <a:ea typeface="Cambria Math"/>
              </a:rPr>
              <a:t>is not defined, because the range of </a:t>
            </a:r>
            <a:r>
              <a:rPr lang="en-US" i="1" dirty="0" smtClean="0">
                <a:ea typeface="Cambria Math"/>
              </a:rPr>
              <a:t>f</a:t>
            </a:r>
            <a:r>
              <a:rPr lang="en-US" dirty="0" smtClean="0">
                <a:latin typeface="Cambria Math"/>
                <a:ea typeface="Cambria Math"/>
              </a:rPr>
              <a:t> is not a subset of the domain of </a:t>
            </a:r>
            <a:r>
              <a:rPr lang="en-US" i="1" dirty="0" smtClean="0">
                <a:ea typeface="Cambria Math"/>
              </a:rPr>
              <a:t>g</a:t>
            </a:r>
            <a:r>
              <a:rPr lang="en-US" dirty="0" smtClean="0">
                <a:latin typeface="Cambria Math"/>
                <a:ea typeface="Cambria Math"/>
              </a:rPr>
              <a:t>. 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Composition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 Example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: Let f and g be functions from the set of integers to the set of integers defined by 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  <a:r>
              <a:rPr lang="en-US" i="1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dirty="0" smtClean="0"/>
              <a:t>x </a:t>
            </a:r>
            <a:r>
              <a:rPr lang="en-US" dirty="0" smtClean="0"/>
              <a:t>+</a:t>
            </a:r>
            <a:r>
              <a:rPr lang="en-US" i="1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i="1" dirty="0" smtClean="0"/>
              <a:t> </a:t>
            </a:r>
            <a:r>
              <a:rPr lang="en-US" dirty="0" smtClean="0"/>
              <a:t>and </a:t>
            </a:r>
            <a:r>
              <a:rPr lang="en-US" i="1" dirty="0" smtClean="0"/>
              <a:t>g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  <a:r>
              <a:rPr lang="en-US" i="1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i="1" dirty="0" smtClean="0"/>
              <a:t>x </a:t>
            </a:r>
            <a:r>
              <a:rPr lang="en-US" dirty="0" smtClean="0"/>
              <a:t>+</a:t>
            </a:r>
            <a:r>
              <a:rPr lang="en-US" i="1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 smtClean="0"/>
              <a:t>   What is the composition of </a:t>
            </a:r>
            <a:r>
              <a:rPr lang="en-US" i="1" dirty="0" smtClean="0"/>
              <a:t>f</a:t>
            </a:r>
            <a:r>
              <a:rPr lang="en-US" dirty="0" smtClean="0"/>
              <a:t> and </a:t>
            </a:r>
            <a:r>
              <a:rPr lang="en-US" i="1" dirty="0" smtClean="0"/>
              <a:t>g</a:t>
            </a:r>
            <a:r>
              <a:rPr lang="en-US" dirty="0" smtClean="0"/>
              <a:t>, and also the composition of </a:t>
            </a:r>
            <a:r>
              <a:rPr lang="en-US" i="1" dirty="0" smtClean="0"/>
              <a:t>g</a:t>
            </a:r>
            <a:r>
              <a:rPr lang="en-US" dirty="0" smtClean="0"/>
              <a:t> and </a:t>
            </a:r>
            <a:r>
              <a:rPr lang="en-US" i="1" dirty="0" smtClean="0"/>
              <a:t>f </a:t>
            </a:r>
            <a:r>
              <a:rPr lang="en-US" dirty="0" smtClean="0"/>
              <a:t>?</a:t>
            </a:r>
          </a:p>
          <a:p>
            <a:pPr>
              <a:buNone/>
            </a:pPr>
            <a:r>
              <a:rPr lang="en-US" b="1" dirty="0" smtClean="0"/>
              <a:t>     Solution:</a:t>
            </a:r>
            <a:endParaRPr lang="en-US" dirty="0" smtClean="0"/>
          </a:p>
          <a:p>
            <a:pPr lvl="1">
              <a:buNone/>
            </a:pPr>
            <a:r>
              <a:rPr lang="en-US" i="1" dirty="0" err="1" smtClean="0"/>
              <a:t>f</a:t>
            </a:r>
            <a:r>
              <a:rPr lang="en-US" i="1" dirty="0" err="1" smtClean="0">
                <a:latin typeface="Cambria Math"/>
                <a:ea typeface="Cambria Math"/>
              </a:rPr>
              <a:t>∘g</a:t>
            </a:r>
            <a:r>
              <a:rPr lang="en-US" i="1" dirty="0" smtClean="0">
                <a:latin typeface="Cambria Math"/>
                <a:ea typeface="Cambria Math"/>
              </a:rPr>
              <a:t>  </a:t>
            </a:r>
            <a:r>
              <a:rPr lang="en-US" dirty="0" smtClean="0">
                <a:latin typeface="Cambria Math"/>
                <a:ea typeface="Cambria Math"/>
              </a:rPr>
              <a:t>(</a:t>
            </a:r>
            <a:r>
              <a:rPr lang="en-US" i="1" dirty="0" smtClean="0"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)= </a:t>
            </a:r>
            <a:r>
              <a:rPr lang="en-US" i="1" dirty="0" smtClean="0">
                <a:ea typeface="Cambria Math"/>
              </a:rPr>
              <a:t>f</a:t>
            </a:r>
            <a:r>
              <a:rPr lang="en-US" dirty="0" smtClean="0">
                <a:latin typeface="Cambria Math"/>
                <a:ea typeface="Cambria Math"/>
              </a:rPr>
              <a:t>(</a:t>
            </a:r>
            <a:r>
              <a:rPr lang="en-US" i="1" dirty="0" smtClean="0">
                <a:latin typeface="Cambria Math"/>
                <a:ea typeface="Cambria Math"/>
              </a:rPr>
              <a:t>g</a:t>
            </a:r>
            <a:r>
              <a:rPr lang="en-US" dirty="0" smtClean="0">
                <a:latin typeface="Cambria Math"/>
                <a:ea typeface="Cambria Math"/>
              </a:rPr>
              <a:t>(</a:t>
            </a:r>
            <a:r>
              <a:rPr lang="en-US" i="1" dirty="0" smtClean="0"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)) =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i="1" dirty="0" smtClean="0">
                <a:ea typeface="Cambria Math"/>
              </a:rPr>
              <a:t>f</a:t>
            </a:r>
            <a:r>
              <a:rPr lang="en-US" dirty="0" smtClean="0">
                <a:latin typeface="Cambria Math"/>
                <a:ea typeface="Cambria Math"/>
              </a:rPr>
              <a:t>(3</a:t>
            </a:r>
            <a:r>
              <a:rPr lang="en-US" i="1" dirty="0" smtClean="0">
                <a:ea typeface="Cambria Math"/>
              </a:rPr>
              <a:t>x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+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2)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=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2(3</a:t>
            </a:r>
            <a:r>
              <a:rPr lang="en-US" i="1" dirty="0" smtClean="0"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 +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2)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+ 3</a:t>
            </a:r>
            <a:r>
              <a:rPr lang="en-US" i="1" dirty="0" smtClean="0">
                <a:latin typeface="Cambria Math"/>
                <a:ea typeface="Cambria Math"/>
              </a:rPr>
              <a:t> = </a:t>
            </a:r>
            <a:r>
              <a:rPr lang="en-US" dirty="0" smtClean="0">
                <a:latin typeface="Cambria Math"/>
                <a:ea typeface="Cambria Math"/>
              </a:rPr>
              <a:t>6</a:t>
            </a:r>
            <a:r>
              <a:rPr lang="en-US" i="1" dirty="0" smtClean="0">
                <a:ea typeface="Cambria Math"/>
              </a:rPr>
              <a:t>x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+ 7</a:t>
            </a:r>
            <a:endParaRPr lang="en-US" dirty="0" smtClean="0"/>
          </a:p>
          <a:p>
            <a:pPr lvl="1">
              <a:buNone/>
            </a:pPr>
            <a:r>
              <a:rPr lang="en-US" i="1" dirty="0" err="1" smtClean="0"/>
              <a:t>g</a:t>
            </a:r>
            <a:r>
              <a:rPr lang="en-US" i="1" dirty="0" err="1" smtClean="0">
                <a:latin typeface="Cambria Math"/>
                <a:ea typeface="Cambria Math"/>
              </a:rPr>
              <a:t>∘f</a:t>
            </a:r>
            <a:r>
              <a:rPr lang="en-US" i="1" dirty="0" smtClean="0">
                <a:latin typeface="Cambria Math"/>
                <a:ea typeface="Cambria Math"/>
              </a:rPr>
              <a:t>  </a:t>
            </a:r>
            <a:r>
              <a:rPr lang="en-US" dirty="0" smtClean="0">
                <a:latin typeface="Cambria Math"/>
                <a:ea typeface="Cambria Math"/>
              </a:rPr>
              <a:t>(</a:t>
            </a:r>
            <a:r>
              <a:rPr lang="en-US" i="1" dirty="0" smtClean="0"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)=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i="1" dirty="0" smtClean="0">
                <a:ea typeface="Cambria Math"/>
              </a:rPr>
              <a:t>g</a:t>
            </a:r>
            <a:r>
              <a:rPr lang="en-US" dirty="0" smtClean="0">
                <a:latin typeface="Cambria Math"/>
                <a:ea typeface="Cambria Math"/>
              </a:rPr>
              <a:t>(</a:t>
            </a:r>
            <a:r>
              <a:rPr lang="en-US" i="1" dirty="0" smtClean="0">
                <a:latin typeface="Cambria Math"/>
                <a:ea typeface="Cambria Math"/>
              </a:rPr>
              <a:t>f</a:t>
            </a:r>
            <a:r>
              <a:rPr lang="en-US" dirty="0" smtClean="0">
                <a:latin typeface="Cambria Math"/>
                <a:ea typeface="Cambria Math"/>
              </a:rPr>
              <a:t>(</a:t>
            </a:r>
            <a:r>
              <a:rPr lang="en-US" i="1" dirty="0" smtClean="0"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)) =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i="1" dirty="0" smtClean="0">
                <a:ea typeface="Cambria Math"/>
              </a:rPr>
              <a:t>g</a:t>
            </a:r>
            <a:r>
              <a:rPr lang="en-US" dirty="0" smtClean="0">
                <a:latin typeface="Cambria Math"/>
                <a:ea typeface="Cambria Math"/>
              </a:rPr>
              <a:t>(2</a:t>
            </a:r>
            <a:r>
              <a:rPr lang="en-US" i="1" dirty="0" smtClean="0">
                <a:ea typeface="Cambria Math"/>
              </a:rPr>
              <a:t>x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+ 3) = 3(2</a:t>
            </a:r>
            <a:r>
              <a:rPr lang="en-US" i="1" dirty="0" smtClean="0">
                <a:ea typeface="Cambria Math"/>
              </a:rPr>
              <a:t>x </a:t>
            </a:r>
            <a:r>
              <a:rPr lang="en-US" dirty="0" smtClean="0">
                <a:latin typeface="Cambria Math"/>
                <a:ea typeface="Cambria Math"/>
              </a:rPr>
              <a:t>+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3)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+ 2</a:t>
            </a:r>
            <a:r>
              <a:rPr lang="en-US" i="1" dirty="0" smtClean="0">
                <a:latin typeface="Cambria Math"/>
                <a:ea typeface="Cambria Math"/>
              </a:rPr>
              <a:t> = </a:t>
            </a:r>
            <a:r>
              <a:rPr lang="en-US" dirty="0" smtClean="0">
                <a:latin typeface="Cambria Math"/>
                <a:ea typeface="Cambria Math"/>
              </a:rPr>
              <a:t>6</a:t>
            </a:r>
            <a:r>
              <a:rPr lang="en-US" i="1" dirty="0" smtClean="0">
                <a:ea typeface="Cambria Math"/>
              </a:rPr>
              <a:t>x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+ 11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Graphs of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</a:t>
            </a:r>
            <a:r>
              <a:rPr lang="en-US" i="1" dirty="0" smtClean="0"/>
              <a:t>f</a:t>
            </a:r>
            <a:r>
              <a:rPr lang="en-US" dirty="0" smtClean="0"/>
              <a:t> be a function from the set </a:t>
            </a:r>
            <a:r>
              <a:rPr lang="en-US" i="1" dirty="0" smtClean="0"/>
              <a:t>A</a:t>
            </a:r>
            <a:r>
              <a:rPr lang="en-US" dirty="0" smtClean="0"/>
              <a:t> to the set </a:t>
            </a:r>
            <a:r>
              <a:rPr lang="en-US" i="1" dirty="0" smtClean="0"/>
              <a:t>B</a:t>
            </a:r>
            <a:r>
              <a:rPr lang="en-US" dirty="0" smtClean="0"/>
              <a:t>. The </a:t>
            </a:r>
            <a:r>
              <a:rPr lang="en-US" i="1" dirty="0" smtClean="0"/>
              <a:t>graph</a:t>
            </a:r>
            <a:r>
              <a:rPr lang="en-US" dirty="0" smtClean="0"/>
              <a:t> of the function </a:t>
            </a:r>
            <a:r>
              <a:rPr lang="en-US" i="1" dirty="0" smtClean="0"/>
              <a:t>f</a:t>
            </a:r>
            <a:r>
              <a:rPr lang="en-US" dirty="0" smtClean="0"/>
              <a:t> is the set of ordered pairs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{(</a:t>
            </a:r>
            <a:r>
              <a:rPr lang="en-US" i="1" dirty="0" err="1" smtClean="0">
                <a:ea typeface="Cambria Math" pitchFamily="18" charset="0"/>
              </a:rPr>
              <a:t>a,b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 | 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∈</a:t>
            </a:r>
            <a:r>
              <a:rPr lang="en-US" i="1" dirty="0" smtClean="0">
                <a:latin typeface="Cambria Math"/>
                <a:ea typeface="Cambria Math"/>
              </a:rPr>
              <a:t>A</a:t>
            </a:r>
            <a:r>
              <a:rPr lang="en-US" dirty="0" smtClean="0">
                <a:latin typeface="Cambria Math"/>
                <a:ea typeface="Cambria Math"/>
              </a:rPr>
              <a:t> and </a:t>
            </a:r>
            <a:r>
              <a:rPr lang="en-US" i="1" dirty="0" smtClean="0">
                <a:ea typeface="Cambria Math"/>
              </a:rPr>
              <a:t>f</a:t>
            </a:r>
            <a:r>
              <a:rPr lang="en-US" dirty="0" smtClean="0">
                <a:latin typeface="Cambria Math"/>
                <a:ea typeface="Cambria Math"/>
              </a:rPr>
              <a:t>(</a:t>
            </a:r>
            <a:r>
              <a:rPr lang="en-US" i="1" dirty="0" smtClean="0">
                <a:ea typeface="Cambria Math"/>
              </a:rPr>
              <a:t>a</a:t>
            </a:r>
            <a:r>
              <a:rPr lang="en-US" dirty="0" smtClean="0">
                <a:latin typeface="Cambria Math"/>
                <a:ea typeface="Cambria Math"/>
              </a:rPr>
              <a:t>) = </a:t>
            </a:r>
            <a:r>
              <a:rPr lang="en-US" i="1" dirty="0" smtClean="0">
                <a:ea typeface="Cambria Math"/>
              </a:rPr>
              <a:t>b</a:t>
            </a:r>
            <a:r>
              <a:rPr lang="en-US" dirty="0" smtClean="0">
                <a:latin typeface="Cambria Math"/>
                <a:ea typeface="Cambria Math"/>
              </a:rPr>
              <a:t>}.</a:t>
            </a:r>
            <a:endParaRPr lang="en-US" dirty="0"/>
          </a:p>
        </p:txBody>
      </p:sp>
      <p:pic>
        <p:nvPicPr>
          <p:cNvPr id="4" name="Picture 3" descr="02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3810000"/>
            <a:ext cx="1879854" cy="1879854"/>
          </a:xfrm>
          <a:prstGeom prst="rect">
            <a:avLst/>
          </a:prstGeom>
        </p:spPr>
      </p:pic>
      <p:pic>
        <p:nvPicPr>
          <p:cNvPr id="5" name="Picture 4" descr="02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3810000"/>
            <a:ext cx="2079498" cy="18790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" y="58674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Graph of </a:t>
            </a:r>
            <a:r>
              <a:rPr lang="en-US" sz="2400" i="1" dirty="0" smtClean="0"/>
              <a:t>f</a:t>
            </a:r>
            <a:r>
              <a:rPr lang="en-US" sz="2400" dirty="0" smtClean="0"/>
              <a:t>(</a:t>
            </a:r>
            <a:r>
              <a:rPr lang="en-US" sz="2400" i="1" dirty="0" smtClean="0"/>
              <a:t>n</a:t>
            </a:r>
            <a:r>
              <a:rPr lang="en-US" sz="2400" dirty="0" smtClean="0"/>
              <a:t>) = 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400" i="1" dirty="0" smtClean="0"/>
              <a:t>n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+ 1 </a:t>
            </a:r>
          </a:p>
          <a:p>
            <a:r>
              <a:rPr lang="en-US" sz="2400" dirty="0" smtClean="0"/>
              <a:t>    from Z to Z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5791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Graph of </a:t>
            </a:r>
            <a:r>
              <a:rPr lang="en-US" sz="2400" i="1" dirty="0" smtClean="0"/>
              <a:t>f</a:t>
            </a:r>
            <a:r>
              <a:rPr lang="en-US" sz="2400" dirty="0" smtClean="0"/>
              <a:t>(</a:t>
            </a:r>
            <a:r>
              <a:rPr lang="en-US" sz="2400" i="1" dirty="0" smtClean="0"/>
              <a:t>x</a:t>
            </a:r>
            <a:r>
              <a:rPr lang="en-US" sz="2400" dirty="0" smtClean="0"/>
              <a:t>) = </a:t>
            </a:r>
            <a:r>
              <a:rPr lang="en-US" sz="2400" i="1" dirty="0" smtClean="0"/>
              <a:t>x</a:t>
            </a:r>
            <a:r>
              <a:rPr lang="en-US" sz="2400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    from Z to Z</a:t>
            </a:r>
            <a:endParaRPr lang="en-US" sz="2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Important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b="1" i="1" dirty="0" smtClean="0">
                <a:solidFill>
                  <a:srgbClr val="FF0000"/>
                </a:solidFill>
              </a:rPr>
              <a:t>floor</a:t>
            </a:r>
            <a:r>
              <a:rPr lang="en-US" dirty="0" smtClean="0"/>
              <a:t> function, denoted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is the largest integer less than or equal to </a:t>
            </a:r>
            <a:r>
              <a:rPr lang="en-US" i="1" dirty="0" smtClean="0"/>
              <a:t>x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i="1" dirty="0" smtClean="0">
                <a:solidFill>
                  <a:srgbClr val="FF0000"/>
                </a:solidFill>
              </a:rPr>
              <a:t>ceiling</a:t>
            </a:r>
            <a:r>
              <a:rPr lang="en-US" i="1" dirty="0" smtClean="0"/>
              <a:t> </a:t>
            </a:r>
            <a:r>
              <a:rPr lang="en-US" dirty="0" smtClean="0"/>
              <a:t>function, denoted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is the smallest integer greater than or  equal to </a:t>
            </a:r>
            <a:r>
              <a:rPr lang="en-US" i="1" dirty="0" smtClean="0"/>
              <a:t>x</a:t>
            </a:r>
            <a:endParaRPr lang="en-US" i="1" dirty="0"/>
          </a:p>
        </p:txBody>
      </p:sp>
      <p:pic>
        <p:nvPicPr>
          <p:cNvPr id="4" name="Picture 3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2438400" y="2362200"/>
            <a:ext cx="1714500" cy="382905"/>
          </a:xfrm>
          <a:prstGeom prst="rect">
            <a:avLst/>
          </a:prstGeom>
        </p:spPr>
      </p:pic>
      <p:pic>
        <p:nvPicPr>
          <p:cNvPr id="5" name="Picture 4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3276600" y="4419600"/>
            <a:ext cx="1714500" cy="3829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55626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Example:</a:t>
            </a:r>
            <a:endParaRPr lang="en-US" sz="2400" b="1" dirty="0"/>
          </a:p>
        </p:txBody>
      </p:sp>
      <p:pic>
        <p:nvPicPr>
          <p:cNvPr id="7" name="Picture 6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2667000" y="5486400"/>
            <a:ext cx="1443038" cy="382905"/>
          </a:xfrm>
          <a:prstGeom prst="rect">
            <a:avLst/>
          </a:prstGeom>
        </p:spPr>
      </p:pic>
      <p:pic>
        <p:nvPicPr>
          <p:cNvPr id="8" name="Picture 7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5105400" y="5410200"/>
            <a:ext cx="1437323" cy="382905"/>
          </a:xfrm>
          <a:prstGeom prst="rect">
            <a:avLst/>
          </a:prstGeom>
        </p:spPr>
      </p:pic>
      <p:pic>
        <p:nvPicPr>
          <p:cNvPr id="12" name="Picture 11" descr="addin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2514600" y="6172201"/>
            <a:ext cx="2014538" cy="382905"/>
          </a:xfrm>
          <a:prstGeom prst="rect">
            <a:avLst/>
          </a:prstGeom>
        </p:spPr>
      </p:pic>
      <p:pic>
        <p:nvPicPr>
          <p:cNvPr id="14" name="Picture 13" descr="addin_tmp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4953000" y="6172202"/>
            <a:ext cx="2025968" cy="382905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Floor and Ceiling Functions </a:t>
            </a:r>
            <a:endParaRPr lang="en-US" dirty="0"/>
          </a:p>
        </p:txBody>
      </p:sp>
      <p:pic>
        <p:nvPicPr>
          <p:cNvPr id="5" name="Picture 4" descr="02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2514600"/>
            <a:ext cx="5596182" cy="2590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00200" y="5562600"/>
            <a:ext cx="662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Graph of (a) Floor and (b) Ceiling Functions </a:t>
            </a:r>
          </a:p>
          <a:p>
            <a:r>
              <a:rPr lang="en-US" sz="2400" dirty="0" smtClean="0"/>
              <a:t>    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Floor and Ceiling Functions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table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33600" y="1905000"/>
            <a:ext cx="4742688" cy="4758248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Proving Properties of Functions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Prove that x is a real number, then</a:t>
            </a:r>
          </a:p>
          <a:p>
            <a:pPr>
              <a:buNone/>
            </a:pPr>
            <a:r>
              <a:rPr lang="en-US" dirty="0" smtClean="0">
                <a:latin typeface="Cambria Math"/>
                <a:ea typeface="Cambria Math"/>
              </a:rPr>
              <a:t>                          ⌊2</a:t>
            </a:r>
            <a:r>
              <a:rPr lang="en-US" i="1" dirty="0" smtClean="0">
                <a:latin typeface="Cambria Math"/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⌋= ⌊</a:t>
            </a:r>
            <a:r>
              <a:rPr lang="en-US" i="1" dirty="0" smtClean="0">
                <a:latin typeface="Cambria Math"/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⌋ + ⌊</a:t>
            </a:r>
            <a:r>
              <a:rPr lang="en-US" i="1" dirty="0" smtClean="0">
                <a:latin typeface="Cambria Math"/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 + 1/2⌋</a:t>
            </a:r>
          </a:p>
          <a:p>
            <a:pPr>
              <a:buNone/>
            </a:pPr>
            <a:r>
              <a:rPr lang="en-US" b="1" dirty="0" smtClean="0"/>
              <a:t>    Solution</a:t>
            </a:r>
            <a:r>
              <a:rPr lang="en-US" dirty="0" smtClean="0"/>
              <a:t>: Let </a:t>
            </a:r>
            <a:r>
              <a:rPr lang="en-US" i="1" dirty="0" smtClean="0"/>
              <a:t>x</a:t>
            </a:r>
            <a:r>
              <a:rPr lang="en-US" dirty="0" smtClean="0"/>
              <a:t> = </a:t>
            </a:r>
            <a:r>
              <a:rPr lang="en-US" i="1" dirty="0" smtClean="0"/>
              <a:t>n</a:t>
            </a:r>
            <a:r>
              <a:rPr lang="en-US" dirty="0" smtClean="0"/>
              <a:t> + </a:t>
            </a:r>
            <a:r>
              <a:rPr lang="el-GR" dirty="0" smtClean="0">
                <a:latin typeface="Cambria Math"/>
                <a:ea typeface="Cambria Math"/>
              </a:rPr>
              <a:t>ε</a:t>
            </a:r>
            <a:r>
              <a:rPr lang="en-US" dirty="0" smtClean="0">
                <a:latin typeface="Cambria Math"/>
                <a:ea typeface="Cambria Math"/>
              </a:rPr>
              <a:t>, </a:t>
            </a:r>
            <a:r>
              <a:rPr lang="en-US" dirty="0" smtClean="0">
                <a:ea typeface="Cambria Math"/>
              </a:rPr>
              <a:t>where </a:t>
            </a:r>
            <a:r>
              <a:rPr lang="en-US" i="1" dirty="0" smtClean="0">
                <a:ea typeface="Cambria Math"/>
              </a:rPr>
              <a:t>n</a:t>
            </a:r>
            <a:r>
              <a:rPr lang="en-US" dirty="0" smtClean="0">
                <a:ea typeface="Cambria Math"/>
              </a:rPr>
              <a:t> is an integer and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 ≤ </a:t>
            </a:r>
            <a:r>
              <a:rPr lang="el-GR" dirty="0" smtClean="0">
                <a:latin typeface="Cambria Math" pitchFamily="18" charset="0"/>
                <a:ea typeface="Cambria Math" pitchFamily="18" charset="0"/>
              </a:rPr>
              <a:t>ε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&lt; 1</a:t>
            </a:r>
            <a:r>
              <a:rPr lang="en-US" dirty="0" smtClean="0">
                <a:latin typeface="Cambria Math"/>
                <a:ea typeface="Cambria Math"/>
              </a:rPr>
              <a:t>. </a:t>
            </a:r>
          </a:p>
          <a:p>
            <a:pPr>
              <a:buNone/>
            </a:pPr>
            <a:r>
              <a:rPr lang="en-US" i="1" dirty="0" smtClean="0">
                <a:latin typeface="Cambria Math"/>
                <a:ea typeface="Cambria Math"/>
              </a:rPr>
              <a:t>  Case 1:   </a:t>
            </a:r>
            <a:r>
              <a:rPr lang="en-US" dirty="0" smtClean="0">
                <a:latin typeface="Cambria Math"/>
                <a:ea typeface="Cambria Math"/>
              </a:rPr>
              <a:t> </a:t>
            </a:r>
            <a:r>
              <a:rPr lang="el-GR" dirty="0" smtClean="0">
                <a:latin typeface="Cambria Math"/>
                <a:ea typeface="Cambria Math"/>
              </a:rPr>
              <a:t>ε </a:t>
            </a:r>
            <a:r>
              <a:rPr lang="en-US" dirty="0" smtClean="0">
                <a:latin typeface="Cambria Math"/>
                <a:ea typeface="Cambria Math"/>
              </a:rPr>
              <a:t>&lt; ½</a:t>
            </a:r>
          </a:p>
          <a:p>
            <a:pPr lvl="1"/>
            <a:r>
              <a:rPr lang="en-US" dirty="0" smtClean="0">
                <a:latin typeface="Cambria Math"/>
                <a:ea typeface="Cambria Math"/>
              </a:rPr>
              <a:t>2</a:t>
            </a:r>
            <a:r>
              <a:rPr lang="en-US" i="1" dirty="0" smtClean="0">
                <a:latin typeface="Cambria Math"/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 = 2</a:t>
            </a:r>
            <a:r>
              <a:rPr lang="en-US" i="1" dirty="0" smtClean="0">
                <a:latin typeface="Cambria Math"/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 + 2</a:t>
            </a:r>
            <a:r>
              <a:rPr lang="el-GR" dirty="0" smtClean="0">
                <a:latin typeface="Cambria Math"/>
                <a:ea typeface="Cambria Math"/>
              </a:rPr>
              <a:t>ε</a:t>
            </a:r>
            <a:r>
              <a:rPr lang="en-US" dirty="0" smtClean="0">
                <a:latin typeface="Cambria Math"/>
                <a:ea typeface="Cambria Math"/>
              </a:rPr>
              <a:t>  and  ⌊2</a:t>
            </a:r>
            <a:r>
              <a:rPr lang="en-US" i="1" dirty="0" smtClean="0">
                <a:latin typeface="Cambria Math"/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⌋ = 2</a:t>
            </a:r>
            <a:r>
              <a:rPr lang="en-US" i="1" dirty="0" smtClean="0">
                <a:latin typeface="Cambria Math"/>
                <a:ea typeface="Cambria Math"/>
              </a:rPr>
              <a:t>n,</a:t>
            </a:r>
            <a:r>
              <a:rPr lang="en-US" dirty="0" smtClean="0">
                <a:latin typeface="Cambria Math"/>
                <a:ea typeface="Cambria Math"/>
              </a:rPr>
              <a:t> since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 </a:t>
            </a:r>
            <a:r>
              <a:rPr lang="en-US" dirty="0" smtClean="0">
                <a:latin typeface="Cambria Math"/>
                <a:ea typeface="Cambria Math"/>
              </a:rPr>
              <a:t>≤</a:t>
            </a:r>
            <a:r>
              <a:rPr lang="en-US" dirty="0" smtClean="0">
                <a:ea typeface="Cambria Math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l-GR" dirty="0" smtClean="0">
                <a:latin typeface="Cambria Math"/>
                <a:ea typeface="Cambria Math"/>
              </a:rPr>
              <a:t>ε</a:t>
            </a:r>
            <a:r>
              <a:rPr lang="en-US" dirty="0" smtClean="0">
                <a:latin typeface="Cambria Math"/>
                <a:ea typeface="Cambria Math"/>
              </a:rPr>
              <a:t>&lt; 1.</a:t>
            </a:r>
          </a:p>
          <a:p>
            <a:pPr lvl="1"/>
            <a:r>
              <a:rPr lang="en-US" dirty="0" smtClean="0">
                <a:latin typeface="Cambria Math"/>
                <a:ea typeface="Cambria Math"/>
              </a:rPr>
              <a:t>⌊</a:t>
            </a:r>
            <a:r>
              <a:rPr lang="en-US" i="1" dirty="0" smtClean="0">
                <a:latin typeface="Cambria Math"/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 + 1/2⌋ = </a:t>
            </a:r>
            <a:r>
              <a:rPr lang="en-US" i="1" dirty="0" smtClean="0">
                <a:latin typeface="Cambria Math"/>
                <a:ea typeface="Cambria Math"/>
              </a:rPr>
              <a:t>n,</a:t>
            </a:r>
            <a:r>
              <a:rPr lang="en-US" dirty="0" smtClean="0">
                <a:latin typeface="Cambria Math"/>
                <a:ea typeface="Cambria Math"/>
              </a:rPr>
              <a:t> since</a:t>
            </a:r>
            <a:r>
              <a:rPr lang="en-US" i="1" dirty="0" smtClean="0">
                <a:latin typeface="Cambria Math"/>
                <a:ea typeface="Cambria Math"/>
              </a:rPr>
              <a:t> x</a:t>
            </a:r>
            <a:r>
              <a:rPr lang="en-US" dirty="0" smtClean="0">
                <a:latin typeface="Cambria Math"/>
                <a:ea typeface="Cambria Math"/>
              </a:rPr>
              <a:t> + ½ = </a:t>
            </a:r>
            <a:r>
              <a:rPr lang="en-US" i="1" dirty="0" smtClean="0">
                <a:latin typeface="Cambria Math"/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 +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1/2</a:t>
            </a:r>
            <a:r>
              <a:rPr lang="en-US" dirty="0" smtClean="0">
                <a:latin typeface="Cambria Math"/>
                <a:ea typeface="Cambria Math"/>
              </a:rPr>
              <a:t> +</a:t>
            </a:r>
            <a:r>
              <a:rPr lang="el-GR" dirty="0" smtClean="0">
                <a:latin typeface="Cambria Math"/>
                <a:ea typeface="Cambria Math"/>
              </a:rPr>
              <a:t> ε</a:t>
            </a:r>
            <a:r>
              <a:rPr lang="en-US" dirty="0" smtClean="0">
                <a:latin typeface="Cambria Math"/>
                <a:ea typeface="Cambria Math"/>
              </a:rPr>
              <a:t> ) and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 </a:t>
            </a:r>
            <a:r>
              <a:rPr lang="en-US" dirty="0" smtClean="0">
                <a:latin typeface="Cambria Math"/>
                <a:ea typeface="Cambria Math"/>
              </a:rPr>
              <a:t>≤</a:t>
            </a:r>
            <a:r>
              <a:rPr lang="en-US" dirty="0" smtClean="0">
                <a:ea typeface="Cambria Math"/>
              </a:rPr>
              <a:t> ½ +</a:t>
            </a:r>
            <a:r>
              <a:rPr lang="el-GR" dirty="0" smtClean="0">
                <a:latin typeface="Cambria Math"/>
                <a:ea typeface="Cambria Math"/>
              </a:rPr>
              <a:t>ε</a:t>
            </a:r>
            <a:r>
              <a:rPr lang="en-US" dirty="0" smtClean="0">
                <a:latin typeface="Cambria Math"/>
                <a:ea typeface="Cambria Math"/>
              </a:rPr>
              <a:t> &lt; 1. </a:t>
            </a:r>
          </a:p>
          <a:p>
            <a:pPr lvl="1"/>
            <a:r>
              <a:rPr lang="en-US" dirty="0" smtClean="0">
                <a:latin typeface="Cambria Math"/>
                <a:ea typeface="Cambria Math"/>
              </a:rPr>
              <a:t>Hence, ⌊2</a:t>
            </a:r>
            <a:r>
              <a:rPr lang="en-US" i="1" dirty="0" smtClean="0">
                <a:latin typeface="Cambria Math"/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⌋ = 2</a:t>
            </a:r>
            <a:r>
              <a:rPr lang="en-US" i="1" dirty="0" smtClean="0">
                <a:latin typeface="Cambria Math"/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ea typeface="Cambria Math"/>
              </a:rPr>
              <a:t>and </a:t>
            </a:r>
            <a:r>
              <a:rPr lang="en-US" dirty="0" smtClean="0">
                <a:latin typeface="Cambria Math"/>
                <a:ea typeface="Cambria Math"/>
              </a:rPr>
              <a:t>⌊</a:t>
            </a:r>
            <a:r>
              <a:rPr lang="en-US" i="1" dirty="0" smtClean="0">
                <a:latin typeface="Cambria Math"/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⌋ + ⌊</a:t>
            </a:r>
            <a:r>
              <a:rPr lang="en-US" i="1" dirty="0" smtClean="0">
                <a:latin typeface="Cambria Math"/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 + 1/2⌋ = </a:t>
            </a:r>
            <a:r>
              <a:rPr lang="en-US" i="1" dirty="0" smtClean="0">
                <a:latin typeface="Cambria Math"/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 + </a:t>
            </a:r>
            <a:r>
              <a:rPr lang="en-US" i="1" dirty="0" smtClean="0">
                <a:latin typeface="Cambria Math"/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  = 2</a:t>
            </a:r>
            <a:r>
              <a:rPr lang="en-US" i="1" dirty="0" smtClean="0">
                <a:latin typeface="Cambria Math"/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.</a:t>
            </a:r>
            <a:endParaRPr lang="en-US" dirty="0" smtClean="0">
              <a:ea typeface="Cambria Math"/>
            </a:endParaRPr>
          </a:p>
          <a:p>
            <a:pPr>
              <a:buNone/>
            </a:pPr>
            <a:r>
              <a:rPr lang="en-US" dirty="0" smtClean="0">
                <a:latin typeface="Cambria Math"/>
                <a:ea typeface="Cambria Math"/>
              </a:rPr>
              <a:t>  </a:t>
            </a:r>
            <a:r>
              <a:rPr lang="en-US" i="1" dirty="0" smtClean="0">
                <a:latin typeface="Cambria Math"/>
                <a:ea typeface="Cambria Math"/>
              </a:rPr>
              <a:t>Case 2:     </a:t>
            </a:r>
            <a:r>
              <a:rPr lang="en-US" dirty="0" smtClean="0">
                <a:latin typeface="Cambria Math"/>
                <a:ea typeface="Cambria Math"/>
              </a:rPr>
              <a:t> </a:t>
            </a:r>
            <a:r>
              <a:rPr lang="el-GR" dirty="0" smtClean="0">
                <a:latin typeface="Cambria Math"/>
                <a:ea typeface="Cambria Math"/>
              </a:rPr>
              <a:t>ε</a:t>
            </a:r>
            <a:r>
              <a:rPr lang="en-US" dirty="0" smtClean="0">
                <a:latin typeface="Cambria Math"/>
                <a:ea typeface="Cambria Math"/>
              </a:rPr>
              <a:t> ≥ ½ </a:t>
            </a:r>
          </a:p>
          <a:p>
            <a:pPr lvl="1"/>
            <a:r>
              <a:rPr lang="en-US" dirty="0" smtClean="0">
                <a:latin typeface="Cambria Math"/>
                <a:ea typeface="Cambria Math"/>
              </a:rPr>
              <a:t>2</a:t>
            </a:r>
            <a:r>
              <a:rPr lang="en-US" i="1" dirty="0" smtClean="0">
                <a:latin typeface="Cambria Math"/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 = 2</a:t>
            </a:r>
            <a:r>
              <a:rPr lang="en-US" i="1" dirty="0" smtClean="0">
                <a:latin typeface="Cambria Math"/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 + 2</a:t>
            </a:r>
            <a:r>
              <a:rPr lang="el-GR" dirty="0" smtClean="0">
                <a:latin typeface="Cambria Math" pitchFamily="18" charset="0"/>
                <a:ea typeface="Cambria Math" pitchFamily="18" charset="0"/>
              </a:rPr>
              <a:t>ε</a:t>
            </a:r>
            <a:r>
              <a:rPr lang="en-US" dirty="0" smtClean="0">
                <a:latin typeface="Cambria Math"/>
                <a:ea typeface="Cambria Math"/>
              </a:rPr>
              <a:t> =  (2</a:t>
            </a:r>
            <a:r>
              <a:rPr lang="en-US" i="1" dirty="0" smtClean="0">
                <a:latin typeface="Cambria Math"/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 + 1) +(2</a:t>
            </a:r>
            <a:r>
              <a:rPr lang="el-GR" dirty="0" smtClean="0">
                <a:latin typeface="Cambria Math"/>
                <a:ea typeface="Cambria Math"/>
              </a:rPr>
              <a:t>ε</a:t>
            </a:r>
            <a:r>
              <a:rPr lang="en-US" dirty="0" smtClean="0">
                <a:latin typeface="Cambria Math"/>
                <a:ea typeface="Cambria Math"/>
              </a:rPr>
              <a:t>  − 1)  and ⌊2</a:t>
            </a:r>
            <a:r>
              <a:rPr lang="en-US" i="1" dirty="0" smtClean="0">
                <a:latin typeface="Cambria Math"/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⌋ =2</a:t>
            </a:r>
            <a:r>
              <a:rPr lang="en-US" i="1" dirty="0" smtClean="0">
                <a:latin typeface="Cambria Math"/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 + 1,                     since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 ≤ 2</a:t>
            </a:r>
            <a:r>
              <a:rPr lang="el-GR" dirty="0" smtClean="0">
                <a:latin typeface="Cambria Math" pitchFamily="18" charset="0"/>
                <a:ea typeface="Cambria Math" pitchFamily="18" charset="0"/>
              </a:rPr>
              <a:t> ε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- 1&lt; 1. </a:t>
            </a:r>
            <a:endParaRPr lang="en-US" dirty="0" smtClean="0">
              <a:latin typeface="Cambria Math"/>
              <a:ea typeface="Cambria Math"/>
            </a:endParaRPr>
          </a:p>
          <a:p>
            <a:pPr lvl="1"/>
            <a:r>
              <a:rPr lang="en-US" dirty="0" smtClean="0">
                <a:latin typeface="Cambria Math"/>
                <a:ea typeface="Cambria Math"/>
              </a:rPr>
              <a:t>⌊</a:t>
            </a:r>
            <a:r>
              <a:rPr lang="en-US" i="1" dirty="0" smtClean="0">
                <a:latin typeface="Cambria Math"/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 + 1/2⌋ = ⌊ </a:t>
            </a:r>
            <a:r>
              <a:rPr lang="en-US" i="1" dirty="0" smtClean="0">
                <a:latin typeface="Cambria Math"/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 + (1/2 +</a:t>
            </a:r>
            <a:r>
              <a:rPr lang="el-GR" dirty="0" smtClean="0">
                <a:latin typeface="Cambria Math" pitchFamily="18" charset="0"/>
                <a:ea typeface="Cambria Math" pitchFamily="18" charset="0"/>
              </a:rPr>
              <a:t> ε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</a:t>
            </a:r>
            <a:r>
              <a:rPr lang="en-US" dirty="0" smtClean="0">
                <a:latin typeface="Cambria Math"/>
                <a:ea typeface="Cambria Math"/>
              </a:rPr>
              <a:t>⌋ = ⌊ </a:t>
            </a:r>
            <a:r>
              <a:rPr lang="en-US" i="1" dirty="0" smtClean="0">
                <a:latin typeface="Cambria Math"/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 + 1 +  (</a:t>
            </a:r>
            <a:r>
              <a:rPr lang="el-GR" dirty="0" smtClean="0">
                <a:latin typeface="Cambria Math" pitchFamily="18" charset="0"/>
                <a:ea typeface="Cambria Math" pitchFamily="18" charset="0"/>
              </a:rPr>
              <a:t>ε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– 1/2)</a:t>
            </a:r>
            <a:r>
              <a:rPr lang="en-US" dirty="0" smtClean="0">
                <a:latin typeface="Cambria Math"/>
                <a:ea typeface="Cambria Math"/>
              </a:rPr>
              <a:t>⌋ = </a:t>
            </a:r>
            <a:r>
              <a:rPr lang="en-US" i="1" dirty="0" smtClean="0">
                <a:latin typeface="Cambria Math"/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 + 1 since    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 ≤ </a:t>
            </a:r>
            <a:r>
              <a:rPr lang="el-GR" dirty="0" smtClean="0">
                <a:latin typeface="Cambria Math" pitchFamily="18" charset="0"/>
                <a:ea typeface="Cambria Math" pitchFamily="18" charset="0"/>
              </a:rPr>
              <a:t>ε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– 1/2&lt; 1</a:t>
            </a:r>
            <a:r>
              <a:rPr lang="en-US" dirty="0" smtClean="0">
                <a:latin typeface="Cambria Math"/>
                <a:ea typeface="Cambria Math"/>
              </a:rPr>
              <a:t>. </a:t>
            </a:r>
          </a:p>
          <a:p>
            <a:pPr lvl="1"/>
            <a:r>
              <a:rPr lang="en-US" dirty="0" smtClean="0">
                <a:latin typeface="Cambria Math"/>
                <a:ea typeface="Cambria Math"/>
              </a:rPr>
              <a:t>Hence,  ⌊2</a:t>
            </a:r>
            <a:r>
              <a:rPr lang="en-US" i="1" dirty="0" smtClean="0">
                <a:latin typeface="Cambria Math"/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⌋ = 2</a:t>
            </a:r>
            <a:r>
              <a:rPr lang="en-US" i="1" dirty="0" smtClean="0">
                <a:latin typeface="Cambria Math"/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 + 1 </a:t>
            </a:r>
            <a:r>
              <a:rPr lang="en-US" dirty="0" smtClean="0">
                <a:ea typeface="Cambria Math"/>
              </a:rPr>
              <a:t>and </a:t>
            </a:r>
            <a:r>
              <a:rPr lang="en-US" dirty="0" smtClean="0">
                <a:latin typeface="Cambria Math"/>
                <a:ea typeface="Cambria Math"/>
              </a:rPr>
              <a:t>⌊</a:t>
            </a:r>
            <a:r>
              <a:rPr lang="en-US" i="1" dirty="0" smtClean="0">
                <a:latin typeface="Cambria Math"/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⌋ + ⌊</a:t>
            </a:r>
            <a:r>
              <a:rPr lang="en-US" i="1" dirty="0" smtClean="0">
                <a:latin typeface="Cambria Math"/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 + 1/2⌋ = </a:t>
            </a:r>
            <a:r>
              <a:rPr lang="en-US" i="1" dirty="0" smtClean="0">
                <a:latin typeface="Cambria Math"/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 + (</a:t>
            </a:r>
            <a:r>
              <a:rPr lang="en-US" i="1" dirty="0" smtClean="0">
                <a:latin typeface="Cambria Math"/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 + 1)  = 2</a:t>
            </a:r>
            <a:r>
              <a:rPr lang="en-US" i="1" dirty="0" smtClean="0">
                <a:latin typeface="Cambria Math"/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 + 1.           </a:t>
            </a:r>
            <a:endParaRPr lang="en-US" dirty="0" smtClean="0">
              <a:ea typeface="Cambria Math"/>
            </a:endParaRPr>
          </a:p>
        </p:txBody>
      </p:sp>
      <p:sp>
        <p:nvSpPr>
          <p:cNvPr id="4" name="Isosceles Triangle 3"/>
          <p:cNvSpPr/>
          <p:nvPr/>
        </p:nvSpPr>
        <p:spPr>
          <a:xfrm rot="5400000" flipV="1">
            <a:off x="8458200" y="5791200"/>
            <a:ext cx="152400" cy="1524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Factorial Function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 Definition:  </a:t>
            </a:r>
            <a:r>
              <a:rPr lang="en-US" dirty="0" smtClean="0"/>
              <a:t>f:</a:t>
            </a:r>
            <a:r>
              <a:rPr lang="en-US" b="1" dirty="0" smtClean="0"/>
              <a:t> N </a:t>
            </a:r>
            <a:r>
              <a:rPr lang="en-US" b="1" dirty="0" smtClean="0">
                <a:latin typeface="Cambria Math"/>
                <a:ea typeface="Cambria Math"/>
                <a:sym typeface="Wingdings" pitchFamily="2" charset="2"/>
              </a:rPr>
              <a:t>→</a:t>
            </a:r>
            <a:r>
              <a:rPr lang="en-US" b="1" dirty="0" smtClean="0">
                <a:sym typeface="Wingdings" pitchFamily="2" charset="2"/>
              </a:rPr>
              <a:t> Z</a:t>
            </a:r>
            <a:r>
              <a:rPr lang="en-US" b="1" baseline="30000" dirty="0" smtClean="0">
                <a:sym typeface="Wingdings" pitchFamily="2" charset="2"/>
              </a:rPr>
              <a:t>+</a:t>
            </a:r>
            <a:r>
              <a:rPr lang="en-US" b="1" dirty="0" smtClean="0">
                <a:sym typeface="Wingdings" pitchFamily="2" charset="2"/>
              </a:rPr>
              <a:t> , </a:t>
            </a:r>
            <a:r>
              <a:rPr lang="en-US" dirty="0" smtClean="0">
                <a:sym typeface="Wingdings" pitchFamily="2" charset="2"/>
              </a:rPr>
              <a:t>denoted by </a:t>
            </a:r>
            <a:r>
              <a:rPr lang="en-US" i="1" dirty="0" smtClean="0">
                <a:sym typeface="Wingdings" pitchFamily="2" charset="2"/>
              </a:rPr>
              <a:t>f</a:t>
            </a:r>
            <a:r>
              <a:rPr lang="en-US" dirty="0" smtClean="0">
                <a:sym typeface="Wingdings" pitchFamily="2" charset="2"/>
              </a:rPr>
              <a:t>(</a:t>
            </a:r>
            <a:r>
              <a:rPr lang="en-US" i="1" dirty="0" smtClean="0">
                <a:sym typeface="Wingdings" pitchFamily="2" charset="2"/>
              </a:rPr>
              <a:t>n</a:t>
            </a:r>
            <a:r>
              <a:rPr lang="en-US" dirty="0" smtClean="0">
                <a:sym typeface="Wingdings" pitchFamily="2" charset="2"/>
              </a:rPr>
              <a:t>) = </a:t>
            </a:r>
            <a:r>
              <a:rPr lang="en-US" i="1" dirty="0" smtClean="0">
                <a:sym typeface="Wingdings" pitchFamily="2" charset="2"/>
              </a:rPr>
              <a:t>n</a:t>
            </a:r>
            <a:r>
              <a:rPr lang="en-US" dirty="0" smtClean="0">
                <a:sym typeface="Wingdings" pitchFamily="2" charset="2"/>
              </a:rPr>
              <a:t>! is the product of the first </a:t>
            </a:r>
            <a:r>
              <a:rPr lang="en-US" i="1" dirty="0" smtClean="0">
                <a:sym typeface="Wingdings" pitchFamily="2" charset="2"/>
              </a:rPr>
              <a:t>n</a:t>
            </a:r>
            <a:r>
              <a:rPr lang="en-US" dirty="0" smtClean="0">
                <a:sym typeface="Wingdings" pitchFamily="2" charset="2"/>
              </a:rPr>
              <a:t> positive integers when </a:t>
            </a:r>
            <a:r>
              <a:rPr lang="en-US" i="1" dirty="0" smtClean="0">
                <a:sym typeface="Wingdings" pitchFamily="2" charset="2"/>
              </a:rPr>
              <a:t>n</a:t>
            </a:r>
            <a:r>
              <a:rPr lang="en-US" dirty="0" smtClean="0">
                <a:sym typeface="Wingdings" pitchFamily="2" charset="2"/>
              </a:rPr>
              <a:t> is a nonnegative integer.</a:t>
            </a:r>
            <a:endParaRPr lang="en-US" baseline="30000" dirty="0" smtClean="0">
              <a:sym typeface="Wingdings" pitchFamily="2" charset="2"/>
            </a:endParaRPr>
          </a:p>
          <a:p>
            <a:pPr>
              <a:buNone/>
            </a:pPr>
            <a:endParaRPr lang="en-US" sz="2800" baseline="30000" dirty="0" smtClean="0">
              <a:latin typeface="Cambria Math" pitchFamily="18" charset="0"/>
              <a:ea typeface="Cambria Math" pitchFamily="18" charset="0"/>
              <a:sym typeface="Wingdings" pitchFamily="2" charset="2"/>
            </a:endParaRPr>
          </a:p>
          <a:p>
            <a:pPr>
              <a:buNone/>
            </a:pPr>
            <a:r>
              <a:rPr lang="en-US" sz="2800" baseline="30000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       </a:t>
            </a:r>
            <a:r>
              <a:rPr lang="en-US" sz="2800" i="1" baseline="30000" dirty="0" smtClean="0">
                <a:ea typeface="Cambria Math" pitchFamily="18" charset="0"/>
                <a:sym typeface="Wingdings" pitchFamily="2" charset="2"/>
              </a:rPr>
              <a:t>f</a:t>
            </a:r>
            <a:r>
              <a:rPr lang="en-US" sz="2800" baseline="30000" dirty="0" smtClean="0">
                <a:ea typeface="Cambria Math" pitchFamily="18" charset="0"/>
                <a:sym typeface="Wingdings" pitchFamily="2" charset="2"/>
              </a:rPr>
              <a:t>(</a:t>
            </a:r>
            <a:r>
              <a:rPr lang="en-US" sz="2800" i="1" baseline="30000" dirty="0" smtClean="0">
                <a:ea typeface="Cambria Math" pitchFamily="18" charset="0"/>
                <a:sym typeface="Wingdings" pitchFamily="2" charset="2"/>
              </a:rPr>
              <a:t>n</a:t>
            </a:r>
            <a:r>
              <a:rPr lang="en-US" sz="2800" baseline="30000" dirty="0" smtClean="0">
                <a:ea typeface="Cambria Math" pitchFamily="18" charset="0"/>
                <a:sym typeface="Wingdings" pitchFamily="2" charset="2"/>
              </a:rPr>
              <a:t>)</a:t>
            </a:r>
            <a:r>
              <a:rPr lang="en-US" sz="2800" baseline="30000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= 1 </a:t>
            </a:r>
            <a:r>
              <a:rPr lang="en-US" sz="2800" baseline="30000" dirty="0" smtClean="0">
                <a:latin typeface="Cambria Math"/>
                <a:ea typeface="Cambria Math"/>
                <a:sym typeface="Wingdings" pitchFamily="2" charset="2"/>
              </a:rPr>
              <a:t>∙ 2 ∙∙∙ (</a:t>
            </a:r>
            <a:r>
              <a:rPr lang="en-US" sz="2800" i="1" baseline="30000" dirty="0" smtClean="0">
                <a:ea typeface="Cambria Math"/>
                <a:sym typeface="Wingdings" pitchFamily="2" charset="2"/>
              </a:rPr>
              <a:t>n</a:t>
            </a:r>
            <a:r>
              <a:rPr lang="en-US" sz="2800" baseline="30000" dirty="0" smtClean="0">
                <a:latin typeface="Cambria Math"/>
                <a:ea typeface="Cambria Math"/>
                <a:sym typeface="Wingdings" pitchFamily="2" charset="2"/>
              </a:rPr>
              <a:t> – 1) ∙ </a:t>
            </a:r>
            <a:r>
              <a:rPr lang="en-US" sz="2800" i="1" baseline="30000" dirty="0" smtClean="0">
                <a:ea typeface="Cambria Math"/>
                <a:sym typeface="Wingdings" pitchFamily="2" charset="2"/>
              </a:rPr>
              <a:t>n,</a:t>
            </a:r>
            <a:r>
              <a:rPr lang="en-US" sz="2800" baseline="30000" dirty="0" smtClean="0">
                <a:latin typeface="Cambria Math"/>
                <a:ea typeface="Cambria Math"/>
                <a:sym typeface="Wingdings" pitchFamily="2" charset="2"/>
              </a:rPr>
              <a:t>         </a:t>
            </a:r>
            <a:r>
              <a:rPr lang="en-US" sz="2800" i="1" baseline="30000" dirty="0" smtClean="0">
                <a:ea typeface="Cambria Math"/>
                <a:sym typeface="Wingdings" pitchFamily="2" charset="2"/>
              </a:rPr>
              <a:t>f</a:t>
            </a:r>
            <a:r>
              <a:rPr lang="en-US" sz="2800" baseline="30000" dirty="0" smtClean="0">
                <a:latin typeface="Cambria Math"/>
                <a:ea typeface="Cambria Math"/>
                <a:sym typeface="Wingdings" pitchFamily="2" charset="2"/>
              </a:rPr>
              <a:t>(0)  = 0! = 1</a:t>
            </a:r>
            <a:endParaRPr lang="en-US" sz="2800" baseline="30000" dirty="0" smtClean="0">
              <a:latin typeface="Cambria Math" pitchFamily="18" charset="0"/>
              <a:ea typeface="Cambria Math" pitchFamily="18" charset="0"/>
              <a:sym typeface="Wingdings" pitchFamily="2" charset="2"/>
            </a:endParaRPr>
          </a:p>
          <a:p>
            <a:pPr>
              <a:buNone/>
            </a:pPr>
            <a:r>
              <a:rPr lang="en-US" sz="2800" baseline="30000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 </a:t>
            </a:r>
            <a:r>
              <a:rPr lang="en-US" sz="2800" b="1" dirty="0" smtClean="0">
                <a:sym typeface="Wingdings" pitchFamily="2" charset="2"/>
              </a:rPr>
              <a:t>Examples:</a:t>
            </a:r>
          </a:p>
          <a:p>
            <a:pPr>
              <a:buNone/>
            </a:pPr>
            <a:r>
              <a:rPr lang="en-US" sz="2800" b="1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     </a:t>
            </a:r>
            <a:r>
              <a:rPr lang="en-US" sz="2800" i="1" baseline="30000" dirty="0" smtClean="0">
                <a:ea typeface="Cambria Math" pitchFamily="18" charset="0"/>
                <a:sym typeface="Wingdings" pitchFamily="2" charset="2"/>
              </a:rPr>
              <a:t>f</a:t>
            </a:r>
            <a:r>
              <a:rPr lang="en-US" sz="2800" baseline="30000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(1) = 1!  = 1</a:t>
            </a:r>
          </a:p>
          <a:p>
            <a:pPr>
              <a:buNone/>
            </a:pPr>
            <a:r>
              <a:rPr lang="en-US" sz="2800" baseline="30000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       </a:t>
            </a:r>
            <a:r>
              <a:rPr lang="en-US" sz="2800" i="1" baseline="30000" dirty="0" smtClean="0">
                <a:ea typeface="Cambria Math" pitchFamily="18" charset="0"/>
                <a:sym typeface="Wingdings" pitchFamily="2" charset="2"/>
              </a:rPr>
              <a:t>f</a:t>
            </a:r>
            <a:r>
              <a:rPr lang="en-US" sz="2800" baseline="30000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(2) = 2! =  1 </a:t>
            </a:r>
            <a:r>
              <a:rPr lang="en-US" sz="2800" baseline="30000" dirty="0" smtClean="0">
                <a:latin typeface="Cambria Math"/>
                <a:ea typeface="Cambria Math"/>
                <a:sym typeface="Wingdings" pitchFamily="2" charset="2"/>
              </a:rPr>
              <a:t>∙ 2 = 2</a:t>
            </a:r>
            <a:endParaRPr lang="en-US" sz="2800" baseline="30000" dirty="0" smtClean="0">
              <a:latin typeface="Cambria Math" pitchFamily="18" charset="0"/>
              <a:ea typeface="Cambria Math" pitchFamily="18" charset="0"/>
              <a:sym typeface="Wingdings" pitchFamily="2" charset="2"/>
            </a:endParaRPr>
          </a:p>
          <a:p>
            <a:pPr>
              <a:buNone/>
            </a:pPr>
            <a:r>
              <a:rPr lang="en-US" sz="2800" baseline="30000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      </a:t>
            </a:r>
            <a:r>
              <a:rPr lang="en-US" sz="2800" i="1" baseline="30000" dirty="0" smtClean="0">
                <a:ea typeface="Cambria Math" pitchFamily="18" charset="0"/>
                <a:sym typeface="Wingdings" pitchFamily="2" charset="2"/>
              </a:rPr>
              <a:t>f</a:t>
            </a:r>
            <a:r>
              <a:rPr lang="en-US" sz="2800" baseline="30000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(6)  = 6! =  1 </a:t>
            </a:r>
            <a:r>
              <a:rPr lang="en-US" sz="2800" baseline="30000" dirty="0" smtClean="0">
                <a:latin typeface="Cambria Math"/>
                <a:ea typeface="Cambria Math"/>
                <a:sym typeface="Wingdings" pitchFamily="2" charset="2"/>
              </a:rPr>
              <a:t>∙ 2 ∙ 3∙ 4∙ 5</a:t>
            </a:r>
            <a:r>
              <a:rPr lang="en-US" sz="2800" dirty="0" smtClean="0">
                <a:latin typeface="Cambria Math"/>
                <a:ea typeface="Cambria Math"/>
                <a:sym typeface="Wingdings" pitchFamily="2" charset="2"/>
              </a:rPr>
              <a:t> </a:t>
            </a:r>
            <a:r>
              <a:rPr lang="en-US" sz="2800" baseline="30000" dirty="0" smtClean="0">
                <a:latin typeface="Cambria Math"/>
                <a:ea typeface="Cambria Math"/>
                <a:sym typeface="Wingdings" pitchFamily="2" charset="2"/>
              </a:rPr>
              <a:t>∙ 6 = 720</a:t>
            </a:r>
          </a:p>
          <a:p>
            <a:pPr>
              <a:buNone/>
            </a:pPr>
            <a:r>
              <a:rPr lang="en-US" sz="2800" baseline="30000" dirty="0" smtClean="0">
                <a:latin typeface="Cambria Math"/>
                <a:ea typeface="Cambria Math"/>
                <a:sym typeface="Wingdings" pitchFamily="2" charset="2"/>
              </a:rPr>
              <a:t>       </a:t>
            </a:r>
            <a:r>
              <a:rPr lang="en-US" sz="2800" i="1" baseline="30000" dirty="0" smtClean="0">
                <a:ea typeface="Cambria Math"/>
                <a:sym typeface="Wingdings" pitchFamily="2" charset="2"/>
              </a:rPr>
              <a:t>f</a:t>
            </a:r>
            <a:r>
              <a:rPr lang="en-US" sz="2800" baseline="30000" dirty="0" smtClean="0">
                <a:latin typeface="Cambria Math"/>
                <a:ea typeface="Cambria Math"/>
                <a:sym typeface="Wingdings" pitchFamily="2" charset="2"/>
              </a:rPr>
              <a:t>(20) = 2,432,902,008,176,640,000.</a:t>
            </a:r>
            <a:endParaRPr lang="en-US" sz="28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67400" y="41148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Stirling’s</a:t>
            </a:r>
            <a:r>
              <a:rPr lang="en-US" dirty="0" smtClean="0"/>
              <a:t> Formula:</a:t>
            </a:r>
          </a:p>
          <a:p>
            <a:endParaRPr lang="en-US" dirty="0"/>
          </a:p>
        </p:txBody>
      </p:sp>
      <p:pic>
        <p:nvPicPr>
          <p:cNvPr id="8" name="Picture 7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5791200" y="4572000"/>
            <a:ext cx="1908810" cy="283845"/>
          </a:xfrm>
          <a:prstGeom prst="rect">
            <a:avLst/>
          </a:prstGeom>
        </p:spPr>
      </p:pic>
      <p:pic>
        <p:nvPicPr>
          <p:cNvPr id="7" name="Picture 6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4876800" y="4953000"/>
            <a:ext cx="4120515" cy="255270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Partial Functions (</a:t>
            </a:r>
            <a:r>
              <a:rPr lang="en-US" i="1" dirty="0" smtClean="0"/>
              <a:t>optional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 Definition</a:t>
            </a:r>
            <a:r>
              <a:rPr lang="en-US" dirty="0" smtClean="0"/>
              <a:t>: A </a:t>
            </a:r>
            <a:r>
              <a:rPr lang="en-US" b="1" i="1" dirty="0" smtClean="0">
                <a:solidFill>
                  <a:srgbClr val="FF0000"/>
                </a:solidFill>
              </a:rPr>
              <a:t>partial function </a:t>
            </a:r>
            <a:r>
              <a:rPr lang="en-US" i="1" dirty="0" smtClean="0"/>
              <a:t>f  </a:t>
            </a:r>
            <a:r>
              <a:rPr lang="en-US" dirty="0" smtClean="0"/>
              <a:t>from a set </a:t>
            </a:r>
            <a:r>
              <a:rPr lang="en-US" i="1" dirty="0" smtClean="0"/>
              <a:t>A</a:t>
            </a:r>
            <a:r>
              <a:rPr lang="en-US" dirty="0" smtClean="0"/>
              <a:t> to a set </a:t>
            </a:r>
            <a:r>
              <a:rPr lang="en-US" i="1" dirty="0" smtClean="0"/>
              <a:t>B</a:t>
            </a:r>
            <a:r>
              <a:rPr lang="en-US" dirty="0" smtClean="0"/>
              <a:t>  is an assignment to each element </a:t>
            </a:r>
            <a:r>
              <a:rPr lang="en-US" i="1" dirty="0" smtClean="0"/>
              <a:t>a</a:t>
            </a:r>
            <a:r>
              <a:rPr lang="en-US" dirty="0" smtClean="0"/>
              <a:t> in a subset of </a:t>
            </a:r>
            <a:r>
              <a:rPr lang="en-US" i="1" dirty="0" smtClean="0"/>
              <a:t>A</a:t>
            </a:r>
            <a:r>
              <a:rPr lang="en-US" b="1" dirty="0" smtClean="0"/>
              <a:t>, </a:t>
            </a:r>
            <a:r>
              <a:rPr lang="en-US" dirty="0" smtClean="0"/>
              <a:t>called the </a:t>
            </a:r>
            <a:r>
              <a:rPr lang="en-US" b="1" i="1" dirty="0" smtClean="0">
                <a:solidFill>
                  <a:srgbClr val="FF0000"/>
                </a:solidFill>
              </a:rPr>
              <a:t>domain of definition </a:t>
            </a:r>
            <a:r>
              <a:rPr lang="en-US" b="1" dirty="0" smtClean="0">
                <a:solidFill>
                  <a:srgbClr val="FF0000"/>
                </a:solidFill>
              </a:rPr>
              <a:t>of </a:t>
            </a:r>
            <a:r>
              <a:rPr lang="en-US" b="1" i="1" dirty="0" smtClean="0">
                <a:solidFill>
                  <a:srgbClr val="FF0000"/>
                </a:solidFill>
              </a:rPr>
              <a:t>f</a:t>
            </a:r>
            <a:r>
              <a:rPr lang="en-US" dirty="0" smtClean="0"/>
              <a:t>, of a unique element </a:t>
            </a:r>
            <a:r>
              <a:rPr lang="en-US" i="1" dirty="0" smtClean="0"/>
              <a:t>b</a:t>
            </a:r>
            <a:r>
              <a:rPr lang="en-US" dirty="0" smtClean="0"/>
              <a:t> in </a:t>
            </a:r>
            <a:r>
              <a:rPr lang="en-US" i="1" dirty="0" smtClean="0"/>
              <a:t>B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   The sets </a:t>
            </a:r>
            <a:r>
              <a:rPr lang="en-US" i="1" dirty="0" smtClean="0"/>
              <a:t>A</a:t>
            </a:r>
            <a:r>
              <a:rPr lang="en-US" dirty="0" smtClean="0"/>
              <a:t> and </a:t>
            </a:r>
            <a:r>
              <a:rPr lang="en-US" i="1" dirty="0" smtClean="0"/>
              <a:t>B</a:t>
            </a:r>
            <a:r>
              <a:rPr lang="en-US" dirty="0" smtClean="0"/>
              <a:t> are called the </a:t>
            </a:r>
            <a:r>
              <a:rPr lang="en-US" i="1" dirty="0" smtClean="0"/>
              <a:t>domain</a:t>
            </a:r>
            <a:r>
              <a:rPr lang="en-US" dirty="0" smtClean="0"/>
              <a:t> and </a:t>
            </a:r>
            <a:r>
              <a:rPr lang="en-US" i="1" dirty="0" err="1" smtClean="0"/>
              <a:t>codomain</a:t>
            </a:r>
            <a:r>
              <a:rPr lang="en-US" dirty="0" smtClean="0"/>
              <a:t> of </a:t>
            </a:r>
            <a:r>
              <a:rPr lang="en-US" i="1" dirty="0" smtClean="0"/>
              <a:t>f</a:t>
            </a:r>
            <a:r>
              <a:rPr lang="en-US" dirty="0" smtClean="0"/>
              <a:t>, respectively. </a:t>
            </a:r>
          </a:p>
          <a:p>
            <a:pPr lvl="1"/>
            <a:r>
              <a:rPr lang="en-US" dirty="0" smtClean="0"/>
              <a:t>   We </a:t>
            </a:r>
            <a:r>
              <a:rPr lang="en-US" b="1" dirty="0" smtClean="0">
                <a:solidFill>
                  <a:srgbClr val="7030A0"/>
                </a:solidFill>
              </a:rPr>
              <a:t>say</a:t>
            </a:r>
            <a:r>
              <a:rPr lang="en-US" dirty="0" smtClean="0"/>
              <a:t> that </a:t>
            </a:r>
            <a:r>
              <a:rPr lang="en-US" i="1" dirty="0" smtClean="0"/>
              <a:t>f</a:t>
            </a:r>
            <a:r>
              <a:rPr lang="en-US" dirty="0" smtClean="0"/>
              <a:t> is </a:t>
            </a:r>
            <a:r>
              <a:rPr lang="en-US" i="1" dirty="0" smtClean="0"/>
              <a:t>undefined</a:t>
            </a:r>
            <a:r>
              <a:rPr lang="en-US" dirty="0" smtClean="0"/>
              <a:t>  for elements in </a:t>
            </a:r>
            <a:r>
              <a:rPr lang="en-US" i="1" dirty="0" smtClean="0"/>
              <a:t>A</a:t>
            </a:r>
            <a:r>
              <a:rPr lang="en-US" dirty="0" smtClean="0"/>
              <a:t> that are not in the domain of definition of </a:t>
            </a:r>
            <a:r>
              <a:rPr lang="en-US" i="1" dirty="0" smtClean="0"/>
              <a:t>f</a:t>
            </a:r>
            <a:r>
              <a:rPr lang="en-US" dirty="0" smtClean="0"/>
              <a:t>.  </a:t>
            </a:r>
          </a:p>
          <a:p>
            <a:pPr lvl="1"/>
            <a:r>
              <a:rPr lang="en-US" dirty="0" smtClean="0"/>
              <a:t>   When the domain of definition of </a:t>
            </a:r>
            <a:r>
              <a:rPr lang="en-US" i="1" dirty="0" smtClean="0"/>
              <a:t>f</a:t>
            </a:r>
            <a:r>
              <a:rPr lang="en-US" dirty="0" smtClean="0"/>
              <a:t> equals </a:t>
            </a:r>
            <a:r>
              <a:rPr lang="en-US" i="1" dirty="0" smtClean="0"/>
              <a:t>A</a:t>
            </a:r>
            <a:r>
              <a:rPr lang="en-US" dirty="0" smtClean="0"/>
              <a:t>, we say that </a:t>
            </a:r>
            <a:r>
              <a:rPr lang="en-US" i="1" dirty="0" smtClean="0"/>
              <a:t>f</a:t>
            </a:r>
            <a:r>
              <a:rPr lang="en-US" dirty="0" smtClean="0"/>
              <a:t> is a </a:t>
            </a:r>
            <a:r>
              <a:rPr lang="en-US" b="1" i="1" dirty="0" smtClean="0">
                <a:solidFill>
                  <a:srgbClr val="FF0000"/>
                </a:solidFill>
              </a:rPr>
              <a:t>total</a:t>
            </a:r>
            <a:r>
              <a:rPr lang="en-US" i="1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function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b="1" dirty="0" smtClean="0"/>
              <a:t>   Example: </a:t>
            </a:r>
            <a:r>
              <a:rPr lang="en-US" i="1" dirty="0" smtClean="0"/>
              <a:t>f</a:t>
            </a:r>
            <a:r>
              <a:rPr lang="en-US" dirty="0" smtClean="0"/>
              <a:t>:</a:t>
            </a:r>
            <a:r>
              <a:rPr lang="en-US" b="1" dirty="0" smtClean="0"/>
              <a:t> N </a:t>
            </a:r>
            <a:r>
              <a:rPr lang="en-US" b="1" dirty="0" smtClean="0">
                <a:latin typeface="Cambria Math"/>
                <a:ea typeface="Cambria Math"/>
              </a:rPr>
              <a:t>→</a:t>
            </a:r>
            <a:r>
              <a:rPr lang="en-US" b="1" dirty="0" smtClean="0">
                <a:sym typeface="Wingdings" pitchFamily="2" charset="2"/>
              </a:rPr>
              <a:t> R </a:t>
            </a:r>
            <a:r>
              <a:rPr lang="en-US" dirty="0" smtClean="0">
                <a:sym typeface="Wingdings" pitchFamily="2" charset="2"/>
              </a:rPr>
              <a:t>where </a:t>
            </a:r>
            <a:r>
              <a:rPr lang="en-US" i="1" dirty="0" smtClean="0">
                <a:ea typeface="Cambria Math" pitchFamily="18" charset="0"/>
                <a:sym typeface="Wingdings" pitchFamily="2" charset="2"/>
              </a:rPr>
              <a:t>f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(</a:t>
            </a:r>
            <a:r>
              <a:rPr lang="en-US" i="1" dirty="0" smtClean="0">
                <a:ea typeface="Cambria Math" pitchFamily="18" charset="0"/>
                <a:sym typeface="Wingdings" pitchFamily="2" charset="2"/>
              </a:rPr>
              <a:t>n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) = √</a:t>
            </a:r>
            <a:r>
              <a:rPr lang="en-US" i="1" dirty="0" smtClean="0">
                <a:ea typeface="Cambria Math" pitchFamily="18" charset="0"/>
                <a:sym typeface="Wingdings" pitchFamily="2" charset="2"/>
              </a:rPr>
              <a:t>n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Wingdings" pitchFamily="2" charset="2"/>
              </a:rPr>
              <a:t>  </a:t>
            </a:r>
            <a:r>
              <a:rPr lang="en-US" dirty="0" smtClean="0">
                <a:ea typeface="Cambria Math" pitchFamily="18" charset="0"/>
                <a:sym typeface="Wingdings" pitchFamily="2" charset="2"/>
              </a:rPr>
              <a:t>is a partial function from </a:t>
            </a:r>
            <a:r>
              <a:rPr lang="en-US" b="1" dirty="0" smtClean="0">
                <a:ea typeface="Cambria Math" pitchFamily="18" charset="0"/>
                <a:sym typeface="Wingdings" pitchFamily="2" charset="2"/>
              </a:rPr>
              <a:t>Z</a:t>
            </a:r>
            <a:r>
              <a:rPr lang="en-US" dirty="0" smtClean="0">
                <a:ea typeface="Cambria Math" pitchFamily="18" charset="0"/>
                <a:sym typeface="Wingdings" pitchFamily="2" charset="2"/>
              </a:rPr>
              <a:t> to </a:t>
            </a:r>
            <a:r>
              <a:rPr lang="en-US" b="1" dirty="0" smtClean="0">
                <a:ea typeface="Cambria Math" pitchFamily="18" charset="0"/>
                <a:sym typeface="Wingdings" pitchFamily="2" charset="2"/>
              </a:rPr>
              <a:t>R</a:t>
            </a:r>
            <a:r>
              <a:rPr lang="en-US" dirty="0" smtClean="0">
                <a:ea typeface="Cambria Math" pitchFamily="18" charset="0"/>
                <a:sym typeface="Wingdings" pitchFamily="2" charset="2"/>
              </a:rPr>
              <a:t> where the domain of definition is the set of nonnegative integers. Note that </a:t>
            </a:r>
            <a:r>
              <a:rPr lang="en-US" i="1" dirty="0" smtClean="0">
                <a:ea typeface="Cambria Math" pitchFamily="18" charset="0"/>
                <a:sym typeface="Wingdings" pitchFamily="2" charset="2"/>
              </a:rPr>
              <a:t>f</a:t>
            </a:r>
            <a:r>
              <a:rPr lang="en-US" dirty="0" smtClean="0">
                <a:ea typeface="Cambria Math" pitchFamily="18" charset="0"/>
                <a:sym typeface="Wingdings" pitchFamily="2" charset="2"/>
              </a:rPr>
              <a:t> is undefined for negative integers. </a:t>
            </a:r>
            <a:endParaRPr lang="en-US" b="1" dirty="0">
              <a:ea typeface="Cambria Math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Sequences and Summations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2.4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Sequences.</a:t>
            </a:r>
          </a:p>
          <a:p>
            <a:pPr lvl="1"/>
            <a:r>
              <a:rPr lang="en-US" dirty="0" smtClean="0"/>
              <a:t>Examples: Geometric Progression, Arithmetic Progression</a:t>
            </a:r>
          </a:p>
          <a:p>
            <a:r>
              <a:rPr lang="en-US" dirty="0" smtClean="0"/>
              <a:t>Recurrence Relations</a:t>
            </a:r>
          </a:p>
          <a:p>
            <a:pPr lvl="1"/>
            <a:r>
              <a:rPr lang="en-US" dirty="0" smtClean="0"/>
              <a:t>Example: Fibonacci Sequence</a:t>
            </a:r>
          </a:p>
          <a:p>
            <a:r>
              <a:rPr lang="en-US" dirty="0" smtClean="0"/>
              <a:t>Summations</a:t>
            </a:r>
          </a:p>
          <a:p>
            <a:r>
              <a:rPr lang="en-US" dirty="0" smtClean="0"/>
              <a:t>Special Integer Sequences (</a:t>
            </a:r>
            <a:r>
              <a:rPr lang="en-US" i="1" dirty="0" smtClean="0"/>
              <a:t>optional</a:t>
            </a:r>
            <a:r>
              <a:rPr lang="en-US" dirty="0" smtClean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Sequences are </a:t>
            </a:r>
            <a:r>
              <a:rPr lang="en-US" b="1" dirty="0" smtClean="0">
                <a:solidFill>
                  <a:srgbClr val="FF0000"/>
                </a:solidFill>
              </a:rPr>
              <a:t>ordered lists </a:t>
            </a:r>
            <a:r>
              <a:rPr lang="en-US" dirty="0" smtClean="0"/>
              <a:t>of elements. </a:t>
            </a:r>
          </a:p>
          <a:p>
            <a:pPr lvl="1"/>
            <a:r>
              <a:rPr lang="en-US" dirty="0" smtClean="0"/>
              <a:t>  1, 2, 3, 5, 8</a:t>
            </a:r>
          </a:p>
          <a:p>
            <a:pPr lvl="1"/>
            <a:r>
              <a:rPr lang="en-US" dirty="0" smtClean="0"/>
              <a:t>   1, 3,  9, 27, 81, …….</a:t>
            </a:r>
          </a:p>
          <a:p>
            <a:r>
              <a:rPr lang="en-US" dirty="0" smtClean="0"/>
              <a:t>Sequences arise throughout mathematics, computer science, and in many other disciplines, ranging from botany to music.</a:t>
            </a:r>
          </a:p>
          <a:p>
            <a:r>
              <a:rPr lang="en-US" dirty="0" smtClean="0"/>
              <a:t>We will introduce the  terminology to represent sequences and sums of the terms in the sequences.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Definition</a:t>
            </a:r>
            <a:r>
              <a:rPr lang="en-US" dirty="0" smtClean="0"/>
              <a:t>: A </a:t>
            </a:r>
            <a:r>
              <a:rPr lang="en-US" i="1" dirty="0" smtClean="0"/>
              <a:t>sequence</a:t>
            </a:r>
            <a:r>
              <a:rPr lang="en-US" dirty="0" smtClean="0"/>
              <a:t> is a function from a subset of the integers (usually either the set {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0, 1, 2, 3, 4, </a:t>
            </a:r>
            <a:r>
              <a:rPr lang="en-US" dirty="0" smtClean="0"/>
              <a:t>…..} or   {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1, 2, 3, 4, </a:t>
            </a:r>
            <a:r>
              <a:rPr lang="en-US" dirty="0" smtClean="0"/>
              <a:t>….} ) to a set </a:t>
            </a:r>
            <a:r>
              <a:rPr lang="en-US" i="1" dirty="0" smtClean="0"/>
              <a:t>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notation  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i="1" baseline="-25000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dirty="0" smtClean="0"/>
              <a:t>   is used to denote the image of the integer </a:t>
            </a:r>
            <a:r>
              <a:rPr lang="en-US" i="1" dirty="0" smtClean="0"/>
              <a:t>n</a:t>
            </a:r>
            <a:r>
              <a:rPr lang="en-US" dirty="0" smtClean="0"/>
              <a:t>.  We can think of 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i="1" baseline="-25000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dirty="0" smtClean="0"/>
              <a:t>    as the equivalent of </a:t>
            </a:r>
            <a:r>
              <a:rPr lang="en-US" i="1" dirty="0" smtClean="0"/>
              <a:t>f(n)</a:t>
            </a:r>
            <a:r>
              <a:rPr lang="en-US" dirty="0" smtClean="0"/>
              <a:t> where </a:t>
            </a:r>
            <a:r>
              <a:rPr lang="en-US" i="1" dirty="0" smtClean="0"/>
              <a:t>f</a:t>
            </a:r>
            <a:r>
              <a:rPr lang="en-US" dirty="0" smtClean="0"/>
              <a:t> is a function from  {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0,1,2</a:t>
            </a:r>
            <a:r>
              <a:rPr lang="en-US" dirty="0" smtClean="0"/>
              <a:t>,…..} to </a:t>
            </a:r>
            <a:r>
              <a:rPr lang="en-US" i="1" dirty="0" smtClean="0"/>
              <a:t>S</a:t>
            </a:r>
            <a:r>
              <a:rPr lang="en-US" dirty="0" smtClean="0"/>
              <a:t>.  We call 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i="1" baseline="-25000" dirty="0" smtClean="0">
                <a:ea typeface="Cambria Math" pitchFamily="18" charset="0"/>
              </a:rPr>
              <a:t>n</a:t>
            </a:r>
            <a:r>
              <a:rPr lang="en-US" dirty="0" smtClean="0"/>
              <a:t>  a </a:t>
            </a:r>
            <a:r>
              <a:rPr lang="en-US" b="1" i="1" dirty="0" smtClean="0">
                <a:solidFill>
                  <a:srgbClr val="FF0000"/>
                </a:solidFill>
              </a:rPr>
              <a:t>term</a:t>
            </a:r>
            <a:r>
              <a:rPr lang="en-US" dirty="0" smtClean="0"/>
              <a:t> of the sequence.</a:t>
            </a:r>
          </a:p>
          <a:p>
            <a:pPr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Example</a:t>
            </a:r>
            <a:r>
              <a:rPr lang="en-US" dirty="0" smtClean="0"/>
              <a:t>:</a:t>
            </a:r>
            <a:r>
              <a:rPr lang="en-US" b="1" dirty="0" smtClean="0"/>
              <a:t> </a:t>
            </a:r>
            <a:r>
              <a:rPr lang="en-US" dirty="0" smtClean="0"/>
              <a:t>Consider the sequence            where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</a:t>
            </a:r>
          </a:p>
        </p:txBody>
      </p:sp>
      <p:pic>
        <p:nvPicPr>
          <p:cNvPr id="11" name="Picture 10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5334000" y="1981200"/>
            <a:ext cx="734378" cy="382905"/>
          </a:xfrm>
          <a:prstGeom prst="rect">
            <a:avLst/>
          </a:prstGeom>
        </p:spPr>
      </p:pic>
      <p:pic>
        <p:nvPicPr>
          <p:cNvPr id="14" name="Picture 13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1447800" y="3048000"/>
            <a:ext cx="1385888" cy="771525"/>
          </a:xfrm>
          <a:prstGeom prst="rect">
            <a:avLst/>
          </a:prstGeom>
        </p:spPr>
      </p:pic>
      <p:pic>
        <p:nvPicPr>
          <p:cNvPr id="16" name="Picture 15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3657600" y="3276600"/>
            <a:ext cx="3894773" cy="382905"/>
          </a:xfrm>
          <a:prstGeom prst="rect">
            <a:avLst/>
          </a:prstGeom>
        </p:spPr>
      </p:pic>
      <p:pic>
        <p:nvPicPr>
          <p:cNvPr id="12" name="Picture 11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3124200" y="4572000"/>
            <a:ext cx="1983105" cy="780098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Geometric Progression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A </a:t>
            </a:r>
            <a:r>
              <a:rPr lang="en-US" b="1" i="1" dirty="0" smtClean="0">
                <a:solidFill>
                  <a:srgbClr val="FF0000"/>
                </a:solidFill>
              </a:rPr>
              <a:t>geometric progression </a:t>
            </a:r>
            <a:r>
              <a:rPr lang="en-US" dirty="0" smtClean="0"/>
              <a:t>is a sequence of the form:</a:t>
            </a:r>
          </a:p>
          <a:p>
            <a:pPr>
              <a:buNone/>
            </a:pPr>
            <a:r>
              <a:rPr lang="en-US" dirty="0" smtClean="0"/>
              <a:t>    where the </a:t>
            </a:r>
            <a:r>
              <a:rPr lang="en-US" b="1" i="1" dirty="0" smtClean="0">
                <a:solidFill>
                  <a:srgbClr val="FF0000"/>
                </a:solidFill>
              </a:rPr>
              <a:t>initial term </a:t>
            </a:r>
            <a:r>
              <a:rPr lang="en-US" i="1" dirty="0" smtClean="0"/>
              <a:t>a</a:t>
            </a:r>
            <a:r>
              <a:rPr lang="en-US" dirty="0" smtClean="0"/>
              <a:t> and the </a:t>
            </a:r>
            <a:r>
              <a:rPr lang="en-US" b="1" i="1" dirty="0" smtClean="0">
                <a:solidFill>
                  <a:srgbClr val="FF0000"/>
                </a:solidFill>
              </a:rPr>
              <a:t>common ratio </a:t>
            </a:r>
            <a:r>
              <a:rPr lang="en-US" i="1" dirty="0" smtClean="0"/>
              <a:t>r </a:t>
            </a:r>
            <a:r>
              <a:rPr lang="en-US" dirty="0" smtClean="0"/>
              <a:t>are real numbers.</a:t>
            </a:r>
          </a:p>
          <a:p>
            <a:pPr>
              <a:buNone/>
            </a:pPr>
            <a:r>
              <a:rPr lang="en-US" sz="2800" b="1" dirty="0" smtClean="0"/>
              <a:t>   Examples</a:t>
            </a:r>
            <a:r>
              <a:rPr lang="en-US" sz="2800" dirty="0" smtClean="0"/>
              <a:t>: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/>
              <a:t>Let </a:t>
            </a:r>
            <a:r>
              <a:rPr lang="en-US" i="1" dirty="0" smtClean="0"/>
              <a:t>a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i="1" dirty="0" smtClean="0"/>
              <a:t> </a:t>
            </a:r>
            <a:r>
              <a:rPr lang="en-US" dirty="0" smtClean="0"/>
              <a:t>and </a:t>
            </a:r>
            <a:r>
              <a:rPr lang="en-US" i="1" dirty="0" smtClean="0"/>
              <a:t>r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−1</a:t>
            </a:r>
            <a:r>
              <a:rPr lang="en-US" dirty="0" smtClean="0"/>
              <a:t>. Then:</a:t>
            </a:r>
          </a:p>
          <a:p>
            <a:pPr marL="880110" lvl="1" indent="-514350">
              <a:buFont typeface="+mj-lt"/>
              <a:buAutoNum type="arabicPeriod"/>
            </a:pPr>
            <a:endParaRPr lang="en-US" dirty="0" smtClean="0"/>
          </a:p>
          <a:p>
            <a:pPr marL="880110" lvl="1" indent="-514350">
              <a:buFont typeface="+mj-lt"/>
              <a:buAutoNum type="arabicPeriod"/>
            </a:pPr>
            <a:endParaRPr lang="en-US" dirty="0" smtClean="0"/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/>
              <a:t>Let  </a:t>
            </a:r>
            <a:r>
              <a:rPr lang="en-US" i="1" dirty="0" smtClean="0"/>
              <a:t>a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dirty="0" smtClean="0"/>
              <a:t> </a:t>
            </a:r>
            <a:r>
              <a:rPr lang="en-US" dirty="0" smtClean="0"/>
              <a:t>and </a:t>
            </a:r>
            <a:r>
              <a:rPr lang="en-US" i="1" dirty="0" smtClean="0"/>
              <a:t>r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dirty="0" smtClean="0"/>
              <a:t>. Then:</a:t>
            </a:r>
          </a:p>
          <a:p>
            <a:pPr marL="880110" lvl="1" indent="-514350">
              <a:buFont typeface="+mj-lt"/>
              <a:buAutoNum type="arabicPeriod"/>
            </a:pPr>
            <a:endParaRPr lang="en-US" dirty="0" smtClean="0"/>
          </a:p>
          <a:p>
            <a:pPr marL="880110" lvl="1" indent="-514350">
              <a:buFont typeface="+mj-lt"/>
              <a:buAutoNum type="arabicPeriod"/>
            </a:pPr>
            <a:endParaRPr lang="en-US" dirty="0" smtClean="0"/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/>
              <a:t>Let </a:t>
            </a:r>
            <a:r>
              <a:rPr lang="en-US" i="1" dirty="0" smtClean="0"/>
              <a:t>a = </a:t>
            </a:r>
            <a:r>
              <a:rPr lang="en-US" dirty="0" smtClean="0"/>
              <a:t>6</a:t>
            </a:r>
            <a:r>
              <a:rPr lang="en-US" i="1" dirty="0" smtClean="0"/>
              <a:t> </a:t>
            </a:r>
            <a:r>
              <a:rPr lang="en-US" dirty="0" smtClean="0"/>
              <a:t>and </a:t>
            </a:r>
            <a:r>
              <a:rPr lang="en-US" i="1" dirty="0" smtClean="0"/>
              <a:t>r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1/3</a:t>
            </a:r>
            <a:r>
              <a:rPr lang="en-US" dirty="0" smtClean="0"/>
              <a:t>. Then: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14" name="Picture 13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1600200" y="2286000"/>
            <a:ext cx="2301240" cy="274320"/>
          </a:xfrm>
          <a:prstGeom prst="rect">
            <a:avLst/>
          </a:prstGeom>
        </p:spPr>
      </p:pic>
      <p:pic>
        <p:nvPicPr>
          <p:cNvPr id="13" name="Picture 12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1524000" y="4191000"/>
            <a:ext cx="5821680" cy="253365"/>
          </a:xfrm>
          <a:prstGeom prst="rect">
            <a:avLst/>
          </a:prstGeom>
        </p:spPr>
      </p:pic>
      <p:pic>
        <p:nvPicPr>
          <p:cNvPr id="11" name="Picture 10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1524000" y="5105400"/>
            <a:ext cx="6038850" cy="253365"/>
          </a:xfrm>
          <a:prstGeom prst="rect">
            <a:avLst/>
          </a:prstGeom>
        </p:spPr>
      </p:pic>
      <p:pic>
        <p:nvPicPr>
          <p:cNvPr id="10" name="Picture 9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524000" y="6019800"/>
            <a:ext cx="5594985" cy="52197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Arithmetic Progression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An </a:t>
            </a:r>
            <a:r>
              <a:rPr lang="en-US" b="1" i="1" dirty="0" smtClean="0">
                <a:solidFill>
                  <a:srgbClr val="FF0000"/>
                </a:solidFill>
              </a:rPr>
              <a:t>arithmetic progression </a:t>
            </a:r>
            <a:r>
              <a:rPr lang="en-US" dirty="0" smtClean="0"/>
              <a:t>is a sequence of the form:</a:t>
            </a:r>
          </a:p>
          <a:p>
            <a:pPr>
              <a:buNone/>
            </a:pPr>
            <a:r>
              <a:rPr lang="en-US" dirty="0" smtClean="0"/>
              <a:t>    where the </a:t>
            </a:r>
            <a:r>
              <a:rPr lang="en-US" b="1" i="1" dirty="0" smtClean="0">
                <a:solidFill>
                  <a:srgbClr val="FF0000"/>
                </a:solidFill>
              </a:rPr>
              <a:t>initial term </a:t>
            </a:r>
            <a:r>
              <a:rPr lang="en-US" i="1" dirty="0" smtClean="0"/>
              <a:t>a</a:t>
            </a:r>
            <a:r>
              <a:rPr lang="en-US" dirty="0" smtClean="0"/>
              <a:t> and the </a:t>
            </a:r>
            <a:r>
              <a:rPr lang="en-US" b="1" i="1" dirty="0" smtClean="0">
                <a:solidFill>
                  <a:srgbClr val="FF0000"/>
                </a:solidFill>
              </a:rPr>
              <a:t>common difference  </a:t>
            </a:r>
            <a:r>
              <a:rPr lang="en-US" i="1" dirty="0" smtClean="0"/>
              <a:t>d </a:t>
            </a:r>
            <a:r>
              <a:rPr lang="en-US" dirty="0" smtClean="0"/>
              <a:t>are real numbers.</a:t>
            </a:r>
          </a:p>
          <a:p>
            <a:pPr>
              <a:buNone/>
            </a:pPr>
            <a:r>
              <a:rPr lang="en-US" sz="2400" b="1" dirty="0" smtClean="0"/>
              <a:t>    Examples</a:t>
            </a:r>
            <a:r>
              <a:rPr lang="en-US" sz="2400" dirty="0" smtClean="0"/>
              <a:t>:</a:t>
            </a:r>
            <a:endParaRPr lang="en-US" dirty="0" smtClean="0"/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/>
              <a:t>Let </a:t>
            </a:r>
            <a:r>
              <a:rPr lang="en-US" i="1" dirty="0" smtClean="0"/>
              <a:t>a =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−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i="1" dirty="0" smtClean="0"/>
              <a:t> </a:t>
            </a:r>
            <a:r>
              <a:rPr lang="en-US" dirty="0" smtClean="0"/>
              <a:t>and </a:t>
            </a:r>
            <a:r>
              <a:rPr lang="en-US" i="1" dirty="0" smtClean="0"/>
              <a:t>d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dirty="0" smtClean="0"/>
              <a:t>: </a:t>
            </a:r>
          </a:p>
          <a:p>
            <a:pPr marL="880110" lvl="1" indent="-514350">
              <a:buFont typeface="+mj-lt"/>
              <a:buAutoNum type="arabicPeriod"/>
            </a:pPr>
            <a:endParaRPr lang="en-US" dirty="0" smtClean="0"/>
          </a:p>
          <a:p>
            <a:pPr marL="880110" lvl="1" indent="-514350">
              <a:buFont typeface="+mj-lt"/>
              <a:buAutoNum type="arabicPeriod"/>
            </a:pPr>
            <a:endParaRPr lang="en-US" dirty="0" smtClean="0"/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/>
              <a:t>Let  </a:t>
            </a:r>
            <a:r>
              <a:rPr lang="en-US" i="1" dirty="0" smtClean="0"/>
              <a:t>a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i="1" dirty="0" smtClean="0"/>
              <a:t> </a:t>
            </a:r>
            <a:r>
              <a:rPr lang="en-US" dirty="0" smtClean="0"/>
              <a:t>and </a:t>
            </a:r>
            <a:r>
              <a:rPr lang="en-US" i="1" dirty="0" smtClean="0"/>
              <a:t>d =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−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: </a:t>
            </a:r>
          </a:p>
          <a:p>
            <a:pPr marL="880110" lvl="1" indent="-514350">
              <a:buFont typeface="+mj-lt"/>
              <a:buAutoNum type="arabicPeriod"/>
            </a:pPr>
            <a:endParaRPr lang="en-US" dirty="0" smtClean="0"/>
          </a:p>
          <a:p>
            <a:pPr marL="880110" lvl="1" indent="-514350">
              <a:buFont typeface="+mj-lt"/>
              <a:buAutoNum type="arabicPeriod"/>
            </a:pPr>
            <a:endParaRPr lang="en-US" dirty="0" smtClean="0"/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/>
              <a:t>Let </a:t>
            </a:r>
            <a:r>
              <a:rPr lang="en-US" i="1" dirty="0" smtClean="0"/>
              <a:t>a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and d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: 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2335530" y="2286000"/>
            <a:ext cx="3303270" cy="226695"/>
          </a:xfrm>
          <a:prstGeom prst="rect">
            <a:avLst/>
          </a:prstGeom>
        </p:spPr>
      </p:pic>
      <p:pic>
        <p:nvPicPr>
          <p:cNvPr id="10" name="Picture 9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1295400" y="4038600"/>
            <a:ext cx="5939790" cy="253365"/>
          </a:xfrm>
          <a:prstGeom prst="rect">
            <a:avLst/>
          </a:prstGeom>
        </p:spPr>
      </p:pic>
      <p:pic>
        <p:nvPicPr>
          <p:cNvPr id="12" name="Picture 11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1371600" y="5181600"/>
            <a:ext cx="5436870" cy="253365"/>
          </a:xfrm>
          <a:prstGeom prst="rect">
            <a:avLst/>
          </a:prstGeom>
        </p:spPr>
      </p:pic>
      <p:pic>
        <p:nvPicPr>
          <p:cNvPr id="13" name="Picture 12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524000" y="6172200"/>
            <a:ext cx="5364480" cy="253365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Definition</a:t>
            </a:r>
            <a:r>
              <a:rPr lang="en-US" dirty="0" smtClean="0"/>
              <a:t>: A </a:t>
            </a:r>
            <a:r>
              <a:rPr lang="en-US" b="1" i="1" dirty="0" smtClean="0">
                <a:solidFill>
                  <a:srgbClr val="FF0000"/>
                </a:solidFill>
              </a:rPr>
              <a:t>string</a:t>
            </a:r>
            <a:r>
              <a:rPr lang="en-US" dirty="0" smtClean="0"/>
              <a:t> is a </a:t>
            </a:r>
            <a:r>
              <a:rPr lang="en-US" b="1" dirty="0" smtClean="0">
                <a:solidFill>
                  <a:srgbClr val="FF0000"/>
                </a:solidFill>
              </a:rPr>
              <a:t>finite sequence </a:t>
            </a:r>
            <a:r>
              <a:rPr lang="en-US" dirty="0" smtClean="0"/>
              <a:t>of characters from a </a:t>
            </a:r>
            <a:r>
              <a:rPr lang="en-US" b="1" dirty="0" smtClean="0">
                <a:solidFill>
                  <a:srgbClr val="FF0000"/>
                </a:solidFill>
              </a:rPr>
              <a:t>finite set </a:t>
            </a:r>
            <a:r>
              <a:rPr lang="en-US" dirty="0" smtClean="0"/>
              <a:t>(an alphabet).</a:t>
            </a:r>
          </a:p>
          <a:p>
            <a:r>
              <a:rPr lang="en-US" dirty="0" smtClean="0"/>
              <a:t>Sequences of characters or bits  are important in computer science.</a:t>
            </a:r>
          </a:p>
          <a:p>
            <a:r>
              <a:rPr lang="en-US" dirty="0" smtClean="0"/>
              <a:t>The </a:t>
            </a:r>
            <a:r>
              <a:rPr lang="en-US" i="1" dirty="0" smtClean="0"/>
              <a:t>empty string </a:t>
            </a:r>
            <a:r>
              <a:rPr lang="en-US" dirty="0" smtClean="0"/>
              <a:t>is represented by </a:t>
            </a:r>
            <a:r>
              <a:rPr lang="el-GR" i="1" dirty="0" smtClean="0"/>
              <a:t>λ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string  </a:t>
            </a:r>
            <a:r>
              <a:rPr lang="en-US" i="1" dirty="0" err="1" smtClean="0"/>
              <a:t>abcde</a:t>
            </a:r>
            <a:r>
              <a:rPr lang="en-US" i="1" dirty="0" smtClean="0"/>
              <a:t> </a:t>
            </a:r>
            <a:r>
              <a:rPr lang="en-US" dirty="0" smtClean="0"/>
              <a:t>has </a:t>
            </a:r>
            <a:r>
              <a:rPr lang="en-US" i="1" dirty="0" smtClean="0"/>
              <a:t>length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Recurrence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Definition: </a:t>
            </a:r>
            <a:r>
              <a:rPr lang="en-US" dirty="0" smtClean="0"/>
              <a:t>A </a:t>
            </a:r>
            <a:r>
              <a:rPr lang="en-US" b="1" i="1" dirty="0" smtClean="0">
                <a:solidFill>
                  <a:srgbClr val="FF0000"/>
                </a:solidFill>
              </a:rPr>
              <a:t>recurrence relation </a:t>
            </a:r>
            <a:r>
              <a:rPr lang="en-US" dirty="0" smtClean="0"/>
              <a:t>for the sequence {</a:t>
            </a:r>
            <a:r>
              <a:rPr lang="en-US" i="1" dirty="0" smtClean="0"/>
              <a:t>a</a:t>
            </a:r>
            <a:r>
              <a:rPr lang="en-US" i="1" baseline="-25000" dirty="0" smtClean="0"/>
              <a:t>n</a:t>
            </a:r>
            <a:r>
              <a:rPr lang="en-US" dirty="0" smtClean="0"/>
              <a:t>}</a:t>
            </a:r>
            <a:r>
              <a:rPr lang="en-US" i="1" dirty="0" smtClean="0"/>
              <a:t> </a:t>
            </a:r>
            <a:r>
              <a:rPr lang="en-US" dirty="0" smtClean="0"/>
              <a:t>is an equation that expresses </a:t>
            </a:r>
            <a:r>
              <a:rPr lang="en-US" i="1" dirty="0" smtClean="0"/>
              <a:t>a</a:t>
            </a:r>
            <a:r>
              <a:rPr lang="en-US" i="1" baseline="-25000" dirty="0" smtClean="0"/>
              <a:t>n</a:t>
            </a:r>
            <a:r>
              <a:rPr lang="en-US" dirty="0" smtClean="0"/>
              <a:t> in terms of one or more of the previous terms of the sequence, namely, </a:t>
            </a:r>
            <a:r>
              <a:rPr lang="en-US" i="1" dirty="0" smtClean="0"/>
              <a:t>a</a:t>
            </a:r>
            <a:r>
              <a:rPr lang="en-US" i="1" baseline="-25000" dirty="0" smtClean="0"/>
              <a:t>0</a:t>
            </a:r>
            <a:r>
              <a:rPr lang="en-US" i="1" dirty="0" smtClean="0"/>
              <a:t>, a</a:t>
            </a:r>
            <a:r>
              <a:rPr lang="en-US" i="1" baseline="-25000" dirty="0" smtClean="0"/>
              <a:t>1</a:t>
            </a:r>
            <a:r>
              <a:rPr lang="en-US" i="1" dirty="0" smtClean="0"/>
              <a:t>, …, a</a:t>
            </a:r>
            <a:r>
              <a:rPr lang="en-US" i="1" baseline="-25000" dirty="0" smtClean="0"/>
              <a:t>n-1</a:t>
            </a:r>
            <a:r>
              <a:rPr lang="en-US" dirty="0" smtClean="0"/>
              <a:t>, for all integers </a:t>
            </a:r>
            <a:r>
              <a:rPr lang="en-US" i="1" dirty="0" smtClean="0"/>
              <a:t>n</a:t>
            </a:r>
            <a:r>
              <a:rPr lang="en-US" dirty="0" smtClean="0"/>
              <a:t> with </a:t>
            </a:r>
            <a:r>
              <a:rPr lang="en-US" i="1" dirty="0" smtClean="0"/>
              <a:t>n ≥ n</a:t>
            </a:r>
            <a:r>
              <a:rPr lang="en-US" i="1" baseline="-25000" dirty="0" smtClean="0"/>
              <a:t>0</a:t>
            </a:r>
            <a:r>
              <a:rPr lang="en-US" dirty="0" smtClean="0"/>
              <a:t>, where </a:t>
            </a:r>
            <a:r>
              <a:rPr lang="en-US" i="1" dirty="0" smtClean="0"/>
              <a:t>n</a:t>
            </a:r>
            <a:r>
              <a:rPr lang="en-US" i="1" baseline="-25000" dirty="0" smtClean="0"/>
              <a:t>0</a:t>
            </a:r>
            <a:r>
              <a:rPr lang="en-US" dirty="0" smtClean="0"/>
              <a:t> is a nonnegative integer. </a:t>
            </a:r>
          </a:p>
          <a:p>
            <a:r>
              <a:rPr lang="en-US" dirty="0" smtClean="0"/>
              <a:t>A sequence is called a </a:t>
            </a:r>
            <a:r>
              <a:rPr lang="en-US" b="1" i="1" dirty="0" smtClean="0"/>
              <a:t>solution</a:t>
            </a:r>
            <a:r>
              <a:rPr lang="en-US" dirty="0" smtClean="0"/>
              <a:t> of a recurrence relation if its terms satisfy the recurrence relation.</a:t>
            </a:r>
          </a:p>
          <a:p>
            <a:r>
              <a:rPr lang="en-US" dirty="0" smtClean="0"/>
              <a:t>The </a:t>
            </a:r>
            <a:r>
              <a:rPr lang="en-US" b="1" i="1" dirty="0" smtClean="0"/>
              <a:t>initial conditions </a:t>
            </a:r>
            <a:r>
              <a:rPr lang="en-US" dirty="0" smtClean="0"/>
              <a:t>for a sequence specify the terms that precede the first term where the recurrence relation takes effect.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Questions about Recurrence Relations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   Example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: Let {</a:t>
            </a:r>
            <a:r>
              <a:rPr lang="en-US" i="1" dirty="0" smtClean="0"/>
              <a:t>a</a:t>
            </a:r>
            <a:r>
              <a:rPr lang="en-US" i="1" baseline="-25000" dirty="0" smtClean="0"/>
              <a:t>n</a:t>
            </a:r>
            <a:r>
              <a:rPr lang="en-US" dirty="0" smtClean="0"/>
              <a:t>}</a:t>
            </a:r>
            <a:r>
              <a:rPr lang="en-US" i="1" dirty="0" smtClean="0"/>
              <a:t> </a:t>
            </a:r>
            <a:r>
              <a:rPr lang="en-US" dirty="0" smtClean="0"/>
              <a:t>be a sequence that satisfies the recurrence relation </a:t>
            </a:r>
            <a:r>
              <a:rPr lang="en-US" i="1" dirty="0" smtClean="0"/>
              <a:t>a</a:t>
            </a:r>
            <a:r>
              <a:rPr lang="en-US" i="1" baseline="-25000" dirty="0" smtClean="0"/>
              <a:t>n</a:t>
            </a:r>
            <a:r>
              <a:rPr lang="en-US" i="1" dirty="0" smtClean="0"/>
              <a:t> = a</a:t>
            </a:r>
            <a:r>
              <a:rPr lang="en-US" i="1" baseline="-25000" dirty="0" smtClean="0"/>
              <a:t>n-1</a:t>
            </a:r>
            <a:r>
              <a:rPr lang="en-US" i="1" dirty="0" smtClean="0"/>
              <a:t> +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i="1" baseline="-25000" dirty="0" smtClean="0"/>
              <a:t> </a:t>
            </a:r>
            <a:r>
              <a:rPr lang="en-US" baseline="-25000" dirty="0" smtClean="0"/>
              <a:t> </a:t>
            </a:r>
            <a:r>
              <a:rPr lang="en-US" dirty="0" smtClean="0"/>
              <a:t>for </a:t>
            </a:r>
            <a:r>
              <a:rPr lang="en-US" i="1" dirty="0" smtClean="0"/>
              <a:t>n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1,2,3,4,</a:t>
            </a:r>
            <a:r>
              <a:rPr lang="en-US" dirty="0" smtClean="0"/>
              <a:t>….  and suppose that </a:t>
            </a:r>
            <a:r>
              <a:rPr lang="en-US" i="1" dirty="0" smtClean="0"/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i="1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dirty="0" smtClean="0"/>
              <a:t>. </a:t>
            </a:r>
            <a:r>
              <a:rPr lang="en-US" dirty="0" smtClean="0"/>
              <a:t> What are </a:t>
            </a:r>
            <a:r>
              <a:rPr lang="en-US" i="1" dirty="0" smtClean="0"/>
              <a:t>a</a:t>
            </a:r>
            <a:r>
              <a:rPr lang="en-US" i="1" baseline="-25000" dirty="0" smtClean="0"/>
              <a:t>1</a:t>
            </a:r>
            <a:r>
              <a:rPr lang="en-US" baseline="-25000" dirty="0" smtClean="0"/>
              <a:t> </a:t>
            </a:r>
            <a:r>
              <a:rPr lang="en-US" dirty="0" smtClean="0"/>
              <a:t>,</a:t>
            </a:r>
            <a:r>
              <a:rPr lang="en-US" baseline="-25000" dirty="0" smtClean="0"/>
              <a:t> </a:t>
            </a:r>
            <a:r>
              <a:rPr lang="en-US" dirty="0" smtClean="0"/>
              <a:t> </a:t>
            </a:r>
            <a:r>
              <a:rPr lang="en-US" i="1" dirty="0" smtClean="0"/>
              <a:t>a</a:t>
            </a:r>
            <a:r>
              <a:rPr lang="en-US" i="1" baseline="-25000" dirty="0" smtClean="0"/>
              <a:t>2</a:t>
            </a:r>
            <a:r>
              <a:rPr lang="en-US" baseline="-25000" dirty="0" smtClean="0"/>
              <a:t> </a:t>
            </a:r>
            <a:r>
              <a:rPr lang="en-US" dirty="0" smtClean="0"/>
              <a:t> and </a:t>
            </a:r>
            <a:r>
              <a:rPr lang="en-US" i="1" dirty="0" smtClean="0"/>
              <a:t>a</a:t>
            </a:r>
            <a:r>
              <a:rPr lang="en-US" i="1" baseline="-25000" dirty="0" smtClean="0"/>
              <a:t>3</a:t>
            </a:r>
            <a:r>
              <a:rPr lang="en-US" dirty="0" smtClean="0"/>
              <a:t>? </a:t>
            </a:r>
          </a:p>
          <a:p>
            <a:pPr>
              <a:buNone/>
            </a:pPr>
            <a:r>
              <a:rPr lang="en-US" dirty="0" smtClean="0"/>
              <a:t>     [Here </a:t>
            </a:r>
            <a:r>
              <a:rPr lang="en-US" i="1" dirty="0" smtClean="0"/>
              <a:t>a</a:t>
            </a:r>
            <a:r>
              <a:rPr lang="en-US" i="1" baseline="-25000" dirty="0" smtClean="0"/>
              <a:t>0</a:t>
            </a:r>
            <a:r>
              <a:rPr lang="en-US" i="1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dirty="0" smtClean="0"/>
              <a:t> </a:t>
            </a:r>
            <a:r>
              <a:rPr lang="en-US" dirty="0" smtClean="0"/>
              <a:t>is the initial condition</a:t>
            </a:r>
            <a:r>
              <a:rPr lang="en-US" i="1" dirty="0" smtClean="0"/>
              <a:t>.</a:t>
            </a:r>
            <a:r>
              <a:rPr lang="en-US" dirty="0" smtClean="0"/>
              <a:t>]</a:t>
            </a:r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r>
              <a:rPr lang="en-US" b="1" dirty="0" smtClean="0"/>
              <a:t>Solution</a:t>
            </a:r>
            <a:r>
              <a:rPr lang="en-US" dirty="0" smtClean="0"/>
              <a:t>: We see from the recurrence relation that</a:t>
            </a:r>
          </a:p>
          <a:p>
            <a:pPr lvl="1">
              <a:buNone/>
            </a:pPr>
            <a:r>
              <a:rPr lang="en-US" dirty="0" smtClean="0"/>
              <a:t>      </a:t>
            </a:r>
            <a:r>
              <a:rPr lang="en-US" i="1" dirty="0" smtClean="0"/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i="1" baseline="-25000" dirty="0" smtClean="0"/>
              <a:t> </a:t>
            </a:r>
            <a:r>
              <a:rPr lang="en-US" i="1" dirty="0" smtClean="0"/>
              <a:t>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=</a:t>
            </a:r>
            <a:r>
              <a:rPr lang="en-US" i="1" dirty="0" smtClean="0"/>
              <a:t>  a</a:t>
            </a:r>
            <a:r>
              <a:rPr lang="en-US" i="1" baseline="-25000" dirty="0" smtClean="0"/>
              <a:t>0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+ 3 = 2 + 3 = 5</a:t>
            </a:r>
          </a:p>
          <a:p>
            <a:pPr lvl="1">
              <a:buNone/>
            </a:pPr>
            <a:r>
              <a:rPr lang="en-US" i="1" dirty="0" smtClean="0"/>
              <a:t>      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baseline="-25000" dirty="0" smtClean="0"/>
              <a:t> </a:t>
            </a:r>
            <a:r>
              <a:rPr lang="en-US" i="1" dirty="0" smtClean="0"/>
              <a:t>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=</a:t>
            </a:r>
            <a:r>
              <a:rPr lang="en-US" i="1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 + 3 = 8</a:t>
            </a:r>
          </a:p>
          <a:p>
            <a:pPr lvl="1">
              <a:buNone/>
            </a:pPr>
            <a:r>
              <a:rPr lang="en-US" dirty="0" smtClean="0"/>
              <a:t>      </a:t>
            </a:r>
            <a:r>
              <a:rPr lang="en-US" i="1" dirty="0" smtClean="0"/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baseline="-25000" dirty="0" smtClean="0"/>
              <a:t> </a:t>
            </a:r>
            <a:r>
              <a:rPr lang="en-US" i="1" dirty="0" smtClean="0"/>
              <a:t>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= 8 + 3 = 11</a:t>
            </a:r>
          </a:p>
          <a:p>
            <a:pPr lvl="1">
              <a:buNone/>
            </a:pPr>
            <a:endParaRPr lang="en-US" i="1" dirty="0" smtClean="0"/>
          </a:p>
          <a:p>
            <a:pPr lvl="1"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Questions about Recurrence Relations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: Let {</a:t>
            </a:r>
            <a:r>
              <a:rPr lang="en-US" i="1" dirty="0" smtClean="0"/>
              <a:t>a</a:t>
            </a:r>
            <a:r>
              <a:rPr lang="en-US" i="1" baseline="-25000" dirty="0" smtClean="0"/>
              <a:t>n</a:t>
            </a:r>
            <a:r>
              <a:rPr lang="en-US" dirty="0" smtClean="0"/>
              <a:t>} be a sequence that satisfies the recurrence relation </a:t>
            </a:r>
            <a:r>
              <a:rPr lang="en-US" i="1" dirty="0" smtClean="0"/>
              <a:t>a</a:t>
            </a:r>
            <a:r>
              <a:rPr lang="en-US" i="1" baseline="-25000" dirty="0" smtClean="0"/>
              <a:t>n</a:t>
            </a:r>
            <a:r>
              <a:rPr lang="en-US" i="1" dirty="0" smtClean="0"/>
              <a:t> = a</a:t>
            </a:r>
            <a:r>
              <a:rPr lang="en-US" i="1" baseline="-25000" dirty="0" smtClean="0"/>
              <a:t>n-</a:t>
            </a:r>
            <a:r>
              <a:rPr lang="en-US" baseline="-25000" dirty="0" smtClean="0">
                <a:ea typeface="Cambria Math" pitchFamily="18" charset="0"/>
              </a:rPr>
              <a:t>1</a:t>
            </a:r>
            <a:r>
              <a:rPr lang="en-US" i="1" dirty="0" smtClean="0"/>
              <a:t> – a</a:t>
            </a:r>
            <a:r>
              <a:rPr lang="en-US" i="1" baseline="-25000" dirty="0" smtClean="0"/>
              <a:t>n-</a:t>
            </a:r>
            <a:r>
              <a:rPr lang="en-US" baseline="-25000" dirty="0" smtClean="0"/>
              <a:t>2</a:t>
            </a:r>
            <a:r>
              <a:rPr lang="en-US" i="1" baseline="-25000" dirty="0" smtClean="0"/>
              <a:t> </a:t>
            </a:r>
            <a:r>
              <a:rPr lang="en-US" baseline="-25000" dirty="0" smtClean="0"/>
              <a:t> </a:t>
            </a:r>
            <a:r>
              <a:rPr lang="en-US" dirty="0" smtClean="0"/>
              <a:t>for </a:t>
            </a:r>
            <a:r>
              <a:rPr lang="en-US" i="1" dirty="0" smtClean="0"/>
              <a:t>n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2,3,4,…. </a:t>
            </a:r>
            <a:r>
              <a:rPr lang="en-US" dirty="0" smtClean="0"/>
              <a:t> and suppose that </a:t>
            </a:r>
            <a:r>
              <a:rPr lang="en-US" i="1" dirty="0" smtClean="0"/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i="1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i="1" dirty="0" smtClean="0"/>
              <a:t> </a:t>
            </a:r>
            <a:r>
              <a:rPr lang="en-US" dirty="0" smtClean="0"/>
              <a:t>and </a:t>
            </a:r>
            <a:r>
              <a:rPr lang="en-US" i="1" dirty="0" smtClean="0"/>
              <a:t>a</a:t>
            </a:r>
            <a:r>
              <a:rPr lang="en-US" i="1" baseline="-25000" dirty="0" smtClean="0"/>
              <a:t>1</a:t>
            </a:r>
            <a:r>
              <a:rPr lang="en-US" i="1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dirty="0" smtClean="0"/>
              <a:t>. What are </a:t>
            </a:r>
            <a:r>
              <a:rPr lang="en-US" i="1" dirty="0" smtClean="0"/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and </a:t>
            </a:r>
            <a:r>
              <a:rPr lang="en-US" i="1" dirty="0" smtClean="0"/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? </a:t>
            </a:r>
          </a:p>
          <a:p>
            <a:pPr>
              <a:buNone/>
            </a:pPr>
            <a:r>
              <a:rPr lang="en-US" dirty="0" smtClean="0"/>
              <a:t>    [Here the initial conditions are </a:t>
            </a:r>
            <a:r>
              <a:rPr lang="en-US" i="1" dirty="0" smtClean="0"/>
              <a:t>a</a:t>
            </a:r>
            <a:r>
              <a:rPr lang="en-US" i="1" baseline="-25000" dirty="0" smtClean="0"/>
              <a:t>0</a:t>
            </a:r>
            <a:r>
              <a:rPr lang="en-US" i="1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i="1" dirty="0" smtClean="0"/>
              <a:t> </a:t>
            </a:r>
            <a:r>
              <a:rPr lang="en-US" dirty="0" smtClean="0"/>
              <a:t>and </a:t>
            </a:r>
            <a:r>
              <a:rPr lang="en-US" i="1" dirty="0" smtClean="0"/>
              <a:t>a</a:t>
            </a:r>
            <a:r>
              <a:rPr lang="en-US" i="1" baseline="-25000" dirty="0" smtClean="0"/>
              <a:t>1</a:t>
            </a:r>
            <a:r>
              <a:rPr lang="en-US" i="1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dirty="0" smtClean="0"/>
              <a:t>. ]</a:t>
            </a:r>
          </a:p>
          <a:p>
            <a:pPr>
              <a:buNone/>
            </a:pPr>
            <a:r>
              <a:rPr lang="en-US" dirty="0" smtClean="0"/>
              <a:t>        </a:t>
            </a:r>
          </a:p>
          <a:p>
            <a:pPr>
              <a:buNone/>
            </a:pPr>
            <a:r>
              <a:rPr lang="en-US" dirty="0" smtClean="0"/>
              <a:t>         </a:t>
            </a:r>
            <a:r>
              <a:rPr lang="en-US" b="1" dirty="0" smtClean="0"/>
              <a:t>Solution</a:t>
            </a:r>
            <a:r>
              <a:rPr lang="en-US" dirty="0" smtClean="0"/>
              <a:t>: We see from the recurrence relation that</a:t>
            </a:r>
          </a:p>
          <a:p>
            <a:pPr>
              <a:buNone/>
            </a:pPr>
            <a:r>
              <a:rPr lang="en-US" dirty="0" smtClean="0"/>
              <a:t>              </a:t>
            </a:r>
            <a:r>
              <a:rPr lang="en-US" i="1" dirty="0" smtClean="0"/>
              <a:t>a</a:t>
            </a:r>
            <a:r>
              <a:rPr lang="en-US" i="1" baseline="-25000" dirty="0" smtClean="0"/>
              <a:t>2 </a:t>
            </a:r>
            <a:r>
              <a:rPr lang="en-US" i="1" dirty="0" smtClean="0"/>
              <a:t> = a</a:t>
            </a:r>
            <a:r>
              <a:rPr lang="en-US" i="1" baseline="-25000" dirty="0" smtClean="0"/>
              <a:t>1</a:t>
            </a:r>
            <a:r>
              <a:rPr lang="en-US" i="1" dirty="0" smtClean="0"/>
              <a:t> - a</a:t>
            </a:r>
            <a:r>
              <a:rPr lang="en-US" i="1" baseline="-25000" dirty="0" smtClean="0"/>
              <a:t>0  </a:t>
            </a:r>
            <a:r>
              <a:rPr lang="en-US" i="1" dirty="0" smtClean="0"/>
              <a:t>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i="1" dirty="0" smtClean="0"/>
              <a:t> –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 </a:t>
            </a:r>
            <a:r>
              <a:rPr lang="en-US" i="1" dirty="0" smtClean="0"/>
              <a:t>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</a:p>
          <a:p>
            <a:pPr>
              <a:buNone/>
            </a:pPr>
            <a:r>
              <a:rPr lang="en-US" i="1" dirty="0" smtClean="0"/>
              <a:t>               a</a:t>
            </a:r>
            <a:r>
              <a:rPr lang="en-US" i="1" baseline="-25000" dirty="0" smtClean="0"/>
              <a:t>3 </a:t>
            </a:r>
            <a:r>
              <a:rPr lang="en-US" i="1" dirty="0" smtClean="0"/>
              <a:t> = a</a:t>
            </a:r>
            <a:r>
              <a:rPr lang="en-US" i="1" baseline="-25000" dirty="0" smtClean="0"/>
              <a:t>2</a:t>
            </a:r>
            <a:r>
              <a:rPr lang="en-US" i="1" dirty="0" smtClean="0"/>
              <a:t> – a</a:t>
            </a:r>
            <a:r>
              <a:rPr lang="en-US" i="1" baseline="-25000" dirty="0" smtClean="0"/>
              <a:t>1  </a:t>
            </a:r>
            <a:r>
              <a:rPr lang="en-US" i="1" dirty="0" smtClean="0"/>
              <a:t>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i="1" dirty="0" smtClean="0"/>
              <a:t>–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ea typeface="Cambria Math" pitchFamily="18" charset="0"/>
              </a:rPr>
              <a:t>=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i="1" dirty="0" smtClean="0"/>
              <a:t>–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   </a:t>
            </a:r>
          </a:p>
          <a:p>
            <a:pPr lvl="1"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Fibonacci Sequence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  Definition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: </a:t>
            </a:r>
            <a:r>
              <a:rPr lang="en-US" dirty="0" smtClean="0">
                <a:ea typeface="Cambria Math" pitchFamily="18" charset="0"/>
              </a:rPr>
              <a:t>Define the  </a:t>
            </a:r>
            <a:r>
              <a:rPr lang="en-US" i="1" dirty="0" smtClean="0">
                <a:ea typeface="Cambria Math" pitchFamily="18" charset="0"/>
              </a:rPr>
              <a:t>Fibonacci sequence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i="1" baseline="-25000" dirty="0" smtClean="0"/>
              <a:t> </a:t>
            </a:r>
            <a:r>
              <a:rPr lang="en-US" i="1" dirty="0" smtClean="0"/>
              <a:t>,f</a:t>
            </a:r>
            <a:r>
              <a:rPr lang="en-US" baseline="-25000" dirty="0" smtClean="0"/>
              <a:t>1</a:t>
            </a:r>
            <a:r>
              <a:rPr lang="en-US" i="1" baseline="-25000" dirty="0" smtClean="0"/>
              <a:t> </a:t>
            </a:r>
            <a:r>
              <a:rPr lang="en-US" i="1" dirty="0" smtClean="0"/>
              <a:t>,f</a:t>
            </a:r>
            <a:r>
              <a:rPr lang="en-US" baseline="-25000" dirty="0" smtClean="0"/>
              <a:t>2</a:t>
            </a:r>
            <a:r>
              <a:rPr lang="en-US" i="1" dirty="0" smtClean="0"/>
              <a:t>,…,</a:t>
            </a:r>
            <a:r>
              <a:rPr lang="en-US" dirty="0" smtClean="0"/>
              <a:t> by</a:t>
            </a:r>
            <a:r>
              <a:rPr lang="en-US" i="1" dirty="0" smtClean="0"/>
              <a:t>:</a:t>
            </a:r>
          </a:p>
          <a:p>
            <a:pPr lvl="1"/>
            <a:r>
              <a:rPr lang="en-US" dirty="0" smtClean="0"/>
              <a:t>Initial Conditions: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i="1" baseline="-25000" dirty="0" smtClean="0"/>
              <a:t> </a:t>
            </a:r>
            <a:r>
              <a:rPr lang="en-US" i="1" dirty="0" smtClean="0"/>
              <a:t>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i="1" dirty="0" smtClean="0"/>
              <a:t>, f</a:t>
            </a:r>
            <a:r>
              <a:rPr lang="en-US" baseline="-25000" dirty="0" smtClean="0"/>
              <a:t>1</a:t>
            </a:r>
            <a:r>
              <a:rPr lang="en-US" i="1" baseline="-25000" dirty="0" smtClean="0"/>
              <a:t>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= 1</a:t>
            </a:r>
          </a:p>
          <a:p>
            <a:pPr lvl="1"/>
            <a:r>
              <a:rPr lang="en-US" dirty="0" smtClean="0"/>
              <a:t>Recurrence Relation: </a:t>
            </a:r>
            <a:r>
              <a:rPr lang="en-US" i="1" dirty="0" smtClean="0"/>
              <a:t>f</a:t>
            </a:r>
            <a:r>
              <a:rPr lang="en-US" i="1" baseline="-25000" dirty="0" smtClean="0"/>
              <a:t>n </a:t>
            </a:r>
            <a:r>
              <a:rPr lang="en-US" i="1" dirty="0" smtClean="0"/>
              <a:t> = f</a:t>
            </a:r>
            <a:r>
              <a:rPr lang="en-US" i="1" baseline="-25000" dirty="0" smtClean="0"/>
              <a:t>n-</a:t>
            </a:r>
            <a:r>
              <a:rPr lang="en-US" baseline="-25000" dirty="0" smtClean="0"/>
              <a:t>1</a:t>
            </a:r>
            <a:r>
              <a:rPr lang="en-US" i="1" dirty="0" smtClean="0"/>
              <a:t> </a:t>
            </a:r>
            <a:r>
              <a:rPr lang="en-US" i="1" baseline="-25000" dirty="0" smtClean="0"/>
              <a:t> </a:t>
            </a:r>
            <a:r>
              <a:rPr lang="en-US" i="1" dirty="0" smtClean="0"/>
              <a:t>+ f</a:t>
            </a:r>
            <a:r>
              <a:rPr lang="en-US" i="1" baseline="-25000" dirty="0" smtClean="0"/>
              <a:t>n-</a:t>
            </a:r>
            <a:r>
              <a:rPr lang="en-US" baseline="-25000" dirty="0" smtClean="0"/>
              <a:t>2</a:t>
            </a:r>
          </a:p>
          <a:p>
            <a:pPr lvl="1">
              <a:buNone/>
            </a:pPr>
            <a:endParaRPr lang="en-US" baseline="-25000" dirty="0" smtClean="0"/>
          </a:p>
          <a:p>
            <a:pPr>
              <a:buNone/>
            </a:pPr>
            <a:r>
              <a:rPr lang="en-US" dirty="0" smtClean="0"/>
              <a:t>  </a:t>
            </a:r>
            <a:r>
              <a:rPr lang="en-US" b="1" dirty="0" smtClean="0"/>
              <a:t>Example</a:t>
            </a:r>
            <a:r>
              <a:rPr lang="en-US" dirty="0" smtClean="0"/>
              <a:t>: Find  </a:t>
            </a:r>
            <a:r>
              <a:rPr lang="en-US" i="1" dirty="0" smtClean="0"/>
              <a:t> f</a:t>
            </a:r>
            <a:r>
              <a:rPr lang="en-US" i="1" baseline="-25000" dirty="0" smtClean="0"/>
              <a:t>2 </a:t>
            </a:r>
            <a:r>
              <a:rPr lang="en-US" i="1" dirty="0" smtClean="0"/>
              <a:t>,f</a:t>
            </a:r>
            <a:r>
              <a:rPr lang="en-US" i="1" baseline="-25000" dirty="0" smtClean="0"/>
              <a:t>3 </a:t>
            </a:r>
            <a:r>
              <a:rPr lang="en-US" i="1" dirty="0" smtClean="0"/>
              <a:t>,f</a:t>
            </a:r>
            <a:r>
              <a:rPr lang="en-US" i="1" baseline="-25000" dirty="0" smtClean="0"/>
              <a:t>4</a:t>
            </a:r>
            <a:r>
              <a:rPr lang="en-US" i="1" dirty="0" smtClean="0"/>
              <a:t> , f</a:t>
            </a:r>
            <a:r>
              <a:rPr lang="en-US" i="1" baseline="-25000" dirty="0" smtClean="0"/>
              <a:t>5 </a:t>
            </a:r>
            <a:r>
              <a:rPr lang="en-US" i="1" dirty="0" smtClean="0"/>
              <a:t> </a:t>
            </a:r>
            <a:r>
              <a:rPr lang="en-US" dirty="0" smtClean="0"/>
              <a:t>and </a:t>
            </a:r>
            <a:r>
              <a:rPr lang="en-US" i="1" dirty="0" smtClean="0"/>
              <a:t>f</a:t>
            </a:r>
            <a:r>
              <a:rPr lang="en-US" i="1" baseline="-25000" dirty="0" smtClean="0"/>
              <a:t>6</a:t>
            </a:r>
            <a:r>
              <a:rPr lang="en-US" i="1" dirty="0" smtClean="0"/>
              <a:t>  .</a:t>
            </a:r>
          </a:p>
          <a:p>
            <a:pPr>
              <a:buNone/>
            </a:pPr>
            <a:r>
              <a:rPr lang="en-US" i="1" dirty="0" smtClean="0"/>
              <a:t>     </a:t>
            </a:r>
          </a:p>
          <a:p>
            <a:pPr>
              <a:buNone/>
            </a:pPr>
            <a:r>
              <a:rPr lang="en-US" i="1" dirty="0" smtClean="0"/>
              <a:t>     </a:t>
            </a:r>
            <a:r>
              <a:rPr lang="en-US" b="1" dirty="0" smtClean="0"/>
              <a:t>Answer:</a:t>
            </a:r>
          </a:p>
          <a:p>
            <a:pPr>
              <a:buNone/>
            </a:pPr>
            <a:r>
              <a:rPr lang="en-US" dirty="0" smtClean="0"/>
              <a:t>         </a:t>
            </a:r>
            <a:r>
              <a:rPr lang="en-US" i="1" dirty="0" smtClean="0">
                <a:ea typeface="Cambria Math" pitchFamily="18" charset="0"/>
              </a:rPr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= </a:t>
            </a:r>
            <a:r>
              <a:rPr lang="en-US" i="1" dirty="0" smtClean="0">
                <a:ea typeface="Cambria Math" pitchFamily="18" charset="0"/>
              </a:rPr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+ </a:t>
            </a:r>
            <a:r>
              <a:rPr lang="en-US" i="1" dirty="0" smtClean="0">
                <a:ea typeface="Cambria Math" pitchFamily="18" charset="0"/>
              </a:rPr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0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= 1 + 0 = 1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,</a:t>
            </a:r>
          </a:p>
          <a:p>
            <a:pPr>
              <a:buNone/>
            </a:pP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         </a:t>
            </a:r>
            <a:r>
              <a:rPr lang="en-US" i="1" dirty="0" smtClean="0">
                <a:ea typeface="Cambria Math" pitchFamily="18" charset="0"/>
              </a:rPr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3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= </a:t>
            </a:r>
            <a:r>
              <a:rPr lang="en-US" i="1" dirty="0" smtClean="0">
                <a:ea typeface="Cambria Math" pitchFamily="18" charset="0"/>
              </a:rPr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+ </a:t>
            </a:r>
            <a:r>
              <a:rPr lang="en-US" i="1" dirty="0" smtClean="0">
                <a:ea typeface="Cambria Math" pitchFamily="18" charset="0"/>
              </a:rPr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= 1 + 1 = 2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,</a:t>
            </a: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      </a:t>
            </a:r>
            <a:r>
              <a:rPr lang="en-US" i="1" dirty="0" smtClean="0">
                <a:ea typeface="Cambria Math" pitchFamily="18" charset="0"/>
              </a:rPr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4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= </a:t>
            </a:r>
            <a:r>
              <a:rPr lang="en-US" i="1" dirty="0" smtClean="0">
                <a:ea typeface="Cambria Math" pitchFamily="18" charset="0"/>
              </a:rPr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+ </a:t>
            </a:r>
            <a:r>
              <a:rPr lang="en-US" i="1" dirty="0" smtClean="0">
                <a:ea typeface="Cambria Math" pitchFamily="18" charset="0"/>
              </a:rPr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= 2 + 1 = 3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,</a:t>
            </a:r>
          </a:p>
          <a:p>
            <a:pPr>
              <a:buNone/>
            </a:pP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         </a:t>
            </a:r>
            <a:r>
              <a:rPr lang="en-US" i="1" dirty="0" smtClean="0">
                <a:ea typeface="Cambria Math" pitchFamily="18" charset="0"/>
              </a:rPr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5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= </a:t>
            </a:r>
            <a:r>
              <a:rPr lang="en-US" i="1" dirty="0" smtClean="0">
                <a:ea typeface="Cambria Math" pitchFamily="18" charset="0"/>
              </a:rPr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+ </a:t>
            </a:r>
            <a:r>
              <a:rPr lang="en-US" i="1" dirty="0" smtClean="0">
                <a:ea typeface="Cambria Math" pitchFamily="18" charset="0"/>
              </a:rPr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3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= 3 + 2 = 5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,</a:t>
            </a: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      </a:t>
            </a:r>
            <a:r>
              <a:rPr lang="en-US" i="1" dirty="0" smtClean="0">
                <a:ea typeface="Cambria Math" pitchFamily="18" charset="0"/>
              </a:rPr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6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= </a:t>
            </a:r>
            <a:r>
              <a:rPr lang="en-US" i="1" dirty="0" smtClean="0">
                <a:ea typeface="Cambria Math" pitchFamily="18" charset="0"/>
              </a:rPr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+ </a:t>
            </a:r>
            <a:r>
              <a:rPr lang="en-US" i="1" dirty="0" smtClean="0">
                <a:ea typeface="Cambria Math" pitchFamily="18" charset="0"/>
              </a:rPr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4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= 5 + 3 = 8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.</a:t>
            </a:r>
          </a:p>
          <a:p>
            <a:pPr>
              <a:buNone/>
            </a:pPr>
            <a:r>
              <a:rPr lang="en-US" i="1" dirty="0" smtClean="0"/>
              <a:t>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Recurrence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Finding </a:t>
            </a:r>
            <a:r>
              <a:rPr lang="en-US" b="1" dirty="0" smtClean="0">
                <a:solidFill>
                  <a:srgbClr val="FF0000"/>
                </a:solidFill>
              </a:rPr>
              <a:t>a formula for the </a:t>
            </a:r>
            <a:r>
              <a:rPr lang="en-US" b="1" i="1" dirty="0" smtClean="0">
                <a:solidFill>
                  <a:srgbClr val="FF0000"/>
                </a:solidFill>
              </a:rPr>
              <a:t>n</a:t>
            </a:r>
            <a:r>
              <a:rPr lang="en-US" b="1" dirty="0" smtClean="0">
                <a:solidFill>
                  <a:srgbClr val="FF0000"/>
                </a:solidFill>
              </a:rPr>
              <a:t>th term </a:t>
            </a:r>
            <a:r>
              <a:rPr lang="en-US" dirty="0" smtClean="0"/>
              <a:t>of the sequence generated by a recurrence relation is called </a:t>
            </a:r>
            <a:r>
              <a:rPr lang="en-US" i="1" dirty="0" smtClean="0"/>
              <a:t>solving the recurrence relation</a:t>
            </a:r>
            <a:r>
              <a:rPr lang="en-US" dirty="0" smtClean="0"/>
              <a:t>. </a:t>
            </a:r>
          </a:p>
          <a:p>
            <a:r>
              <a:rPr lang="en-US" dirty="0" smtClean="0"/>
              <a:t>Such a formula is called a </a:t>
            </a:r>
            <a:r>
              <a:rPr lang="en-US" b="1" i="1" dirty="0" smtClean="0">
                <a:solidFill>
                  <a:srgbClr val="FF0000"/>
                </a:solidFill>
              </a:rPr>
              <a:t>closed formula</a:t>
            </a:r>
            <a:r>
              <a:rPr lang="en-US" dirty="0" smtClean="0"/>
              <a:t>.</a:t>
            </a:r>
          </a:p>
          <a:p>
            <a:r>
              <a:rPr lang="en-US" dirty="0" smtClean="0"/>
              <a:t>Various methods for solving recurrence relations will be covered in </a:t>
            </a:r>
            <a:r>
              <a:rPr lang="en-US" dirty="0" smtClean="0">
                <a:solidFill>
                  <a:srgbClr val="0070C0"/>
                </a:solidFill>
              </a:rPr>
              <a:t>Chapter 8</a:t>
            </a:r>
            <a:r>
              <a:rPr lang="en-US" dirty="0" smtClean="0"/>
              <a:t> where recurrence relations will be studied in greater depth.</a:t>
            </a:r>
          </a:p>
          <a:p>
            <a:r>
              <a:rPr lang="en-US" dirty="0" smtClean="0"/>
              <a:t>Here we illustrate by example the method of iteration in which we need to </a:t>
            </a:r>
            <a:r>
              <a:rPr lang="en-US" b="1" u="sng" dirty="0" smtClean="0"/>
              <a:t>guess</a:t>
            </a:r>
            <a:r>
              <a:rPr lang="en-US" dirty="0" smtClean="0"/>
              <a:t> the formula. The guess can be proved correct by the method of </a:t>
            </a:r>
            <a:r>
              <a:rPr lang="en-US" dirty="0" smtClean="0">
                <a:solidFill>
                  <a:srgbClr val="0070C0"/>
                </a:solidFill>
              </a:rPr>
              <a:t>induction</a:t>
            </a:r>
            <a:r>
              <a:rPr lang="en-US" dirty="0" smtClean="0"/>
              <a:t> (</a:t>
            </a:r>
            <a:r>
              <a:rPr lang="en-US" dirty="0" smtClean="0">
                <a:solidFill>
                  <a:srgbClr val="0070C0"/>
                </a:solidFill>
              </a:rPr>
              <a:t>Chapter 5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Iterative Solution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   Method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: Working upward, forward substitution</a:t>
            </a:r>
          </a:p>
          <a:p>
            <a:pPr>
              <a:buNone/>
            </a:pPr>
            <a:r>
              <a:rPr lang="en-US" dirty="0" smtClean="0"/>
              <a:t>   Let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{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i="1" baseline="-25000" dirty="0" smtClean="0">
                <a:ea typeface="Cambria Math" pitchFamily="18" charset="0"/>
              </a:rPr>
              <a:t>n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}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/>
              <a:t>be a sequence that satisfies the recurrence relation 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i="1" baseline="-25000" dirty="0" smtClean="0">
                <a:ea typeface="Cambria Math" pitchFamily="18" charset="0"/>
              </a:rPr>
              <a:t>n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=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i="1" baseline="-25000" dirty="0" smtClean="0">
                <a:ea typeface="Cambria Math" pitchFamily="18" charset="0"/>
              </a:rPr>
              <a:t>n</a:t>
            </a:r>
            <a:r>
              <a:rPr lang="en-US" i="1" baseline="-25000" dirty="0" smtClean="0">
                <a:latin typeface="Cambria Math" pitchFamily="18" charset="0"/>
                <a:ea typeface="Cambria Math" pitchFamily="18" charset="0"/>
              </a:rPr>
              <a:t>-</a:t>
            </a:r>
            <a:r>
              <a:rPr lang="en-US" baseline="-25000" dirty="0" smtClean="0">
                <a:ea typeface="Cambria Math" pitchFamily="18" charset="0"/>
              </a:rPr>
              <a:t>1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+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baseline="-25000" dirty="0" smtClean="0"/>
              <a:t> </a:t>
            </a:r>
            <a:r>
              <a:rPr lang="en-US" dirty="0" smtClean="0"/>
              <a:t>for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= 2,3,4,….  </a:t>
            </a:r>
            <a:r>
              <a:rPr lang="en-US" dirty="0" smtClean="0"/>
              <a:t>and suppose that 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=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dirty="0" smtClean="0"/>
              <a:t>.</a:t>
            </a:r>
          </a:p>
          <a:p>
            <a:pPr lvl="1">
              <a:buNone/>
            </a:pPr>
            <a:r>
              <a:rPr lang="en-US" i="1" dirty="0" smtClean="0"/>
              <a:t>      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baseline="-250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=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 + 3</a:t>
            </a:r>
          </a:p>
          <a:p>
            <a:pPr lvl="1"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  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i="1" baseline="-250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=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(2 + 3) + 3 = 2 + 3 ∙ 2 </a:t>
            </a:r>
          </a:p>
          <a:p>
            <a:pPr lvl="1"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  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i="1" baseline="-250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=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(2 + 2 ∙ 3) + 3 = 2 + 3 ∙ 3</a:t>
            </a:r>
          </a:p>
          <a:p>
            <a:pPr lvl="1">
              <a:buNone/>
            </a:pP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                   .</a:t>
            </a:r>
          </a:p>
          <a:p>
            <a:pPr lvl="1">
              <a:buNone/>
            </a:pP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                   .</a:t>
            </a:r>
          </a:p>
          <a:p>
            <a:pPr lvl="1">
              <a:buNone/>
            </a:pP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                   .</a:t>
            </a: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        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i="1" baseline="-25000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=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i="1" baseline="-25000" dirty="0" smtClean="0">
                <a:ea typeface="Cambria Math" pitchFamily="18" charset="0"/>
              </a:rPr>
              <a:t>n-</a:t>
            </a:r>
            <a:r>
              <a:rPr lang="en-US" baseline="-25000" dirty="0" smtClean="0">
                <a:ea typeface="Cambria Math" pitchFamily="18" charset="0"/>
              </a:rPr>
              <a:t>1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+ 3 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(2 + 3 ∙ (</a:t>
            </a:r>
            <a:r>
              <a:rPr lang="en-US" i="1" dirty="0" smtClean="0">
                <a:ea typeface="Cambria Math" pitchFamily="18" charset="0"/>
              </a:rPr>
              <a:t>n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–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2))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+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=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 +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3(</a:t>
            </a:r>
            <a:r>
              <a:rPr lang="en-US" i="1" dirty="0" smtClean="0">
                <a:ea typeface="Cambria Math" pitchFamily="18" charset="0"/>
              </a:rPr>
              <a:t>n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– 1)</a:t>
            </a:r>
          </a:p>
          <a:p>
            <a:pPr lvl="1"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85800" y="6096000"/>
            <a:ext cx="8107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Assignment: Solve this recurrence relation with backward substitutions. 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Iterative Solution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/>
              <a:t>   Method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: Working downward, backward substitution</a:t>
            </a:r>
          </a:p>
          <a:p>
            <a:pPr>
              <a:buNone/>
            </a:pPr>
            <a:r>
              <a:rPr lang="en-US" dirty="0" smtClean="0"/>
              <a:t>    Let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{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i="1" baseline="-25000" dirty="0" smtClean="0">
                <a:ea typeface="Cambria Math" pitchFamily="18" charset="0"/>
              </a:rPr>
              <a:t>n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}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/>
              <a:t>be a sequence that satisfies the recurrence relation                    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i="1" baseline="-25000" dirty="0" smtClean="0">
                <a:ea typeface="Cambria Math" pitchFamily="18" charset="0"/>
              </a:rPr>
              <a:t>n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=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i="1" baseline="-25000" dirty="0" smtClean="0">
                <a:ea typeface="Cambria Math" pitchFamily="18" charset="0"/>
              </a:rPr>
              <a:t>n</a:t>
            </a:r>
            <a:r>
              <a:rPr lang="en-US" i="1" baseline="-25000" dirty="0" smtClean="0">
                <a:latin typeface="Cambria Math" pitchFamily="18" charset="0"/>
                <a:ea typeface="Cambria Math" pitchFamily="18" charset="0"/>
              </a:rPr>
              <a:t>-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+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baseline="-25000" dirty="0" smtClean="0"/>
              <a:t> </a:t>
            </a:r>
            <a:r>
              <a:rPr lang="en-US" dirty="0" smtClean="0"/>
              <a:t>for </a:t>
            </a:r>
            <a:r>
              <a:rPr lang="en-US" i="1" dirty="0" smtClean="0">
                <a:ea typeface="Cambria Math" pitchFamily="18" charset="0"/>
              </a:rPr>
              <a:t>n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= 2,3,4,….  </a:t>
            </a:r>
            <a:r>
              <a:rPr lang="en-US" dirty="0" smtClean="0"/>
              <a:t>and suppose that 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=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dirty="0" smtClean="0"/>
              <a:t>.</a:t>
            </a:r>
            <a:endParaRPr lang="en-US" dirty="0" smtClean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i="1" dirty="0" smtClean="0"/>
              <a:t>           </a:t>
            </a:r>
            <a:r>
              <a:rPr lang="en-US" sz="2800" i="1" dirty="0" smtClean="0">
                <a:ea typeface="Cambria Math" pitchFamily="18" charset="0"/>
              </a:rPr>
              <a:t>a</a:t>
            </a:r>
            <a:r>
              <a:rPr lang="en-US" sz="2800" i="1" baseline="-25000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=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i="1" dirty="0" smtClean="0">
                <a:ea typeface="Cambria Math" pitchFamily="18" charset="0"/>
              </a:rPr>
              <a:t>a</a:t>
            </a:r>
            <a:r>
              <a:rPr lang="en-US" sz="2800" i="1" baseline="-25000" dirty="0" smtClean="0">
                <a:latin typeface="Cambria Math" pitchFamily="18" charset="0"/>
                <a:ea typeface="Cambria Math" pitchFamily="18" charset="0"/>
              </a:rPr>
              <a:t>n-</a:t>
            </a:r>
            <a:r>
              <a:rPr lang="en-US" sz="2800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+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3</a:t>
            </a:r>
          </a:p>
          <a:p>
            <a:pPr>
              <a:buNone/>
            </a:pP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                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=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sz="2800" i="1" dirty="0" smtClean="0">
                <a:ea typeface="Cambria Math" pitchFamily="18" charset="0"/>
              </a:rPr>
              <a:t>a</a:t>
            </a:r>
            <a:r>
              <a:rPr lang="en-US" sz="2800" i="1" baseline="-25000" dirty="0" smtClean="0">
                <a:latin typeface="Cambria Math" pitchFamily="18" charset="0"/>
                <a:ea typeface="Cambria Math" pitchFamily="18" charset="0"/>
              </a:rPr>
              <a:t>n-</a:t>
            </a:r>
            <a:r>
              <a:rPr lang="en-US" sz="2800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+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3)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+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=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i="1" dirty="0" smtClean="0">
                <a:ea typeface="Cambria Math" pitchFamily="18" charset="0"/>
              </a:rPr>
              <a:t>a</a:t>
            </a:r>
            <a:r>
              <a:rPr lang="en-US" sz="2800" i="1" baseline="-25000" dirty="0" smtClean="0">
                <a:latin typeface="Cambria Math" pitchFamily="18" charset="0"/>
                <a:ea typeface="Cambria Math" pitchFamily="18" charset="0"/>
              </a:rPr>
              <a:t>n-</a:t>
            </a:r>
            <a:r>
              <a:rPr lang="en-US" sz="2800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 + 3 ∙ 2 </a:t>
            </a:r>
            <a:endParaRPr lang="en-US" sz="2800" dirty="0" smtClean="0"/>
          </a:p>
          <a:p>
            <a:pPr lvl="1">
              <a:buNone/>
            </a:pPr>
            <a:r>
              <a:rPr lang="en-US" sz="2800" i="1" dirty="0" smtClean="0"/>
              <a:t>          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=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sz="2800" i="1" dirty="0" smtClean="0">
                <a:ea typeface="Cambria Math" pitchFamily="18" charset="0"/>
              </a:rPr>
              <a:t>a</a:t>
            </a:r>
            <a:r>
              <a:rPr lang="en-US" sz="2800" i="1" baseline="-25000" dirty="0" smtClean="0">
                <a:latin typeface="Cambria Math" pitchFamily="18" charset="0"/>
                <a:ea typeface="Cambria Math" pitchFamily="18" charset="0"/>
              </a:rPr>
              <a:t>n-</a:t>
            </a:r>
            <a:r>
              <a:rPr lang="en-US" sz="2800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+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3 )+ 3 ∙ 2  =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i="1" dirty="0" smtClean="0">
                <a:ea typeface="Cambria Math" pitchFamily="18" charset="0"/>
              </a:rPr>
              <a:t>a</a:t>
            </a:r>
            <a:r>
              <a:rPr lang="en-US" sz="2800" i="1" baseline="-25000" dirty="0" smtClean="0">
                <a:latin typeface="Cambria Math" pitchFamily="18" charset="0"/>
                <a:ea typeface="Cambria Math" pitchFamily="18" charset="0"/>
              </a:rPr>
              <a:t>n-</a:t>
            </a:r>
            <a:r>
              <a:rPr lang="en-US" sz="2800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+ 3 ∙ 3</a:t>
            </a:r>
          </a:p>
          <a:p>
            <a:pPr lvl="1">
              <a:buNone/>
            </a:pP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                   .</a:t>
            </a:r>
          </a:p>
          <a:p>
            <a:pPr lvl="1">
              <a:buNone/>
            </a:pP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                   .</a:t>
            </a:r>
          </a:p>
          <a:p>
            <a:pPr lvl="1">
              <a:buNone/>
            </a:pP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                   .</a:t>
            </a:r>
          </a:p>
          <a:p>
            <a:pPr lvl="1">
              <a:buNone/>
            </a:pP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      </a:t>
            </a:r>
            <a:endParaRPr lang="en-US" sz="2800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                  = </a:t>
            </a:r>
            <a:r>
              <a:rPr lang="en-US" sz="2800" i="1" dirty="0" smtClean="0">
                <a:ea typeface="Cambria Math" pitchFamily="18" charset="0"/>
              </a:rPr>
              <a:t>a</a:t>
            </a:r>
            <a:r>
              <a:rPr lang="en-US" sz="2800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+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3(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n –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2)   =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sz="2800" i="1" dirty="0" smtClean="0">
                <a:ea typeface="Cambria Math" pitchFamily="18" charset="0"/>
              </a:rPr>
              <a:t>a</a:t>
            </a:r>
            <a:r>
              <a:rPr lang="en-US" sz="2800" i="1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+ 3) + 3(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n –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2) 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=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2 + 3(</a:t>
            </a:r>
            <a:r>
              <a:rPr lang="en-US" sz="2800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 – 1)</a:t>
            </a:r>
          </a:p>
          <a:p>
            <a:pPr lvl="1">
              <a:buNone/>
            </a:pPr>
            <a:r>
              <a:rPr lang="en-US" sz="2800" dirty="0" smtClean="0"/>
              <a:t> 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" y="6019800"/>
            <a:ext cx="7842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Assignment: Solve this recurrence relation with forward substitutions. 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Financial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Example</a:t>
            </a:r>
            <a:r>
              <a:rPr lang="en-US" dirty="0" smtClean="0"/>
              <a:t>: Suppose that a person deposits $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10,000.00</a:t>
            </a:r>
            <a:r>
              <a:rPr lang="en-US" dirty="0" smtClean="0"/>
              <a:t> in a savings account at a bank yielding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11</a:t>
            </a:r>
            <a:r>
              <a:rPr lang="en-US" dirty="0" smtClean="0"/>
              <a:t>% per year with interest compounded annually. How much will be in the account after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30</a:t>
            </a:r>
            <a:r>
              <a:rPr lang="en-US" dirty="0" smtClean="0"/>
              <a:t> years?</a:t>
            </a:r>
          </a:p>
          <a:p>
            <a:pPr>
              <a:buNone/>
            </a:pPr>
            <a:r>
              <a:rPr lang="en-US" dirty="0" smtClean="0"/>
              <a:t>   Let </a:t>
            </a:r>
            <a:r>
              <a:rPr lang="en-US" i="1" dirty="0" err="1" smtClean="0"/>
              <a:t>P</a:t>
            </a:r>
            <a:r>
              <a:rPr lang="en-US" i="1" baseline="-25000" dirty="0" err="1" smtClean="0"/>
              <a:t>n</a:t>
            </a:r>
            <a:r>
              <a:rPr lang="en-US" baseline="-25000" dirty="0" smtClean="0"/>
              <a:t> </a:t>
            </a:r>
            <a:r>
              <a:rPr lang="en-US" dirty="0" smtClean="0"/>
              <a:t> denote the amount in the account after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30</a:t>
            </a:r>
            <a:r>
              <a:rPr lang="en-US" dirty="0" smtClean="0"/>
              <a:t> years. </a:t>
            </a:r>
            <a:r>
              <a:rPr lang="en-US" i="1" dirty="0" err="1" smtClean="0"/>
              <a:t>P</a:t>
            </a:r>
            <a:r>
              <a:rPr lang="en-US" i="1" baseline="-25000" dirty="0" err="1" smtClean="0"/>
              <a:t>n</a:t>
            </a:r>
            <a:r>
              <a:rPr lang="en-US" baseline="-25000" dirty="0" smtClean="0"/>
              <a:t> </a:t>
            </a:r>
            <a:r>
              <a:rPr lang="en-US" dirty="0" smtClean="0"/>
              <a:t> satisfies the following recurrence relation:</a:t>
            </a:r>
          </a:p>
          <a:p>
            <a:pPr>
              <a:buNone/>
            </a:pPr>
            <a:r>
              <a:rPr lang="en-US" i="1" dirty="0" smtClean="0"/>
              <a:t>              </a:t>
            </a:r>
            <a:r>
              <a:rPr lang="en-US" i="1" dirty="0" err="1" smtClean="0"/>
              <a:t>P</a:t>
            </a:r>
            <a:r>
              <a:rPr lang="en-US" i="1" baseline="-25000" dirty="0" err="1" smtClean="0"/>
              <a:t>n</a:t>
            </a:r>
            <a:r>
              <a:rPr lang="en-US" i="1" dirty="0" smtClean="0"/>
              <a:t> = P</a:t>
            </a:r>
            <a:r>
              <a:rPr lang="en-US" i="1" baseline="-25000" dirty="0" smtClean="0"/>
              <a:t>n-1</a:t>
            </a:r>
            <a:r>
              <a:rPr lang="en-US" i="1" dirty="0" smtClean="0"/>
              <a:t> +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0.11</a:t>
            </a:r>
            <a:r>
              <a:rPr lang="en-US" i="1" dirty="0" smtClean="0"/>
              <a:t>P</a:t>
            </a:r>
            <a:r>
              <a:rPr lang="en-US" i="1" baseline="-25000" dirty="0" smtClean="0"/>
              <a:t>n-1</a:t>
            </a:r>
            <a:r>
              <a:rPr lang="en-US" i="1" dirty="0" smtClean="0"/>
              <a:t> = </a:t>
            </a:r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1.11</a:t>
            </a:r>
            <a:r>
              <a:rPr lang="en-US" dirty="0" smtClean="0"/>
              <a:t>) </a:t>
            </a:r>
            <a:r>
              <a:rPr lang="en-US" i="1" dirty="0" smtClean="0"/>
              <a:t>P</a:t>
            </a:r>
            <a:r>
              <a:rPr lang="en-US" i="1" baseline="-25000" dirty="0" smtClean="0"/>
              <a:t>n-1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                       with the initial condition  </a:t>
            </a:r>
            <a:r>
              <a:rPr lang="en-US" i="1" dirty="0" smtClean="0"/>
              <a:t>P</a:t>
            </a:r>
            <a:r>
              <a:rPr lang="en-US" baseline="-25000" dirty="0" smtClean="0"/>
              <a:t>0  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10,000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514600" y="61722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Continued on next slide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Financial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i="1" dirty="0" smtClean="0"/>
              <a:t>        </a:t>
            </a:r>
            <a:r>
              <a:rPr lang="en-US" i="1" dirty="0" err="1" smtClean="0"/>
              <a:t>P</a:t>
            </a:r>
            <a:r>
              <a:rPr lang="en-US" i="1" baseline="-25000" dirty="0" err="1" smtClean="0"/>
              <a:t>n</a:t>
            </a:r>
            <a:r>
              <a:rPr lang="en-US" i="1" dirty="0" smtClean="0"/>
              <a:t> = P</a:t>
            </a:r>
            <a:r>
              <a:rPr lang="en-US" i="1" baseline="-25000" dirty="0" smtClean="0"/>
              <a:t>n-1</a:t>
            </a:r>
            <a:r>
              <a:rPr lang="en-US" i="1" dirty="0" smtClean="0"/>
              <a:t> +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0.11</a:t>
            </a:r>
            <a:r>
              <a:rPr lang="en-US" i="1" dirty="0" smtClean="0"/>
              <a:t>P</a:t>
            </a:r>
            <a:r>
              <a:rPr lang="en-US" i="1" baseline="-25000" dirty="0" smtClean="0"/>
              <a:t>n-1</a:t>
            </a:r>
            <a:r>
              <a:rPr lang="en-US" i="1" dirty="0" smtClean="0"/>
              <a:t> = </a:t>
            </a:r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1.11</a:t>
            </a:r>
            <a:r>
              <a:rPr lang="en-US" dirty="0" smtClean="0"/>
              <a:t>) </a:t>
            </a:r>
            <a:r>
              <a:rPr lang="en-US" i="1" dirty="0" smtClean="0"/>
              <a:t>P</a:t>
            </a:r>
            <a:r>
              <a:rPr lang="en-US" i="1" baseline="-25000" dirty="0" smtClean="0"/>
              <a:t>n-1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                       with the initial condition  </a:t>
            </a:r>
            <a:r>
              <a:rPr lang="en-US" i="1" dirty="0" smtClean="0"/>
              <a:t>P</a:t>
            </a:r>
            <a:r>
              <a:rPr lang="en-US" baseline="-25000" dirty="0" smtClean="0"/>
              <a:t>0  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10,000</a:t>
            </a:r>
            <a:endParaRPr lang="en-US" i="1" dirty="0" smtClean="0"/>
          </a:p>
          <a:p>
            <a:pPr>
              <a:buNone/>
            </a:pPr>
            <a:r>
              <a:rPr lang="en-US" b="1" dirty="0" smtClean="0"/>
              <a:t>Solution</a:t>
            </a:r>
            <a:r>
              <a:rPr lang="en-US" dirty="0" smtClean="0"/>
              <a:t>: Forward Substitution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i="1" dirty="0" smtClean="0"/>
              <a:t>P</a:t>
            </a:r>
            <a:r>
              <a:rPr lang="en-US" baseline="-25000" dirty="0" smtClean="0"/>
              <a:t>1</a:t>
            </a:r>
            <a:r>
              <a:rPr lang="en-US" dirty="0" smtClean="0"/>
              <a:t>  =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1.11</a:t>
            </a:r>
            <a:r>
              <a:rPr lang="en-US" dirty="0" smtClean="0"/>
              <a:t>)</a:t>
            </a:r>
            <a:r>
              <a:rPr lang="en-US" i="1" dirty="0" smtClean="0"/>
              <a:t>P</a:t>
            </a:r>
            <a:r>
              <a:rPr lang="en-US" baseline="-25000" dirty="0" smtClean="0"/>
              <a:t>0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i="1" dirty="0" smtClean="0"/>
              <a:t>P</a:t>
            </a:r>
            <a:r>
              <a:rPr lang="en-US" baseline="-25000" dirty="0" smtClean="0"/>
              <a:t>2</a:t>
            </a:r>
            <a:r>
              <a:rPr lang="en-US" dirty="0" smtClean="0"/>
              <a:t>  =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1.11</a:t>
            </a:r>
            <a:r>
              <a:rPr lang="en-US" dirty="0" smtClean="0"/>
              <a:t>)</a:t>
            </a:r>
            <a:r>
              <a:rPr lang="en-US" i="1" dirty="0" smtClean="0"/>
              <a:t>P</a:t>
            </a:r>
            <a:r>
              <a:rPr lang="en-US" baseline="-25000" dirty="0" smtClean="0"/>
              <a:t>1 </a:t>
            </a:r>
            <a:r>
              <a:rPr lang="en-US" dirty="0" smtClean="0"/>
              <a:t>=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1.11</a:t>
            </a:r>
            <a:r>
              <a:rPr lang="en-US" dirty="0" smtClean="0"/>
              <a:t>)</a:t>
            </a:r>
            <a:r>
              <a:rPr lang="en-US" baseline="30000" dirty="0" smtClean="0"/>
              <a:t>2</a:t>
            </a:r>
            <a:r>
              <a:rPr lang="en-US" i="1" dirty="0" smtClean="0"/>
              <a:t>P</a:t>
            </a:r>
            <a:r>
              <a:rPr lang="en-US" baseline="-25000" dirty="0" smtClean="0"/>
              <a:t>0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i="1" dirty="0" smtClean="0"/>
              <a:t>P</a:t>
            </a:r>
            <a:r>
              <a:rPr lang="en-US" baseline="-25000" dirty="0" smtClean="0"/>
              <a:t>3</a:t>
            </a:r>
            <a:r>
              <a:rPr lang="en-US" dirty="0" smtClean="0"/>
              <a:t>  =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1.11</a:t>
            </a:r>
            <a:r>
              <a:rPr lang="en-US" dirty="0" smtClean="0"/>
              <a:t>)</a:t>
            </a:r>
            <a:r>
              <a:rPr lang="en-US" i="1" dirty="0" smtClean="0"/>
              <a:t>P</a:t>
            </a:r>
            <a:r>
              <a:rPr lang="en-US" baseline="-25000" dirty="0" smtClean="0"/>
              <a:t>2 </a:t>
            </a:r>
            <a:r>
              <a:rPr lang="en-US" dirty="0" smtClean="0"/>
              <a:t>=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1.11</a:t>
            </a:r>
            <a:r>
              <a:rPr lang="en-US" dirty="0" smtClean="0"/>
              <a:t>)</a:t>
            </a:r>
            <a:r>
              <a:rPr lang="en-US" baseline="30000" dirty="0" smtClean="0"/>
              <a:t>3</a:t>
            </a:r>
            <a:r>
              <a:rPr lang="en-US" i="1" dirty="0" smtClean="0"/>
              <a:t>P</a:t>
            </a:r>
            <a:r>
              <a:rPr lang="en-US" baseline="-25000" dirty="0" smtClean="0"/>
              <a:t>0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                :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i="1" dirty="0" err="1" smtClean="0"/>
              <a:t>P</a:t>
            </a:r>
            <a:r>
              <a:rPr lang="en-US" i="1" baseline="-25000" dirty="0" err="1" smtClean="0"/>
              <a:t>n</a:t>
            </a:r>
            <a:r>
              <a:rPr lang="en-US" dirty="0" smtClean="0"/>
              <a:t> =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1.11</a:t>
            </a:r>
            <a:r>
              <a:rPr lang="en-US" dirty="0" smtClean="0"/>
              <a:t>)</a:t>
            </a:r>
            <a:r>
              <a:rPr lang="en-US" i="1" dirty="0" smtClean="0"/>
              <a:t>P</a:t>
            </a:r>
            <a:r>
              <a:rPr lang="en-US" i="1" baseline="-25000" dirty="0" smtClean="0"/>
              <a:t>n</a:t>
            </a:r>
            <a:r>
              <a:rPr lang="en-US" baseline="-25000" dirty="0" smtClean="0"/>
              <a:t>-1 </a:t>
            </a:r>
            <a:r>
              <a:rPr lang="en-US" dirty="0" smtClean="0"/>
              <a:t>=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1.11</a:t>
            </a:r>
            <a:r>
              <a:rPr lang="en-US" dirty="0" smtClean="0"/>
              <a:t>)</a:t>
            </a:r>
            <a:r>
              <a:rPr lang="en-US" i="1" baseline="30000" dirty="0" smtClean="0"/>
              <a:t>n</a:t>
            </a:r>
            <a:r>
              <a:rPr lang="en-US" dirty="0" smtClean="0"/>
              <a:t>P</a:t>
            </a:r>
            <a:r>
              <a:rPr lang="en-US" baseline="-25000" dirty="0" smtClean="0"/>
              <a:t>0</a:t>
            </a:r>
            <a:r>
              <a:rPr lang="en-US" dirty="0" smtClean="0"/>
              <a:t>    =    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1.11</a:t>
            </a:r>
            <a:r>
              <a:rPr lang="en-US" dirty="0" smtClean="0"/>
              <a:t>)</a:t>
            </a:r>
            <a:r>
              <a:rPr lang="en-US" i="1" baseline="30000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10,000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i="1" dirty="0" err="1" smtClean="0"/>
              <a:t>P</a:t>
            </a:r>
            <a:r>
              <a:rPr lang="en-US" i="1" baseline="-25000" dirty="0" err="1" smtClean="0"/>
              <a:t>n</a:t>
            </a:r>
            <a:r>
              <a:rPr lang="en-US" dirty="0" smtClean="0"/>
              <a:t> =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1.11</a:t>
            </a:r>
            <a:r>
              <a:rPr lang="en-US" dirty="0" smtClean="0"/>
              <a:t>)</a:t>
            </a:r>
            <a:r>
              <a:rPr lang="en-US" i="1" baseline="30000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10,000</a:t>
            </a:r>
            <a:r>
              <a:rPr lang="en-US" dirty="0" smtClean="0"/>
              <a:t> (</a:t>
            </a:r>
            <a:r>
              <a:rPr lang="en-US" sz="2200" dirty="0" smtClean="0"/>
              <a:t>Can prove by induction, covered in Chapter </a:t>
            </a:r>
            <a:r>
              <a:rPr lang="en-US" sz="2200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i="1" dirty="0" smtClean="0"/>
              <a:t>P</a:t>
            </a:r>
            <a:r>
              <a:rPr lang="en-US" baseline="-25000" dirty="0" smtClean="0"/>
              <a:t>30</a:t>
            </a:r>
            <a:r>
              <a:rPr lang="en-US" dirty="0" smtClean="0"/>
              <a:t> =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1.11</a:t>
            </a:r>
            <a:r>
              <a:rPr lang="en-US" dirty="0" smtClean="0"/>
              <a:t>)</a:t>
            </a:r>
            <a:r>
              <a:rPr lang="en-US" baseline="30000" dirty="0" smtClean="0"/>
              <a:t>30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10,000</a:t>
            </a:r>
            <a:r>
              <a:rPr lang="en-US" dirty="0" smtClean="0"/>
              <a:t> = $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228,992.97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Guessing Sequences (</a:t>
            </a:r>
            <a:r>
              <a:rPr lang="en-US" i="1" dirty="0" smtClean="0"/>
              <a:t>optional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Example</a:t>
            </a:r>
            <a:r>
              <a:rPr lang="en-US" dirty="0" smtClean="0"/>
              <a:t>: Conjecture a simple formula for </a:t>
            </a:r>
            <a:r>
              <a:rPr lang="en-US" i="1" dirty="0" smtClean="0"/>
              <a:t>a</a:t>
            </a:r>
            <a:r>
              <a:rPr lang="en-US" i="1" baseline="-25000" dirty="0" smtClean="0"/>
              <a:t>n</a:t>
            </a:r>
            <a:r>
              <a:rPr lang="en-US" dirty="0" smtClean="0"/>
              <a:t> if the first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</a:t>
            </a:r>
            <a:r>
              <a:rPr lang="en-US" dirty="0" smtClean="0"/>
              <a:t> terms of the sequence {</a:t>
            </a:r>
            <a:r>
              <a:rPr lang="en-US" i="1" dirty="0" smtClean="0"/>
              <a:t>a</a:t>
            </a:r>
            <a:r>
              <a:rPr lang="en-US" i="1" baseline="-25000" dirty="0" smtClean="0"/>
              <a:t>n</a:t>
            </a:r>
            <a:r>
              <a:rPr lang="en-US" dirty="0" smtClean="0"/>
              <a:t>}</a:t>
            </a:r>
            <a:r>
              <a:rPr lang="en-US" i="1" dirty="0" smtClean="0"/>
              <a:t> </a:t>
            </a:r>
            <a:r>
              <a:rPr lang="en-US" dirty="0" smtClean="0"/>
              <a:t>are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1, 7, 25, 79, 241, 727, 2185, 6559, 19681, 59047.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Solution</a:t>
            </a:r>
            <a:r>
              <a:rPr lang="en-US" dirty="0" smtClean="0"/>
              <a:t>: Note the ratio of each term to the previous approximates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. So now compare with the  sequence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i="1" baseline="30000" dirty="0" smtClean="0"/>
              <a:t>n</a:t>
            </a:r>
            <a:r>
              <a:rPr lang="en-US" dirty="0" smtClean="0"/>
              <a:t> .  We notice that the </a:t>
            </a:r>
            <a:r>
              <a:rPr lang="en-US" i="1" dirty="0" smtClean="0"/>
              <a:t>n</a:t>
            </a:r>
            <a:r>
              <a:rPr lang="en-US" dirty="0" smtClean="0"/>
              <a:t>th term is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less than the corresponding power of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.  So a good conjecture is   that </a:t>
            </a:r>
            <a:r>
              <a:rPr lang="en-US" i="1" dirty="0" smtClean="0"/>
              <a:t>a</a:t>
            </a:r>
            <a:r>
              <a:rPr lang="en-US" i="1" baseline="-25000" dirty="0" smtClean="0"/>
              <a:t>n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i="1" baseline="30000" dirty="0" smtClean="0"/>
              <a:t>n</a:t>
            </a:r>
            <a:r>
              <a:rPr lang="en-US" baseline="30000" dirty="0" smtClean="0"/>
              <a:t> 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Summations</a:t>
            </a:r>
            <a:endParaRPr lang="en-US" dirty="0"/>
          </a:p>
        </p:txBody>
      </p:sp>
      <p:pic>
        <p:nvPicPr>
          <p:cNvPr id="7" name="Picture 6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3581400" y="1905000"/>
            <a:ext cx="2734628" cy="260033"/>
          </a:xfrm>
          <a:prstGeom prst="rect">
            <a:avLst/>
          </a:prstGeom>
        </p:spPr>
      </p:pic>
      <p:pic>
        <p:nvPicPr>
          <p:cNvPr id="12" name="Picture 11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3581400" y="2286000"/>
            <a:ext cx="611981" cy="316706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09600" y="1828800"/>
            <a:ext cx="8229600" cy="4648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Sum of the terms       </a:t>
            </a:r>
          </a:p>
          <a:p>
            <a:pPr>
              <a:buNone/>
            </a:pPr>
            <a:r>
              <a:rPr lang="en-US" kern="100" dirty="0" smtClean="0"/>
              <a:t>    from the sequence</a:t>
            </a:r>
          </a:p>
          <a:p>
            <a:r>
              <a:rPr lang="en-US" kern="100" dirty="0" smtClean="0"/>
              <a:t>The notation:</a:t>
            </a:r>
          </a:p>
          <a:p>
            <a:pPr>
              <a:buNone/>
            </a:pPr>
            <a:endParaRPr lang="en-US" kern="100" dirty="0" smtClean="0"/>
          </a:p>
          <a:p>
            <a:r>
              <a:rPr lang="en-US" kern="100" dirty="0" smtClean="0"/>
              <a:t>                       or                              </a:t>
            </a:r>
            <a:r>
              <a:rPr lang="en-US" kern="100" dirty="0" err="1" smtClean="0"/>
              <a:t>or</a:t>
            </a:r>
            <a:endParaRPr lang="en-US" kern="100" dirty="0" smtClean="0"/>
          </a:p>
          <a:p>
            <a:pPr>
              <a:buNone/>
            </a:pPr>
            <a:endParaRPr lang="en-US" kern="100" dirty="0" smtClean="0"/>
          </a:p>
          <a:p>
            <a:pPr>
              <a:buNone/>
            </a:pPr>
            <a:r>
              <a:rPr lang="en-US" kern="100" dirty="0" smtClean="0"/>
              <a:t>     represents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variable </a:t>
            </a:r>
            <a:r>
              <a:rPr lang="en-US" i="1" dirty="0" smtClean="0"/>
              <a:t>j</a:t>
            </a:r>
            <a:r>
              <a:rPr lang="en-US" dirty="0" smtClean="0"/>
              <a:t> is called the </a:t>
            </a:r>
            <a:r>
              <a:rPr lang="en-US" i="1" dirty="0" smtClean="0"/>
              <a:t>index of summation</a:t>
            </a:r>
            <a:r>
              <a:rPr lang="en-US" dirty="0" smtClean="0"/>
              <a:t>. It runs through all the integers starting with its </a:t>
            </a:r>
            <a:r>
              <a:rPr lang="en-US" i="1" dirty="0" smtClean="0"/>
              <a:t>lower  limit  m</a:t>
            </a:r>
            <a:r>
              <a:rPr lang="en-US" dirty="0" smtClean="0"/>
              <a:t> and ending with its </a:t>
            </a:r>
            <a:r>
              <a:rPr lang="en-US" i="1" dirty="0" smtClean="0"/>
              <a:t>upper limit n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11" name="Picture 10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990600" y="2895600"/>
            <a:ext cx="1025843" cy="1094423"/>
          </a:xfrm>
          <a:prstGeom prst="rect">
            <a:avLst/>
          </a:prstGeom>
        </p:spPr>
      </p:pic>
      <p:pic>
        <p:nvPicPr>
          <p:cNvPr id="14" name="Picture 13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3352800" y="3276600"/>
            <a:ext cx="1423035" cy="477203"/>
          </a:xfrm>
          <a:prstGeom prst="rect">
            <a:avLst/>
          </a:prstGeom>
        </p:spPr>
      </p:pic>
      <p:pic>
        <p:nvPicPr>
          <p:cNvPr id="16" name="Picture 15" descr="addin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6096000" y="3200400"/>
            <a:ext cx="1854518" cy="457200"/>
          </a:xfrm>
          <a:prstGeom prst="rect">
            <a:avLst/>
          </a:prstGeom>
        </p:spPr>
      </p:pic>
      <p:pic>
        <p:nvPicPr>
          <p:cNvPr id="10" name="Content Placeholder 3" descr="addin_tmp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2590800" y="4495800"/>
            <a:ext cx="3557588" cy="314325"/>
          </a:xfrm>
          <a:prstGeom prst="rect">
            <a:avLst/>
          </a:prstGeom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generally for a set </a:t>
            </a:r>
            <a:r>
              <a:rPr lang="en-US" i="1" dirty="0" smtClean="0"/>
              <a:t>S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Examples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4" name="Picture 3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3505200" y="2590800"/>
            <a:ext cx="1328738" cy="457200"/>
          </a:xfrm>
          <a:prstGeom prst="rect">
            <a:avLst/>
          </a:prstGeom>
        </p:spPr>
      </p:pic>
      <p:pic>
        <p:nvPicPr>
          <p:cNvPr id="6" name="Picture 5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3048000" y="3886200"/>
            <a:ext cx="3977640" cy="691515"/>
          </a:xfrm>
          <a:prstGeom prst="rect">
            <a:avLst/>
          </a:prstGeom>
        </p:spPr>
      </p:pic>
      <p:pic>
        <p:nvPicPr>
          <p:cNvPr id="8" name="Picture 7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3276600" y="4724400"/>
            <a:ext cx="3101340" cy="689610"/>
          </a:xfrm>
          <a:prstGeom prst="rect">
            <a:avLst/>
          </a:prstGeom>
        </p:spPr>
      </p:pic>
      <p:pic>
        <p:nvPicPr>
          <p:cNvPr id="11" name="Picture 10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905000" y="5562600"/>
            <a:ext cx="5621655" cy="581025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 </a:t>
            </a:r>
            <a:r>
              <a:rPr lang="en-US" dirty="0" smtClean="0"/>
              <a:t>Notation</a:t>
            </a:r>
            <a:endParaRPr lang="en-US" dirty="0"/>
          </a:p>
        </p:txBody>
      </p:sp>
      <p:pic>
        <p:nvPicPr>
          <p:cNvPr id="7" name="Picture 6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4191000" y="2057400"/>
            <a:ext cx="2734628" cy="260033"/>
          </a:xfrm>
          <a:prstGeom prst="rect">
            <a:avLst/>
          </a:prstGeom>
        </p:spPr>
      </p:pic>
      <p:pic>
        <p:nvPicPr>
          <p:cNvPr id="5" name="Picture 4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4114800" y="2438400"/>
            <a:ext cx="734378" cy="382905"/>
          </a:xfrm>
          <a:prstGeom prst="rect">
            <a:avLst/>
          </a:prstGeom>
        </p:spPr>
      </p:pic>
      <p:pic>
        <p:nvPicPr>
          <p:cNvPr id="18" name="Picture 17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3048000" y="5638800"/>
            <a:ext cx="3557588" cy="280035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85800" y="1905000"/>
            <a:ext cx="8229600" cy="4648200"/>
          </a:xfrm>
        </p:spPr>
        <p:txBody>
          <a:bodyPr/>
          <a:lstStyle/>
          <a:p>
            <a:r>
              <a:rPr lang="en-US" dirty="0" smtClean="0"/>
              <a:t>Product of the terms </a:t>
            </a:r>
          </a:p>
          <a:p>
            <a:pPr>
              <a:buNone/>
            </a:pPr>
            <a:r>
              <a:rPr lang="en-US" dirty="0" smtClean="0"/>
              <a:t>      </a:t>
            </a:r>
            <a:r>
              <a:rPr lang="en-US" kern="100" dirty="0" smtClean="0"/>
              <a:t>from the sequence</a:t>
            </a:r>
          </a:p>
          <a:p>
            <a:endParaRPr lang="en-US" kern="100" dirty="0" smtClean="0"/>
          </a:p>
          <a:p>
            <a:r>
              <a:rPr lang="en-US" kern="100" dirty="0" smtClean="0"/>
              <a:t>The notation:</a:t>
            </a:r>
          </a:p>
          <a:p>
            <a:pPr>
              <a:buNone/>
            </a:pPr>
            <a:endParaRPr lang="en-US" kern="100" dirty="0" smtClean="0"/>
          </a:p>
          <a:p>
            <a:r>
              <a:rPr lang="en-US" kern="100" dirty="0" smtClean="0"/>
              <a:t>                     or                              </a:t>
            </a:r>
            <a:r>
              <a:rPr lang="en-US" kern="100" dirty="0" err="1" smtClean="0"/>
              <a:t>or</a:t>
            </a:r>
            <a:endParaRPr lang="en-US" kern="100" dirty="0" smtClean="0"/>
          </a:p>
          <a:p>
            <a:pPr>
              <a:buNone/>
            </a:pPr>
            <a:endParaRPr lang="en-US" kern="100" dirty="0" smtClean="0"/>
          </a:p>
          <a:p>
            <a:pPr>
              <a:buNone/>
            </a:pPr>
            <a:r>
              <a:rPr lang="en-US" kern="100" dirty="0" smtClean="0"/>
              <a:t>     represents</a:t>
            </a:r>
          </a:p>
          <a:p>
            <a:endParaRPr lang="en-US" dirty="0"/>
          </a:p>
        </p:txBody>
      </p:sp>
      <p:pic>
        <p:nvPicPr>
          <p:cNvPr id="13" name="Picture 12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143000" y="3886200"/>
            <a:ext cx="1025843" cy="1094423"/>
          </a:xfrm>
          <a:prstGeom prst="rect">
            <a:avLst/>
          </a:prstGeom>
        </p:spPr>
      </p:pic>
      <p:pic>
        <p:nvPicPr>
          <p:cNvPr id="15" name="Picture 14" descr="addin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3657600" y="4267200"/>
            <a:ext cx="1383030" cy="477203"/>
          </a:xfrm>
          <a:prstGeom prst="rect">
            <a:avLst/>
          </a:prstGeom>
        </p:spPr>
      </p:pic>
      <p:pic>
        <p:nvPicPr>
          <p:cNvPr id="17" name="Picture 16" descr="addin_tmp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6400800" y="4191000"/>
            <a:ext cx="1811655" cy="457200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Geometric Series</a:t>
            </a:r>
            <a:endParaRPr lang="en-US" dirty="0"/>
          </a:p>
        </p:txBody>
      </p:sp>
      <p:pic>
        <p:nvPicPr>
          <p:cNvPr id="10" name="Picture 9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1447800" y="2667000"/>
            <a:ext cx="4940618" cy="11058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6800" y="21336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Sums of terms of geometric progressions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304800" y="4191000"/>
            <a:ext cx="856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Proof:</a:t>
            </a:r>
            <a:endParaRPr lang="en-US" b="1" dirty="0"/>
          </a:p>
        </p:txBody>
      </p:sp>
      <p:pic>
        <p:nvPicPr>
          <p:cNvPr id="12" name="Picture 11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2057400" y="4114800"/>
            <a:ext cx="1358265" cy="72961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71600" y="4191000"/>
            <a:ext cx="762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810000" y="3962400"/>
            <a:ext cx="53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 compute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n</a:t>
            </a:r>
            <a:r>
              <a:rPr lang="en-US" baseline="-25000" dirty="0" smtClean="0"/>
              <a:t> </a:t>
            </a:r>
            <a:r>
              <a:rPr lang="en-US" dirty="0" smtClean="0"/>
              <a:t>, first multiply both sides of the equality by r and then manipulate the resulting sum as follows: </a:t>
            </a:r>
            <a:endParaRPr lang="en-US" dirty="0"/>
          </a:p>
        </p:txBody>
      </p:sp>
      <p:pic>
        <p:nvPicPr>
          <p:cNvPr id="15" name="Picture 14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1981200" y="5029200"/>
            <a:ext cx="1649730" cy="729615"/>
          </a:xfrm>
          <a:prstGeom prst="rect">
            <a:avLst/>
          </a:prstGeom>
        </p:spPr>
      </p:pic>
      <p:pic>
        <p:nvPicPr>
          <p:cNvPr id="16" name="Picture 15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2590800" y="5943600"/>
            <a:ext cx="1249680" cy="72961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419600" y="60198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Continued on next slide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Geometric Series</a:t>
            </a:r>
            <a:endParaRPr lang="en-US" dirty="0"/>
          </a:p>
        </p:txBody>
      </p:sp>
      <p:pic>
        <p:nvPicPr>
          <p:cNvPr id="27" name="Picture 26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2133600" y="1905000"/>
            <a:ext cx="1249680" cy="729615"/>
          </a:xfrm>
          <a:prstGeom prst="rect">
            <a:avLst/>
          </a:prstGeom>
        </p:spPr>
      </p:pic>
      <p:pic>
        <p:nvPicPr>
          <p:cNvPr id="17" name="Picture 16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2133600" y="2743200"/>
            <a:ext cx="1034415" cy="7429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429000" y="28956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Shifting the index of summation with </a:t>
            </a:r>
            <a:r>
              <a:rPr lang="en-US" i="1" dirty="0" smtClean="0"/>
              <a:t>k</a:t>
            </a:r>
            <a:r>
              <a:rPr lang="en-US" dirty="0" smtClean="0"/>
              <a:t> = </a:t>
            </a:r>
            <a:r>
              <a:rPr lang="en-US" i="1" dirty="0" smtClean="0"/>
              <a:t>j</a:t>
            </a:r>
            <a:r>
              <a:rPr lang="en-US" dirty="0" smtClean="0"/>
              <a:t> +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8" name="Picture 37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2133600" y="3581400"/>
            <a:ext cx="2263140" cy="570071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495800" y="3505200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Removing </a:t>
            </a:r>
            <a:r>
              <a:rPr lang="en-US" i="1" dirty="0" smtClean="0"/>
              <a:t>k</a:t>
            </a:r>
            <a:r>
              <a:rPr lang="en-US" dirty="0" smtClean="0"/>
              <a:t> = </a:t>
            </a:r>
            <a:r>
              <a:rPr lang="en-US" i="1" dirty="0" smtClean="0"/>
              <a:t>n</a:t>
            </a:r>
            <a:r>
              <a:rPr lang="en-US" dirty="0" smtClean="0"/>
              <a:t> +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term and </a:t>
            </a:r>
          </a:p>
          <a:p>
            <a:r>
              <a:rPr lang="en-US" dirty="0" smtClean="0"/>
              <a:t>adding </a:t>
            </a:r>
            <a:r>
              <a:rPr lang="en-US" i="1" dirty="0" smtClean="0"/>
              <a:t>k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 term.</a:t>
            </a:r>
            <a:endParaRPr lang="en-US" dirty="0"/>
          </a:p>
        </p:txBody>
      </p:sp>
      <p:pic>
        <p:nvPicPr>
          <p:cNvPr id="32" name="Picture 31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2362200" y="4419600"/>
            <a:ext cx="2122170" cy="287655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4648200" y="44196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Substituting </a:t>
            </a:r>
            <a:r>
              <a:rPr lang="en-US" i="1" dirty="0" smtClean="0"/>
              <a:t>S</a:t>
            </a:r>
            <a:r>
              <a:rPr lang="en-US" dirty="0" smtClean="0"/>
              <a:t> for summation formula</a:t>
            </a:r>
          </a:p>
        </p:txBody>
      </p:sp>
      <p:pic>
        <p:nvPicPr>
          <p:cNvPr id="35" name="Picture 34" descr="addin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2209800" y="5029200"/>
            <a:ext cx="2613660" cy="287655"/>
          </a:xfrm>
          <a:prstGeom prst="rect">
            <a:avLst/>
          </a:prstGeom>
        </p:spPr>
      </p:pic>
      <p:pic>
        <p:nvPicPr>
          <p:cNvPr id="46" name="Picture 45" descr="addin_tmp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2667000" y="5562600"/>
            <a:ext cx="1307306" cy="420053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066800" y="48006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mbria Math" pitchFamily="18" charset="0"/>
                <a:ea typeface="Cambria Math" pitchFamily="18" charset="0"/>
              </a:rPr>
              <a:t>∴</a:t>
            </a:r>
            <a:endParaRPr lang="en-US" sz="3200" b="1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419600" y="56388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r </a:t>
            </a:r>
            <a:r>
              <a:rPr lang="en-US" dirty="0" smtClean="0">
                <a:latin typeface="Cambria Math"/>
                <a:ea typeface="Cambria Math"/>
              </a:rPr>
              <a:t>≠1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5334000" y="62484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r</a:t>
            </a:r>
            <a:r>
              <a:rPr lang="en-US" dirty="0" smtClean="0">
                <a:latin typeface="Cambria Math"/>
                <a:ea typeface="Cambria Math"/>
              </a:rPr>
              <a:t> = 1</a:t>
            </a:r>
            <a:endParaRPr lang="en-US" dirty="0"/>
          </a:p>
        </p:txBody>
      </p:sp>
      <p:pic>
        <p:nvPicPr>
          <p:cNvPr id="45" name="Picture 44" descr="addin_tmp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/>
          <a:stretch>
            <a:fillRect/>
          </a:stretch>
        </p:blipFill>
        <p:spPr>
          <a:xfrm>
            <a:off x="2286000" y="6096000"/>
            <a:ext cx="2638901" cy="54721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581400" y="21336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From previous slide.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Some Useful Summation Formulae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table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0" y="2286000"/>
            <a:ext cx="3673602" cy="4162419"/>
          </a:xfrm>
        </p:spPr>
      </p:pic>
      <p:sp>
        <p:nvSpPr>
          <p:cNvPr id="5" name="TextBox 4"/>
          <p:cNvSpPr txBox="1"/>
          <p:nvPr/>
        </p:nvSpPr>
        <p:spPr>
          <a:xfrm>
            <a:off x="6858000" y="3429000"/>
            <a:ext cx="1295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Later we will prove some of these by induction.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rot="10800000" flipV="1">
            <a:off x="6019800" y="3657600"/>
            <a:ext cx="7620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 flipV="1">
            <a:off x="6019800" y="4038600"/>
            <a:ext cx="8382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>
            <a:off x="6019800" y="47244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400800" y="53340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Proof in text </a:t>
            </a:r>
          </a:p>
          <a:p>
            <a:r>
              <a:rPr lang="en-US" dirty="0" smtClean="0"/>
              <a:t>(requires calculus)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rot="10800000" flipV="1">
            <a:off x="5943600" y="5410200"/>
            <a:ext cx="3810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 flipV="1">
            <a:off x="5943600" y="5791200"/>
            <a:ext cx="3810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324600" y="25146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Geometric Series: We just proved this.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rot="5400000">
            <a:off x="5905500" y="2857500"/>
            <a:ext cx="3048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forall x [x \in A \rightarrow \exists y[y \in B \wedge (x,y) \in f]]$&#10;&#10;\end{document}"/>
  <p:tag name="IGUANATEXSIZE" val="3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forall x, y_1, y_2 [[(x,y_1) \in f \wedge (x,y_2)] \rightarrow y_1 = y_2]$&#10;&#10;\end{document}"/>
  <p:tag name="IGUANATEXSIZE" val="3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S) = \{f(s) | s \in S\}$&#10;&#10;\end{document}"/>
  <p:tag name="IGUANATEXSIZE" val="3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: A \rightarrow B$&#10;&#10;\end{document}"/>
  <p:tag name="IGUANATEXSIZE" val="3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b \in B$&#10;&#10;\end{document}"/>
  <p:tag name="IGUANATEXSIZE" val="3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a \in A$&#10;&#10;\end{document}"/>
  <p:tag name="IGUANATEXSIZE" val="3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a) = b$&#10;&#10;\end{document}"/>
  <p:tag name="IGUANATEXSIZE" val="3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$f^{-1}$&#10;&#10;&#10;&#10;\end{document}"/>
  <p:tag name="IGUANATEXSIZE" val="3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$f^{-1}(y) = x\; \mbox{iff}\; f(x) = y$&#10;&#10;&#10;&#10;\end{document}"/>
  <p:tag name="IGUANATEXSIZE" val="3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$f^{-1}$&#10;&#10;&#10;&#10;\end{document}"/>
  <p:tag name="IGUANATEXSIZE" val="3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$ f(x) = x^{2}$&#10;&#10;&#10;&#10;\end{document}"/>
  <p:tag name="IGUANATEXSIZE" val="3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$f\circ g$&#10;&#10;&#10;&#10;\end{document}"/>
  <p:tag name="IGUANATEXSIZE" val="3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$f\circ g(x)\; = \; f(g(x))$&#10;&#10;&#10;&#10;\end{document}"/>
  <p:tag name="IGUANATEXSIZE" val="3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$f\circ g$&#10;&#10;&#10;&#10;\end{document}"/>
  <p:tag name="IGUANATEXSIZE" val="3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$f(x) = x^{2}$&#10;&#10;&#10;&#10;\end{document}"/>
  <p:tag name="IGUANATEXSIZE" val="3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$g(x) = 2x + 1$&#10;&#10;&#10;&#10;\end{document}"/>
  <p:tag name="IGUANATEXSIZE" val="3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$f(g(x)) = (2x + 1)^{2}$&#10;&#10;&#10;&#10;\end{document}"/>
  <p:tag name="IGUANATEXSIZE" val="3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$g(f(x)) = 2x^{2} + 1$&#10;&#10;&#10;&#10;\end{document}"/>
  <p:tag name="IGUANATEXSIZE" val="3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$f(x) = \lfloor x\rfloor$&#10;&#10;&#10;&#10;\end{document}"/>
  <p:tag name="IGUANATEXSIZE" val="3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$f(x) = \lceil x\rceil$&#10;&#10;&#10;&#10;\end{document}"/>
  <p:tag name="IGUANATEXSIZE" val="3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$\lceil 3.5\rceil = 4$&#10;&#10;&#10;&#10;\end{document}"/>
  <p:tag name="IGUANATEXSIZE" val="3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$\lfloor 3.5\rfloor = 3$&#10;&#10;&#10;&#10;\end{document}"/>
  <p:tag name="IGUANATEXSIZE" val="3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$\lceil -1.5\rceil = -1$&#10;&#10;&#10;&#10;\end{document}"/>
  <p:tag name="IGUANATEXSIZE" val="3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$\lfloor -1.5\rfloor = -2$&#10;&#10;&#10;&#10;\end{document}"/>
  <p:tag name="IGUANATEXSIZE" val="3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n! \sim \sqrt{2\pi n} (n/e)^{n}$&#10;&#10;\end{document}"/>
  <p:tag name="IGUANATEXSIZE" val="2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n)\sim g(n)\doteq lim_{n\rightarrow \infty}f(n)/g(n) = 1$&#10;&#10;\end{document}"/>
  <p:tag name="IGUANATEXSIZE" val="2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{a_n\}$&#10;&#10;\end{document}"/>
  <p:tag name="IGUANATEXSIZE" val="3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a_n\;=\; \frac{1}{n}$$&#10;&#10;\end{document}"/>
  <p:tag name="IGUANATEXSIZE" val="3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\{a_n\} \;=\; \{a_1, a_2, a_3, \ldots\}$$&#10;&#10;\end{document}"/>
  <p:tag name="IGUANATEXSIZE" val="3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 1, \frac{1}{2}, \frac{1}{3}, \frac{1}{4} \ldots $$&#10;&#10;\end{document}"/>
  <p:tag name="IGUANATEXSIZE" val="3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 a, ar, ar^{2}, \ldots, ar^{n}, \ldots$$&#10;&#10;\end{document}"/>
  <p:tag name="IGUANATEXSIZE" val="2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 \{b_n\} \; =\; \{b_0, b_1, b_2, b_3, b_4, \dots\} \;=\; &#10;\{1, -1, 1, -1, 1, \ldots\}$$&#10;&#10;\end{document}"/>
  <p:tag name="IGUANATEXSIZE" val="2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 \{c_n\} = \{c_0, c_1, c_2, c_3, c_4, \dots\} =&#10;\{2, 10, 50, 250, 1250, \ldots\}$$&#10;&#10;\end{document}"/>
  <p:tag name="IGUANATEXSIZE" val="2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 \{d_n\} = \{d_0, d_1, d_2, d_3, d_4, \dots\} =&#10;\{6, 2, \frac{2}{3}, \frac{2}{9}, \frac{2}{27}, \ldots\}$$&#10;&#10;\end{document}"/>
  <p:tag name="IGUANATEXSIZE" val="2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 a, a + d, a + 2d, \ldots, a + nd, \ldots$$&#10;&#10;\end{document}"/>
  <p:tag name="IGUANATEXSIZE" val="2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 \{s_n\} \; =\; \{s_0, s_1, s_2, s_3, s_4, \dots\} \;=\; &#10;\{-1, 3, 7, 11, 15, \ldots\}$$&#10;&#10;\end{document}"/>
  <p:tag name="IGUANATEXSIZE" val="2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 \{t_n\} = \{t_0, t_1, t_2, t_3, t_4, \dots\} =&#10;\{7, 4, 1, -2, -5, \ldots\}$$&#10;&#10;\end{document}"/>
  <p:tag name="IGUANATEXSIZE" val="2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 \{u_n\} = \{u_0, u_1, u_2, u_3, u_4, \dots\} =&#10;\{1, 3, 5, 7, 9, \ldots\}$$&#10;&#10;\end{document}"/>
  <p:tag name="IGUANATEXSIZE" val="2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a_m, a_{m+1},   \dots, a_n$&#10;&#10;\end{document}"/>
  <p:tag name="IGUANATEXSIZE" val="3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{a_n\}$&#10;&#10;\end{document}"/>
  <p:tag name="IGUANATEXSIZE" val="2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 \sum_{j=m}^{n} a_j   $$&#10;&#10;\end{document}"/>
  <p:tag name="IGUANATEXSIZE" val="3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sum_{j=m}^{n} a_j   $&#10;&#10;\end{document}"/>
  <p:tag name="IGUANATEXSIZE" val="3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sum_{m \leq j \leq n} a_j   $&#10;&#10;\end{document}"/>
  <p:tag name="IGUANATEXSIZE" val="3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a_m + a_{m+1} +  \dots + a_n$&#10;&#10;\end{document}"/>
  <p:tag name="IGUANATEXSIZE" val="3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sum_{j \in S} a_j$&#10;&#10;\end{document}"/>
  <p:tag name="IGUANATEXSIZE" val="3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r^{0} + r^{1} + r^{2} + r^{3} + \dots + r^{n} = \sum_{0}^{n} r^j$$&#10;&#10;\end{document}"/>
  <p:tag name="IGUANATEXSIZE" val="2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 1 + \frac{1}{2} + \frac{1}{3} + \frac{1}{4} + \dots = \sum_{1}^{\infty} \frac{1}{i}$$&#10;&#10;\end{document}"/>
  <p:tag name="IGUANATEXSIZE" val="2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\mbox{If}\; S = \{2,5,7,10\}\; \mbox{then}\;\sum_{j \in S} a_j =  a_2 + a_5 + a_7 + a_{10}$$&#10;\;&#10;\end{document}"/>
  <p:tag name="IGUANATEXSIZE" val="2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a_m, a_{m+1},   \dots, a_n$&#10;&#10;\end{document}"/>
  <p:tag name="IGUANATEXSIZE" val="3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{a_n\}$&#10;&#10;\end{document}"/>
  <p:tag name="IGUANATEXSIZE" val="3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a_m \times a_{m+1} \times \dots \times a_n$&#10;&#10;\end{document}"/>
  <p:tag name="IGUANATEXSIZE" val="3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 \prod_{j=m}^{n} a_j   $$&#10;&#10;\end{document}"/>
  <p:tag name="IGUANATEXSIZE" val="3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prod_{j=m}^{n} a_j   $&#10;&#10;\end{document}"/>
  <p:tag name="IGUANATEXSIZE" val="3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prod_{m \leq j \leq n} a_j   $&#10;&#10;\end{document}"/>
  <p:tag name="IGUANATEXSIZE" val="3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\sum_{j=0}^n ar^j\; =\;  \left\{\begin{array}{ll}\frac{ar^{n+1} -a}{r-1}&amp; r\not= 1\\&#10;(n + 1)a &amp; r = 1\end{array}\right.  $$&#10;\end{document}"/>
  <p:tag name="IGUANATEXSIZE" val="3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S_n = \sum_{j=0}^n ar^j$$&#10;\end{document}"/>
  <p:tag name="IGUANATEXSIZE" val="2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rS_n = r\sum_{j=0}^n ar^j$$&#10;\end{document}"/>
  <p:tag name="IGUANATEXSIZE" val="2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= \sum_{j=0}^n ar^{j+1}$$&#10;\end{document}"/>
  <p:tag name="IGUANATEXSIZE" val="2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= \sum_{j=0}^n ar^{j+1}$$&#10;\end{document}"/>
  <p:tag name="IGUANATEXSIZE" val="2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= \sum_{k=1}^{n+1} ar^{k}$$&#10;\end{document}"/>
  <p:tag name="IGUANATEXSIZE" val="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= \left(\sum_{k=0}^n ar^{k}\right) + (ar^{n + 1} -a)$$&#10;\end{document}"/>
  <p:tag name="IGUANATEXSIZE" val="1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= S_n + (ar^{n + 1} -a)$$&#10;\end{document}"/>
  <p:tag name="IGUANATEXSIZE" val="2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rS_n= S_n + (ar^{n + 1} -a)$$&#10;\end{document}"/>
  <p:tag name="IGUANATEXSIZE" val="2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S_n= \frac{ar^{n + 1} -a}{r -1}$$&#10;\end{document}"/>
  <p:tag name="IGUANATEXSIZE" val="1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S_n = \sum_{j=0}^n ar^{j} = \sum_{j = 0}^{n}a = (n + 1)a$$&#10;\end{document}"/>
  <p:tag name="IGUANATEXSIZE" val="1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36398</TotalTime>
  <Words>3699</Words>
  <Application>Microsoft Office PowerPoint</Application>
  <PresentationFormat>On-screen Show (4:3)</PresentationFormat>
  <Paragraphs>519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6" baseType="lpstr">
      <vt:lpstr>Arial</vt:lpstr>
      <vt:lpstr>Calibri</vt:lpstr>
      <vt:lpstr>Constantia</vt:lpstr>
      <vt:lpstr>Wingdings 2</vt:lpstr>
      <vt:lpstr>Lucida Calligraphy</vt:lpstr>
      <vt:lpstr>Cambria Math</vt:lpstr>
      <vt:lpstr>Wingdings</vt:lpstr>
      <vt:lpstr>Symbol</vt:lpstr>
      <vt:lpstr>Blackadder ITC</vt:lpstr>
      <vt:lpstr>Flow</vt:lpstr>
      <vt:lpstr>Basic Structures:  Sets, Functions, Sequences</vt:lpstr>
      <vt:lpstr>Chapter Summary</vt:lpstr>
      <vt:lpstr>Functions</vt:lpstr>
      <vt:lpstr>Section Summary</vt:lpstr>
      <vt:lpstr>Functions</vt:lpstr>
      <vt:lpstr>Functions </vt:lpstr>
      <vt:lpstr>Functions</vt:lpstr>
      <vt:lpstr>Representing Functions</vt:lpstr>
      <vt:lpstr>Questions</vt:lpstr>
      <vt:lpstr>Question on Functions and Sets </vt:lpstr>
      <vt:lpstr>Injections</vt:lpstr>
      <vt:lpstr>Surjections</vt:lpstr>
      <vt:lpstr>Bijections</vt:lpstr>
      <vt:lpstr>Showing that f is one-to-one or onto</vt:lpstr>
      <vt:lpstr>Showing that f is one-to-one or onto</vt:lpstr>
      <vt:lpstr>Inverse Functions</vt:lpstr>
      <vt:lpstr>Inverse Functions </vt:lpstr>
      <vt:lpstr>Questions</vt:lpstr>
      <vt:lpstr>Questions</vt:lpstr>
      <vt:lpstr>Questions</vt:lpstr>
      <vt:lpstr>Composition</vt:lpstr>
      <vt:lpstr>Composition </vt:lpstr>
      <vt:lpstr>Composition</vt:lpstr>
      <vt:lpstr>Composition Questions</vt:lpstr>
      <vt:lpstr>Composition Questions</vt:lpstr>
      <vt:lpstr>Graphs of Functions</vt:lpstr>
      <vt:lpstr>Some Important Functions</vt:lpstr>
      <vt:lpstr>Floor and Ceiling Functions </vt:lpstr>
      <vt:lpstr>Floor and Ceiling Functions </vt:lpstr>
      <vt:lpstr>Proving Properties of Functions </vt:lpstr>
      <vt:lpstr>Factorial Function </vt:lpstr>
      <vt:lpstr>Partial Functions (optional)</vt:lpstr>
      <vt:lpstr>Sequences and Summations</vt:lpstr>
      <vt:lpstr>Section Summary</vt:lpstr>
      <vt:lpstr>Introduction</vt:lpstr>
      <vt:lpstr>Sequences</vt:lpstr>
      <vt:lpstr>Sequences </vt:lpstr>
      <vt:lpstr>Geometric Progression</vt:lpstr>
      <vt:lpstr>Arithmetic Progression</vt:lpstr>
      <vt:lpstr>Strings</vt:lpstr>
      <vt:lpstr>Recurrence Relations</vt:lpstr>
      <vt:lpstr>Questions about Recurrence Relations</vt:lpstr>
      <vt:lpstr>Questions about Recurrence Relations</vt:lpstr>
      <vt:lpstr>Fibonacci Sequence</vt:lpstr>
      <vt:lpstr>Solving Recurrence Relations</vt:lpstr>
      <vt:lpstr>Iterative Solution Example</vt:lpstr>
      <vt:lpstr>Iterative Solution Example</vt:lpstr>
      <vt:lpstr>Financial Application</vt:lpstr>
      <vt:lpstr>Financial Application</vt:lpstr>
      <vt:lpstr>Guessing Sequences (optional)</vt:lpstr>
      <vt:lpstr>Summations</vt:lpstr>
      <vt:lpstr>Summations</vt:lpstr>
      <vt:lpstr>Product Notation</vt:lpstr>
      <vt:lpstr>Geometric Series</vt:lpstr>
      <vt:lpstr>Geometric Series</vt:lpstr>
      <vt:lpstr>Some Useful Summation Formulae </vt:lpstr>
    </vt:vector>
  </TitlesOfParts>
  <Company>Monmouth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Foundations: Logic and Proofs</dc:title>
  <dc:creator>Richard Scherl</dc:creator>
  <cp:lastModifiedBy>Hiva</cp:lastModifiedBy>
  <cp:revision>2039</cp:revision>
  <dcterms:created xsi:type="dcterms:W3CDTF">2011-03-27T19:09:13Z</dcterms:created>
  <dcterms:modified xsi:type="dcterms:W3CDTF">2014-09-26T04:37:36Z</dcterms:modified>
</cp:coreProperties>
</file>