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19"/>
  </p:notesMasterIdLst>
  <p:sldIdLst>
    <p:sldId id="367" r:id="rId2"/>
    <p:sldId id="368" r:id="rId3"/>
    <p:sldId id="347" r:id="rId4"/>
    <p:sldId id="348" r:id="rId5"/>
    <p:sldId id="349" r:id="rId6"/>
    <p:sldId id="350" r:id="rId7"/>
    <p:sldId id="352" r:id="rId8"/>
    <p:sldId id="353" r:id="rId9"/>
    <p:sldId id="355" r:id="rId10"/>
    <p:sldId id="356" r:id="rId11"/>
    <p:sldId id="360" r:id="rId12"/>
    <p:sldId id="361" r:id="rId13"/>
    <p:sldId id="363" r:id="rId14"/>
    <p:sldId id="362" r:id="rId15"/>
    <p:sldId id="364" r:id="rId16"/>
    <p:sldId id="365" r:id="rId17"/>
    <p:sldId id="366" r:id="rId18"/>
  </p:sldIdLst>
  <p:sldSz cx="9144000" cy="6858000" type="screen4x3"/>
  <p:notesSz cx="6858000" cy="9144000"/>
  <p:embeddedFontLst>
    <p:embeddedFont>
      <p:font typeface="Calibri" pitchFamily="34" charset="0"/>
      <p:regular r:id="rId20"/>
      <p:bold r:id="rId21"/>
      <p:italic r:id="rId22"/>
      <p:boldItalic r:id="rId23"/>
    </p:embeddedFont>
    <p:embeddedFont>
      <p:font typeface="Constantia" pitchFamily="18" charset="0"/>
      <p:regular r:id="rId24"/>
      <p:bold r:id="rId25"/>
      <p:italic r:id="rId26"/>
      <p:boldItalic r:id="rId27"/>
    </p:embeddedFont>
    <p:embeddedFont>
      <p:font typeface="Wingdings 2" pitchFamily="18" charset="2"/>
      <p:regular r:id="rId28"/>
    </p:embeddedFont>
    <p:embeddedFont>
      <p:font typeface="Cambria Math" pitchFamily="18" charset="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Hiva" initials="H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3" autoAdjust="0"/>
    <p:restoredTop sz="94690" autoAdjust="0"/>
  </p:normalViewPr>
  <p:slideViewPr>
    <p:cSldViewPr>
      <p:cViewPr varScale="1">
        <p:scale>
          <a:sx n="73" d="100"/>
          <a:sy n="73" d="100"/>
        </p:scale>
        <p:origin x="-106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4-10-30T22:53:34.296" idx="1">
    <p:pos x="2469" y="2691"/>
    <p:text>Lecture 19 - problem solving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169A27-169D-49B9-9258-3707F8200856}" type="datetimeFigureOut">
              <a:rPr lang="en-US" smtClean="0"/>
              <a:pPr/>
              <a:t>11/7/2014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E4B07A-395A-4969-8CBC-066CACF19A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A584A-B4E8-48A3-8D2F-5911175431C3}" type="datetime1">
              <a:rPr lang="en-US" smtClean="0"/>
              <a:pPr/>
              <a:t>11/7/2014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6025D-DDC0-4868-B810-7F1B7AA5638D}" type="datetime1">
              <a:rPr lang="en-US" smtClean="0"/>
              <a:pPr/>
              <a:t>11/7/2014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E975D-0FA5-438B-9FC6-DDE2494F9F9C}" type="datetime1">
              <a:rPr lang="en-US" smtClean="0"/>
              <a:pPr/>
              <a:t>11/7/2014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45010-1DC1-4477-84D2-0628ECDF0E7D}" type="datetime1">
              <a:rPr lang="en-US" smtClean="0"/>
              <a:pPr/>
              <a:t>11/7/2014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2B113B-9BD7-4361-BF25-53D3C36E6C47}" type="datetime1">
              <a:rPr lang="en-US" smtClean="0"/>
              <a:pPr/>
              <a:t>11/7/2014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15937-49E4-4A56-B3C8-2C30FE4DBF3F}" type="datetime1">
              <a:rPr lang="en-US" smtClean="0"/>
              <a:pPr/>
              <a:t>11/7/2014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022E8-75EC-41C8-BC82-F453E25A83A1}" type="datetime1">
              <a:rPr lang="en-US" smtClean="0"/>
              <a:pPr/>
              <a:t>11/7/2014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0516C-B6C2-40CF-AA37-4B16A689B93E}" type="datetime1">
              <a:rPr lang="en-US" smtClean="0"/>
              <a:pPr/>
              <a:t>11/7/2014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641191-FB81-4E6E-A3B4-116D23117750}" type="datetime1">
              <a:rPr lang="en-US" smtClean="0"/>
              <a:pPr/>
              <a:t>11/7/2014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970A32-109E-4E21-B588-42B5AC673AFD}" type="datetime1">
              <a:rPr lang="en-US" smtClean="0"/>
              <a:pPr/>
              <a:t>11/7/2014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94C5C-1648-4467-BB0D-139CDE07647D}" type="datetime1">
              <a:rPr lang="en-US" smtClean="0"/>
              <a:pPr/>
              <a:t>11/7/2014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93BD325-5634-4542-B491-7774AB794637}" type="datetime1">
              <a:rPr lang="en-US" smtClean="0"/>
              <a:pPr/>
              <a:t>11/7/2014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CD41AC4-40F7-4FE0-8905-74C6698904F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Induction and recursion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5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0" y="4648200"/>
            <a:ext cx="3962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With Question/Answer Animations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Chapter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7239000" cy="4389120"/>
          </a:xfrm>
        </p:spPr>
        <p:txBody>
          <a:bodyPr>
            <a:normAutofit/>
          </a:bodyPr>
          <a:lstStyle/>
          <a:p>
            <a:r>
              <a:rPr lang="en-US" dirty="0" smtClean="0"/>
              <a:t>Mathematical Induction - Sec 5.1</a:t>
            </a:r>
          </a:p>
          <a:p>
            <a:r>
              <a:rPr lang="en-US" dirty="0" smtClean="0"/>
              <a:t>Strong Induction and Well-Ordering - Sec 5.2</a:t>
            </a:r>
          </a:p>
          <a:p>
            <a:pPr>
              <a:buNone/>
            </a:pPr>
            <a:r>
              <a:rPr lang="en-US" dirty="0" smtClean="0"/>
              <a:t> Lecture 18</a:t>
            </a:r>
          </a:p>
          <a:p>
            <a:endParaRPr lang="en-US" dirty="0" smtClean="0"/>
          </a:p>
          <a:p>
            <a:r>
              <a:rPr lang="en-US" dirty="0" smtClean="0"/>
              <a:t>Recursive Definitions and Structural Induction – Sec 5.3 – Lecture </a:t>
            </a:r>
            <a:r>
              <a:rPr lang="en-US" dirty="0" smtClean="0"/>
              <a:t>20, 21 </a:t>
            </a:r>
            <a:endParaRPr lang="en-US" dirty="0" smtClean="0"/>
          </a:p>
          <a:p>
            <a:pPr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r>
              <a:rPr lang="en-US" sz="2400" dirty="0" smtClean="0">
                <a:solidFill>
                  <a:srgbClr val="FF0000"/>
                </a:solidFill>
              </a:rPr>
              <a:t>Recursive Algorithms – Sec 5.4 – Lecture </a:t>
            </a:r>
            <a:r>
              <a:rPr lang="en-US" sz="2400" dirty="0" smtClean="0">
                <a:solidFill>
                  <a:srgbClr val="FF0000"/>
                </a:solidFill>
              </a:rPr>
              <a:t>22</a:t>
            </a:r>
            <a:endParaRPr lang="en-US" sz="2400" dirty="0" smtClean="0">
              <a:solidFill>
                <a:srgbClr val="FF0000"/>
              </a:solidFill>
            </a:endParaRPr>
          </a:p>
          <a:p>
            <a:pPr lvl="1">
              <a:buNone/>
            </a:pPr>
            <a:r>
              <a:rPr lang="en-US" dirty="0" smtClean="0">
                <a:solidFill>
                  <a:srgbClr val="FF0000"/>
                </a:solidFill>
              </a:rPr>
              <a:t>(This Slide)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Recursive Algorithms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Section 5.4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971800"/>
            <a:ext cx="8229600" cy="2179320"/>
          </a:xfrm>
        </p:spPr>
        <p:txBody>
          <a:bodyPr>
            <a:normAutofit/>
          </a:bodyPr>
          <a:lstStyle/>
          <a:p>
            <a:r>
              <a:rPr lang="en-US" dirty="0" smtClean="0"/>
              <a:t>Recursive Algorithms</a:t>
            </a:r>
          </a:p>
          <a:p>
            <a:r>
              <a:rPr lang="en-US" dirty="0" smtClean="0"/>
              <a:t>Proving Recursive Algorithms Correct</a:t>
            </a:r>
          </a:p>
          <a:p>
            <a:r>
              <a:rPr lang="en-US" dirty="0" smtClean="0"/>
              <a:t>Merge Sort</a:t>
            </a:r>
          </a:p>
          <a:p>
            <a:pPr>
              <a:buNone/>
            </a:pPr>
            <a:endParaRPr lang="en-US" dirty="0" smtClean="0"/>
          </a:p>
          <a:p>
            <a:pPr lvl="1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Definition</a:t>
            </a:r>
            <a:r>
              <a:rPr lang="en-US" dirty="0" smtClean="0"/>
              <a:t>: An algorithm is called </a:t>
            </a:r>
            <a:r>
              <a:rPr lang="en-US" b="1" i="1" dirty="0" smtClean="0">
                <a:solidFill>
                  <a:srgbClr val="FF0000"/>
                </a:solidFill>
              </a:rPr>
              <a:t>recursive</a:t>
            </a:r>
            <a:r>
              <a:rPr lang="en-US" dirty="0" smtClean="0"/>
              <a:t> if it solves a problem by reducing it to an instance of the same problem with smaller input.</a:t>
            </a:r>
          </a:p>
          <a:p>
            <a:r>
              <a:rPr lang="en-US" dirty="0" smtClean="0"/>
              <a:t>For the algorithm to terminate, the instance of the problem must eventually be reduced to some initial case for which the solution is known.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Factorial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Give a recursive algorithm for computing </a:t>
            </a:r>
            <a:r>
              <a:rPr lang="en-US" i="1" dirty="0" smtClean="0"/>
              <a:t>n</a:t>
            </a:r>
            <a:r>
              <a:rPr lang="en-US" dirty="0" smtClean="0"/>
              <a:t>!, where </a:t>
            </a:r>
            <a:r>
              <a:rPr lang="en-US" i="1" dirty="0" smtClean="0"/>
              <a:t>n</a:t>
            </a:r>
            <a:r>
              <a:rPr lang="en-US" dirty="0" smtClean="0"/>
              <a:t> is a nonnegative integer. </a:t>
            </a:r>
          </a:p>
          <a:p>
            <a:r>
              <a:rPr lang="en-US" b="1" dirty="0" smtClean="0"/>
              <a:t>Solution</a:t>
            </a:r>
            <a:r>
              <a:rPr lang="en-US" dirty="0" smtClean="0"/>
              <a:t>: Use the recursive definition of the factorial function.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143000" y="3810000"/>
            <a:ext cx="6781800" cy="16002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>
            <a:normAutofit fontScale="25000" lnSpcReduction="20000"/>
          </a:bodyPr>
          <a:lstStyle/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7200" b="1" dirty="0" smtClean="0"/>
              <a:t>procedure</a:t>
            </a:r>
            <a:r>
              <a:rPr kumimoji="0" 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7200" i="1" noProof="0" dirty="0" smtClean="0"/>
              <a:t>factorial</a:t>
            </a:r>
            <a:r>
              <a:rPr kumimoji="0" lang="en-US" sz="7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lang="en-US" sz="7200" i="1" dirty="0" smtClean="0"/>
              <a:t>n</a:t>
            </a:r>
            <a:r>
              <a:rPr lang="en-US" sz="7200" dirty="0" smtClean="0"/>
              <a:t>:</a:t>
            </a:r>
            <a:r>
              <a:rPr lang="en-US" sz="7200" i="1" dirty="0" smtClean="0"/>
              <a:t> </a:t>
            </a:r>
            <a:r>
              <a:rPr lang="en-US" sz="7200" dirty="0" smtClean="0"/>
              <a:t>nonnegative integer</a:t>
            </a:r>
            <a:r>
              <a:rPr kumimoji="0" lang="en-US" sz="7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7200" b="1" dirty="0" smtClean="0"/>
              <a:t>if </a:t>
            </a:r>
            <a:r>
              <a:rPr lang="en-US" sz="7200" dirty="0" smtClean="0"/>
              <a:t> </a:t>
            </a:r>
            <a:r>
              <a:rPr lang="en-US" sz="7200" i="1" dirty="0" smtClean="0"/>
              <a:t>n</a:t>
            </a:r>
            <a:r>
              <a:rPr kumimoji="0" lang="en-US" sz="7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</a:t>
            </a:r>
            <a:r>
              <a:rPr lang="en-US" sz="7200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kumimoji="0" lang="en-US" sz="7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then</a:t>
            </a:r>
            <a:r>
              <a:rPr kumimoji="0" lang="en-US" sz="7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 return </a:t>
            </a:r>
            <a:r>
              <a:rPr kumimoji="0" lang="en-US" sz="72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1</a:t>
            </a:r>
          </a:p>
          <a:p>
            <a:pPr marL="27432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7200" b="1" dirty="0" smtClean="0"/>
              <a:t>else </a:t>
            </a:r>
            <a:r>
              <a:rPr lang="en-US" sz="7200" dirty="0" smtClean="0"/>
              <a:t> </a:t>
            </a:r>
            <a:r>
              <a:rPr lang="en-US" sz="7200" b="1" dirty="0" smtClean="0">
                <a:latin typeface="Cambria Math" pitchFamily="18" charset="0"/>
                <a:ea typeface="Cambria Math" pitchFamily="18" charset="0"/>
              </a:rPr>
              <a:t>return </a:t>
            </a:r>
            <a:r>
              <a:rPr lang="en-US" sz="7200" i="1" dirty="0" smtClean="0"/>
              <a:t>n</a:t>
            </a:r>
            <a:r>
              <a:rPr lang="en-US" sz="7200" i="1" dirty="0" smtClean="0">
                <a:latin typeface="Cambria Math"/>
                <a:ea typeface="Cambria Math"/>
              </a:rPr>
              <a:t>∙</a:t>
            </a:r>
            <a:r>
              <a:rPr lang="en-US" sz="7200" dirty="0" smtClean="0">
                <a:ea typeface="Cambria Math"/>
              </a:rPr>
              <a:t>(</a:t>
            </a:r>
            <a:r>
              <a:rPr lang="en-US" sz="7200" i="1" dirty="0" smtClean="0">
                <a:ea typeface="Cambria Math"/>
              </a:rPr>
              <a:t>n</a:t>
            </a:r>
            <a:r>
              <a:rPr lang="en-US" sz="7200" i="1" dirty="0" smtClean="0">
                <a:latin typeface="Cambria Math"/>
                <a:ea typeface="Cambria Math"/>
              </a:rPr>
              <a:t> − </a:t>
            </a:r>
            <a:r>
              <a:rPr lang="en-US" sz="72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sz="7200" dirty="0" smtClean="0">
                <a:ea typeface="Cambria Math" pitchFamily="18" charset="0"/>
              </a:rPr>
              <a:t>)</a:t>
            </a:r>
            <a:endParaRPr lang="en-US" sz="7200" i="1" dirty="0" smtClean="0">
              <a:ea typeface="Cambria Math" pitchFamily="18" charset="0"/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7200" noProof="0" dirty="0" smtClean="0">
                <a:ea typeface="Cambria Math" pitchFamily="18" charset="0"/>
              </a:rPr>
              <a:t>{output is </a:t>
            </a:r>
            <a:r>
              <a:rPr lang="en-US" sz="7200" i="1" noProof="0" dirty="0" smtClean="0">
                <a:ea typeface="Cambria Math" pitchFamily="18" charset="0"/>
              </a:rPr>
              <a:t>n</a:t>
            </a:r>
            <a:r>
              <a:rPr lang="en-US" sz="7200" noProof="0" dirty="0" smtClean="0">
                <a:ea typeface="Cambria Math" pitchFamily="18" charset="0"/>
              </a:rPr>
              <a:t>!}</a:t>
            </a:r>
            <a:endParaRPr kumimoji="0" lang="en-US" sz="720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Cambria Math" pitchFamily="18" charset="0"/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</a:pPr>
            <a:endParaRPr lang="en-US" sz="2600" i="1" baseline="-25000" dirty="0" smtClean="0"/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</a:pPr>
            <a:endParaRPr kumimoji="0" lang="en-US" sz="26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 Math" pitchFamily="18" charset="0"/>
              <a:ea typeface="Cambria Math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endParaRPr kumimoji="0" lang="en-US" sz="26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438400" y="5638800"/>
            <a:ext cx="4109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Assignment: Implement this algorithm.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Recursive Exponentiation Algorithm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Give a recursive algorithm for computing </a:t>
            </a:r>
            <a:r>
              <a:rPr lang="en-US" i="1" dirty="0" smtClean="0"/>
              <a:t>a</a:t>
            </a:r>
            <a:r>
              <a:rPr lang="en-US" i="1" baseline="30000" dirty="0" smtClean="0"/>
              <a:t>n</a:t>
            </a:r>
            <a:r>
              <a:rPr lang="en-US" dirty="0" smtClean="0"/>
              <a:t>, where </a:t>
            </a:r>
            <a:r>
              <a:rPr lang="en-US" i="1" dirty="0" smtClean="0"/>
              <a:t>a</a:t>
            </a:r>
            <a:r>
              <a:rPr lang="en-US" dirty="0" smtClean="0"/>
              <a:t> is a nonzero real number and  </a:t>
            </a:r>
            <a:r>
              <a:rPr lang="en-US" i="1" dirty="0" smtClean="0"/>
              <a:t>n</a:t>
            </a:r>
            <a:r>
              <a:rPr lang="en-US" dirty="0" smtClean="0"/>
              <a:t> is a nonnegative integer.</a:t>
            </a:r>
          </a:p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Solution</a:t>
            </a:r>
            <a:r>
              <a:rPr lang="en-US" dirty="0" smtClean="0"/>
              <a:t>: Use the recursive definition of </a:t>
            </a:r>
            <a:r>
              <a:rPr lang="en-US" sz="2800" i="1" dirty="0" smtClean="0"/>
              <a:t>a</a:t>
            </a:r>
            <a:r>
              <a:rPr lang="en-US" sz="2800" i="1" baseline="30000" dirty="0" smtClean="0"/>
              <a:t>n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066800" y="3962400"/>
            <a:ext cx="6781800" cy="18288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>
            <a:normAutofit fontScale="25000" lnSpcReduction="20000"/>
          </a:bodyPr>
          <a:lstStyle/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8000" b="1" dirty="0" smtClean="0"/>
              <a:t>procedure</a:t>
            </a:r>
            <a:r>
              <a:rPr kumimoji="0" lang="en-US" sz="8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8000" i="1" dirty="0" smtClean="0"/>
              <a:t>power</a:t>
            </a:r>
            <a:r>
              <a:rPr kumimoji="0" lang="en-US" sz="8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lang="en-US" sz="8000" i="1" noProof="0" dirty="0" smtClean="0"/>
              <a:t>a</a:t>
            </a:r>
            <a:r>
              <a:rPr lang="en-US" sz="8000" dirty="0" smtClean="0"/>
              <a:t>:</a:t>
            </a:r>
            <a:r>
              <a:rPr lang="en-US" sz="8000" i="1" dirty="0" smtClean="0"/>
              <a:t> </a:t>
            </a:r>
            <a:r>
              <a:rPr lang="en-US" sz="8000" dirty="0" smtClean="0"/>
              <a:t>nonzero</a:t>
            </a:r>
            <a:r>
              <a:rPr lang="en-US" sz="8000" i="1" dirty="0" smtClean="0"/>
              <a:t> </a:t>
            </a:r>
            <a:r>
              <a:rPr lang="en-US" sz="8000" dirty="0" smtClean="0"/>
              <a:t>real number</a:t>
            </a:r>
            <a:r>
              <a:rPr lang="en-US" sz="8000" i="1" dirty="0" smtClean="0"/>
              <a:t>, n</a:t>
            </a:r>
            <a:r>
              <a:rPr lang="en-US" sz="8000" dirty="0" smtClean="0"/>
              <a:t>:</a:t>
            </a:r>
            <a:r>
              <a:rPr lang="en-US" sz="8000" i="1" dirty="0" smtClean="0"/>
              <a:t> </a:t>
            </a:r>
            <a:r>
              <a:rPr lang="en-US" sz="8000" dirty="0" smtClean="0"/>
              <a:t>nonnegative integer</a:t>
            </a:r>
            <a:r>
              <a:rPr kumimoji="0" lang="en-US" sz="8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8000" b="1" dirty="0" smtClean="0"/>
              <a:t>if </a:t>
            </a:r>
            <a:r>
              <a:rPr lang="en-US" sz="8000" dirty="0" smtClean="0"/>
              <a:t> </a:t>
            </a:r>
            <a:r>
              <a:rPr lang="en-US" sz="8000" i="1" dirty="0" smtClean="0"/>
              <a:t>n</a:t>
            </a:r>
            <a:r>
              <a:rPr kumimoji="0" lang="en-US" sz="8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</a:t>
            </a:r>
            <a:r>
              <a:rPr lang="en-US" sz="8000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kumimoji="0" lang="en-US" sz="80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 </a:t>
            </a:r>
            <a:r>
              <a:rPr kumimoji="0" lang="en-US" sz="8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then</a:t>
            </a:r>
            <a:r>
              <a:rPr kumimoji="0" lang="en-US" sz="80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 return </a:t>
            </a:r>
            <a:r>
              <a:rPr kumimoji="0" lang="en-US" sz="80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1</a:t>
            </a:r>
          </a:p>
          <a:p>
            <a:pPr marL="27432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8000" b="1" dirty="0" smtClean="0"/>
              <a:t>else </a:t>
            </a:r>
            <a:r>
              <a:rPr lang="en-US" sz="8000" dirty="0" smtClean="0"/>
              <a:t> </a:t>
            </a:r>
            <a:r>
              <a:rPr lang="en-US" sz="8000" b="1" dirty="0" smtClean="0">
                <a:latin typeface="Cambria Math" pitchFamily="18" charset="0"/>
                <a:ea typeface="Cambria Math" pitchFamily="18" charset="0"/>
              </a:rPr>
              <a:t>return </a:t>
            </a:r>
            <a:r>
              <a:rPr lang="en-US" sz="8000" i="1" dirty="0" smtClean="0"/>
              <a:t>a</a:t>
            </a:r>
            <a:r>
              <a:rPr lang="en-US" sz="8000" i="1" dirty="0" smtClean="0">
                <a:latin typeface="Cambria Math"/>
                <a:ea typeface="Cambria Math"/>
              </a:rPr>
              <a:t>∙ </a:t>
            </a:r>
            <a:r>
              <a:rPr lang="en-US" sz="8000" i="1" dirty="0" smtClean="0"/>
              <a:t>power </a:t>
            </a:r>
            <a:r>
              <a:rPr lang="en-US" sz="8000" dirty="0" smtClean="0">
                <a:ea typeface="Cambria Math"/>
              </a:rPr>
              <a:t>(</a:t>
            </a:r>
            <a:r>
              <a:rPr lang="en-US" sz="8000" i="1" dirty="0" smtClean="0">
                <a:ea typeface="Cambria Math"/>
              </a:rPr>
              <a:t>a, n</a:t>
            </a:r>
            <a:r>
              <a:rPr lang="en-US" sz="8000" i="1" dirty="0" smtClean="0">
                <a:latin typeface="Cambria Math"/>
                <a:ea typeface="Cambria Math"/>
              </a:rPr>
              <a:t> − </a:t>
            </a:r>
            <a:r>
              <a:rPr lang="en-US" sz="8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sz="8000" dirty="0" smtClean="0">
                <a:ea typeface="Cambria Math" pitchFamily="18" charset="0"/>
              </a:rPr>
              <a:t>)</a:t>
            </a:r>
            <a:endParaRPr lang="en-US" sz="8000" i="1" dirty="0" smtClean="0">
              <a:ea typeface="Cambria Math" pitchFamily="18" charset="0"/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8000" noProof="0" dirty="0" smtClean="0">
                <a:ea typeface="Cambria Math" pitchFamily="18" charset="0"/>
              </a:rPr>
              <a:t>{output is </a:t>
            </a:r>
            <a:r>
              <a:rPr lang="en-US" sz="8000" i="1" dirty="0" smtClean="0"/>
              <a:t>a</a:t>
            </a:r>
            <a:r>
              <a:rPr lang="en-US" sz="8000" i="1" baseline="30000" dirty="0" smtClean="0"/>
              <a:t>n</a:t>
            </a:r>
            <a:r>
              <a:rPr lang="en-US" sz="8000" dirty="0" smtClean="0"/>
              <a:t>}</a:t>
            </a:r>
            <a:endParaRPr lang="en-US" sz="8000" noProof="0" dirty="0" smtClean="0">
              <a:ea typeface="Cambria Math" pitchFamily="18" charset="0"/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endParaRPr lang="en-US" sz="7200" noProof="0" dirty="0" smtClean="0">
              <a:ea typeface="Cambria Math" pitchFamily="18" charset="0"/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endParaRPr kumimoji="0" lang="en-US" sz="720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Cambria Math" pitchFamily="18" charset="0"/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</a:pPr>
            <a:endParaRPr lang="en-US" sz="2600" i="1" baseline="-25000" dirty="0" smtClean="0"/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</a:pPr>
            <a:endParaRPr kumimoji="0" lang="en-US" sz="26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 Math" pitchFamily="18" charset="0"/>
              <a:ea typeface="Cambria Math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endParaRPr kumimoji="0" lang="en-US" sz="26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438400" y="5867400"/>
            <a:ext cx="41092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Assignment: Implement this algorithm.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GCD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541520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Give a recursive algorithm for computing the greatest common divisor of two nonnegative integers</a:t>
            </a:r>
            <a:r>
              <a:rPr lang="en-US" i="1" dirty="0" smtClean="0"/>
              <a:t>  a </a:t>
            </a:r>
            <a:r>
              <a:rPr lang="en-US" dirty="0" smtClean="0"/>
              <a:t>and</a:t>
            </a:r>
            <a:r>
              <a:rPr lang="en-US" i="1" dirty="0" smtClean="0"/>
              <a:t> b </a:t>
            </a:r>
            <a:r>
              <a:rPr lang="en-US" dirty="0" smtClean="0"/>
              <a:t>with </a:t>
            </a:r>
            <a:r>
              <a:rPr lang="en-US" i="1" dirty="0" smtClean="0"/>
              <a:t>a &lt; b.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b="1" dirty="0" smtClean="0"/>
              <a:t>   Solution</a:t>
            </a:r>
            <a:r>
              <a:rPr lang="en-US" dirty="0" smtClean="0"/>
              <a:t>: Use the reduction</a:t>
            </a:r>
          </a:p>
          <a:p>
            <a:pPr>
              <a:buNone/>
            </a:pPr>
            <a:r>
              <a:rPr lang="en-US" dirty="0" smtClean="0"/>
              <a:t>           </a:t>
            </a:r>
            <a:r>
              <a:rPr lang="en-US" dirty="0" err="1" smtClean="0"/>
              <a:t>gcd</a:t>
            </a:r>
            <a:r>
              <a:rPr lang="en-US" dirty="0" smtClean="0"/>
              <a:t>(</a:t>
            </a:r>
            <a:r>
              <a:rPr lang="en-US" i="1" dirty="0" err="1" smtClean="0"/>
              <a:t>a</a:t>
            </a:r>
            <a:r>
              <a:rPr lang="en-US" dirty="0" err="1" smtClean="0"/>
              <a:t>,</a:t>
            </a:r>
            <a:r>
              <a:rPr lang="en-US" i="1" dirty="0" err="1" smtClean="0"/>
              <a:t>b</a:t>
            </a:r>
            <a:r>
              <a:rPr lang="en-US" dirty="0" smtClean="0"/>
              <a:t>) = </a:t>
            </a:r>
            <a:r>
              <a:rPr lang="en-US" dirty="0" err="1" smtClean="0"/>
              <a:t>gcd</a:t>
            </a:r>
            <a:r>
              <a:rPr lang="en-US" dirty="0" smtClean="0"/>
              <a:t>(</a:t>
            </a:r>
            <a:r>
              <a:rPr lang="en-US" i="1" dirty="0" smtClean="0"/>
              <a:t>b</a:t>
            </a:r>
            <a:r>
              <a:rPr lang="en-US" dirty="0" smtClean="0"/>
              <a:t> </a:t>
            </a:r>
            <a:r>
              <a:rPr lang="en-US" b="1" dirty="0" smtClean="0"/>
              <a:t>mod</a:t>
            </a:r>
            <a:r>
              <a:rPr lang="en-US" dirty="0" smtClean="0"/>
              <a:t> </a:t>
            </a:r>
            <a:r>
              <a:rPr lang="en-US" i="1" dirty="0" smtClean="0"/>
              <a:t>a</a:t>
            </a:r>
            <a:r>
              <a:rPr lang="en-US" dirty="0" smtClean="0"/>
              <a:t>, </a:t>
            </a:r>
            <a:r>
              <a:rPr lang="en-US" i="1" dirty="0" smtClean="0"/>
              <a:t>a</a:t>
            </a:r>
            <a:r>
              <a:rPr lang="en-US" dirty="0" smtClean="0"/>
              <a:t>) </a:t>
            </a:r>
          </a:p>
          <a:p>
            <a:pPr>
              <a:buNone/>
            </a:pPr>
            <a:r>
              <a:rPr lang="en-US" dirty="0" smtClean="0"/>
              <a:t>   and the condition </a:t>
            </a:r>
            <a:r>
              <a:rPr lang="en-US" dirty="0" err="1" smtClean="0"/>
              <a:t>gcd</a:t>
            </a:r>
            <a:r>
              <a:rPr lang="en-US" dirty="0" smtClean="0"/>
              <a:t>(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dirty="0" smtClean="0"/>
              <a:t>,</a:t>
            </a:r>
            <a:r>
              <a:rPr lang="en-US" i="1" dirty="0" smtClean="0"/>
              <a:t>b</a:t>
            </a:r>
            <a:r>
              <a:rPr lang="en-US" dirty="0" smtClean="0"/>
              <a:t>) = </a:t>
            </a:r>
            <a:r>
              <a:rPr lang="en-US" i="1" dirty="0" smtClean="0"/>
              <a:t>b</a:t>
            </a:r>
            <a:r>
              <a:rPr lang="en-US" dirty="0" smtClean="0"/>
              <a:t> when </a:t>
            </a:r>
            <a:r>
              <a:rPr lang="en-US" i="1" dirty="0" smtClean="0"/>
              <a:t>b</a:t>
            </a:r>
            <a:r>
              <a:rPr lang="en-US" dirty="0" smtClean="0"/>
              <a:t> &gt;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dirty="0" smtClean="0"/>
              <a:t>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143000" y="4648200"/>
            <a:ext cx="4724400" cy="16764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>
            <a:normAutofit fontScale="25000" lnSpcReduction="20000"/>
          </a:bodyPr>
          <a:lstStyle/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7400" b="1" dirty="0" smtClean="0"/>
              <a:t>procedure</a:t>
            </a:r>
            <a:r>
              <a:rPr kumimoji="0" lang="en-US" sz="7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7400" i="1" dirty="0" err="1" smtClean="0"/>
              <a:t>gcd</a:t>
            </a:r>
            <a:r>
              <a:rPr kumimoji="0" lang="en-US" sz="7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lang="en-US" sz="7400" i="1" noProof="0" dirty="0" err="1" smtClean="0"/>
              <a:t>a,b</a:t>
            </a:r>
            <a:r>
              <a:rPr lang="en-US" sz="7400" dirty="0" smtClean="0"/>
              <a:t>:</a:t>
            </a:r>
            <a:r>
              <a:rPr lang="en-US" sz="7400" i="1" dirty="0" smtClean="0"/>
              <a:t> </a:t>
            </a:r>
            <a:r>
              <a:rPr lang="en-US" sz="7400" dirty="0" smtClean="0"/>
              <a:t>nonnegative integers 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7400" dirty="0" smtClean="0"/>
              <a:t>                                   with </a:t>
            </a:r>
            <a:r>
              <a:rPr lang="en-US" sz="7400" i="1" dirty="0" smtClean="0"/>
              <a:t>a &lt; b</a:t>
            </a:r>
            <a:r>
              <a:rPr kumimoji="0" lang="en-US" sz="7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7400" b="1" dirty="0" smtClean="0"/>
              <a:t>if </a:t>
            </a:r>
            <a:r>
              <a:rPr lang="en-US" sz="7400" dirty="0" smtClean="0"/>
              <a:t> </a:t>
            </a:r>
            <a:r>
              <a:rPr lang="en-US" sz="7400" i="1" dirty="0" smtClean="0"/>
              <a:t>a</a:t>
            </a:r>
            <a:r>
              <a:rPr kumimoji="0" lang="en-US" sz="7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</a:t>
            </a:r>
            <a:r>
              <a:rPr lang="en-US" sz="7400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kumimoji="0" lang="en-US" sz="7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 </a:t>
            </a:r>
            <a:r>
              <a:rPr kumimoji="0" lang="en-US" sz="7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then</a:t>
            </a:r>
            <a:r>
              <a:rPr kumimoji="0" lang="en-US" sz="7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 return </a:t>
            </a:r>
            <a:r>
              <a:rPr lang="en-US" sz="7400" i="1" dirty="0" smtClean="0">
                <a:latin typeface="Cambria Math" pitchFamily="18" charset="0"/>
                <a:ea typeface="Cambria Math" pitchFamily="18" charset="0"/>
              </a:rPr>
              <a:t>b</a:t>
            </a:r>
            <a:endParaRPr kumimoji="0" lang="en-US" sz="7400" i="1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 Math" pitchFamily="18" charset="0"/>
              <a:ea typeface="Cambria Math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7400" b="1" dirty="0" smtClean="0"/>
              <a:t>else </a:t>
            </a:r>
            <a:r>
              <a:rPr lang="en-US" sz="7400" dirty="0" smtClean="0"/>
              <a:t> </a:t>
            </a:r>
            <a:r>
              <a:rPr lang="en-US" sz="7400" b="1" dirty="0" smtClean="0">
                <a:latin typeface="Cambria Math" pitchFamily="18" charset="0"/>
                <a:ea typeface="Cambria Math" pitchFamily="18" charset="0"/>
              </a:rPr>
              <a:t>return </a:t>
            </a:r>
            <a:r>
              <a:rPr lang="en-US" sz="7400" i="1" dirty="0" smtClean="0"/>
              <a:t> </a:t>
            </a:r>
            <a:r>
              <a:rPr lang="en-US" sz="7400" i="1" dirty="0" err="1" smtClean="0"/>
              <a:t>gcd</a:t>
            </a:r>
            <a:r>
              <a:rPr lang="en-US" sz="7400" i="1" dirty="0" smtClean="0"/>
              <a:t> </a:t>
            </a:r>
            <a:r>
              <a:rPr lang="en-US" sz="7400" dirty="0" smtClean="0">
                <a:ea typeface="Cambria Math"/>
              </a:rPr>
              <a:t>(</a:t>
            </a:r>
            <a:r>
              <a:rPr lang="en-US" sz="7400" i="1" dirty="0" smtClean="0">
                <a:ea typeface="Cambria Math"/>
              </a:rPr>
              <a:t>b</a:t>
            </a:r>
            <a:r>
              <a:rPr lang="en-US" sz="7400" i="1" dirty="0" smtClean="0">
                <a:latin typeface="Cambria Math"/>
                <a:ea typeface="Cambria Math"/>
              </a:rPr>
              <a:t> </a:t>
            </a:r>
            <a:r>
              <a:rPr lang="en-US" sz="7400" b="1" dirty="0" smtClean="0">
                <a:ea typeface="Cambria Math"/>
              </a:rPr>
              <a:t>mod</a:t>
            </a:r>
            <a:r>
              <a:rPr lang="en-US" sz="7400" i="1" dirty="0" smtClean="0">
                <a:ea typeface="Cambria Math"/>
              </a:rPr>
              <a:t>  a, a</a:t>
            </a:r>
            <a:r>
              <a:rPr lang="en-US" sz="7400" dirty="0" smtClean="0">
                <a:ea typeface="Cambria Math" pitchFamily="18" charset="0"/>
              </a:rPr>
              <a:t>)</a:t>
            </a:r>
            <a:endParaRPr lang="en-US" sz="7400" i="1" dirty="0" smtClean="0">
              <a:ea typeface="Cambria Math" pitchFamily="18" charset="0"/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7400" noProof="0" dirty="0" smtClean="0">
                <a:ea typeface="Cambria Math" pitchFamily="18" charset="0"/>
              </a:rPr>
              <a:t>{output is </a:t>
            </a:r>
            <a:r>
              <a:rPr lang="en-US" sz="7400" i="1" dirty="0" err="1" smtClean="0">
                <a:ea typeface="Cambria Math" pitchFamily="18" charset="0"/>
              </a:rPr>
              <a:t>gcd</a:t>
            </a:r>
            <a:r>
              <a:rPr lang="en-US" sz="7400" dirty="0" smtClean="0">
                <a:ea typeface="Cambria Math" pitchFamily="18" charset="0"/>
              </a:rPr>
              <a:t>(</a:t>
            </a:r>
            <a:r>
              <a:rPr lang="en-US" sz="7400" i="1" dirty="0" smtClean="0">
                <a:ea typeface="Cambria Math" pitchFamily="18" charset="0"/>
              </a:rPr>
              <a:t>a, b</a:t>
            </a:r>
            <a:r>
              <a:rPr lang="en-US" sz="7400" dirty="0" smtClean="0">
                <a:ea typeface="Cambria Math" pitchFamily="18" charset="0"/>
              </a:rPr>
              <a:t>)</a:t>
            </a:r>
            <a:r>
              <a:rPr lang="en-US" sz="7400" noProof="0" dirty="0" smtClean="0">
                <a:ea typeface="Cambria Math" pitchFamily="18" charset="0"/>
              </a:rPr>
              <a:t>}</a:t>
            </a:r>
            <a:endParaRPr kumimoji="0" lang="en-US" sz="740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Cambria Math" pitchFamily="18" charset="0"/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</a:pPr>
            <a:endParaRPr lang="en-US" sz="2600" i="1" baseline="-25000" dirty="0" smtClean="0"/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</a:pPr>
            <a:endParaRPr kumimoji="0" lang="en-US" sz="26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 Math" pitchFamily="18" charset="0"/>
              <a:ea typeface="Cambria Math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endParaRPr kumimoji="0" lang="en-US" sz="26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248400" y="5181600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Assignment: Implement this algorithm.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Recursive Binary Search Algorithm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Construct a recursive version of a binary search algorithm. </a:t>
            </a:r>
          </a:p>
          <a:p>
            <a:pPr>
              <a:buNone/>
            </a:pPr>
            <a:r>
              <a:rPr lang="en-US" sz="2800" b="1" dirty="0" smtClean="0"/>
              <a:t>   Solution</a:t>
            </a:r>
            <a:r>
              <a:rPr lang="en-US" sz="2800" dirty="0" smtClean="0"/>
              <a:t>: </a:t>
            </a:r>
            <a:r>
              <a:rPr lang="en-US" sz="2000" dirty="0" smtClean="0"/>
              <a:t>Assume we have </a:t>
            </a:r>
            <a:r>
              <a:rPr lang="en-US" sz="2000" i="1" dirty="0" smtClean="0"/>
              <a:t>a</a:t>
            </a:r>
            <a:r>
              <a:rPr lang="en-US" sz="2000" baseline="-25000" dirty="0" smtClean="0"/>
              <a:t>1</a:t>
            </a:r>
            <a:r>
              <a:rPr lang="en-US" sz="2000" dirty="0" smtClean="0"/>
              <a:t>,</a:t>
            </a:r>
            <a:r>
              <a:rPr lang="en-US" sz="2000" i="1" dirty="0" smtClean="0"/>
              <a:t>a</a:t>
            </a:r>
            <a:r>
              <a:rPr lang="en-US" sz="2000" baseline="-25000" dirty="0" smtClean="0"/>
              <a:t>2</a:t>
            </a:r>
            <a:r>
              <a:rPr lang="en-US" sz="2000" dirty="0" smtClean="0"/>
              <a:t>,…, </a:t>
            </a:r>
            <a:r>
              <a:rPr lang="en-US" sz="2000" i="1" dirty="0" smtClean="0"/>
              <a:t>a</a:t>
            </a:r>
            <a:r>
              <a:rPr lang="en-US" sz="2000" i="1" baseline="-25000" dirty="0" smtClean="0"/>
              <a:t>n</a:t>
            </a:r>
            <a:r>
              <a:rPr lang="en-US" sz="2000" dirty="0" smtClean="0"/>
              <a:t>, an increasing sequence of integers. Initially </a:t>
            </a:r>
            <a:r>
              <a:rPr lang="en-US" sz="2000" i="1" dirty="0" err="1" smtClean="0"/>
              <a:t>i</a:t>
            </a:r>
            <a:r>
              <a:rPr lang="en-US" sz="2000" dirty="0" smtClean="0"/>
              <a:t> is </a:t>
            </a:r>
            <a:r>
              <a:rPr lang="en-US" sz="2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sz="2000" dirty="0" smtClean="0"/>
              <a:t> and </a:t>
            </a:r>
            <a:r>
              <a:rPr lang="en-US" sz="2000" i="1" dirty="0" smtClean="0"/>
              <a:t>j</a:t>
            </a:r>
            <a:r>
              <a:rPr lang="en-US" sz="2000" dirty="0" smtClean="0"/>
              <a:t> is </a:t>
            </a:r>
            <a:r>
              <a:rPr lang="en-US" sz="2000" i="1" dirty="0" smtClean="0"/>
              <a:t>n</a:t>
            </a:r>
            <a:r>
              <a:rPr lang="en-US" sz="2000" dirty="0" smtClean="0"/>
              <a:t>. We are searching for </a:t>
            </a:r>
            <a:r>
              <a:rPr lang="en-US" sz="2000" i="1" dirty="0" smtClean="0"/>
              <a:t>x</a:t>
            </a:r>
            <a:r>
              <a:rPr lang="en-US" sz="2000" dirty="0" smtClean="0"/>
              <a:t>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066800" y="3657600"/>
            <a:ext cx="6781800" cy="28956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>
            <a:normAutofit fontScale="25000" lnSpcReduction="20000"/>
          </a:bodyPr>
          <a:lstStyle/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7200" b="1" dirty="0" smtClean="0"/>
              <a:t>procedure</a:t>
            </a:r>
            <a:r>
              <a:rPr kumimoji="0" 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7200" i="1" dirty="0" smtClean="0"/>
              <a:t>binary search</a:t>
            </a:r>
            <a:r>
              <a:rPr kumimoji="0" lang="en-US" sz="7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lang="en-US" sz="7200" i="1" dirty="0" err="1" smtClean="0"/>
              <a:t>i</a:t>
            </a:r>
            <a:r>
              <a:rPr lang="en-US" sz="7200" i="1" noProof="0" dirty="0" smtClean="0"/>
              <a:t>, j, x : </a:t>
            </a:r>
            <a:r>
              <a:rPr lang="en-US" sz="7200" dirty="0" smtClean="0"/>
              <a:t>integers,  </a:t>
            </a:r>
            <a:r>
              <a:rPr lang="en-US" sz="72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sz="7200" dirty="0" smtClean="0">
                <a:latin typeface="Cambria Math"/>
                <a:ea typeface="Cambria Math"/>
              </a:rPr>
              <a:t>≤</a:t>
            </a:r>
            <a:r>
              <a:rPr lang="en-US" sz="7200" i="1" dirty="0" smtClean="0">
                <a:ea typeface="Cambria Math"/>
              </a:rPr>
              <a:t> </a:t>
            </a:r>
            <a:r>
              <a:rPr lang="en-US" sz="7200" i="1" dirty="0" err="1" smtClean="0">
                <a:ea typeface="Cambria Math"/>
              </a:rPr>
              <a:t>i</a:t>
            </a:r>
            <a:r>
              <a:rPr lang="en-US" sz="7200" i="1" dirty="0" smtClean="0">
                <a:ea typeface="Cambria Math"/>
              </a:rPr>
              <a:t> </a:t>
            </a:r>
            <a:r>
              <a:rPr lang="en-US" sz="7200" dirty="0" smtClean="0">
                <a:latin typeface="Cambria Math"/>
                <a:ea typeface="Cambria Math"/>
              </a:rPr>
              <a:t>≤ </a:t>
            </a:r>
            <a:r>
              <a:rPr lang="en-US" sz="7200" i="1" dirty="0" smtClean="0">
                <a:ea typeface="Cambria Math"/>
              </a:rPr>
              <a:t>j </a:t>
            </a:r>
            <a:r>
              <a:rPr lang="en-US" sz="7200" dirty="0" smtClean="0">
                <a:latin typeface="Cambria Math"/>
                <a:ea typeface="Cambria Math"/>
              </a:rPr>
              <a:t>≤</a:t>
            </a:r>
            <a:r>
              <a:rPr lang="en-US" sz="7200" i="1" dirty="0" smtClean="0">
                <a:ea typeface="Cambria Math"/>
              </a:rPr>
              <a:t>n</a:t>
            </a:r>
            <a:r>
              <a:rPr lang="en-US" sz="7200" dirty="0" smtClean="0">
                <a:latin typeface="Cambria Math"/>
                <a:ea typeface="Cambria Math"/>
              </a:rPr>
              <a:t>)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7200" i="1" dirty="0" smtClean="0">
                <a:ea typeface="Cambria Math"/>
              </a:rPr>
              <a:t>m</a:t>
            </a:r>
            <a:r>
              <a:rPr kumimoji="0" lang="en-US" sz="7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/>
                <a:ea typeface="Cambria Math"/>
                <a:cs typeface="+mn-cs"/>
              </a:rPr>
              <a:t> := </a:t>
            </a:r>
            <a:r>
              <a:rPr kumimoji="0" lang="en-US" sz="7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/>
                <a:ea typeface="Cambria Math"/>
              </a:rPr>
              <a:t>⌊(</a:t>
            </a:r>
            <a:r>
              <a:rPr kumimoji="0" lang="en-US" sz="720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Cambria Math"/>
              </a:rPr>
              <a:t>i</a:t>
            </a:r>
            <a:r>
              <a:rPr kumimoji="0" lang="en-US" sz="7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/>
                <a:ea typeface="Cambria Math"/>
              </a:rPr>
              <a:t> + </a:t>
            </a:r>
            <a:r>
              <a:rPr kumimoji="0" lang="en-US" sz="720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Cambria Math"/>
              </a:rPr>
              <a:t>j</a:t>
            </a:r>
            <a:r>
              <a:rPr kumimoji="0" lang="en-US" sz="7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/>
                <a:ea typeface="Cambria Math"/>
              </a:rPr>
              <a:t>)/2⌋</a:t>
            </a:r>
            <a:endParaRPr kumimoji="0" lang="en-US" sz="720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7200" b="1" dirty="0" smtClean="0"/>
              <a:t>if </a:t>
            </a:r>
            <a:r>
              <a:rPr lang="en-US" sz="7200" dirty="0" smtClean="0"/>
              <a:t> </a:t>
            </a:r>
            <a:r>
              <a:rPr lang="en-US" sz="7200" i="1" dirty="0" smtClean="0"/>
              <a:t>x</a:t>
            </a:r>
            <a:r>
              <a:rPr kumimoji="0" lang="en-US" sz="7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</a:t>
            </a:r>
            <a:r>
              <a:rPr lang="en-US" sz="7200" i="1" noProof="0" dirty="0" smtClean="0">
                <a:ea typeface="Cambria Math" pitchFamily="18" charset="0"/>
              </a:rPr>
              <a:t>a</a:t>
            </a:r>
            <a:r>
              <a:rPr lang="en-US" sz="7200" i="1" baseline="-25000" noProof="0" dirty="0" smtClean="0">
                <a:ea typeface="Cambria Math" pitchFamily="18" charset="0"/>
              </a:rPr>
              <a:t>m</a:t>
            </a:r>
            <a:r>
              <a:rPr kumimoji="0" lang="en-US" sz="7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 </a:t>
            </a:r>
            <a:r>
              <a:rPr kumimoji="0" 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then</a:t>
            </a:r>
            <a:r>
              <a:rPr kumimoji="0" lang="en-US" sz="7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 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7200" b="1" dirty="0" smtClean="0">
                <a:latin typeface="Cambria Math" pitchFamily="18" charset="0"/>
                <a:ea typeface="Cambria Math" pitchFamily="18" charset="0"/>
              </a:rPr>
              <a:t>           </a:t>
            </a:r>
            <a:r>
              <a:rPr kumimoji="0" lang="en-US" sz="7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return </a:t>
            </a:r>
            <a:r>
              <a:rPr lang="en-US" sz="7200" i="1" dirty="0" smtClean="0">
                <a:ea typeface="Cambria Math"/>
              </a:rPr>
              <a:t>m</a:t>
            </a:r>
            <a:endParaRPr kumimoji="0" lang="en-US" sz="720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 Math" pitchFamily="18" charset="0"/>
              <a:ea typeface="Cambria Math" pitchFamily="18" charset="0"/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7200" b="1" dirty="0" smtClean="0"/>
              <a:t>else </a:t>
            </a:r>
            <a:r>
              <a:rPr lang="en-US" sz="7200" dirty="0" smtClean="0"/>
              <a:t> </a:t>
            </a:r>
            <a:r>
              <a:rPr lang="en-US" sz="7200" b="1" dirty="0" smtClean="0"/>
              <a:t>if  </a:t>
            </a:r>
            <a:r>
              <a:rPr lang="en-US" sz="7200" dirty="0" smtClean="0"/>
              <a:t>(</a:t>
            </a:r>
            <a:r>
              <a:rPr lang="en-US" sz="7200" i="1" dirty="0" smtClean="0"/>
              <a:t>x</a:t>
            </a:r>
            <a:r>
              <a:rPr lang="en-US" sz="7200" dirty="0" smtClean="0"/>
              <a:t> &lt; </a:t>
            </a:r>
            <a:r>
              <a:rPr lang="en-US" sz="7200" i="1" dirty="0" smtClean="0">
                <a:ea typeface="Cambria Math" pitchFamily="18" charset="0"/>
              </a:rPr>
              <a:t>a</a:t>
            </a:r>
            <a:r>
              <a:rPr lang="en-US" sz="7200" i="1" baseline="-25000" dirty="0" smtClean="0">
                <a:ea typeface="Cambria Math" pitchFamily="18" charset="0"/>
              </a:rPr>
              <a:t>m </a:t>
            </a:r>
            <a:r>
              <a:rPr lang="en-US" sz="800" dirty="0" smtClean="0"/>
              <a:t>   </a:t>
            </a:r>
            <a:r>
              <a:rPr lang="en-US" sz="7200" dirty="0" smtClean="0"/>
              <a:t>and   </a:t>
            </a:r>
            <a:r>
              <a:rPr lang="en-US" sz="7200" i="1" dirty="0" err="1" smtClean="0"/>
              <a:t>i</a:t>
            </a:r>
            <a:r>
              <a:rPr lang="en-US" sz="7200" dirty="0" smtClean="0"/>
              <a:t> &lt; </a:t>
            </a:r>
            <a:r>
              <a:rPr lang="en-US" sz="7200" i="1" dirty="0" smtClean="0"/>
              <a:t>m</a:t>
            </a:r>
            <a:r>
              <a:rPr lang="en-US" sz="7200" dirty="0" smtClean="0"/>
              <a:t>)</a:t>
            </a:r>
            <a:r>
              <a:rPr lang="en-US" sz="7200" dirty="0" smtClean="0">
                <a:ea typeface="Cambria Math" pitchFamily="18" charset="0"/>
              </a:rPr>
              <a:t> </a:t>
            </a:r>
            <a:r>
              <a:rPr lang="en-US" sz="7200" b="1" dirty="0" smtClean="0">
                <a:latin typeface="Cambria Math" pitchFamily="18" charset="0"/>
                <a:ea typeface="Cambria Math" pitchFamily="18" charset="0"/>
              </a:rPr>
              <a:t>then 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7200" b="1" dirty="0" smtClean="0">
                <a:latin typeface="Cambria Math" pitchFamily="18" charset="0"/>
                <a:ea typeface="Cambria Math" pitchFamily="18" charset="0"/>
              </a:rPr>
              <a:t>           return </a:t>
            </a:r>
            <a:r>
              <a:rPr lang="en-US" sz="7200" i="1" dirty="0" smtClean="0"/>
              <a:t>binary search</a:t>
            </a:r>
            <a:r>
              <a:rPr lang="en-US" sz="7200" dirty="0" smtClean="0"/>
              <a:t>(</a:t>
            </a:r>
            <a:r>
              <a:rPr lang="en-US" sz="7200" i="1" dirty="0" smtClean="0"/>
              <a:t>i,m</a:t>
            </a:r>
            <a:r>
              <a:rPr lang="en-US" sz="7200" i="1" dirty="0" smtClean="0">
                <a:latin typeface="Cambria Math"/>
                <a:ea typeface="Cambria Math"/>
              </a:rPr>
              <a:t>−</a:t>
            </a:r>
            <a:r>
              <a:rPr lang="en-US" sz="7200" dirty="0" smtClean="0">
                <a:latin typeface="Cambria Math"/>
                <a:ea typeface="Cambria Math"/>
              </a:rPr>
              <a:t>1</a:t>
            </a:r>
            <a:r>
              <a:rPr lang="en-US" sz="7200" i="1" dirty="0" smtClean="0"/>
              <a:t>,x</a:t>
            </a:r>
            <a:r>
              <a:rPr lang="en-US" sz="7200" dirty="0" smtClean="0">
                <a:latin typeface="Cambria Math"/>
                <a:ea typeface="Cambria Math"/>
              </a:rPr>
              <a:t>)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7200" b="1" dirty="0" smtClean="0"/>
              <a:t>else </a:t>
            </a:r>
            <a:r>
              <a:rPr lang="en-US" sz="7200" dirty="0" smtClean="0"/>
              <a:t> </a:t>
            </a:r>
            <a:r>
              <a:rPr lang="en-US" sz="7200" b="1" dirty="0" smtClean="0"/>
              <a:t>if  </a:t>
            </a:r>
            <a:r>
              <a:rPr lang="en-US" sz="7200" dirty="0" smtClean="0"/>
              <a:t>(</a:t>
            </a:r>
            <a:r>
              <a:rPr lang="en-US" sz="7200" i="1" dirty="0" smtClean="0"/>
              <a:t>x</a:t>
            </a:r>
            <a:r>
              <a:rPr lang="en-US" sz="7200" dirty="0" smtClean="0"/>
              <a:t> &gt; </a:t>
            </a:r>
            <a:r>
              <a:rPr lang="en-US" sz="7200" i="1" dirty="0" smtClean="0">
                <a:ea typeface="Cambria Math" pitchFamily="18" charset="0"/>
              </a:rPr>
              <a:t>a</a:t>
            </a:r>
            <a:r>
              <a:rPr lang="en-US" sz="7200" i="1" baseline="-25000" dirty="0" smtClean="0">
                <a:ea typeface="Cambria Math" pitchFamily="18" charset="0"/>
              </a:rPr>
              <a:t>m </a:t>
            </a:r>
            <a:r>
              <a:rPr lang="en-US" sz="800" dirty="0" smtClean="0"/>
              <a:t>   </a:t>
            </a:r>
            <a:r>
              <a:rPr lang="en-US" sz="7200" dirty="0" smtClean="0"/>
              <a:t>and   </a:t>
            </a:r>
            <a:r>
              <a:rPr lang="en-US" sz="7200" i="1" dirty="0" smtClean="0"/>
              <a:t>j</a:t>
            </a:r>
            <a:r>
              <a:rPr lang="en-US" sz="7200" dirty="0" smtClean="0"/>
              <a:t> &gt;</a:t>
            </a:r>
            <a:r>
              <a:rPr lang="en-US" sz="7200" i="1" dirty="0" smtClean="0"/>
              <a:t>m</a:t>
            </a:r>
            <a:r>
              <a:rPr lang="en-US" sz="7200" dirty="0" smtClean="0"/>
              <a:t>)</a:t>
            </a:r>
            <a:r>
              <a:rPr lang="en-US" sz="7200" dirty="0" smtClean="0">
                <a:ea typeface="Cambria Math" pitchFamily="18" charset="0"/>
              </a:rPr>
              <a:t> </a:t>
            </a:r>
            <a:r>
              <a:rPr lang="en-US" sz="7200" b="1" dirty="0" smtClean="0">
                <a:latin typeface="Cambria Math" pitchFamily="18" charset="0"/>
                <a:ea typeface="Cambria Math" pitchFamily="18" charset="0"/>
              </a:rPr>
              <a:t>then 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7200" b="1" dirty="0" smtClean="0">
                <a:latin typeface="Cambria Math" pitchFamily="18" charset="0"/>
                <a:ea typeface="Cambria Math" pitchFamily="18" charset="0"/>
              </a:rPr>
              <a:t>           return </a:t>
            </a:r>
            <a:r>
              <a:rPr lang="en-US" sz="7200" i="1" dirty="0" smtClean="0"/>
              <a:t>binary search</a:t>
            </a:r>
            <a:r>
              <a:rPr lang="en-US" sz="7200" dirty="0" smtClean="0"/>
              <a:t>(</a:t>
            </a:r>
            <a:r>
              <a:rPr lang="en-US" sz="7200" i="1" dirty="0" smtClean="0"/>
              <a:t>m</a:t>
            </a:r>
            <a:r>
              <a:rPr lang="en-US" sz="7200" dirty="0" smtClean="0">
                <a:latin typeface="Cambria Math"/>
                <a:ea typeface="Cambria Math"/>
              </a:rPr>
              <a:t>+1,j</a:t>
            </a:r>
            <a:r>
              <a:rPr lang="en-US" sz="7200" i="1" dirty="0" smtClean="0"/>
              <a:t>,x</a:t>
            </a:r>
            <a:r>
              <a:rPr lang="en-US" sz="7200" dirty="0" smtClean="0">
                <a:latin typeface="Cambria Math"/>
                <a:ea typeface="Cambria Math"/>
              </a:rPr>
              <a:t>)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7200" b="1" dirty="0" smtClean="0"/>
              <a:t>else </a:t>
            </a:r>
            <a:r>
              <a:rPr lang="en-US" sz="7200" b="1" dirty="0" smtClean="0">
                <a:latin typeface="Cambria Math" pitchFamily="18" charset="0"/>
                <a:ea typeface="Cambria Math" pitchFamily="18" charset="0"/>
              </a:rPr>
              <a:t>return </a:t>
            </a:r>
            <a:r>
              <a:rPr lang="en-US" sz="7200" dirty="0" smtClean="0">
                <a:latin typeface="Cambria Math" pitchFamily="18" charset="0"/>
                <a:ea typeface="Cambria Math" pitchFamily="18" charset="0"/>
              </a:rPr>
              <a:t>0</a:t>
            </a:r>
            <a:endParaRPr lang="en-US" sz="7200" i="1" dirty="0" smtClean="0">
              <a:ea typeface="Cambria Math"/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7200" noProof="0" dirty="0" smtClean="0">
                <a:ea typeface="Cambria Math" pitchFamily="18" charset="0"/>
              </a:rPr>
              <a:t>{output is </a:t>
            </a:r>
            <a:r>
              <a:rPr lang="en-US" sz="7200" noProof="0" dirty="0" smtClean="0"/>
              <a:t>location of </a:t>
            </a:r>
            <a:r>
              <a:rPr lang="en-US" sz="7200" i="1" noProof="0" dirty="0" smtClean="0"/>
              <a:t>x </a:t>
            </a:r>
            <a:r>
              <a:rPr lang="en-US" sz="7200" noProof="0" dirty="0" smtClean="0"/>
              <a:t>in</a:t>
            </a:r>
            <a:r>
              <a:rPr lang="en-US" sz="7200" i="1" noProof="0" dirty="0" smtClean="0"/>
              <a:t>    a</a:t>
            </a:r>
            <a:r>
              <a:rPr lang="en-US" sz="7200" baseline="-25000" noProof="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sz="7200" noProof="0" dirty="0" smtClean="0">
                <a:latin typeface="Cambria Math" pitchFamily="18" charset="0"/>
                <a:ea typeface="Cambria Math" pitchFamily="18" charset="0"/>
              </a:rPr>
              <a:t>, </a:t>
            </a:r>
            <a:r>
              <a:rPr lang="en-US" sz="7200" i="1" dirty="0" smtClean="0"/>
              <a:t>a</a:t>
            </a:r>
            <a:r>
              <a:rPr lang="en-US" sz="7200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7200" dirty="0" smtClean="0">
                <a:latin typeface="Cambria Math" pitchFamily="18" charset="0"/>
                <a:ea typeface="Cambria Math" pitchFamily="18" charset="0"/>
              </a:rPr>
              <a:t>,…,</a:t>
            </a:r>
            <a:r>
              <a:rPr lang="en-US" sz="7200" i="1" dirty="0" smtClean="0">
                <a:ea typeface="Cambria Math" pitchFamily="18" charset="0"/>
              </a:rPr>
              <a:t>a</a:t>
            </a:r>
            <a:r>
              <a:rPr lang="en-US" sz="7200" i="1" baseline="-25000" dirty="0" smtClean="0">
                <a:ea typeface="Cambria Math" pitchFamily="18" charset="0"/>
              </a:rPr>
              <a:t>n</a:t>
            </a:r>
            <a:r>
              <a:rPr lang="en-US" sz="7200" i="1" dirty="0" smtClean="0">
                <a:ea typeface="Cambria Math" pitchFamily="18" charset="0"/>
              </a:rPr>
              <a:t>  </a:t>
            </a:r>
            <a:r>
              <a:rPr lang="en-US" sz="7200" dirty="0" smtClean="0">
                <a:ea typeface="Cambria Math" pitchFamily="18" charset="0"/>
              </a:rPr>
              <a:t>if it appears, otherwise </a:t>
            </a:r>
            <a:r>
              <a:rPr lang="en-US" sz="7200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sz="7200" noProof="0" dirty="0" smtClean="0">
                <a:ea typeface="Cambria Math" pitchFamily="18" charset="0"/>
              </a:rPr>
              <a:t>}</a:t>
            </a:r>
            <a:endParaRPr kumimoji="0" lang="en-US" sz="720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Cambria Math" pitchFamily="18" charset="0"/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</a:pPr>
            <a:endParaRPr lang="en-US" sz="2600" i="1" baseline="-25000" dirty="0" smtClean="0"/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</a:pPr>
            <a:endParaRPr kumimoji="0" lang="en-US" sz="26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 Math" pitchFamily="18" charset="0"/>
              <a:ea typeface="Cambria Math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endParaRPr kumimoji="0" lang="en-US" sz="26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876800" y="4419600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Assignment: Implement this algorithm.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Proving Recursive Algorithms Correct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dirty="0" smtClean="0"/>
              <a:t> </a:t>
            </a:r>
            <a:r>
              <a:rPr lang="en-US" dirty="0" smtClean="0"/>
              <a:t>Both </a:t>
            </a:r>
            <a:r>
              <a:rPr lang="en-US" b="1" dirty="0" smtClean="0"/>
              <a:t> </a:t>
            </a:r>
            <a:r>
              <a:rPr lang="en-US" dirty="0" smtClean="0"/>
              <a:t>mathematical</a:t>
            </a:r>
            <a:r>
              <a:rPr lang="en-US" b="1" dirty="0" smtClean="0"/>
              <a:t> </a:t>
            </a:r>
            <a:r>
              <a:rPr lang="en-US" dirty="0" smtClean="0"/>
              <a:t>and str0ng induction are useful techniques to show that recursive algorithms always produce the correct output.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 Example</a:t>
            </a:r>
            <a:r>
              <a:rPr lang="en-US" dirty="0" smtClean="0"/>
              <a:t>: Prove that the algorithm for computing the powers of real numbers is correct.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   Solution</a:t>
            </a:r>
            <a:r>
              <a:rPr lang="en-US" dirty="0" smtClean="0"/>
              <a:t>: Use mathematical induction on the exponent </a:t>
            </a:r>
            <a:r>
              <a:rPr lang="en-US" i="1" dirty="0" smtClean="0"/>
              <a:t>n</a:t>
            </a:r>
            <a:r>
              <a:rPr lang="en-US" dirty="0" smtClean="0"/>
              <a:t>.</a:t>
            </a:r>
          </a:p>
          <a:p>
            <a:pPr lvl="1">
              <a:buNone/>
            </a:pPr>
            <a:r>
              <a:rPr lang="en-US" dirty="0" smtClean="0"/>
              <a:t>   </a:t>
            </a:r>
            <a:r>
              <a:rPr lang="en-US" b="1" dirty="0" smtClean="0">
                <a:solidFill>
                  <a:srgbClr val="FF0000"/>
                </a:solidFill>
              </a:rPr>
              <a:t>BASIS STEP: </a:t>
            </a:r>
            <a:r>
              <a:rPr lang="en-US" i="1" dirty="0" smtClean="0"/>
              <a:t>a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dirty="0" smtClean="0"/>
              <a:t> =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for every nonzero real number </a:t>
            </a:r>
            <a:r>
              <a:rPr lang="en-US" i="1" dirty="0" smtClean="0"/>
              <a:t>a</a:t>
            </a:r>
            <a:r>
              <a:rPr lang="en-US" dirty="0" smtClean="0"/>
              <a:t>, and </a:t>
            </a:r>
            <a:r>
              <a:rPr lang="en-US" i="1" dirty="0" smtClean="0"/>
              <a:t>power</a:t>
            </a:r>
            <a:r>
              <a:rPr lang="en-US" dirty="0" smtClean="0"/>
              <a:t>(</a:t>
            </a:r>
            <a:r>
              <a:rPr lang="en-US" i="1" dirty="0" smtClean="0"/>
              <a:t>a</a:t>
            </a:r>
            <a:r>
              <a:rPr lang="en-US" dirty="0" smtClean="0"/>
              <a:t>,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dirty="0" smtClean="0"/>
              <a:t>)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.</a:t>
            </a:r>
          </a:p>
          <a:p>
            <a:pPr lvl="1">
              <a:buNone/>
            </a:pPr>
            <a:r>
              <a:rPr lang="en-US" dirty="0" smtClean="0"/>
              <a:t>    </a:t>
            </a:r>
            <a:r>
              <a:rPr lang="en-US" b="1" dirty="0" smtClean="0">
                <a:solidFill>
                  <a:srgbClr val="FF0000"/>
                </a:solidFill>
              </a:rPr>
              <a:t>INDUCTIVE STEP: </a:t>
            </a:r>
            <a:r>
              <a:rPr lang="en-US" dirty="0" smtClean="0"/>
              <a:t>The inductive hypothesis is that </a:t>
            </a:r>
            <a:r>
              <a:rPr lang="en-US" i="1" dirty="0" smtClean="0"/>
              <a:t>power</a:t>
            </a:r>
            <a:r>
              <a:rPr lang="en-US" dirty="0" smtClean="0"/>
              <a:t>(</a:t>
            </a:r>
            <a:r>
              <a:rPr lang="en-US" i="1" dirty="0" err="1" smtClean="0"/>
              <a:t>a</a:t>
            </a:r>
            <a:r>
              <a:rPr lang="en-US" dirty="0" err="1" smtClean="0"/>
              <a:t>,</a:t>
            </a:r>
            <a:r>
              <a:rPr lang="en-US" i="1" dirty="0" err="1" smtClean="0">
                <a:ea typeface="Cambria Math" pitchFamily="18" charset="0"/>
              </a:rPr>
              <a:t>k</a:t>
            </a:r>
            <a:r>
              <a:rPr lang="en-US" dirty="0" smtClean="0"/>
              <a:t>) = </a:t>
            </a:r>
            <a:r>
              <a:rPr lang="en-US" i="1" dirty="0" err="1" smtClean="0"/>
              <a:t>a</a:t>
            </a:r>
            <a:r>
              <a:rPr lang="en-US" i="1" baseline="30000" dirty="0" err="1" smtClean="0"/>
              <a:t>k</a:t>
            </a:r>
            <a:r>
              <a:rPr lang="en-US" dirty="0" smtClean="0"/>
              <a:t>, for all          </a:t>
            </a:r>
            <a:r>
              <a:rPr lang="en-US" i="1" dirty="0" smtClean="0"/>
              <a:t>a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≠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lang="en-US" dirty="0" smtClean="0"/>
              <a:t>. Assuming the inductive hypothesis, the algorithm correctly computes </a:t>
            </a:r>
            <a:r>
              <a:rPr lang="en-US" i="1" dirty="0" smtClean="0"/>
              <a:t>a</a:t>
            </a:r>
            <a:r>
              <a:rPr lang="en-US" i="1" baseline="30000" dirty="0" smtClean="0"/>
              <a:t>k+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, since</a:t>
            </a:r>
          </a:p>
          <a:p>
            <a:pPr>
              <a:buNone/>
            </a:pPr>
            <a:r>
              <a:rPr lang="en-US" dirty="0" smtClean="0"/>
              <a:t>                    </a:t>
            </a:r>
            <a:r>
              <a:rPr lang="en-US" i="1" dirty="0" smtClean="0"/>
              <a:t>power</a:t>
            </a:r>
            <a:r>
              <a:rPr lang="en-US" dirty="0" smtClean="0"/>
              <a:t>(</a:t>
            </a:r>
            <a:r>
              <a:rPr lang="en-US" i="1" dirty="0" err="1" smtClean="0"/>
              <a:t>a</a:t>
            </a:r>
            <a:r>
              <a:rPr lang="en-US" dirty="0" err="1" smtClean="0"/>
              <a:t>,</a:t>
            </a:r>
            <a:r>
              <a:rPr lang="en-US" i="1" dirty="0" err="1" smtClean="0">
                <a:ea typeface="Cambria Math" pitchFamily="18" charset="0"/>
              </a:rPr>
              <a:t>k</a:t>
            </a:r>
            <a:r>
              <a:rPr lang="en-US" i="1" dirty="0" smtClean="0">
                <a:ea typeface="Cambria Math" pitchFamily="18" charset="0"/>
              </a:rPr>
              <a:t> +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) =</a:t>
            </a:r>
            <a:r>
              <a:rPr lang="en-US" sz="2800" i="1" dirty="0" smtClean="0"/>
              <a:t> </a:t>
            </a:r>
            <a:r>
              <a:rPr lang="en-US" i="1" dirty="0" smtClean="0"/>
              <a:t>a</a:t>
            </a:r>
            <a:r>
              <a:rPr lang="en-US" i="1" dirty="0" smtClean="0">
                <a:latin typeface="Cambria Math"/>
                <a:ea typeface="Cambria Math"/>
              </a:rPr>
              <a:t>∙ </a:t>
            </a:r>
            <a:r>
              <a:rPr lang="en-US" i="1" dirty="0" smtClean="0"/>
              <a:t>power </a:t>
            </a:r>
            <a:r>
              <a:rPr lang="en-US" dirty="0" smtClean="0">
                <a:ea typeface="Cambria Math"/>
              </a:rPr>
              <a:t>(</a:t>
            </a:r>
            <a:r>
              <a:rPr lang="en-US" i="1" dirty="0" smtClean="0">
                <a:ea typeface="Cambria Math"/>
              </a:rPr>
              <a:t>a, k</a:t>
            </a:r>
            <a:r>
              <a:rPr lang="en-US" dirty="0" smtClean="0">
                <a:ea typeface="Cambria Math" pitchFamily="18" charset="0"/>
              </a:rPr>
              <a:t>) =</a:t>
            </a:r>
            <a:r>
              <a:rPr lang="en-US" i="1" dirty="0" smtClean="0"/>
              <a:t> a</a:t>
            </a:r>
            <a:r>
              <a:rPr lang="en-US" i="1" dirty="0" smtClean="0">
                <a:latin typeface="Cambria Math"/>
                <a:ea typeface="Cambria Math"/>
              </a:rPr>
              <a:t>∙ </a:t>
            </a:r>
            <a:r>
              <a:rPr lang="en-US" i="1" dirty="0" err="1" smtClean="0"/>
              <a:t>a</a:t>
            </a:r>
            <a:r>
              <a:rPr lang="en-US" i="1" baseline="30000" dirty="0" err="1" smtClean="0"/>
              <a:t>k</a:t>
            </a:r>
            <a:r>
              <a:rPr lang="en-US" dirty="0" smtClean="0"/>
              <a:t> =</a:t>
            </a:r>
            <a:r>
              <a:rPr lang="en-US" sz="2800" i="1" dirty="0" smtClean="0"/>
              <a:t> </a:t>
            </a:r>
            <a:r>
              <a:rPr lang="en-US" i="1" dirty="0" smtClean="0"/>
              <a:t>a</a:t>
            </a:r>
            <a:r>
              <a:rPr lang="en-US" i="1" baseline="30000" dirty="0" smtClean="0"/>
              <a:t>k+</a:t>
            </a:r>
            <a:r>
              <a:rPr lang="en-US" baseline="30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.</a:t>
            </a:r>
          </a:p>
          <a:p>
            <a:pPr>
              <a:buNone/>
            </a:pPr>
            <a:r>
              <a:rPr lang="en-US" dirty="0" smtClean="0"/>
              <a:t>     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600200" y="2971800"/>
            <a:ext cx="5791200" cy="11430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>
            <a:normAutofit/>
          </a:bodyPr>
          <a:lstStyle/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1400" b="1" dirty="0" smtClean="0"/>
              <a:t>procedure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1400" i="1" dirty="0" smtClean="0"/>
              <a:t>power</a:t>
            </a:r>
            <a:r>
              <a:rPr kumimoji="0" lang="en-US" sz="1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lang="en-US" sz="1400" i="1" noProof="0" dirty="0" smtClean="0"/>
              <a:t>a</a:t>
            </a:r>
            <a:r>
              <a:rPr lang="en-US" sz="1400" dirty="0" smtClean="0"/>
              <a:t>:</a:t>
            </a:r>
            <a:r>
              <a:rPr lang="en-US" sz="1400" i="1" dirty="0" smtClean="0"/>
              <a:t> </a:t>
            </a:r>
            <a:r>
              <a:rPr lang="en-US" sz="1400" dirty="0" smtClean="0"/>
              <a:t>nonzero</a:t>
            </a:r>
            <a:r>
              <a:rPr lang="en-US" sz="1400" i="1" dirty="0" smtClean="0"/>
              <a:t> </a:t>
            </a:r>
            <a:r>
              <a:rPr lang="en-US" sz="1400" dirty="0" smtClean="0"/>
              <a:t>real number</a:t>
            </a:r>
            <a:r>
              <a:rPr lang="en-US" sz="1400" i="1" dirty="0" smtClean="0"/>
              <a:t>, n</a:t>
            </a:r>
            <a:r>
              <a:rPr lang="en-US" sz="1400" dirty="0" smtClean="0"/>
              <a:t>:</a:t>
            </a:r>
            <a:r>
              <a:rPr lang="en-US" sz="1400" i="1" dirty="0" smtClean="0"/>
              <a:t> </a:t>
            </a:r>
            <a:r>
              <a:rPr lang="en-US" sz="1400" dirty="0" smtClean="0"/>
              <a:t>nonnegative integer</a:t>
            </a:r>
            <a:r>
              <a:rPr kumimoji="0" lang="en-US" sz="1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1400" b="1" dirty="0" smtClean="0"/>
              <a:t>if </a:t>
            </a:r>
            <a:r>
              <a:rPr lang="en-US" sz="1400" dirty="0" smtClean="0"/>
              <a:t> </a:t>
            </a:r>
            <a:r>
              <a:rPr lang="en-US" sz="1400" i="1" dirty="0" smtClean="0"/>
              <a:t>n</a:t>
            </a:r>
            <a:r>
              <a:rPr kumimoji="0" lang="en-US" sz="1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</a:t>
            </a:r>
            <a:r>
              <a:rPr lang="en-US" sz="1400" dirty="0" smtClean="0">
                <a:latin typeface="Cambria Math" pitchFamily="18" charset="0"/>
                <a:ea typeface="Cambria Math" pitchFamily="18" charset="0"/>
              </a:rPr>
              <a:t>0</a:t>
            </a:r>
            <a:r>
              <a:rPr kumimoji="0" lang="en-US" sz="1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 </a:t>
            </a:r>
            <a:r>
              <a:rPr kumimoji="0" lang="en-US" sz="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then</a:t>
            </a:r>
            <a:r>
              <a:rPr kumimoji="0" lang="en-US" sz="14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 return </a:t>
            </a:r>
            <a:r>
              <a:rPr kumimoji="0" lang="en-US" sz="140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1</a:t>
            </a:r>
          </a:p>
          <a:p>
            <a:pPr marL="27432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1400" b="1" dirty="0" smtClean="0"/>
              <a:t>else </a:t>
            </a:r>
            <a:r>
              <a:rPr lang="en-US" sz="1400" dirty="0" smtClean="0"/>
              <a:t> </a:t>
            </a:r>
            <a:r>
              <a:rPr lang="en-US" sz="1400" b="1" dirty="0" smtClean="0">
                <a:latin typeface="Cambria Math" pitchFamily="18" charset="0"/>
                <a:ea typeface="Cambria Math" pitchFamily="18" charset="0"/>
              </a:rPr>
              <a:t>return </a:t>
            </a:r>
            <a:r>
              <a:rPr lang="en-US" sz="1400" i="1" dirty="0" smtClean="0"/>
              <a:t>a</a:t>
            </a:r>
            <a:r>
              <a:rPr lang="en-US" sz="1400" i="1" dirty="0" smtClean="0">
                <a:latin typeface="Cambria Math"/>
                <a:ea typeface="Cambria Math"/>
              </a:rPr>
              <a:t>∙ </a:t>
            </a:r>
            <a:r>
              <a:rPr lang="en-US" sz="1400" i="1" dirty="0" smtClean="0"/>
              <a:t>power </a:t>
            </a:r>
            <a:r>
              <a:rPr lang="en-US" sz="1400" dirty="0" smtClean="0">
                <a:ea typeface="Cambria Math"/>
              </a:rPr>
              <a:t>(</a:t>
            </a:r>
            <a:r>
              <a:rPr lang="en-US" sz="1400" i="1" dirty="0" smtClean="0">
                <a:ea typeface="Cambria Math"/>
              </a:rPr>
              <a:t>a, n</a:t>
            </a:r>
            <a:r>
              <a:rPr lang="en-US" sz="1400" i="1" dirty="0" smtClean="0">
                <a:latin typeface="Cambria Math"/>
                <a:ea typeface="Cambria Math"/>
              </a:rPr>
              <a:t> − </a:t>
            </a:r>
            <a:r>
              <a:rPr lang="en-US" sz="14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sz="1400" dirty="0" smtClean="0">
                <a:ea typeface="Cambria Math" pitchFamily="18" charset="0"/>
              </a:rPr>
              <a:t>)</a:t>
            </a:r>
            <a:endParaRPr lang="en-US" sz="1400" i="1" dirty="0" smtClean="0">
              <a:ea typeface="Cambria Math" pitchFamily="18" charset="0"/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1400" noProof="0" dirty="0" smtClean="0">
                <a:ea typeface="Cambria Math" pitchFamily="18" charset="0"/>
              </a:rPr>
              <a:t>{output is </a:t>
            </a:r>
            <a:r>
              <a:rPr lang="en-US" sz="1400" i="1" dirty="0" smtClean="0"/>
              <a:t>a</a:t>
            </a:r>
            <a:r>
              <a:rPr lang="en-US" sz="1400" i="1" baseline="30000" dirty="0" smtClean="0"/>
              <a:t>n</a:t>
            </a:r>
            <a:r>
              <a:rPr lang="en-US" sz="1400" dirty="0" smtClean="0"/>
              <a:t>}</a:t>
            </a:r>
            <a:endParaRPr lang="en-US" sz="1400" noProof="0" dirty="0" smtClean="0">
              <a:ea typeface="Cambria Math" pitchFamily="18" charset="0"/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endParaRPr lang="en-US" sz="4800" noProof="0" dirty="0" smtClean="0">
              <a:ea typeface="Cambria Math" pitchFamily="18" charset="0"/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endParaRPr kumimoji="0" lang="en-US" sz="480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Cambria Math" pitchFamily="18" charset="0"/>
            </a:endParaRPr>
          </a:p>
        </p:txBody>
      </p:sp>
      <p:sp>
        <p:nvSpPr>
          <p:cNvPr id="5" name="Isosceles Triangle 4"/>
          <p:cNvSpPr/>
          <p:nvPr/>
        </p:nvSpPr>
        <p:spPr>
          <a:xfrm rot="5400000" flipH="1" flipV="1">
            <a:off x="8572500" y="5600700"/>
            <a:ext cx="228600" cy="152400"/>
          </a:xfrm>
          <a:prstGeom prst="triangl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aseline="30000" dirty="0" smtClean="0">
                <a:latin typeface="Cambria Math"/>
                <a:ea typeface="Cambria Math"/>
              </a:rPr>
              <a:t>−2 </a:t>
            </a:r>
            <a:r>
              <a:rPr lang="en-US" dirty="0" smtClean="0">
                <a:ea typeface="Cambria Math"/>
              </a:rPr>
              <a:t>.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Merge Sort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Merge Sort </a:t>
            </a:r>
            <a:r>
              <a:rPr lang="en-US" dirty="0" smtClean="0"/>
              <a:t>works by iteratively splitting a list (with an even number of elements) into two </a:t>
            </a:r>
            <a:r>
              <a:rPr lang="en-US" dirty="0" err="1" smtClean="0"/>
              <a:t>sublists</a:t>
            </a:r>
            <a:r>
              <a:rPr lang="en-US" dirty="0" smtClean="0"/>
              <a:t> of equal length until each </a:t>
            </a:r>
            <a:r>
              <a:rPr lang="en-US" dirty="0" err="1" smtClean="0"/>
              <a:t>sublist</a:t>
            </a:r>
            <a:r>
              <a:rPr lang="en-US" dirty="0" smtClean="0"/>
              <a:t> has one element.</a:t>
            </a:r>
          </a:p>
          <a:p>
            <a:r>
              <a:rPr lang="en-US" dirty="0" smtClean="0"/>
              <a:t>Each </a:t>
            </a:r>
            <a:r>
              <a:rPr lang="en-US" dirty="0" err="1" smtClean="0"/>
              <a:t>sublist</a:t>
            </a:r>
            <a:r>
              <a:rPr lang="en-US" dirty="0" smtClean="0"/>
              <a:t> is represented by a balanced binary tree.</a:t>
            </a:r>
          </a:p>
          <a:p>
            <a:r>
              <a:rPr lang="en-US" dirty="0" smtClean="0"/>
              <a:t>At each step a pair of </a:t>
            </a:r>
            <a:r>
              <a:rPr lang="en-US" dirty="0" err="1" smtClean="0"/>
              <a:t>sublists</a:t>
            </a:r>
            <a:r>
              <a:rPr lang="en-US" dirty="0" smtClean="0"/>
              <a:t> is successively merged into a list with the elements in increasing order. The process ends when all the </a:t>
            </a:r>
            <a:r>
              <a:rPr lang="en-US" dirty="0" err="1" smtClean="0"/>
              <a:t>sublists</a:t>
            </a:r>
            <a:r>
              <a:rPr lang="en-US" dirty="0" smtClean="0"/>
              <a:t> have been merged.</a:t>
            </a:r>
          </a:p>
          <a:p>
            <a:r>
              <a:rPr lang="en-US" dirty="0" smtClean="0"/>
              <a:t>The succession of merged lists is represented by a binary tree.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Merge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Use merge sort to put the list</a:t>
            </a:r>
          </a:p>
          <a:p>
            <a:pPr>
              <a:buNone/>
            </a:pPr>
            <a:r>
              <a:rPr lang="en-US" dirty="0" smtClean="0"/>
              <a:t>          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8,2,4,6,9,7,10, 1, 5, 3</a:t>
            </a:r>
          </a:p>
          <a:p>
            <a:pPr>
              <a:buNone/>
            </a:pPr>
            <a:r>
              <a:rPr lang="en-US" dirty="0" smtClean="0"/>
              <a:t>       into increasing order.</a:t>
            </a:r>
          </a:p>
          <a:p>
            <a:pPr>
              <a:buNone/>
            </a:pPr>
            <a:r>
              <a:rPr lang="en-US" b="1" dirty="0" smtClean="0"/>
              <a:t>    Solution</a:t>
            </a:r>
            <a:r>
              <a:rPr lang="en-US" dirty="0" smtClean="0"/>
              <a:t>:</a:t>
            </a:r>
            <a:endParaRPr lang="en-US" dirty="0"/>
          </a:p>
        </p:txBody>
      </p:sp>
      <p:pic>
        <p:nvPicPr>
          <p:cNvPr id="4" name="Picture 3" descr="04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24400" y="2743200"/>
            <a:ext cx="3305556" cy="3546348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Recursive Merge Sort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Construct a recursive merge sort algorithm. </a:t>
            </a:r>
          </a:p>
          <a:p>
            <a:pPr>
              <a:buNone/>
            </a:pPr>
            <a:r>
              <a:rPr lang="en-US" sz="2800" b="1" dirty="0" smtClean="0"/>
              <a:t>   Solution</a:t>
            </a:r>
            <a:r>
              <a:rPr lang="en-US" sz="2800" dirty="0" smtClean="0"/>
              <a:t>: Begin with the list of </a:t>
            </a:r>
            <a:r>
              <a:rPr lang="en-US" sz="2800" i="1" dirty="0" smtClean="0"/>
              <a:t>n</a:t>
            </a:r>
            <a:r>
              <a:rPr lang="en-US" sz="2800" dirty="0" smtClean="0"/>
              <a:t> elements </a:t>
            </a:r>
            <a:r>
              <a:rPr lang="en-US" sz="2800" i="1" dirty="0" smtClean="0"/>
              <a:t>L</a:t>
            </a:r>
            <a:r>
              <a:rPr lang="en-US" sz="2800" dirty="0" smtClean="0"/>
              <a:t>.</a:t>
            </a:r>
            <a:endParaRPr lang="en-US" sz="20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1066800" y="3124200"/>
            <a:ext cx="6781800" cy="25146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>
            <a:normAutofit fontScale="25000" lnSpcReduction="20000"/>
          </a:bodyPr>
          <a:lstStyle/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7200" b="1" dirty="0" smtClean="0"/>
              <a:t>procedure</a:t>
            </a:r>
            <a:r>
              <a:rPr kumimoji="0" 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7200" i="1" noProof="0" dirty="0" smtClean="0"/>
              <a:t> </a:t>
            </a:r>
            <a:r>
              <a:rPr lang="en-US" sz="7200" i="1" noProof="0" dirty="0" err="1" smtClean="0"/>
              <a:t>mergesort</a:t>
            </a:r>
            <a:r>
              <a:rPr kumimoji="0" lang="en-US" sz="7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lang="en-US" sz="7200" i="1" noProof="0" dirty="0" smtClean="0"/>
              <a:t>L = </a:t>
            </a:r>
            <a:r>
              <a:rPr lang="en-US" sz="7200" i="1" dirty="0" smtClean="0"/>
              <a:t>a</a:t>
            </a:r>
            <a:r>
              <a:rPr lang="en-US" sz="7200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sz="7200" dirty="0" smtClean="0">
                <a:latin typeface="Cambria Math" pitchFamily="18" charset="0"/>
                <a:ea typeface="Cambria Math" pitchFamily="18" charset="0"/>
              </a:rPr>
              <a:t>, </a:t>
            </a:r>
            <a:r>
              <a:rPr lang="en-US" sz="7200" i="1" dirty="0" smtClean="0"/>
              <a:t>a</a:t>
            </a:r>
            <a:r>
              <a:rPr lang="en-US" sz="7200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7200" dirty="0" smtClean="0">
                <a:latin typeface="Cambria Math" pitchFamily="18" charset="0"/>
                <a:ea typeface="Cambria Math" pitchFamily="18" charset="0"/>
              </a:rPr>
              <a:t>,…,</a:t>
            </a:r>
            <a:r>
              <a:rPr lang="en-US" sz="7200" i="1" dirty="0" smtClean="0">
                <a:ea typeface="Cambria Math" pitchFamily="18" charset="0"/>
              </a:rPr>
              <a:t>a</a:t>
            </a:r>
            <a:r>
              <a:rPr lang="en-US" sz="7200" i="1" baseline="-25000" dirty="0" smtClean="0">
                <a:ea typeface="Cambria Math" pitchFamily="18" charset="0"/>
              </a:rPr>
              <a:t>n</a:t>
            </a:r>
            <a:r>
              <a:rPr lang="en-US" sz="7200" i="1" dirty="0" smtClean="0">
                <a:ea typeface="Cambria Math" pitchFamily="18" charset="0"/>
              </a:rPr>
              <a:t> </a:t>
            </a:r>
            <a:r>
              <a:rPr lang="en-US" sz="7200" dirty="0" smtClean="0">
                <a:latin typeface="Cambria Math"/>
                <a:ea typeface="Cambria Math"/>
              </a:rPr>
              <a:t>)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7200" b="1" dirty="0" smtClean="0"/>
              <a:t>if  </a:t>
            </a:r>
            <a:r>
              <a:rPr lang="en-US" sz="7200" i="1" dirty="0" smtClean="0"/>
              <a:t>n</a:t>
            </a:r>
            <a:r>
              <a:rPr lang="en-US" sz="7200" b="1" dirty="0" smtClean="0"/>
              <a:t> </a:t>
            </a:r>
            <a:r>
              <a:rPr lang="en-US" sz="7200" dirty="0" smtClean="0"/>
              <a:t> &gt; </a:t>
            </a:r>
            <a:r>
              <a:rPr lang="en-US" sz="72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sz="7200" dirty="0" smtClean="0"/>
              <a:t> </a:t>
            </a:r>
            <a:r>
              <a:rPr kumimoji="0" 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then</a:t>
            </a:r>
            <a:r>
              <a:rPr kumimoji="0" lang="en-US" sz="7200" b="1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 </a:t>
            </a:r>
          </a:p>
          <a:p>
            <a:pPr marL="27432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7200" i="1" dirty="0" smtClean="0">
                <a:ea typeface="Cambria Math"/>
              </a:rPr>
              <a:t>         m</a:t>
            </a:r>
            <a:r>
              <a:rPr lang="en-US" sz="7200" dirty="0" smtClean="0">
                <a:latin typeface="Cambria Math"/>
                <a:ea typeface="Cambria Math"/>
              </a:rPr>
              <a:t> := ⌊</a:t>
            </a:r>
            <a:r>
              <a:rPr lang="en-US" sz="7200" i="1" dirty="0" smtClean="0">
                <a:latin typeface="Cambria Math"/>
                <a:ea typeface="Cambria Math"/>
              </a:rPr>
              <a:t>n</a:t>
            </a:r>
            <a:r>
              <a:rPr lang="en-US" sz="7200" dirty="0" smtClean="0">
                <a:latin typeface="Cambria Math"/>
                <a:ea typeface="Cambria Math"/>
              </a:rPr>
              <a:t>/2⌋</a:t>
            </a:r>
            <a:endParaRPr lang="en-US" sz="7200" dirty="0" smtClean="0"/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kumimoji="0" lang="en-US" sz="720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Cambria Math" pitchFamily="18" charset="0"/>
              </a:rPr>
              <a:t>         L</a:t>
            </a:r>
            <a:r>
              <a:rPr kumimoji="0" lang="en-US" sz="7200" u="none" strike="noStrike" kern="120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mbria Math" pitchFamily="18" charset="0"/>
                <a:ea typeface="Cambria Math" pitchFamily="18" charset="0"/>
              </a:rPr>
              <a:t>1</a:t>
            </a:r>
            <a:r>
              <a:rPr kumimoji="0" lang="en-US" sz="720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Cambria Math" pitchFamily="18" charset="0"/>
              </a:rPr>
              <a:t> </a:t>
            </a:r>
            <a:r>
              <a:rPr kumimoji="0" lang="en-US" sz="720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Cambria Math" pitchFamily="18" charset="0"/>
              </a:rPr>
              <a:t>:</a:t>
            </a:r>
            <a:r>
              <a:rPr kumimoji="0" lang="en-US" sz="7200" i="1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Cambria Math" pitchFamily="18" charset="0"/>
              </a:rPr>
              <a:t>= </a:t>
            </a:r>
            <a:r>
              <a:rPr lang="en-US" sz="7200" i="1" dirty="0" smtClean="0"/>
              <a:t>a</a:t>
            </a:r>
            <a:r>
              <a:rPr lang="en-US" sz="7200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sz="7200" dirty="0" smtClean="0">
                <a:latin typeface="Cambria Math" pitchFamily="18" charset="0"/>
                <a:ea typeface="Cambria Math" pitchFamily="18" charset="0"/>
              </a:rPr>
              <a:t>, </a:t>
            </a:r>
            <a:r>
              <a:rPr lang="en-US" sz="7200" i="1" dirty="0" smtClean="0"/>
              <a:t>a</a:t>
            </a:r>
            <a:r>
              <a:rPr lang="en-US" sz="7200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7200" dirty="0" smtClean="0">
                <a:latin typeface="Cambria Math" pitchFamily="18" charset="0"/>
                <a:ea typeface="Cambria Math" pitchFamily="18" charset="0"/>
              </a:rPr>
              <a:t>,…,</a:t>
            </a:r>
            <a:r>
              <a:rPr lang="en-US" sz="7200" i="1" dirty="0" smtClean="0">
                <a:ea typeface="Cambria Math" pitchFamily="18" charset="0"/>
              </a:rPr>
              <a:t>a</a:t>
            </a:r>
            <a:r>
              <a:rPr lang="en-US" sz="7200" i="1" baseline="-25000" dirty="0" smtClean="0">
                <a:ea typeface="Cambria Math" pitchFamily="18" charset="0"/>
              </a:rPr>
              <a:t>m</a:t>
            </a:r>
            <a:r>
              <a:rPr lang="en-US" sz="7200" i="1" dirty="0" smtClean="0">
                <a:ea typeface="Cambria Math" pitchFamily="18" charset="0"/>
              </a:rPr>
              <a:t> 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7200" i="1" dirty="0" smtClean="0">
                <a:ea typeface="Cambria Math" pitchFamily="18" charset="0"/>
              </a:rPr>
              <a:t>         L</a:t>
            </a:r>
            <a:r>
              <a:rPr lang="en-US" sz="7200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7200" i="1" dirty="0" smtClean="0">
                <a:ea typeface="Cambria Math" pitchFamily="18" charset="0"/>
              </a:rPr>
              <a:t> </a:t>
            </a:r>
            <a:r>
              <a:rPr lang="en-US" sz="7200" dirty="0" smtClean="0">
                <a:ea typeface="Cambria Math" pitchFamily="18" charset="0"/>
              </a:rPr>
              <a:t>:</a:t>
            </a:r>
            <a:r>
              <a:rPr lang="en-US" sz="7200" i="1" dirty="0" smtClean="0">
                <a:ea typeface="Cambria Math" pitchFamily="18" charset="0"/>
              </a:rPr>
              <a:t>= </a:t>
            </a:r>
            <a:r>
              <a:rPr lang="en-US" sz="7200" i="1" dirty="0" smtClean="0"/>
              <a:t>a</a:t>
            </a:r>
            <a:r>
              <a:rPr lang="en-US" sz="7200" i="1" baseline="-25000" dirty="0" smtClean="0">
                <a:ea typeface="Cambria Math" pitchFamily="18" charset="0"/>
              </a:rPr>
              <a:t>m</a:t>
            </a:r>
            <a:r>
              <a:rPr lang="en-US" sz="7200" baseline="-25000" dirty="0" smtClean="0">
                <a:latin typeface="Cambria Math" pitchFamily="18" charset="0"/>
                <a:ea typeface="Cambria Math" pitchFamily="18" charset="0"/>
              </a:rPr>
              <a:t>+1</a:t>
            </a:r>
            <a:r>
              <a:rPr lang="en-US" sz="7200" dirty="0" smtClean="0">
                <a:latin typeface="Cambria Math" pitchFamily="18" charset="0"/>
                <a:ea typeface="Cambria Math" pitchFamily="18" charset="0"/>
              </a:rPr>
              <a:t>, </a:t>
            </a:r>
            <a:r>
              <a:rPr lang="en-US" sz="7200" i="1" dirty="0" smtClean="0"/>
              <a:t>a</a:t>
            </a:r>
            <a:r>
              <a:rPr lang="en-US" sz="7200" i="1" baseline="-25000" dirty="0" smtClean="0">
                <a:ea typeface="Cambria Math" pitchFamily="18" charset="0"/>
              </a:rPr>
              <a:t>m</a:t>
            </a:r>
            <a:r>
              <a:rPr lang="en-US" sz="7200" baseline="-25000" dirty="0" smtClean="0">
                <a:latin typeface="Cambria Math" pitchFamily="18" charset="0"/>
                <a:ea typeface="Cambria Math" pitchFamily="18" charset="0"/>
              </a:rPr>
              <a:t>+2</a:t>
            </a:r>
            <a:r>
              <a:rPr lang="en-US" sz="7200" dirty="0" smtClean="0">
                <a:latin typeface="Cambria Math" pitchFamily="18" charset="0"/>
                <a:ea typeface="Cambria Math" pitchFamily="18" charset="0"/>
              </a:rPr>
              <a:t>,…,</a:t>
            </a:r>
            <a:r>
              <a:rPr lang="en-US" sz="7200" i="1" dirty="0" smtClean="0">
                <a:ea typeface="Cambria Math" pitchFamily="18" charset="0"/>
              </a:rPr>
              <a:t>a</a:t>
            </a:r>
            <a:r>
              <a:rPr lang="en-US" sz="7200" i="1" baseline="-25000" dirty="0" smtClean="0">
                <a:ea typeface="Cambria Math" pitchFamily="18" charset="0"/>
              </a:rPr>
              <a:t>n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7200" i="1" dirty="0" smtClean="0">
                <a:ea typeface="Cambria Math" pitchFamily="18" charset="0"/>
              </a:rPr>
              <a:t>         L</a:t>
            </a:r>
            <a:r>
              <a:rPr lang="en-US" sz="7200" baseline="-25000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7200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sz="7200" i="1" dirty="0" smtClean="0">
                <a:ea typeface="Cambria Math" pitchFamily="18" charset="0"/>
              </a:rPr>
              <a:t> </a:t>
            </a:r>
            <a:r>
              <a:rPr lang="en-US" sz="7200" dirty="0" smtClean="0">
                <a:ea typeface="Cambria Math" pitchFamily="18" charset="0"/>
              </a:rPr>
              <a:t>:</a:t>
            </a:r>
            <a:r>
              <a:rPr lang="en-US" sz="7200" i="1" dirty="0" smtClean="0">
                <a:ea typeface="Cambria Math" pitchFamily="18" charset="0"/>
              </a:rPr>
              <a:t>= merge</a:t>
            </a:r>
            <a:r>
              <a:rPr lang="en-US" sz="7200" dirty="0" smtClean="0">
                <a:ea typeface="Cambria Math" pitchFamily="18" charset="0"/>
              </a:rPr>
              <a:t>(</a:t>
            </a:r>
            <a:r>
              <a:rPr lang="en-US" sz="7200" i="1" dirty="0" err="1" smtClean="0">
                <a:ea typeface="Cambria Math" pitchFamily="18" charset="0"/>
              </a:rPr>
              <a:t>mergesort</a:t>
            </a:r>
            <a:r>
              <a:rPr lang="en-US" sz="7200" dirty="0" smtClean="0">
                <a:ea typeface="Cambria Math" pitchFamily="18" charset="0"/>
              </a:rPr>
              <a:t>(</a:t>
            </a:r>
            <a:r>
              <a:rPr lang="en-US" sz="7200" i="1" dirty="0" smtClean="0">
                <a:ea typeface="Cambria Math" pitchFamily="18" charset="0"/>
              </a:rPr>
              <a:t>L</a:t>
            </a:r>
            <a:r>
              <a:rPr lang="en-US" sz="7200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sz="7200" dirty="0" smtClean="0">
                <a:ea typeface="Cambria Math" pitchFamily="18" charset="0"/>
              </a:rPr>
              <a:t>)</a:t>
            </a:r>
            <a:r>
              <a:rPr lang="en-US" sz="7200" i="1" dirty="0" smtClean="0">
                <a:ea typeface="Cambria Math" pitchFamily="18" charset="0"/>
              </a:rPr>
              <a:t>, </a:t>
            </a:r>
            <a:r>
              <a:rPr lang="en-US" sz="7200" i="1" dirty="0" err="1" smtClean="0">
                <a:ea typeface="Cambria Math" pitchFamily="18" charset="0"/>
              </a:rPr>
              <a:t>mergesort</a:t>
            </a:r>
            <a:r>
              <a:rPr lang="en-US" sz="7200" dirty="0" smtClean="0">
                <a:ea typeface="Cambria Math" pitchFamily="18" charset="0"/>
              </a:rPr>
              <a:t>(</a:t>
            </a:r>
            <a:r>
              <a:rPr lang="en-US" sz="7200" i="1" dirty="0" smtClean="0">
                <a:ea typeface="Cambria Math" pitchFamily="18" charset="0"/>
              </a:rPr>
              <a:t>L</a:t>
            </a:r>
            <a:r>
              <a:rPr lang="en-US" sz="7200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7200" i="1" dirty="0" smtClean="0">
                <a:ea typeface="Cambria Math" pitchFamily="18" charset="0"/>
              </a:rPr>
              <a:t> </a:t>
            </a:r>
            <a:r>
              <a:rPr lang="en-US" sz="7200" dirty="0" smtClean="0">
                <a:ea typeface="Cambria Math" pitchFamily="18" charset="0"/>
              </a:rPr>
              <a:t>))</a:t>
            </a:r>
            <a:endParaRPr kumimoji="0" lang="en-US" sz="720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Cambria Math" pitchFamily="18" charset="0"/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7200" noProof="0" dirty="0" smtClean="0">
                <a:ea typeface="Cambria Math" pitchFamily="18" charset="0"/>
              </a:rPr>
              <a:t>{</a:t>
            </a:r>
            <a:r>
              <a:rPr lang="en-US" sz="7200" i="1" noProof="0" dirty="0" smtClean="0">
                <a:ea typeface="Cambria Math" pitchFamily="18" charset="0"/>
              </a:rPr>
              <a:t>L</a:t>
            </a:r>
            <a:r>
              <a:rPr lang="en-US" sz="7200" noProof="0" dirty="0" smtClean="0">
                <a:ea typeface="Cambria Math" pitchFamily="18" charset="0"/>
              </a:rPr>
              <a:t> is now sorted into elements in increasing order}</a:t>
            </a:r>
            <a:endParaRPr kumimoji="0" lang="en-US" sz="720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Cambria Math" pitchFamily="18" charset="0"/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</a:pPr>
            <a:endParaRPr lang="en-US" sz="2600" i="1" baseline="-25000" dirty="0" smtClean="0"/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</a:pPr>
            <a:endParaRPr kumimoji="0" lang="en-US" sz="26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 Math" pitchFamily="18" charset="0"/>
              <a:ea typeface="Cambria Math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endParaRPr kumimoji="0" lang="en-US" sz="26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91400" y="63246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continued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→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029200" y="3581400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Assignment: Implement this algorithm.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Merge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Subroutine </a:t>
            </a:r>
            <a:r>
              <a:rPr lang="en-US" i="1" dirty="0" smtClean="0"/>
              <a:t>merge</a:t>
            </a:r>
            <a:r>
              <a:rPr lang="en-US" dirty="0" smtClean="0"/>
              <a:t>, which merges two sorted lists.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b="1" dirty="0" smtClean="0"/>
              <a:t>   Complexity of Merge</a:t>
            </a:r>
            <a:r>
              <a:rPr lang="en-US" dirty="0" smtClean="0"/>
              <a:t>: Two sorted lists with </a:t>
            </a:r>
            <a:r>
              <a:rPr lang="en-US" i="1" dirty="0" smtClean="0"/>
              <a:t>m</a:t>
            </a:r>
            <a:r>
              <a:rPr lang="en-US" dirty="0" smtClean="0"/>
              <a:t> elements and </a:t>
            </a:r>
            <a:r>
              <a:rPr lang="en-US" i="1" dirty="0" smtClean="0"/>
              <a:t>n</a:t>
            </a:r>
            <a:r>
              <a:rPr lang="en-US" dirty="0" smtClean="0"/>
              <a:t> elements can be merged into a sorted list using no more than </a:t>
            </a:r>
            <a:r>
              <a:rPr lang="en-US" i="1" dirty="0" smtClean="0"/>
              <a:t>m</a:t>
            </a:r>
            <a:r>
              <a:rPr lang="en-US" dirty="0" smtClean="0"/>
              <a:t> + </a:t>
            </a:r>
            <a:r>
              <a:rPr lang="en-US" i="1" dirty="0" smtClean="0"/>
              <a:t>n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</a:t>
            </a:r>
            <a:r>
              <a:rPr lang="en-US" dirty="0" smtClean="0"/>
              <a:t>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dirty="0" smtClean="0"/>
              <a:t> comparisons.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066800" y="2438400"/>
            <a:ext cx="7391400" cy="2514600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vert="horz">
            <a:normAutofit fontScale="25000" lnSpcReduction="20000"/>
          </a:bodyPr>
          <a:lstStyle/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7200" b="1" dirty="0" smtClean="0"/>
              <a:t>procedure</a:t>
            </a:r>
            <a:r>
              <a:rPr kumimoji="0" lang="en-US" sz="7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US" sz="7200" i="1" noProof="0" dirty="0" smtClean="0"/>
              <a:t> merge</a:t>
            </a:r>
            <a:r>
              <a:rPr kumimoji="0" lang="en-US" sz="720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lang="en-US" sz="7200" i="1" dirty="0" smtClean="0">
                <a:ea typeface="Cambria Math" pitchFamily="18" charset="0"/>
              </a:rPr>
              <a:t>L</a:t>
            </a:r>
            <a:r>
              <a:rPr lang="en-US" sz="7200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sz="7200" i="1" dirty="0" smtClean="0"/>
              <a:t>, </a:t>
            </a:r>
            <a:r>
              <a:rPr lang="en-US" sz="7200" i="1" dirty="0" smtClean="0">
                <a:ea typeface="Cambria Math" pitchFamily="18" charset="0"/>
              </a:rPr>
              <a:t>L</a:t>
            </a:r>
            <a:r>
              <a:rPr lang="en-US" sz="7200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7200" i="1" dirty="0" smtClean="0"/>
              <a:t> </a:t>
            </a:r>
            <a:r>
              <a:rPr lang="en-US" sz="7200" dirty="0" smtClean="0"/>
              <a:t>:</a:t>
            </a:r>
            <a:r>
              <a:rPr lang="en-US" sz="7200" dirty="0" smtClean="0">
                <a:ea typeface="Cambria Math" pitchFamily="18" charset="0"/>
              </a:rPr>
              <a:t>sorted lists</a:t>
            </a:r>
            <a:r>
              <a:rPr lang="en-US" sz="7200" dirty="0" smtClean="0">
                <a:latin typeface="Cambria Math"/>
                <a:ea typeface="Cambria Math"/>
              </a:rPr>
              <a:t>)</a:t>
            </a: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7200" i="1" dirty="0" smtClean="0">
                <a:ea typeface="Cambria Math" pitchFamily="18" charset="0"/>
              </a:rPr>
              <a:t>L </a:t>
            </a:r>
            <a:r>
              <a:rPr lang="en-US" sz="7200" dirty="0" smtClean="0">
                <a:ea typeface="Cambria Math" pitchFamily="18" charset="0"/>
              </a:rPr>
              <a:t>:= empty list</a:t>
            </a:r>
            <a:endParaRPr lang="en-US" sz="7200" dirty="0" smtClean="0">
              <a:latin typeface="Cambria Math"/>
              <a:ea typeface="Cambria Math"/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7200" b="1" dirty="0" smtClean="0"/>
              <a:t>while </a:t>
            </a:r>
            <a:r>
              <a:rPr lang="en-US" sz="7200" i="1" dirty="0" smtClean="0">
                <a:ea typeface="Cambria Math" pitchFamily="18" charset="0"/>
              </a:rPr>
              <a:t>L</a:t>
            </a:r>
            <a:r>
              <a:rPr lang="en-US" sz="7200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sz="7200" dirty="0" smtClean="0"/>
              <a:t>  and </a:t>
            </a:r>
            <a:r>
              <a:rPr lang="en-US" sz="7200" i="1" dirty="0" smtClean="0">
                <a:ea typeface="Cambria Math" pitchFamily="18" charset="0"/>
              </a:rPr>
              <a:t>L</a:t>
            </a:r>
            <a:r>
              <a:rPr lang="en-US" sz="7200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7200" dirty="0" smtClean="0"/>
              <a:t>  are both nonempty</a:t>
            </a:r>
            <a:endParaRPr kumimoji="0" lang="en-US" sz="7200" b="1" i="0" u="none" strike="noStrike" kern="1200" cap="none" spc="0" normalizeH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 Math" pitchFamily="18" charset="0"/>
              <a:ea typeface="Cambria Math" pitchFamily="18" charset="0"/>
            </a:endParaRPr>
          </a:p>
          <a:p>
            <a:pPr marL="27432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7200" i="1" dirty="0" smtClean="0">
                <a:ea typeface="Cambria Math"/>
              </a:rPr>
              <a:t>     </a:t>
            </a:r>
            <a:r>
              <a:rPr lang="en-US" sz="7200" dirty="0" smtClean="0">
                <a:ea typeface="Cambria Math"/>
              </a:rPr>
              <a:t>remove smaller of first elements of </a:t>
            </a:r>
            <a:r>
              <a:rPr lang="en-US" sz="7200" i="1" dirty="0" smtClean="0">
                <a:ea typeface="Cambria Math" pitchFamily="18" charset="0"/>
              </a:rPr>
              <a:t>L</a:t>
            </a:r>
            <a:r>
              <a:rPr lang="en-US" sz="7200" baseline="-250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sz="7200" dirty="0" smtClean="0">
                <a:ea typeface="Cambria Math"/>
              </a:rPr>
              <a:t> and </a:t>
            </a:r>
            <a:r>
              <a:rPr lang="en-US" sz="7200" i="1" dirty="0" smtClean="0">
                <a:ea typeface="Cambria Math" pitchFamily="18" charset="0"/>
              </a:rPr>
              <a:t>L</a:t>
            </a:r>
            <a:r>
              <a:rPr lang="en-US" sz="7200" baseline="-25000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sz="7200" dirty="0" smtClean="0">
                <a:ea typeface="Cambria Math"/>
              </a:rPr>
              <a:t> from its list; </a:t>
            </a:r>
          </a:p>
          <a:p>
            <a:pPr marL="27432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7200" dirty="0" smtClean="0">
                <a:ea typeface="Cambria Math"/>
              </a:rPr>
              <a:t>             put at the right end of </a:t>
            </a:r>
            <a:r>
              <a:rPr lang="en-US" sz="7200" i="1" dirty="0" smtClean="0">
                <a:ea typeface="Cambria Math" pitchFamily="18" charset="0"/>
              </a:rPr>
              <a:t>L</a:t>
            </a:r>
          </a:p>
          <a:p>
            <a:pPr marL="27432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7200" i="1" dirty="0" smtClean="0">
                <a:ea typeface="Cambria Math" pitchFamily="18" charset="0"/>
              </a:rPr>
              <a:t>     </a:t>
            </a:r>
            <a:r>
              <a:rPr lang="en-US" sz="7200" b="1" dirty="0" smtClean="0">
                <a:ea typeface="Cambria Math" pitchFamily="18" charset="0"/>
              </a:rPr>
              <a:t>if </a:t>
            </a:r>
            <a:r>
              <a:rPr lang="en-US" sz="7200" dirty="0" smtClean="0">
                <a:ea typeface="Cambria Math" pitchFamily="18" charset="0"/>
              </a:rPr>
              <a:t>this removal makes one list empty </a:t>
            </a:r>
          </a:p>
          <a:p>
            <a:pPr marL="27432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7200" b="1" dirty="0" smtClean="0">
                <a:ea typeface="Cambria Math" pitchFamily="18" charset="0"/>
              </a:rPr>
              <a:t>         then</a:t>
            </a:r>
            <a:r>
              <a:rPr lang="en-US" sz="7200" dirty="0" smtClean="0">
                <a:ea typeface="Cambria Math" pitchFamily="18" charset="0"/>
              </a:rPr>
              <a:t> remove all elements from the other list and append them to L</a:t>
            </a:r>
            <a:endParaRPr lang="en-US" sz="7200" dirty="0" smtClean="0"/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  <a:defRPr/>
            </a:pPr>
            <a:r>
              <a:rPr lang="en-US" sz="7200" b="1" dirty="0" smtClean="0">
                <a:ea typeface="Cambria Math" pitchFamily="18" charset="0"/>
              </a:rPr>
              <a:t>return</a:t>
            </a:r>
            <a:r>
              <a:rPr lang="en-US" sz="7200" i="1" dirty="0" smtClean="0">
                <a:ea typeface="Cambria Math" pitchFamily="18" charset="0"/>
              </a:rPr>
              <a:t> L </a:t>
            </a:r>
            <a:r>
              <a:rPr lang="en-US" sz="7200" noProof="0" dirty="0" smtClean="0">
                <a:ea typeface="Cambria Math" pitchFamily="18" charset="0"/>
              </a:rPr>
              <a:t>{</a:t>
            </a:r>
            <a:r>
              <a:rPr lang="en-US" sz="7200" i="1" noProof="0" dirty="0" smtClean="0">
                <a:ea typeface="Cambria Math" pitchFamily="18" charset="0"/>
              </a:rPr>
              <a:t>L</a:t>
            </a:r>
            <a:r>
              <a:rPr lang="en-US" sz="7200" noProof="0" dirty="0" smtClean="0">
                <a:ea typeface="Cambria Math" pitchFamily="18" charset="0"/>
              </a:rPr>
              <a:t> is the merged list with the elements in increasing order}</a:t>
            </a:r>
            <a:endParaRPr kumimoji="0" lang="en-US" sz="720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Cambria Math" pitchFamily="18" charset="0"/>
            </a:endParaRPr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</a:pPr>
            <a:endParaRPr lang="en-US" sz="2600" i="1" baseline="-25000" dirty="0" smtClean="0"/>
          </a:p>
          <a:p>
            <a:pPr marL="274320" lvl="0" indent="-274320">
              <a:spcBef>
                <a:spcPct val="20000"/>
              </a:spcBef>
              <a:buClr>
                <a:schemeClr val="accent3"/>
              </a:buClr>
              <a:buSzPct val="95000"/>
            </a:pPr>
            <a:endParaRPr kumimoji="0" lang="en-US" sz="2600" b="0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 </a:t>
            </a: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mbria Math" pitchFamily="18" charset="0"/>
              <a:ea typeface="Cambria Math" pitchFamily="18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</a:t>
            </a:r>
            <a:endParaRPr kumimoji="0" lang="en-US" sz="26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Merging Two Lists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Example</a:t>
            </a:r>
            <a:r>
              <a:rPr lang="en-US" dirty="0" smtClean="0"/>
              <a:t>: Merge the two lists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2,3,5,6</a:t>
            </a:r>
            <a:r>
              <a:rPr lang="en-US" dirty="0" smtClean="0"/>
              <a:t>  and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1,4</a:t>
            </a:r>
            <a:r>
              <a:rPr lang="en-US" dirty="0" smtClean="0"/>
              <a:t>.</a:t>
            </a:r>
          </a:p>
          <a:p>
            <a:pPr>
              <a:buNone/>
            </a:pPr>
            <a:r>
              <a:rPr lang="en-US" b="1" dirty="0" smtClean="0"/>
              <a:t>   Solution</a:t>
            </a:r>
            <a:r>
              <a:rPr lang="en-US" dirty="0" smtClean="0"/>
              <a:t>:</a:t>
            </a:r>
            <a:endParaRPr lang="en-US" dirty="0"/>
          </a:p>
        </p:txBody>
      </p:sp>
      <p:pic>
        <p:nvPicPr>
          <p:cNvPr id="4" name="Picture 3" descr="table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3200400"/>
            <a:ext cx="7445111" cy="2971800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Complexity of Merge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b="1" dirty="0" smtClean="0"/>
              <a:t>   Complexity of Merge Sort</a:t>
            </a:r>
            <a:r>
              <a:rPr lang="en-US" dirty="0" smtClean="0"/>
              <a:t>:  The number of comparisons needed to merge  a list with </a:t>
            </a:r>
            <a:r>
              <a:rPr lang="en-US" i="1" dirty="0" smtClean="0"/>
              <a:t>n</a:t>
            </a:r>
            <a:r>
              <a:rPr lang="en-US" dirty="0" smtClean="0"/>
              <a:t> elements is </a:t>
            </a:r>
            <a:r>
              <a:rPr lang="en-US" i="1" dirty="0" smtClean="0"/>
              <a:t>O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 log </a:t>
            </a:r>
            <a:r>
              <a:rPr lang="en-US" i="1" dirty="0" smtClean="0"/>
              <a:t>n</a:t>
            </a:r>
            <a:r>
              <a:rPr lang="en-US" dirty="0" smtClean="0"/>
              <a:t>).</a:t>
            </a:r>
          </a:p>
          <a:p>
            <a:r>
              <a:rPr lang="en-US" dirty="0" smtClean="0"/>
              <a:t>For simplicity, assume that </a:t>
            </a:r>
            <a:r>
              <a:rPr lang="en-US" i="1" dirty="0" smtClean="0"/>
              <a:t>n</a:t>
            </a:r>
            <a:r>
              <a:rPr lang="en-US" dirty="0" smtClean="0"/>
              <a:t> is a power of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dirty="0" smtClean="0"/>
              <a:t>, say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i="1" baseline="30000" dirty="0" smtClean="0"/>
              <a:t>m</a:t>
            </a:r>
            <a:r>
              <a:rPr lang="en-US" dirty="0" smtClean="0"/>
              <a:t>.</a:t>
            </a:r>
          </a:p>
          <a:p>
            <a:r>
              <a:rPr lang="en-US" dirty="0" smtClean="0"/>
              <a:t>At the end of the splitting process, we have a binary tree with   </a:t>
            </a:r>
            <a:r>
              <a:rPr lang="en-US" i="1" dirty="0" smtClean="0"/>
              <a:t>m</a:t>
            </a:r>
            <a:r>
              <a:rPr lang="en-US" dirty="0" smtClean="0"/>
              <a:t> levels, and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i="1" baseline="30000" dirty="0" smtClean="0"/>
              <a:t>m</a:t>
            </a:r>
            <a:r>
              <a:rPr lang="en-US" dirty="0" smtClean="0"/>
              <a:t>  lists with one element at level  </a:t>
            </a:r>
            <a:r>
              <a:rPr lang="en-US" i="1" dirty="0" smtClean="0"/>
              <a:t>m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merging process begins at level m with the pairs of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2</a:t>
            </a:r>
            <a:r>
              <a:rPr lang="en-US" i="1" baseline="30000" dirty="0" smtClean="0"/>
              <a:t>m </a:t>
            </a:r>
            <a:r>
              <a:rPr lang="en-US" dirty="0" smtClean="0"/>
              <a:t>lists with one element combined into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i="1" baseline="30000" dirty="0" smtClean="0"/>
              <a:t>m</a:t>
            </a:r>
            <a:r>
              <a:rPr lang="en-US" i="1" baseline="30000" dirty="0" smtClean="0">
                <a:latin typeface="Cambria Math"/>
                <a:ea typeface="Cambria Math"/>
              </a:rPr>
              <a:t>−</a:t>
            </a:r>
            <a:r>
              <a:rPr lang="en-US" baseline="30000" dirty="0" smtClean="0">
                <a:latin typeface="Cambria Math"/>
                <a:ea typeface="Cambria Math"/>
              </a:rPr>
              <a:t>1</a:t>
            </a:r>
            <a:r>
              <a:rPr lang="en-US" i="1" baseline="30000" dirty="0" smtClean="0"/>
              <a:t> </a:t>
            </a:r>
            <a:r>
              <a:rPr lang="en-US" dirty="0" smtClean="0"/>
              <a:t>lists of two elements. Each merger takes two one comparison.</a:t>
            </a:r>
          </a:p>
          <a:p>
            <a:r>
              <a:rPr lang="en-US" dirty="0" smtClean="0"/>
              <a:t>The procedure continues , at each level (</a:t>
            </a:r>
            <a:r>
              <a:rPr lang="en-US" i="1" dirty="0" smtClean="0"/>
              <a:t>k</a:t>
            </a:r>
            <a:r>
              <a:rPr lang="en-US" dirty="0" smtClean="0"/>
              <a:t> = </a:t>
            </a:r>
            <a:r>
              <a:rPr lang="en-US" i="1" dirty="0" smtClean="0"/>
              <a:t>m</a:t>
            </a:r>
            <a:r>
              <a:rPr lang="en-US" dirty="0" smtClean="0"/>
              <a:t>,  </a:t>
            </a:r>
            <a:r>
              <a:rPr lang="en-US" i="1" dirty="0" smtClean="0"/>
              <a:t>m</a:t>
            </a:r>
            <a:r>
              <a:rPr lang="en-US" dirty="0" smtClean="0">
                <a:latin typeface="Cambria Math"/>
                <a:ea typeface="Cambria Math"/>
              </a:rPr>
              <a:t>−1,</a:t>
            </a:r>
            <a:r>
              <a:rPr lang="en-US" dirty="0" smtClean="0"/>
              <a:t> </a:t>
            </a:r>
            <a:r>
              <a:rPr lang="en-US" i="1" dirty="0" smtClean="0"/>
              <a:t>m</a:t>
            </a:r>
            <a:r>
              <a:rPr lang="en-US" dirty="0" smtClean="0">
                <a:latin typeface="Cambria Math"/>
                <a:ea typeface="Cambria Math"/>
              </a:rPr>
              <a:t>−1,…,3,2,1)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i="1" baseline="30000" dirty="0" smtClean="0"/>
              <a:t>k </a:t>
            </a:r>
            <a:r>
              <a:rPr lang="en-US" dirty="0" smtClean="0"/>
              <a:t>lists with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i="1" baseline="30000" dirty="0" smtClean="0"/>
              <a:t>m</a:t>
            </a:r>
            <a:r>
              <a:rPr lang="en-US" i="1" baseline="30000" dirty="0" smtClean="0">
                <a:latin typeface="Cambria Math"/>
                <a:ea typeface="Cambria Math"/>
              </a:rPr>
              <a:t>−k</a:t>
            </a:r>
            <a:r>
              <a:rPr lang="en-US" dirty="0" smtClean="0"/>
              <a:t>  elements are merged into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i="1" baseline="30000" dirty="0" smtClean="0"/>
              <a:t>k</a:t>
            </a:r>
            <a:r>
              <a:rPr lang="en-US" i="1" baseline="30000" dirty="0" smtClean="0">
                <a:latin typeface="Cambria Math"/>
                <a:ea typeface="Cambria Math"/>
              </a:rPr>
              <a:t>−</a:t>
            </a:r>
            <a:r>
              <a:rPr lang="en-US" baseline="30000" dirty="0" smtClean="0">
                <a:latin typeface="Cambria Math"/>
                <a:ea typeface="Cambria Math"/>
              </a:rPr>
              <a:t>1</a:t>
            </a:r>
            <a:r>
              <a:rPr lang="en-US" dirty="0" smtClean="0"/>
              <a:t> lists, with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i="1" baseline="30000" dirty="0" smtClean="0"/>
              <a:t>m</a:t>
            </a:r>
            <a:r>
              <a:rPr lang="en-US" i="1" baseline="30000" dirty="0" smtClean="0">
                <a:latin typeface="Cambria Math"/>
                <a:ea typeface="Cambria Math"/>
              </a:rPr>
              <a:t>−k + </a:t>
            </a:r>
            <a:r>
              <a:rPr lang="en-US" baseline="30000" dirty="0" smtClean="0">
                <a:latin typeface="Cambria Math"/>
                <a:ea typeface="Cambria Math"/>
              </a:rPr>
              <a:t>1</a:t>
            </a:r>
            <a:r>
              <a:rPr lang="en-US" dirty="0" smtClean="0"/>
              <a:t>  elements at level </a:t>
            </a:r>
            <a:r>
              <a:rPr lang="en-US" i="1" dirty="0" smtClean="0"/>
              <a:t>k</a:t>
            </a:r>
            <a:r>
              <a:rPr lang="en-US" dirty="0" smtClean="0">
                <a:latin typeface="Cambria Math"/>
                <a:ea typeface="Cambria Math"/>
              </a:rPr>
              <a:t>−1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We know (by the complexity of the merge subroutine) that  each merger takes at most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i="1" baseline="30000" dirty="0" smtClean="0"/>
              <a:t>m</a:t>
            </a:r>
            <a:r>
              <a:rPr lang="en-US" i="1" baseline="30000" dirty="0" smtClean="0">
                <a:latin typeface="Cambria Math"/>
                <a:ea typeface="Cambria Math"/>
              </a:rPr>
              <a:t>−k</a:t>
            </a:r>
            <a:r>
              <a:rPr lang="en-US" dirty="0" smtClean="0"/>
              <a:t> +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 2</a:t>
            </a:r>
            <a:r>
              <a:rPr lang="en-US" i="1" baseline="30000" dirty="0" smtClean="0"/>
              <a:t>m</a:t>
            </a:r>
            <a:r>
              <a:rPr lang="en-US" i="1" baseline="30000" dirty="0" smtClean="0">
                <a:latin typeface="Cambria Math"/>
                <a:ea typeface="Cambria Math"/>
              </a:rPr>
              <a:t>−k</a:t>
            </a:r>
            <a:r>
              <a:rPr lang="en-US" dirty="0" smtClean="0"/>
              <a:t>  </a:t>
            </a:r>
            <a:r>
              <a:rPr lang="en-US" dirty="0" smtClean="0">
                <a:latin typeface="Cambria Math"/>
                <a:ea typeface="Cambria Math"/>
              </a:rPr>
              <a:t>− 1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i="1" baseline="30000" dirty="0" smtClean="0"/>
              <a:t>m</a:t>
            </a:r>
            <a:r>
              <a:rPr lang="en-US" i="1" baseline="30000" dirty="0" smtClean="0">
                <a:latin typeface="Cambria Math"/>
                <a:ea typeface="Cambria Math"/>
              </a:rPr>
              <a:t>−k</a:t>
            </a:r>
            <a:r>
              <a:rPr lang="en-US" baseline="30000" dirty="0" smtClean="0">
                <a:latin typeface="Cambria Math"/>
                <a:ea typeface="Cambria Math"/>
              </a:rPr>
              <a:t>+</a:t>
            </a:r>
            <a:r>
              <a:rPr lang="en-US" i="1" baseline="30000" dirty="0" smtClean="0">
                <a:latin typeface="Cambria Math"/>
                <a:ea typeface="Cambria Math"/>
              </a:rPr>
              <a:t> </a:t>
            </a:r>
            <a:r>
              <a:rPr lang="en-US" baseline="30000" dirty="0" smtClean="0">
                <a:latin typeface="Cambria Math"/>
                <a:ea typeface="Cambria Math"/>
              </a:rPr>
              <a:t>1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− 1 comparisons.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391400" y="63246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continued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→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Complexity of Merge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Summing over the number of comparisons at each level, shows that 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 because </a:t>
            </a:r>
            <a:r>
              <a:rPr lang="en-US" i="1" dirty="0" smtClean="0"/>
              <a:t>m</a:t>
            </a:r>
            <a:r>
              <a:rPr lang="en-US" dirty="0" smtClean="0"/>
              <a:t> = log </a:t>
            </a:r>
            <a:r>
              <a:rPr lang="en-US" i="1" dirty="0" smtClean="0"/>
              <a:t>n</a:t>
            </a:r>
            <a:r>
              <a:rPr lang="en-US" dirty="0" smtClean="0"/>
              <a:t> and </a:t>
            </a:r>
            <a:r>
              <a:rPr lang="en-US" i="1" dirty="0" smtClean="0"/>
              <a:t>n</a:t>
            </a:r>
            <a:r>
              <a:rPr lang="en-US" dirty="0" smtClean="0"/>
              <a:t> =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i="1" baseline="30000" dirty="0" smtClean="0"/>
              <a:t>m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  (The expression                   in the formula above  is evaluated as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</a:t>
            </a:r>
            <a:r>
              <a:rPr lang="en-US" baseline="30000" dirty="0" smtClean="0"/>
              <a:t>m</a:t>
            </a:r>
            <a:r>
              <a:rPr lang="en-US" dirty="0" smtClean="0"/>
              <a:t> </a:t>
            </a:r>
            <a:r>
              <a:rPr lang="en-US" dirty="0" smtClean="0">
                <a:latin typeface="Cambria Math"/>
                <a:ea typeface="Cambria Math"/>
              </a:rPr>
              <a:t>− 1</a:t>
            </a:r>
            <a:r>
              <a:rPr lang="en-US" dirty="0" smtClean="0"/>
              <a:t>  using the formula for the sum of the terms of a geometric progression, from Section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2.4</a:t>
            </a:r>
            <a:r>
              <a:rPr lang="en-US" dirty="0" smtClean="0"/>
              <a:t>.)</a:t>
            </a:r>
          </a:p>
          <a:p>
            <a:r>
              <a:rPr lang="en-US" dirty="0" smtClean="0"/>
              <a:t>In Chapter </a:t>
            </a:r>
            <a:r>
              <a:rPr lang="en-US" dirty="0" smtClean="0">
                <a:latin typeface="Cambria Math" pitchFamily="18" charset="0"/>
                <a:ea typeface="Cambria Math" pitchFamily="18" charset="0"/>
              </a:rPr>
              <a:t>11</a:t>
            </a:r>
            <a:r>
              <a:rPr lang="en-US" dirty="0" smtClean="0"/>
              <a:t>, we’ll see that the fastest comparison-based sorting algorithms have </a:t>
            </a:r>
            <a:r>
              <a:rPr lang="en-US" i="1" dirty="0" smtClean="0"/>
              <a:t>O</a:t>
            </a:r>
            <a:r>
              <a:rPr lang="en-US" dirty="0" smtClean="0"/>
              <a:t>(</a:t>
            </a:r>
            <a:r>
              <a:rPr lang="en-US" i="1" dirty="0" smtClean="0"/>
              <a:t>n</a:t>
            </a:r>
            <a:r>
              <a:rPr lang="en-US" dirty="0" smtClean="0"/>
              <a:t> log </a:t>
            </a:r>
            <a:r>
              <a:rPr lang="en-US" i="1" dirty="0" smtClean="0"/>
              <a:t>n</a:t>
            </a:r>
            <a:r>
              <a:rPr lang="en-US" dirty="0" smtClean="0"/>
              <a:t>) time complexity. So, merge sort achieves the best possible big-</a:t>
            </a:r>
            <a:r>
              <a:rPr lang="en-US" i="1" dirty="0" smtClean="0"/>
              <a:t>O</a:t>
            </a:r>
            <a:r>
              <a:rPr lang="en-US" dirty="0" smtClean="0"/>
              <a:t> estimate of time complexity.</a:t>
            </a:r>
            <a:endParaRPr lang="en-US" dirty="0"/>
          </a:p>
        </p:txBody>
      </p:sp>
      <p:pic>
        <p:nvPicPr>
          <p:cNvPr id="9" name="Picture 8" descr="addin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>
          <a:xfrm>
            <a:off x="990600" y="2590800"/>
            <a:ext cx="7831836" cy="630936"/>
          </a:xfrm>
          <a:prstGeom prst="rect">
            <a:avLst/>
          </a:prstGeom>
        </p:spPr>
      </p:pic>
      <p:pic>
        <p:nvPicPr>
          <p:cNvPr id="8" name="Picture 7" descr="addin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3048000" y="4038600"/>
            <a:ext cx="1158240" cy="29337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1AC4-40F7-4FE0-8905-74C6698904F3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$ \sum_{k = 1}^{m} 2^{k-1}(2^{m-k + 1} - 1) = \sum_{k = 1} ^{m}2^{m} - \sum_{k = 1}^{m}2^{k-1} = m2^{m} - (2^{m} - 1) = n \;\mbox{log}\; n - n + 1,$$&#10;&#10;&#10;\end{document}"/>
  <p:tag name="IGUANATEXSIZE" val="1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ATEXADDIN" val="\documentclass{article}&#10;\usepackage{amsmath}&#10;\pagestyle{empty}&#10;\begin{document}&#10;&#10;$\sum_{k = 1}^{m}2^{k-1}$&#10;&#10;&#10;\end{document}"/>
  <p:tag name="IGUANATEXSIZE" val="20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16017</TotalTime>
  <Words>1325</Words>
  <Application>Microsoft Office PowerPoint</Application>
  <PresentationFormat>On-screen Show (4:3)</PresentationFormat>
  <Paragraphs>186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Constantia</vt:lpstr>
      <vt:lpstr>Wingdings 2</vt:lpstr>
      <vt:lpstr>Cambria Math</vt:lpstr>
      <vt:lpstr>Flow</vt:lpstr>
      <vt:lpstr>Induction and recursion</vt:lpstr>
      <vt:lpstr>Chapter Summary</vt:lpstr>
      <vt:lpstr>Recursive Algorithms</vt:lpstr>
      <vt:lpstr>Section Summary</vt:lpstr>
      <vt:lpstr>Recursive Algorithms</vt:lpstr>
      <vt:lpstr>Recursive Factorial Algorithm</vt:lpstr>
      <vt:lpstr>Recursive Exponentiation Algorithm</vt:lpstr>
      <vt:lpstr>Recursive GCD Algorithm</vt:lpstr>
      <vt:lpstr>Recursive Binary Search Algorithm</vt:lpstr>
      <vt:lpstr>Proving Recursive Algorithms Correct</vt:lpstr>
      <vt:lpstr>Merge Sort</vt:lpstr>
      <vt:lpstr>Merge Sort</vt:lpstr>
      <vt:lpstr>Recursive Merge Sort</vt:lpstr>
      <vt:lpstr>Recursive Merge Sort</vt:lpstr>
      <vt:lpstr>Merging Two Lists</vt:lpstr>
      <vt:lpstr>Complexity of Merge Sort</vt:lpstr>
      <vt:lpstr>Complexity of Merge Sort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Induction and recursion</dc:title>
  <dc:creator>Richard Scherl</dc:creator>
  <cp:lastModifiedBy>Hiva</cp:lastModifiedBy>
  <cp:revision>1004</cp:revision>
  <dcterms:created xsi:type="dcterms:W3CDTF">2011-03-27T19:21:35Z</dcterms:created>
  <dcterms:modified xsi:type="dcterms:W3CDTF">2014-11-08T02:59:56Z</dcterms:modified>
</cp:coreProperties>
</file>