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3"/>
  </p:notesMasterIdLst>
  <p:sldIdLst>
    <p:sldId id="256" r:id="rId2"/>
    <p:sldId id="292" r:id="rId3"/>
    <p:sldId id="258" r:id="rId4"/>
    <p:sldId id="301" r:id="rId5"/>
    <p:sldId id="302" r:id="rId6"/>
    <p:sldId id="257" r:id="rId7"/>
    <p:sldId id="307" r:id="rId8"/>
    <p:sldId id="357" r:id="rId9"/>
    <p:sldId id="303" r:id="rId10"/>
    <p:sldId id="260" r:id="rId11"/>
    <p:sldId id="304" r:id="rId12"/>
    <p:sldId id="264" r:id="rId13"/>
    <p:sldId id="316" r:id="rId14"/>
    <p:sldId id="317" r:id="rId15"/>
    <p:sldId id="308" r:id="rId16"/>
    <p:sldId id="309" r:id="rId17"/>
    <p:sldId id="313" r:id="rId18"/>
    <p:sldId id="312" r:id="rId19"/>
    <p:sldId id="314" r:id="rId20"/>
    <p:sldId id="315" r:id="rId21"/>
    <p:sldId id="297" r:id="rId22"/>
    <p:sldId id="259" r:id="rId23"/>
    <p:sldId id="318" r:id="rId24"/>
    <p:sldId id="261" r:id="rId25"/>
    <p:sldId id="319" r:id="rId26"/>
    <p:sldId id="358" r:id="rId27"/>
    <p:sldId id="320" r:id="rId28"/>
    <p:sldId id="266" r:id="rId29"/>
    <p:sldId id="321" r:id="rId30"/>
    <p:sldId id="269" r:id="rId31"/>
    <p:sldId id="322" r:id="rId32"/>
  </p:sldIdLst>
  <p:sldSz cx="9144000" cy="6858000" type="screen4x3"/>
  <p:notesSz cx="6858000" cy="9144000"/>
  <p:embeddedFontLst>
    <p:embeddedFont>
      <p:font typeface="Calibri" pitchFamily="34" charset="0"/>
      <p:regular r:id="rId34"/>
      <p:bold r:id="rId35"/>
      <p:italic r:id="rId36"/>
      <p:boldItalic r:id="rId37"/>
    </p:embeddedFont>
    <p:embeddedFont>
      <p:font typeface="Constantia" pitchFamily="18" charset="0"/>
      <p:regular r:id="rId38"/>
      <p:bold r:id="rId39"/>
      <p:italic r:id="rId40"/>
      <p:boldItalic r:id="rId41"/>
    </p:embeddedFont>
    <p:embeddedFont>
      <p:font typeface="Wingdings 2" pitchFamily="18" charset="2"/>
      <p:regular r:id="rId42"/>
    </p:embeddedFont>
    <p:embeddedFont>
      <p:font typeface="Cambria Math" pitchFamily="18"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3" autoAdjust="0"/>
    <p:restoredTop sz="94690" autoAdjust="0"/>
  </p:normalViewPr>
  <p:slideViewPr>
    <p:cSldViewPr>
      <p:cViewPr varScale="1">
        <p:scale>
          <a:sx n="73" d="100"/>
          <a:sy n="73" d="100"/>
        </p:scale>
        <p:origin x="-106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169A27-169D-49B9-9258-3707F8200856}" type="datetimeFigureOut">
              <a:rPr lang="en-US" smtClean="0"/>
              <a:pPr/>
              <a:t>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E4B07A-395A-4969-8CBC-066CACF19A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7DA584A-B4E8-48A3-8D2F-5911175431C3}" type="datetime1">
              <a:rPr lang="en-US" smtClean="0"/>
              <a:pPr/>
              <a:t>11/7/2014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F6025D-DDC0-4868-B810-7F1B7AA5638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8E975D-0FA5-438B-9FC6-DDE2494F9F9C}"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845010-1DC1-4477-84D2-0628ECDF0E7D}"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22B113B-9BD7-4361-BF25-53D3C36E6C47}" type="datetime1">
              <a:rPr lang="en-US" smtClean="0"/>
              <a:pPr/>
              <a:t>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C615937-49E4-4A56-B3C8-2C30FE4DBF3F}" type="datetime1">
              <a:rPr lang="en-US" smtClean="0"/>
              <a:pPr/>
              <a:t>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C022E8-75EC-41C8-BC82-F453E25A83A1}" type="datetime1">
              <a:rPr lang="en-US" smtClean="0"/>
              <a:pPr/>
              <a:t>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50516C-B6C2-40CF-AA37-4B16A689B93E}"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641191-FB81-4E6E-A3B4-116D23117750}"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970A32-109E-4E21-B588-42B5AC673AF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694C5C-1648-4467-BB0D-139CDE07647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93BD325-5634-4542-B491-7774AB794637}" type="datetime1">
              <a:rPr lang="en-US" smtClean="0"/>
              <a:pPr/>
              <a:t>11/7/2014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11" Type="http://schemas.openxmlformats.org/officeDocument/2006/relationships/image" Target="../media/image8.png"/><Relationship Id="rId5" Type="http://schemas.openxmlformats.org/officeDocument/2006/relationships/tags" Target="../tags/tag5.xml"/><Relationship Id="rId10" Type="http://schemas.openxmlformats.org/officeDocument/2006/relationships/image" Target="../media/image7.png"/><Relationship Id="rId4" Type="http://schemas.openxmlformats.org/officeDocument/2006/relationships/tags" Target="../tags/tag4.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Induction and recursion</a:t>
            </a:r>
            <a:endParaRPr lang="en-US" dirty="0"/>
          </a:p>
        </p:txBody>
      </p:sp>
      <p:sp>
        <p:nvSpPr>
          <p:cNvPr id="3" name="Subtitle 2"/>
          <p:cNvSpPr>
            <a:spLocks noGrp="1"/>
          </p:cNvSpPr>
          <p:nvPr>
            <p:ph type="subTitle" idx="1"/>
          </p:nvPr>
        </p:nvSpPr>
        <p:spPr/>
        <p:txBody>
          <a:bodyPr/>
          <a:lstStyle/>
          <a:p>
            <a:r>
              <a:rPr lang="en-US" dirty="0" smtClean="0"/>
              <a:t>Chapter 5</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a:xfrm>
            <a:off x="457200" y="1935480"/>
            <a:ext cx="7086600" cy="4389120"/>
          </a:xfrm>
        </p:spPr>
        <p:txBody>
          <a:bodyPr>
            <a:normAutofit/>
          </a:bodyPr>
          <a:lstStyle/>
          <a:p>
            <a:r>
              <a:rPr lang="en-US" dirty="0" smtClean="0">
                <a:solidFill>
                  <a:srgbClr val="FF0000"/>
                </a:solidFill>
              </a:rPr>
              <a:t>Mathematical Induction - Sec 5.1</a:t>
            </a:r>
          </a:p>
          <a:p>
            <a:r>
              <a:rPr lang="en-US" dirty="0" smtClean="0">
                <a:solidFill>
                  <a:srgbClr val="FF0000"/>
                </a:solidFill>
              </a:rPr>
              <a:t>Strong Induction and Well-Ordering - Sec 5.2</a:t>
            </a:r>
          </a:p>
          <a:p>
            <a:pPr>
              <a:buNone/>
            </a:pPr>
            <a:r>
              <a:rPr lang="en-US" dirty="0" smtClean="0">
                <a:solidFill>
                  <a:srgbClr val="FF0000"/>
                </a:solidFill>
              </a:rPr>
              <a:t> Lecture 18 - (This Slide)</a:t>
            </a:r>
            <a:endParaRPr lang="en-US" dirty="0" smtClean="0"/>
          </a:p>
          <a:p>
            <a:endParaRPr lang="en-US" dirty="0" smtClean="0"/>
          </a:p>
          <a:p>
            <a:r>
              <a:rPr lang="en-US" dirty="0" smtClean="0"/>
              <a:t>Recursive Definitions and Structural Induction – Sec 5.3 – Lecture </a:t>
            </a:r>
            <a:r>
              <a:rPr lang="en-US" dirty="0" smtClean="0"/>
              <a:t>20, 21</a:t>
            </a:r>
            <a:endParaRPr lang="en-US" dirty="0" smtClean="0"/>
          </a:p>
          <a:p>
            <a:pPr>
              <a:buNone/>
            </a:pPr>
            <a:endParaRPr lang="en-US" dirty="0" smtClean="0">
              <a:solidFill>
                <a:srgbClr val="FF0000"/>
              </a:solidFill>
            </a:endParaRPr>
          </a:p>
          <a:p>
            <a:r>
              <a:rPr lang="en-US" dirty="0" smtClean="0"/>
              <a:t>Recursive Algorithms – Sec 5.4 – Lecture </a:t>
            </a:r>
            <a:r>
              <a:rPr lang="en-US" dirty="0" smtClean="0"/>
              <a:t>22</a:t>
            </a:r>
            <a:endParaRPr lang="en-US" dirty="0" smtClean="0"/>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Mathematical Induction</a:t>
            </a:r>
            <a:endParaRPr lang="en-US" dirty="0"/>
          </a:p>
        </p:txBody>
      </p:sp>
      <p:sp>
        <p:nvSpPr>
          <p:cNvPr id="3" name="Subtitle 2"/>
          <p:cNvSpPr>
            <a:spLocks noGrp="1"/>
          </p:cNvSpPr>
          <p:nvPr>
            <p:ph type="subTitle" idx="1"/>
          </p:nvPr>
        </p:nvSpPr>
        <p:spPr/>
        <p:txBody>
          <a:bodyPr/>
          <a:lstStyle/>
          <a:p>
            <a:r>
              <a:rPr lang="en-US" dirty="0" smtClean="0"/>
              <a:t>Section 5.1</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a:xfrm>
            <a:off x="457200" y="2514600"/>
            <a:ext cx="8229600" cy="2255520"/>
          </a:xfrm>
        </p:spPr>
        <p:txBody>
          <a:bodyPr/>
          <a:lstStyle/>
          <a:p>
            <a:r>
              <a:rPr lang="en-US" dirty="0" smtClean="0"/>
              <a:t>Mathematical Induction</a:t>
            </a:r>
          </a:p>
          <a:p>
            <a:r>
              <a:rPr lang="en-US" dirty="0" smtClean="0"/>
              <a:t>Examples of Proof by Mathematical Induction</a:t>
            </a:r>
          </a:p>
          <a:p>
            <a:r>
              <a:rPr lang="en-US" dirty="0" smtClean="0">
                <a:solidFill>
                  <a:schemeClr val="bg1">
                    <a:lumMod val="65000"/>
                  </a:schemeClr>
                </a:solidFill>
              </a:rPr>
              <a:t>Mistaken Proofs by Mathematical Induction</a:t>
            </a:r>
          </a:p>
          <a:p>
            <a:r>
              <a:rPr lang="en-US" dirty="0" smtClean="0">
                <a:solidFill>
                  <a:schemeClr val="bg1">
                    <a:lumMod val="65000"/>
                  </a:schemeClr>
                </a:solidFill>
              </a:rPr>
              <a:t>Guidelines for Proofs by Mathematical Induction</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Climbing an </a:t>
            </a:r>
            <a:br>
              <a:rPr lang="en-US" dirty="0" smtClean="0"/>
            </a:br>
            <a:r>
              <a:rPr lang="en-US" dirty="0" smtClean="0"/>
              <a:t>Infinite Ladder</a:t>
            </a:r>
            <a:endParaRPr lang="en-US" dirty="0"/>
          </a:p>
        </p:txBody>
      </p:sp>
      <p:pic>
        <p:nvPicPr>
          <p:cNvPr id="4" name="Content Placeholder 3" descr="0401.jpg"/>
          <p:cNvPicPr>
            <a:picLocks noGrp="1" noChangeAspect="1"/>
          </p:cNvPicPr>
          <p:nvPr>
            <p:ph idx="1"/>
          </p:nvPr>
        </p:nvPicPr>
        <p:blipFill>
          <a:blip r:embed="rId2" cstate="print"/>
          <a:stretch>
            <a:fillRect/>
          </a:stretch>
        </p:blipFill>
        <p:spPr>
          <a:xfrm>
            <a:off x="5638800" y="457200"/>
            <a:ext cx="3248025" cy="5827374"/>
          </a:xfrm>
        </p:spPr>
      </p:pic>
      <p:sp>
        <p:nvSpPr>
          <p:cNvPr id="5" name="TextBox 4"/>
          <p:cNvSpPr txBox="1"/>
          <p:nvPr/>
        </p:nvSpPr>
        <p:spPr>
          <a:xfrm>
            <a:off x="533400" y="1905000"/>
            <a:ext cx="6248400" cy="1200329"/>
          </a:xfrm>
          <a:prstGeom prst="rect">
            <a:avLst/>
          </a:prstGeom>
          <a:noFill/>
        </p:spPr>
        <p:txBody>
          <a:bodyPr wrap="square" rtlCol="0">
            <a:spAutoFit/>
          </a:bodyPr>
          <a:lstStyle/>
          <a:p>
            <a:r>
              <a:rPr lang="en-US" dirty="0" smtClean="0"/>
              <a:t>Suppose we have an infinite ladder:</a:t>
            </a:r>
          </a:p>
          <a:p>
            <a:pPr marL="342900" indent="-342900">
              <a:buFont typeface="+mj-lt"/>
              <a:buAutoNum type="arabicPeriod"/>
            </a:pPr>
            <a:r>
              <a:rPr lang="en-US" dirty="0" smtClean="0"/>
              <a:t>We can reach the first rung of the ladder.</a:t>
            </a:r>
          </a:p>
          <a:p>
            <a:pPr marL="342900" indent="-342900">
              <a:buFont typeface="+mj-lt"/>
              <a:buAutoNum type="arabicPeriod"/>
            </a:pPr>
            <a:r>
              <a:rPr lang="en-US" dirty="0" smtClean="0"/>
              <a:t>If we can reach a particular rung of the ladder, then we can reach the next rung.</a:t>
            </a:r>
            <a:endParaRPr lang="en-US" dirty="0"/>
          </a:p>
        </p:txBody>
      </p:sp>
      <p:sp>
        <p:nvSpPr>
          <p:cNvPr id="6" name="TextBox 5"/>
          <p:cNvSpPr txBox="1"/>
          <p:nvPr/>
        </p:nvSpPr>
        <p:spPr>
          <a:xfrm>
            <a:off x="609600" y="3200400"/>
            <a:ext cx="4876800" cy="1754326"/>
          </a:xfrm>
          <a:prstGeom prst="rect">
            <a:avLst/>
          </a:prstGeom>
          <a:noFill/>
        </p:spPr>
        <p:txBody>
          <a:bodyPr wrap="square" rtlCol="0">
            <a:spAutoFit/>
          </a:bodyPr>
          <a:lstStyle/>
          <a:p>
            <a:endParaRPr lang="en-US" dirty="0" smtClean="0"/>
          </a:p>
          <a:p>
            <a:r>
              <a:rPr lang="en-US" dirty="0" smtClean="0"/>
              <a:t>From (1), we can reach the first rung. Then by applying (2), we can reach the second rung. Applying (2) again, the third rung. And so on.  We can apply (2) any number of times to reach any particular rung, no matter how high up.</a:t>
            </a:r>
            <a:endParaRPr lang="en-US" dirty="0"/>
          </a:p>
        </p:txBody>
      </p:sp>
      <p:sp>
        <p:nvSpPr>
          <p:cNvPr id="7" name="TextBox 6"/>
          <p:cNvSpPr txBox="1"/>
          <p:nvPr/>
        </p:nvSpPr>
        <p:spPr>
          <a:xfrm>
            <a:off x="609600" y="5791200"/>
            <a:ext cx="4191000" cy="646331"/>
          </a:xfrm>
          <a:prstGeom prst="rect">
            <a:avLst/>
          </a:prstGeom>
          <a:noFill/>
        </p:spPr>
        <p:txBody>
          <a:bodyPr wrap="square" rtlCol="0">
            <a:spAutoFit/>
          </a:bodyPr>
          <a:lstStyle/>
          <a:p>
            <a:r>
              <a:rPr lang="en-US" dirty="0" smtClean="0"/>
              <a:t>This example motivates proof by mathematical induction.</a:t>
            </a:r>
            <a:endParaRPr lang="en-US" dirty="0"/>
          </a:p>
        </p:txBody>
      </p:sp>
      <p:sp>
        <p:nvSpPr>
          <p:cNvPr id="8" name="Slide Number Placeholder 7"/>
          <p:cNvSpPr>
            <a:spLocks noGrp="1"/>
          </p:cNvSpPr>
          <p:nvPr>
            <p:ph type="sldNum" sz="quarter" idx="12"/>
          </p:nvPr>
        </p:nvSpPr>
        <p:spPr/>
        <p:txBody>
          <a:bodyPr/>
          <a:lstStyle/>
          <a:p>
            <a:fld id="{8CD41AC4-40F7-4FE0-8905-74C6698904F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Principle of Mathematical Induction</a:t>
            </a:r>
            <a:endParaRPr lang="en-US" sz="4000"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a:t>
            </a:r>
            <a:r>
              <a:rPr lang="en-US" i="1" dirty="0" smtClean="0"/>
              <a:t>Principle of Mathematical Induction</a:t>
            </a:r>
            <a:r>
              <a:rPr lang="en-US" dirty="0" smtClean="0"/>
              <a:t>: To prove that </a:t>
            </a:r>
            <a:r>
              <a:rPr lang="en-US" i="1" dirty="0" smtClean="0"/>
              <a:t>P</a:t>
            </a:r>
            <a:r>
              <a:rPr lang="en-US" dirty="0" smtClean="0"/>
              <a:t>(</a:t>
            </a:r>
            <a:r>
              <a:rPr lang="en-US" i="1" dirty="0" smtClean="0"/>
              <a:t>n</a:t>
            </a:r>
            <a:r>
              <a:rPr lang="en-US" dirty="0" smtClean="0"/>
              <a:t>) is true for all positive integers </a:t>
            </a:r>
            <a:r>
              <a:rPr lang="en-US" i="1" dirty="0" smtClean="0"/>
              <a:t>n</a:t>
            </a:r>
            <a:r>
              <a:rPr lang="en-US" dirty="0" smtClean="0"/>
              <a:t>, we complete these steps:</a:t>
            </a:r>
            <a:endParaRPr lang="en-US" dirty="0"/>
          </a:p>
          <a:p>
            <a:pPr lvl="1"/>
            <a:r>
              <a:rPr lang="en-US" b="1" i="1" dirty="0" smtClean="0">
                <a:solidFill>
                  <a:srgbClr val="FF0000"/>
                </a:solidFill>
              </a:rPr>
              <a:t>Basis Step</a:t>
            </a:r>
            <a:r>
              <a:rPr lang="en-US" b="1" dirty="0" smtClean="0">
                <a:solidFill>
                  <a:srgbClr val="FF0000"/>
                </a:solidFill>
              </a:rPr>
              <a:t>: </a:t>
            </a:r>
            <a:r>
              <a:rPr lang="en-US" dirty="0" smtClean="0"/>
              <a:t>Show that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a:t>
            </a:r>
          </a:p>
          <a:p>
            <a:pPr lvl="1"/>
            <a:r>
              <a:rPr lang="en-US" b="1" i="1" dirty="0" smtClean="0">
                <a:solidFill>
                  <a:srgbClr val="FF0000"/>
                </a:solidFill>
              </a:rPr>
              <a:t>Inductive Step</a:t>
            </a:r>
            <a:r>
              <a:rPr lang="en-US" b="1" dirty="0" smtClean="0">
                <a:solidFill>
                  <a:srgbClr val="FF0000"/>
                </a:solidFill>
              </a:rPr>
              <a:t>: </a:t>
            </a:r>
            <a:r>
              <a:rPr lang="en-US" dirty="0" smtClean="0"/>
              <a:t>Show that </a:t>
            </a:r>
            <a:r>
              <a:rPr lang="en-US" i="1" dirty="0" smtClean="0"/>
              <a:t>P</a:t>
            </a:r>
            <a:r>
              <a:rPr lang="en-US" dirty="0" smtClean="0"/>
              <a:t>(</a:t>
            </a:r>
            <a:r>
              <a:rPr lang="en-US" i="1" dirty="0" smtClean="0"/>
              <a:t>k</a:t>
            </a:r>
            <a:r>
              <a:rPr lang="en-US" dirty="0" smtClean="0"/>
              <a:t>)</a:t>
            </a:r>
            <a:r>
              <a:rPr lang="en-US" i="1" dirty="0" smtClean="0"/>
              <a:t> </a:t>
            </a:r>
            <a:r>
              <a:rPr lang="en-US" i="1" dirty="0" smtClean="0">
                <a:latin typeface="Cambria Math"/>
                <a:ea typeface="Cambria Math"/>
                <a:sym typeface="Wingdings" pitchFamily="2" charset="2"/>
              </a:rPr>
              <a:t>→</a:t>
            </a:r>
            <a:r>
              <a:rPr lang="en-US" i="1" dirty="0" smtClean="0">
                <a:sym typeface="Wingdings" pitchFamily="2" charset="2"/>
              </a:rPr>
              <a:t> 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 </a:t>
            </a:r>
            <a:r>
              <a:rPr lang="en-US" i="1" dirty="0" smtClean="0">
                <a:sym typeface="Wingdings" pitchFamily="2" charset="2"/>
              </a:rPr>
              <a:t> </a:t>
            </a:r>
            <a:r>
              <a:rPr lang="en-US" dirty="0" smtClean="0">
                <a:sym typeface="Wingdings" pitchFamily="2" charset="2"/>
              </a:rPr>
              <a:t>is true for all positive integers </a:t>
            </a:r>
            <a:r>
              <a:rPr lang="en-US" i="1" dirty="0" smtClean="0">
                <a:sym typeface="Wingdings" pitchFamily="2" charset="2"/>
              </a:rPr>
              <a:t>k</a:t>
            </a:r>
            <a:r>
              <a:rPr lang="en-US" dirty="0" smtClean="0">
                <a:sym typeface="Wingdings" pitchFamily="2" charset="2"/>
              </a:rPr>
              <a:t>.</a:t>
            </a:r>
          </a:p>
          <a:p>
            <a:pPr>
              <a:buNone/>
            </a:pPr>
            <a:r>
              <a:rPr lang="en-US" dirty="0" smtClean="0"/>
              <a:t>     To complete the inductive step, assuming the </a:t>
            </a:r>
            <a:r>
              <a:rPr lang="en-US" i="1" dirty="0" smtClean="0"/>
              <a:t>inductive hypothesis </a:t>
            </a:r>
            <a:r>
              <a:rPr lang="en-US" dirty="0" smtClean="0"/>
              <a:t>that </a:t>
            </a:r>
            <a:r>
              <a:rPr lang="en-US" i="1" dirty="0" smtClean="0"/>
              <a:t>P</a:t>
            </a:r>
            <a:r>
              <a:rPr lang="en-US" dirty="0" smtClean="0"/>
              <a:t>(</a:t>
            </a:r>
            <a:r>
              <a:rPr lang="en-US" i="1" dirty="0" smtClean="0"/>
              <a:t>k</a:t>
            </a:r>
            <a:r>
              <a:rPr lang="en-US" dirty="0" smtClean="0"/>
              <a:t>)</a:t>
            </a:r>
            <a:r>
              <a:rPr lang="en-US" i="1" dirty="0" smtClean="0"/>
              <a:t> </a:t>
            </a:r>
            <a:r>
              <a:rPr lang="en-US" dirty="0" smtClean="0"/>
              <a:t>holds for an arbitrary integer </a:t>
            </a:r>
            <a:r>
              <a:rPr lang="en-US" i="1" dirty="0" smtClean="0"/>
              <a:t>k</a:t>
            </a:r>
            <a:r>
              <a:rPr lang="en-US" dirty="0" smtClean="0"/>
              <a:t>, show that  must </a:t>
            </a:r>
            <a:r>
              <a:rPr lang="en-US" i="1" dirty="0" smtClean="0">
                <a:sym typeface="Wingdings" pitchFamily="2" charset="2"/>
              </a:rPr>
              <a:t>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a:t>
            </a:r>
            <a:r>
              <a:rPr lang="en-US" dirty="0" smtClean="0"/>
              <a:t> be true.</a:t>
            </a:r>
          </a:p>
          <a:p>
            <a:pPr>
              <a:buNone/>
            </a:pPr>
            <a:r>
              <a:rPr lang="en-US" dirty="0" smtClean="0"/>
              <a:t>    </a:t>
            </a:r>
          </a:p>
          <a:p>
            <a:pPr>
              <a:buNone/>
            </a:pPr>
            <a:r>
              <a:rPr lang="en-US" b="1" dirty="0" smtClean="0"/>
              <a:t>     Climbing an Infinite Ladder Example</a:t>
            </a:r>
            <a:r>
              <a:rPr lang="en-US" dirty="0" smtClean="0"/>
              <a:t>:</a:t>
            </a:r>
          </a:p>
          <a:p>
            <a:pPr lvl="1"/>
            <a:r>
              <a:rPr lang="en-US" dirty="0" smtClean="0">
                <a:solidFill>
                  <a:srgbClr val="FF0000"/>
                </a:solidFill>
              </a:rPr>
              <a:t>BASIS STEP: </a:t>
            </a:r>
            <a:r>
              <a:rPr lang="en-US" dirty="0" smtClean="0"/>
              <a:t>we can reach rung </a:t>
            </a:r>
            <a:r>
              <a:rPr lang="en-US" dirty="0" smtClean="0">
                <a:latin typeface="Cambria Math" pitchFamily="18" charset="0"/>
                <a:ea typeface="Cambria Math" pitchFamily="18" charset="0"/>
              </a:rPr>
              <a:t>1</a:t>
            </a:r>
            <a:r>
              <a:rPr lang="en-US" dirty="0" smtClean="0"/>
              <a:t>.</a:t>
            </a:r>
          </a:p>
          <a:p>
            <a:pPr lvl="1"/>
            <a:r>
              <a:rPr lang="en-US" dirty="0" smtClean="0">
                <a:solidFill>
                  <a:srgbClr val="FF0000"/>
                </a:solidFill>
              </a:rPr>
              <a:t>INDUCTIVE STEP: </a:t>
            </a:r>
            <a:r>
              <a:rPr lang="en-US" dirty="0" smtClean="0"/>
              <a:t>Assume the inductive hypothesis that we can reach rung </a:t>
            </a:r>
            <a:r>
              <a:rPr lang="en-US" i="1" dirty="0" smtClean="0"/>
              <a:t>k</a:t>
            </a:r>
            <a:r>
              <a:rPr lang="en-US" dirty="0" smtClean="0"/>
              <a:t>. Then, we can reach rung </a:t>
            </a:r>
            <a:r>
              <a:rPr lang="en-US" i="1" dirty="0" smtClean="0"/>
              <a:t>k </a:t>
            </a:r>
            <a:r>
              <a:rPr lang="en-US" dirty="0" smtClean="0"/>
              <a:t>+ </a:t>
            </a:r>
            <a:r>
              <a:rPr lang="en-US" dirty="0" smtClean="0">
                <a:latin typeface="Cambria Math" pitchFamily="18" charset="0"/>
                <a:ea typeface="Cambria Math" pitchFamily="18" charset="0"/>
              </a:rPr>
              <a:t>1</a:t>
            </a:r>
            <a:r>
              <a:rPr lang="en-US" dirty="0" smtClean="0"/>
              <a:t>.</a:t>
            </a:r>
          </a:p>
          <a:p>
            <a:pPr>
              <a:buNone/>
            </a:pPr>
            <a:r>
              <a:rPr lang="en-US" dirty="0" smtClean="0"/>
              <a:t>     Hence, </a:t>
            </a:r>
            <a:r>
              <a:rPr lang="en-US" i="1" dirty="0" smtClean="0"/>
              <a:t>P</a:t>
            </a:r>
            <a:r>
              <a:rPr lang="en-US" dirty="0" smtClean="0"/>
              <a:t>(</a:t>
            </a:r>
            <a:r>
              <a:rPr lang="en-US" i="1" dirty="0" smtClean="0"/>
              <a:t>k</a:t>
            </a:r>
            <a:r>
              <a:rPr lang="en-US" dirty="0" smtClean="0"/>
              <a:t>)</a:t>
            </a:r>
            <a:r>
              <a:rPr lang="en-US" i="1" dirty="0" smtClean="0"/>
              <a:t> </a:t>
            </a:r>
            <a:r>
              <a:rPr lang="en-US" i="1" dirty="0" smtClean="0">
                <a:latin typeface="Cambria Math"/>
                <a:ea typeface="Cambria Math"/>
                <a:sym typeface="Wingdings" pitchFamily="2" charset="2"/>
              </a:rPr>
              <a:t>→</a:t>
            </a:r>
            <a:r>
              <a:rPr lang="en-US" i="1" dirty="0" smtClean="0">
                <a:sym typeface="Wingdings" pitchFamily="2" charset="2"/>
              </a:rPr>
              <a:t> 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 is true for all positive integers </a:t>
            </a:r>
            <a:r>
              <a:rPr lang="en-US" i="1" dirty="0" smtClean="0">
                <a:sym typeface="Wingdings" pitchFamily="2" charset="2"/>
              </a:rPr>
              <a:t>k. </a:t>
            </a:r>
            <a:r>
              <a:rPr lang="en-US" dirty="0" smtClean="0">
                <a:sym typeface="Wingdings" pitchFamily="2" charset="2"/>
              </a:rPr>
              <a:t>We can reach every rung on the ladder.</a:t>
            </a:r>
            <a:endParaRPr lang="en-US" dirty="0"/>
          </a:p>
        </p:txBody>
      </p:sp>
      <p:sp>
        <p:nvSpPr>
          <p:cNvPr id="4" name="Isosceles Triangle 3"/>
          <p:cNvSpPr/>
          <p:nvPr/>
        </p:nvSpPr>
        <p:spPr>
          <a:xfrm rot="5400000" flipV="1">
            <a:off x="8382000" y="5715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Important Points About Using Mathematical  Induction</a:t>
            </a:r>
            <a:endParaRPr lang="en-US" sz="4400" dirty="0"/>
          </a:p>
        </p:txBody>
      </p:sp>
      <p:sp>
        <p:nvSpPr>
          <p:cNvPr id="3" name="Content Placeholder 2"/>
          <p:cNvSpPr>
            <a:spLocks noGrp="1"/>
          </p:cNvSpPr>
          <p:nvPr>
            <p:ph idx="1"/>
          </p:nvPr>
        </p:nvSpPr>
        <p:spPr/>
        <p:txBody>
          <a:bodyPr>
            <a:normAutofit fontScale="92500" lnSpcReduction="20000"/>
          </a:bodyPr>
          <a:lstStyle/>
          <a:p>
            <a:r>
              <a:rPr lang="en-US" sz="2900" dirty="0" smtClean="0"/>
              <a:t>Mathematical induction can be expressed  as the rule of inference</a:t>
            </a:r>
          </a:p>
          <a:p>
            <a:pPr>
              <a:buNone/>
            </a:pPr>
            <a:r>
              <a:rPr lang="en-US" dirty="0" smtClean="0"/>
              <a:t>     </a:t>
            </a:r>
          </a:p>
          <a:p>
            <a:pPr>
              <a:buNone/>
            </a:pPr>
            <a:r>
              <a:rPr lang="en-US" dirty="0" smtClean="0"/>
              <a:t>    </a:t>
            </a:r>
            <a:r>
              <a:rPr lang="en-US" sz="2900" dirty="0" smtClean="0"/>
              <a:t>where the domain is the set of positive integers</a:t>
            </a:r>
            <a:r>
              <a:rPr lang="en-US" dirty="0" smtClean="0"/>
              <a:t>.</a:t>
            </a:r>
          </a:p>
          <a:p>
            <a:r>
              <a:rPr lang="en-US" sz="2900" dirty="0" smtClean="0"/>
              <a:t>In a proof by mathematical induction, we do </a:t>
            </a:r>
            <a:r>
              <a:rPr lang="en-US" sz="2900" b="1" dirty="0" smtClean="0">
                <a:solidFill>
                  <a:srgbClr val="0070C0"/>
                </a:solidFill>
              </a:rPr>
              <a:t>NOT</a:t>
            </a:r>
            <a:r>
              <a:rPr lang="en-US" sz="2900" dirty="0" smtClean="0"/>
              <a:t> assume that </a:t>
            </a:r>
            <a:r>
              <a:rPr lang="en-US" sz="2900" i="1" dirty="0" smtClean="0">
                <a:solidFill>
                  <a:srgbClr val="0070C0"/>
                </a:solidFill>
              </a:rPr>
              <a:t>P</a:t>
            </a:r>
            <a:r>
              <a:rPr lang="en-US" sz="2900" dirty="0" smtClean="0">
                <a:solidFill>
                  <a:srgbClr val="0070C0"/>
                </a:solidFill>
              </a:rPr>
              <a:t>(</a:t>
            </a:r>
            <a:r>
              <a:rPr lang="en-US" sz="2900" i="1" dirty="0" smtClean="0">
                <a:solidFill>
                  <a:srgbClr val="0070C0"/>
                </a:solidFill>
              </a:rPr>
              <a:t>k</a:t>
            </a:r>
            <a:r>
              <a:rPr lang="en-US" sz="2900" dirty="0" smtClean="0">
                <a:solidFill>
                  <a:srgbClr val="0070C0"/>
                </a:solidFill>
              </a:rPr>
              <a:t>) is true for all </a:t>
            </a:r>
            <a:r>
              <a:rPr lang="en-US" sz="2900" dirty="0" smtClean="0"/>
              <a:t>positive integers! We show that if we assume that </a:t>
            </a:r>
            <a:r>
              <a:rPr lang="en-US" sz="2900" i="1" dirty="0" smtClean="0"/>
              <a:t>P</a:t>
            </a:r>
            <a:r>
              <a:rPr lang="en-US" sz="2900" dirty="0" smtClean="0"/>
              <a:t>(</a:t>
            </a:r>
            <a:r>
              <a:rPr lang="en-US" sz="2900" i="1" dirty="0" smtClean="0"/>
              <a:t>k</a:t>
            </a:r>
            <a:r>
              <a:rPr lang="en-US" sz="2900" dirty="0" smtClean="0"/>
              <a:t>) is true, then           </a:t>
            </a:r>
            <a:r>
              <a:rPr lang="en-US" sz="2900" i="1" dirty="0" smtClean="0">
                <a:sym typeface="Wingdings" pitchFamily="2" charset="2"/>
              </a:rPr>
              <a:t>P</a:t>
            </a:r>
            <a:r>
              <a:rPr lang="en-US" sz="2900" dirty="0" smtClean="0">
                <a:sym typeface="Wingdings" pitchFamily="2" charset="2"/>
              </a:rPr>
              <a:t>(</a:t>
            </a:r>
            <a:r>
              <a:rPr lang="en-US" sz="2900" i="1" dirty="0" smtClean="0">
                <a:sym typeface="Wingdings" pitchFamily="2" charset="2"/>
              </a:rPr>
              <a:t>k + </a:t>
            </a:r>
            <a:r>
              <a:rPr lang="en-US" sz="2900" dirty="0" smtClean="0">
                <a:latin typeface="Cambria Math" pitchFamily="18" charset="0"/>
                <a:ea typeface="Cambria Math" pitchFamily="18" charset="0"/>
                <a:sym typeface="Wingdings" pitchFamily="2" charset="2"/>
              </a:rPr>
              <a:t>1</a:t>
            </a:r>
            <a:r>
              <a:rPr lang="en-US" sz="2900" dirty="0" smtClean="0">
                <a:ea typeface="Cambria Math" pitchFamily="18" charset="0"/>
                <a:sym typeface="Wingdings" pitchFamily="2" charset="2"/>
              </a:rPr>
              <a:t>) must also  be true. </a:t>
            </a:r>
          </a:p>
          <a:p>
            <a:r>
              <a:rPr lang="en-US" sz="2900" dirty="0" smtClean="0">
                <a:ea typeface="Cambria Math" pitchFamily="18" charset="0"/>
                <a:sym typeface="Wingdings" pitchFamily="2" charset="2"/>
              </a:rPr>
              <a:t>Proofs by mathematical induction do </a:t>
            </a:r>
            <a:r>
              <a:rPr lang="en-US" sz="2900" dirty="0" smtClean="0">
                <a:solidFill>
                  <a:srgbClr val="0070C0"/>
                </a:solidFill>
                <a:ea typeface="Cambria Math" pitchFamily="18" charset="0"/>
                <a:sym typeface="Wingdings" pitchFamily="2" charset="2"/>
              </a:rPr>
              <a:t>not always</a:t>
            </a:r>
            <a:r>
              <a:rPr lang="en-US" sz="2900" dirty="0" smtClean="0">
                <a:ea typeface="Cambria Math" pitchFamily="18" charset="0"/>
                <a:sym typeface="Wingdings" pitchFamily="2" charset="2"/>
              </a:rPr>
              <a:t> </a:t>
            </a:r>
            <a:r>
              <a:rPr lang="en-US" sz="2900" dirty="0" smtClean="0">
                <a:solidFill>
                  <a:srgbClr val="0070C0"/>
                </a:solidFill>
                <a:ea typeface="Cambria Math" pitchFamily="18" charset="0"/>
                <a:sym typeface="Wingdings" pitchFamily="2" charset="2"/>
              </a:rPr>
              <a:t>start at the integer </a:t>
            </a:r>
            <a:r>
              <a:rPr lang="en-US" sz="2900" dirty="0" smtClean="0">
                <a:solidFill>
                  <a:srgbClr val="0070C0"/>
                </a:solidFill>
                <a:latin typeface="Cambria Math" pitchFamily="18" charset="0"/>
                <a:ea typeface="Cambria Math" pitchFamily="18" charset="0"/>
                <a:sym typeface="Wingdings" pitchFamily="2" charset="2"/>
              </a:rPr>
              <a:t>1</a:t>
            </a:r>
            <a:r>
              <a:rPr lang="en-US" sz="2900" dirty="0" smtClean="0">
                <a:ea typeface="Cambria Math" pitchFamily="18" charset="0"/>
                <a:sym typeface="Wingdings" pitchFamily="2" charset="2"/>
              </a:rPr>
              <a:t>. In such a case, the basis step begins at a starting point </a:t>
            </a:r>
            <a:r>
              <a:rPr lang="en-US" sz="2900" i="1" dirty="0" smtClean="0">
                <a:ea typeface="Cambria Math" pitchFamily="18" charset="0"/>
                <a:sym typeface="Wingdings" pitchFamily="2" charset="2"/>
              </a:rPr>
              <a:t>b</a:t>
            </a:r>
            <a:r>
              <a:rPr lang="en-US" sz="2900" dirty="0" smtClean="0">
                <a:ea typeface="Cambria Math" pitchFamily="18" charset="0"/>
                <a:sym typeface="Wingdings" pitchFamily="2" charset="2"/>
              </a:rPr>
              <a:t> where </a:t>
            </a:r>
            <a:r>
              <a:rPr lang="en-US" sz="2900" i="1" dirty="0" smtClean="0">
                <a:ea typeface="Cambria Math" pitchFamily="18" charset="0"/>
                <a:sym typeface="Wingdings" pitchFamily="2" charset="2"/>
              </a:rPr>
              <a:t>b</a:t>
            </a:r>
            <a:r>
              <a:rPr lang="en-US" sz="2900" dirty="0" smtClean="0">
                <a:ea typeface="Cambria Math" pitchFamily="18" charset="0"/>
                <a:sym typeface="Wingdings" pitchFamily="2" charset="2"/>
              </a:rPr>
              <a:t> is an integer. We will see examples of this soon.</a:t>
            </a:r>
          </a:p>
        </p:txBody>
      </p:sp>
      <p:sp>
        <p:nvSpPr>
          <p:cNvPr id="5" name="TextBox 4"/>
          <p:cNvSpPr txBox="1"/>
          <p:nvPr/>
        </p:nvSpPr>
        <p:spPr>
          <a:xfrm>
            <a:off x="1371600" y="2590800"/>
            <a:ext cx="7239000" cy="523220"/>
          </a:xfrm>
          <a:prstGeom prst="rect">
            <a:avLst/>
          </a:prstGeom>
          <a:noFill/>
        </p:spPr>
        <p:txBody>
          <a:bodyPr wrap="square" rtlCol="0">
            <a:spAutoFit/>
          </a:bodyPr>
          <a:lstStyle/>
          <a:p>
            <a:r>
              <a:rPr lang="en-US" sz="2800" dirty="0" smtClean="0"/>
              <a:t>  </a:t>
            </a:r>
            <a:r>
              <a:rPr lang="en-US" sz="2400" b="1" dirty="0" smtClean="0">
                <a:solidFill>
                  <a:srgbClr val="FF0000"/>
                </a:solidFill>
              </a:rPr>
              <a:t>(</a:t>
            </a:r>
            <a:r>
              <a:rPr lang="en-US" sz="2400" b="1" i="1" dirty="0" smtClean="0">
                <a:solidFill>
                  <a:srgbClr val="FF0000"/>
                </a:solidFill>
              </a:rPr>
              <a:t>P</a:t>
            </a:r>
            <a:r>
              <a:rPr lang="en-US" sz="2400" b="1" dirty="0" smtClean="0">
                <a:solidFill>
                  <a:srgbClr val="FF0000"/>
                </a:solidFill>
              </a:rPr>
              <a:t>(</a:t>
            </a:r>
            <a:r>
              <a:rPr lang="en-US" sz="2400" b="1" dirty="0" smtClean="0">
                <a:solidFill>
                  <a:srgbClr val="FF0000"/>
                </a:solidFill>
                <a:latin typeface="Cambria Math" pitchFamily="18" charset="0"/>
                <a:ea typeface="Cambria Math" pitchFamily="18" charset="0"/>
              </a:rPr>
              <a:t>1</a:t>
            </a:r>
            <a:r>
              <a:rPr lang="en-US" sz="2400" b="1" dirty="0" smtClean="0">
                <a:solidFill>
                  <a:srgbClr val="FF0000"/>
                </a:solidFill>
              </a:rPr>
              <a:t>) </a:t>
            </a:r>
            <a:r>
              <a:rPr lang="en-US" sz="2400" b="1" dirty="0" smtClean="0">
                <a:solidFill>
                  <a:srgbClr val="FF0000"/>
                </a:solidFill>
                <a:latin typeface="Cambria Math"/>
                <a:ea typeface="Cambria Math"/>
              </a:rPr>
              <a:t> ∧ ∀</a:t>
            </a:r>
            <a:r>
              <a:rPr lang="en-US" sz="2400" b="1" i="1" dirty="0" smtClean="0">
                <a:solidFill>
                  <a:srgbClr val="FF0000"/>
                </a:solidFill>
                <a:ea typeface="Cambria Math"/>
              </a:rPr>
              <a:t>k </a:t>
            </a:r>
            <a:r>
              <a:rPr lang="en-US" sz="2400" b="1" dirty="0" smtClean="0">
                <a:solidFill>
                  <a:srgbClr val="FF0000"/>
                </a:solidFill>
              </a:rPr>
              <a:t>(</a:t>
            </a:r>
            <a:r>
              <a:rPr lang="en-US" sz="2400" b="1" i="1" dirty="0" smtClean="0">
                <a:solidFill>
                  <a:srgbClr val="FF0000"/>
                </a:solidFill>
              </a:rPr>
              <a:t>P</a:t>
            </a:r>
            <a:r>
              <a:rPr lang="en-US" sz="2400" b="1" dirty="0" smtClean="0">
                <a:solidFill>
                  <a:srgbClr val="FF0000"/>
                </a:solidFill>
              </a:rPr>
              <a:t>(</a:t>
            </a:r>
            <a:r>
              <a:rPr lang="en-US" sz="2400" b="1" i="1" dirty="0" smtClean="0">
                <a:solidFill>
                  <a:srgbClr val="FF0000"/>
                </a:solidFill>
              </a:rPr>
              <a:t>k</a:t>
            </a:r>
            <a:r>
              <a:rPr lang="en-US" sz="2400" b="1" dirty="0" smtClean="0">
                <a:solidFill>
                  <a:srgbClr val="FF0000"/>
                </a:solidFill>
              </a:rPr>
              <a:t>)</a:t>
            </a:r>
            <a:r>
              <a:rPr lang="en-US" sz="2400" b="1" i="1" dirty="0" smtClean="0">
                <a:solidFill>
                  <a:srgbClr val="FF0000"/>
                </a:solidFill>
              </a:rPr>
              <a:t> </a:t>
            </a:r>
            <a:r>
              <a:rPr lang="en-US" sz="2400" b="1" dirty="0" smtClean="0">
                <a:solidFill>
                  <a:srgbClr val="FF0000"/>
                </a:solidFill>
                <a:latin typeface="Cambria Math"/>
                <a:ea typeface="Cambria Math"/>
                <a:sym typeface="Wingdings" pitchFamily="2" charset="2"/>
              </a:rPr>
              <a:t>→</a:t>
            </a:r>
            <a:r>
              <a:rPr lang="en-US" sz="2400" b="1" i="1" dirty="0" smtClean="0">
                <a:solidFill>
                  <a:srgbClr val="FF0000"/>
                </a:solidFill>
                <a:sym typeface="Wingdings" pitchFamily="2" charset="2"/>
              </a:rPr>
              <a:t> P</a:t>
            </a:r>
            <a:r>
              <a:rPr lang="en-US" sz="2400" b="1" dirty="0" smtClean="0">
                <a:solidFill>
                  <a:srgbClr val="FF0000"/>
                </a:solidFill>
                <a:sym typeface="Wingdings" pitchFamily="2" charset="2"/>
              </a:rPr>
              <a:t>(</a:t>
            </a:r>
            <a:r>
              <a:rPr lang="en-US" sz="2400" b="1" i="1" dirty="0" smtClean="0">
                <a:solidFill>
                  <a:srgbClr val="FF0000"/>
                </a:solidFill>
                <a:sym typeface="Wingdings" pitchFamily="2" charset="2"/>
              </a:rPr>
              <a:t>k + </a:t>
            </a:r>
            <a:r>
              <a:rPr lang="en-US" sz="2400" b="1" dirty="0" smtClean="0">
                <a:solidFill>
                  <a:srgbClr val="FF0000"/>
                </a:solidFill>
                <a:latin typeface="Cambria Math" pitchFamily="18" charset="0"/>
                <a:ea typeface="Cambria Math" pitchFamily="18" charset="0"/>
                <a:sym typeface="Wingdings" pitchFamily="2" charset="2"/>
              </a:rPr>
              <a:t>1</a:t>
            </a:r>
            <a:r>
              <a:rPr lang="en-US" sz="2400" b="1" dirty="0" smtClean="0">
                <a:solidFill>
                  <a:srgbClr val="FF0000"/>
                </a:solidFill>
                <a:sym typeface="Wingdings" pitchFamily="2" charset="2"/>
              </a:rPr>
              <a:t>)))</a:t>
            </a:r>
            <a:r>
              <a:rPr lang="en-US" sz="2400" b="1" dirty="0" smtClean="0">
                <a:solidFill>
                  <a:srgbClr val="FF0000"/>
                </a:solidFill>
                <a:latin typeface="Cambria Math"/>
                <a:ea typeface="Cambria Math"/>
                <a:sym typeface="Wingdings" pitchFamily="2" charset="2"/>
              </a:rPr>
              <a:t> → </a:t>
            </a:r>
            <a:r>
              <a:rPr lang="en-US" sz="2400" b="1" dirty="0" smtClean="0">
                <a:solidFill>
                  <a:srgbClr val="FF0000"/>
                </a:solidFill>
                <a:latin typeface="Cambria Math"/>
                <a:ea typeface="Cambria Math"/>
              </a:rPr>
              <a:t> ∀</a:t>
            </a:r>
            <a:r>
              <a:rPr lang="en-US" sz="2400" b="1" i="1" dirty="0" smtClean="0">
                <a:solidFill>
                  <a:srgbClr val="FF0000"/>
                </a:solidFill>
                <a:ea typeface="Cambria Math"/>
              </a:rPr>
              <a:t>n P</a:t>
            </a:r>
            <a:r>
              <a:rPr lang="en-US" sz="2400" b="1" dirty="0" smtClean="0">
                <a:solidFill>
                  <a:srgbClr val="FF0000"/>
                </a:solidFill>
                <a:ea typeface="Cambria Math"/>
              </a:rPr>
              <a:t>(</a:t>
            </a:r>
            <a:r>
              <a:rPr lang="en-US" sz="2400" b="1" i="1" dirty="0" smtClean="0">
                <a:solidFill>
                  <a:srgbClr val="FF0000"/>
                </a:solidFill>
                <a:ea typeface="Cambria Math"/>
              </a:rPr>
              <a:t>n</a:t>
            </a:r>
            <a:r>
              <a:rPr lang="en-US" sz="2400" b="1" dirty="0" smtClean="0">
                <a:solidFill>
                  <a:srgbClr val="FF0000"/>
                </a:solidFill>
                <a:ea typeface="Cambria Math"/>
              </a:rPr>
              <a:t>)</a:t>
            </a:r>
            <a:r>
              <a:rPr lang="en-US" sz="2400" dirty="0" smtClean="0">
                <a:ea typeface="Cambria Math"/>
              </a:rPr>
              <a:t>,</a:t>
            </a:r>
            <a:r>
              <a:rPr lang="en-US" sz="2400" dirty="0" smtClean="0">
                <a:sym typeface="Wingdings" pitchFamily="2" charset="2"/>
              </a:rPr>
              <a:t> </a:t>
            </a:r>
            <a:endParaRPr lang="en-US" sz="2400" dirty="0"/>
          </a:p>
        </p:txBody>
      </p:sp>
      <p:sp>
        <p:nvSpPr>
          <p:cNvPr id="6" name="Slide Number Placeholder 5"/>
          <p:cNvSpPr>
            <a:spLocks noGrp="1"/>
          </p:cNvSpPr>
          <p:nvPr>
            <p:ph type="sldNum" sz="quarter" idx="12"/>
          </p:nvPr>
        </p:nvSpPr>
        <p:spPr/>
        <p:txBody>
          <a:bodyPr/>
          <a:lstStyle/>
          <a:p>
            <a:fld id="{8CD41AC4-40F7-4FE0-8905-74C6698904F3}"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Validity of Mathematical Induction</a:t>
            </a:r>
            <a:endParaRPr lang="en-US" sz="4400" dirty="0"/>
          </a:p>
        </p:txBody>
      </p:sp>
      <p:sp>
        <p:nvSpPr>
          <p:cNvPr id="3" name="Content Placeholder 2"/>
          <p:cNvSpPr>
            <a:spLocks noGrp="1"/>
          </p:cNvSpPr>
          <p:nvPr>
            <p:ph idx="1"/>
          </p:nvPr>
        </p:nvSpPr>
        <p:spPr/>
        <p:txBody>
          <a:bodyPr>
            <a:normAutofit fontScale="62500" lnSpcReduction="20000"/>
          </a:bodyPr>
          <a:lstStyle/>
          <a:p>
            <a:r>
              <a:rPr lang="en-US" sz="2900" dirty="0" smtClean="0">
                <a:ea typeface="Cambria Math" pitchFamily="18" charset="0"/>
                <a:sym typeface="Wingdings" pitchFamily="2" charset="2"/>
              </a:rPr>
              <a:t>Mathematical induction is valid because of the </a:t>
            </a:r>
            <a:r>
              <a:rPr lang="en-US" sz="2900" dirty="0" smtClean="0">
                <a:solidFill>
                  <a:srgbClr val="0070C0"/>
                </a:solidFill>
                <a:ea typeface="Cambria Math" pitchFamily="18" charset="0"/>
                <a:sym typeface="Wingdings" pitchFamily="2" charset="2"/>
              </a:rPr>
              <a:t>well ordering property</a:t>
            </a:r>
            <a:r>
              <a:rPr lang="en-US" sz="2900" dirty="0" smtClean="0">
                <a:ea typeface="Cambria Math" pitchFamily="18" charset="0"/>
                <a:sym typeface="Wingdings" pitchFamily="2" charset="2"/>
              </a:rPr>
              <a:t>, which states that every nonempty subset of the set of positive integers has a least element (</a:t>
            </a:r>
            <a:r>
              <a:rPr lang="en-US" sz="2900" i="1" dirty="0" smtClean="0">
                <a:ea typeface="Cambria Math" pitchFamily="18" charset="0"/>
                <a:sym typeface="Wingdings" pitchFamily="2" charset="2"/>
              </a:rPr>
              <a:t>see Section </a:t>
            </a:r>
            <a:r>
              <a:rPr lang="en-US" sz="2900" dirty="0" smtClean="0">
                <a:latin typeface="Cambria Math" pitchFamily="18" charset="0"/>
                <a:ea typeface="Cambria Math" pitchFamily="18" charset="0"/>
                <a:sym typeface="Wingdings" pitchFamily="2" charset="2"/>
              </a:rPr>
              <a:t>5.2</a:t>
            </a:r>
            <a:r>
              <a:rPr lang="en-US" sz="2900" dirty="0" smtClean="0">
                <a:ea typeface="Cambria Math" pitchFamily="18" charset="0"/>
                <a:sym typeface="Wingdings" pitchFamily="2" charset="2"/>
              </a:rPr>
              <a:t> </a:t>
            </a:r>
            <a:r>
              <a:rPr lang="en-US" sz="2900" i="1" dirty="0" smtClean="0">
                <a:ea typeface="Cambria Math" pitchFamily="18" charset="0"/>
                <a:sym typeface="Wingdings" pitchFamily="2" charset="2"/>
              </a:rPr>
              <a:t>and Appendix </a:t>
            </a:r>
            <a:r>
              <a:rPr lang="en-US" sz="2900" dirty="0" smtClean="0">
                <a:latin typeface="Cambria Math" pitchFamily="18" charset="0"/>
                <a:ea typeface="Cambria Math" pitchFamily="18" charset="0"/>
                <a:sym typeface="Wingdings" pitchFamily="2" charset="2"/>
              </a:rPr>
              <a:t>1</a:t>
            </a:r>
            <a:r>
              <a:rPr lang="en-US" sz="2900" dirty="0" smtClean="0">
                <a:ea typeface="Cambria Math" pitchFamily="18" charset="0"/>
                <a:sym typeface="Wingdings" pitchFamily="2" charset="2"/>
              </a:rPr>
              <a:t>). Here is the proof:</a:t>
            </a:r>
          </a:p>
          <a:p>
            <a:pPr lvl="1"/>
            <a:r>
              <a:rPr lang="en-US" sz="2900" dirty="0" smtClean="0">
                <a:ea typeface="Cambria Math" pitchFamily="18" charset="0"/>
                <a:sym typeface="Wingdings" pitchFamily="2" charset="2"/>
              </a:rPr>
              <a:t>Suppose that </a:t>
            </a:r>
            <a:r>
              <a:rPr lang="en-US" sz="2900" i="1" dirty="0" smtClean="0"/>
              <a:t>P</a:t>
            </a:r>
            <a:r>
              <a:rPr lang="en-US" sz="2900" dirty="0" smtClean="0"/>
              <a:t>(</a:t>
            </a:r>
            <a:r>
              <a:rPr lang="en-US" sz="2900" dirty="0" smtClean="0">
                <a:latin typeface="Cambria Math" pitchFamily="18" charset="0"/>
                <a:ea typeface="Cambria Math" pitchFamily="18" charset="0"/>
              </a:rPr>
              <a:t>1</a:t>
            </a:r>
            <a:r>
              <a:rPr lang="en-US" sz="2900" dirty="0" smtClean="0"/>
              <a:t>) holds and </a:t>
            </a:r>
            <a:r>
              <a:rPr lang="en-US" sz="2900" i="1" dirty="0" smtClean="0"/>
              <a:t>P</a:t>
            </a:r>
            <a:r>
              <a:rPr lang="en-US" sz="2900" dirty="0" smtClean="0"/>
              <a:t>(</a:t>
            </a:r>
            <a:r>
              <a:rPr lang="en-US" sz="2900" i="1" dirty="0" smtClean="0"/>
              <a:t>k</a:t>
            </a:r>
            <a:r>
              <a:rPr lang="en-US" sz="2900" dirty="0" smtClean="0"/>
              <a:t>)</a:t>
            </a:r>
            <a:r>
              <a:rPr lang="en-US" sz="2900" i="1" dirty="0" smtClean="0"/>
              <a:t> </a:t>
            </a:r>
            <a:r>
              <a:rPr lang="en-US" sz="2900" dirty="0" smtClean="0">
                <a:ea typeface="Cambria Math"/>
                <a:sym typeface="Wingdings" pitchFamily="2" charset="2"/>
              </a:rPr>
              <a:t>→</a:t>
            </a:r>
            <a:r>
              <a:rPr lang="en-US" sz="2900" i="1" dirty="0" smtClean="0">
                <a:sym typeface="Wingdings" pitchFamily="2" charset="2"/>
              </a:rPr>
              <a:t> P</a:t>
            </a:r>
            <a:r>
              <a:rPr lang="en-US" sz="2900" dirty="0" smtClean="0">
                <a:sym typeface="Wingdings" pitchFamily="2" charset="2"/>
              </a:rPr>
              <a:t>(</a:t>
            </a:r>
            <a:r>
              <a:rPr lang="en-US" sz="2900" i="1" dirty="0" smtClean="0">
                <a:sym typeface="Wingdings" pitchFamily="2" charset="2"/>
              </a:rPr>
              <a:t>k + </a:t>
            </a:r>
            <a:r>
              <a:rPr lang="en-US" sz="2900" dirty="0" smtClean="0">
                <a:latin typeface="Cambria Math" pitchFamily="18" charset="0"/>
                <a:ea typeface="Cambria Math" pitchFamily="18" charset="0"/>
                <a:sym typeface="Wingdings" pitchFamily="2" charset="2"/>
              </a:rPr>
              <a:t>1</a:t>
            </a:r>
            <a:r>
              <a:rPr lang="en-US" sz="2900" dirty="0" smtClean="0">
                <a:sym typeface="Wingdings" pitchFamily="2" charset="2"/>
              </a:rPr>
              <a:t>)</a:t>
            </a:r>
            <a:r>
              <a:rPr lang="en-US" sz="2900" dirty="0" smtClean="0">
                <a:ea typeface="Cambria Math"/>
                <a:sym typeface="Wingdings" pitchFamily="2" charset="2"/>
              </a:rPr>
              <a:t> is true for all positive integers </a:t>
            </a:r>
            <a:r>
              <a:rPr lang="en-US" sz="2900" i="1" dirty="0" smtClean="0">
                <a:ea typeface="Cambria Math"/>
                <a:sym typeface="Wingdings" pitchFamily="2" charset="2"/>
              </a:rPr>
              <a:t>k</a:t>
            </a:r>
            <a:r>
              <a:rPr lang="en-US" sz="2900" dirty="0" smtClean="0">
                <a:ea typeface="Cambria Math"/>
                <a:sym typeface="Wingdings" pitchFamily="2" charset="2"/>
              </a:rPr>
              <a:t>. </a:t>
            </a:r>
          </a:p>
          <a:p>
            <a:pPr lvl="1"/>
            <a:r>
              <a:rPr lang="en-US" sz="2900" dirty="0" smtClean="0">
                <a:ea typeface="Cambria Math"/>
                <a:sym typeface="Wingdings" pitchFamily="2" charset="2"/>
              </a:rPr>
              <a:t>Assume there is at least one positive integer  </a:t>
            </a:r>
            <a:r>
              <a:rPr lang="en-US" sz="2900" i="1" dirty="0" smtClean="0">
                <a:ea typeface="Cambria Math"/>
                <a:sym typeface="Wingdings" pitchFamily="2" charset="2"/>
              </a:rPr>
              <a:t>n</a:t>
            </a:r>
            <a:r>
              <a:rPr lang="en-US" sz="2900" dirty="0" smtClean="0">
                <a:ea typeface="Cambria Math"/>
                <a:sym typeface="Wingdings" pitchFamily="2" charset="2"/>
              </a:rPr>
              <a:t> for which P(</a:t>
            </a:r>
            <a:r>
              <a:rPr lang="en-US" sz="2900" i="1" dirty="0" smtClean="0">
                <a:ea typeface="Cambria Math"/>
                <a:sym typeface="Wingdings" pitchFamily="2" charset="2"/>
              </a:rPr>
              <a:t>n</a:t>
            </a:r>
            <a:r>
              <a:rPr lang="en-US" sz="2900" dirty="0" smtClean="0">
                <a:ea typeface="Cambria Math"/>
                <a:sym typeface="Wingdings" pitchFamily="2" charset="2"/>
              </a:rPr>
              <a:t>) is false. Then the set </a:t>
            </a:r>
            <a:r>
              <a:rPr lang="en-US" sz="2900" i="1" dirty="0" smtClean="0">
                <a:ea typeface="Cambria Math"/>
                <a:sym typeface="Wingdings" pitchFamily="2" charset="2"/>
              </a:rPr>
              <a:t>S</a:t>
            </a:r>
            <a:r>
              <a:rPr lang="en-US" sz="2900" dirty="0" smtClean="0">
                <a:ea typeface="Cambria Math"/>
                <a:sym typeface="Wingdings" pitchFamily="2" charset="2"/>
              </a:rPr>
              <a:t> of positive integers for which P(</a:t>
            </a:r>
            <a:r>
              <a:rPr lang="en-US" sz="2900" i="1" dirty="0" smtClean="0">
                <a:ea typeface="Cambria Math"/>
                <a:sym typeface="Wingdings" pitchFamily="2" charset="2"/>
              </a:rPr>
              <a:t>n</a:t>
            </a:r>
            <a:r>
              <a:rPr lang="en-US" sz="2900" dirty="0" smtClean="0">
                <a:ea typeface="Cambria Math"/>
                <a:sym typeface="Wingdings" pitchFamily="2" charset="2"/>
              </a:rPr>
              <a:t>) is false is nonempty. </a:t>
            </a:r>
          </a:p>
          <a:p>
            <a:pPr lvl="1"/>
            <a:r>
              <a:rPr lang="en-US" sz="2900" dirty="0" smtClean="0">
                <a:ea typeface="Cambria Math"/>
                <a:sym typeface="Wingdings" pitchFamily="2" charset="2"/>
              </a:rPr>
              <a:t>By the well-ordering property, </a:t>
            </a:r>
            <a:r>
              <a:rPr lang="en-US" sz="2900" i="1" dirty="0" smtClean="0">
                <a:ea typeface="Cambria Math"/>
                <a:sym typeface="Wingdings" pitchFamily="2" charset="2"/>
              </a:rPr>
              <a:t>S</a:t>
            </a:r>
            <a:r>
              <a:rPr lang="en-US" sz="2900" dirty="0" smtClean="0">
                <a:ea typeface="Cambria Math"/>
                <a:sym typeface="Wingdings" pitchFamily="2" charset="2"/>
              </a:rPr>
              <a:t> has a least element, say </a:t>
            </a:r>
            <a:r>
              <a:rPr lang="en-US" sz="2900" i="1" dirty="0" smtClean="0">
                <a:ea typeface="Cambria Math"/>
                <a:sym typeface="Wingdings" pitchFamily="2" charset="2"/>
              </a:rPr>
              <a:t>m</a:t>
            </a:r>
            <a:r>
              <a:rPr lang="en-US" sz="2900" dirty="0" smtClean="0">
                <a:ea typeface="Cambria Math"/>
                <a:sym typeface="Wingdings" pitchFamily="2" charset="2"/>
              </a:rPr>
              <a:t>.</a:t>
            </a:r>
          </a:p>
          <a:p>
            <a:pPr lvl="1"/>
            <a:r>
              <a:rPr lang="en-US" sz="2900" dirty="0" smtClean="0">
                <a:ea typeface="Cambria Math"/>
                <a:sym typeface="Wingdings" pitchFamily="2" charset="2"/>
              </a:rPr>
              <a:t>We know that </a:t>
            </a:r>
            <a:r>
              <a:rPr lang="en-US" sz="2900" i="1" dirty="0" smtClean="0">
                <a:ea typeface="Cambria Math"/>
                <a:sym typeface="Wingdings" pitchFamily="2" charset="2"/>
              </a:rPr>
              <a:t>m</a:t>
            </a:r>
            <a:r>
              <a:rPr lang="en-US" sz="2900" dirty="0" smtClean="0">
                <a:ea typeface="Cambria Math"/>
                <a:sym typeface="Wingdings" pitchFamily="2" charset="2"/>
              </a:rPr>
              <a:t> can not be </a:t>
            </a:r>
            <a:r>
              <a:rPr lang="en-US" sz="2900" dirty="0" smtClean="0">
                <a:latin typeface="Cambria Math" pitchFamily="18" charset="0"/>
                <a:ea typeface="Cambria Math" pitchFamily="18" charset="0"/>
              </a:rPr>
              <a:t>1</a:t>
            </a:r>
            <a:r>
              <a:rPr lang="en-US" sz="2900" dirty="0" smtClean="0">
                <a:ea typeface="Cambria Math" pitchFamily="18" charset="0"/>
              </a:rPr>
              <a:t> </a:t>
            </a:r>
            <a:r>
              <a:rPr lang="en-US" sz="2900" dirty="0" smtClean="0">
                <a:ea typeface="Cambria Math" pitchFamily="18" charset="0"/>
                <a:sym typeface="Wingdings" pitchFamily="2" charset="2"/>
              </a:rPr>
              <a:t>since  </a:t>
            </a:r>
            <a:r>
              <a:rPr lang="en-US" sz="2900" i="1" dirty="0" smtClean="0"/>
              <a:t>P</a:t>
            </a:r>
            <a:r>
              <a:rPr lang="en-US" sz="2900" dirty="0" smtClean="0"/>
              <a:t>(</a:t>
            </a:r>
            <a:r>
              <a:rPr lang="en-US" sz="2900" dirty="0" smtClean="0">
                <a:latin typeface="Cambria Math" pitchFamily="18" charset="0"/>
                <a:ea typeface="Cambria Math" pitchFamily="18" charset="0"/>
              </a:rPr>
              <a:t>1</a:t>
            </a:r>
            <a:r>
              <a:rPr lang="en-US" sz="2900" dirty="0" smtClean="0"/>
              <a:t>) holds. </a:t>
            </a:r>
          </a:p>
          <a:p>
            <a:pPr lvl="1"/>
            <a:r>
              <a:rPr lang="en-US" sz="2900" dirty="0" smtClean="0"/>
              <a:t>Since </a:t>
            </a:r>
            <a:r>
              <a:rPr lang="en-US" sz="2900" i="1" dirty="0" smtClean="0"/>
              <a:t>m</a:t>
            </a:r>
            <a:r>
              <a:rPr lang="en-US" sz="2900" dirty="0" smtClean="0"/>
              <a:t> is positive and greater than </a:t>
            </a:r>
            <a:r>
              <a:rPr lang="en-US" sz="2900" dirty="0" smtClean="0">
                <a:latin typeface="Cambria Math" pitchFamily="18" charset="0"/>
                <a:ea typeface="Cambria Math" pitchFamily="18" charset="0"/>
              </a:rPr>
              <a:t>1</a:t>
            </a:r>
            <a:r>
              <a:rPr lang="en-US" sz="2900" dirty="0" smtClean="0"/>
              <a:t>, </a:t>
            </a:r>
            <a:r>
              <a:rPr lang="en-US" sz="2900" i="1" dirty="0" smtClean="0"/>
              <a:t>m</a:t>
            </a:r>
            <a:r>
              <a:rPr lang="en-US" sz="2900" dirty="0" smtClean="0"/>
              <a:t> </a:t>
            </a:r>
            <a:r>
              <a:rPr lang="en-US" sz="2900" dirty="0" smtClean="0">
                <a:ea typeface="Cambria Math"/>
              </a:rPr>
              <a:t>− </a:t>
            </a:r>
            <a:r>
              <a:rPr lang="en-US" sz="2900" dirty="0" smtClean="0">
                <a:latin typeface="Cambria Math" pitchFamily="18" charset="0"/>
                <a:ea typeface="Cambria Math" pitchFamily="18" charset="0"/>
              </a:rPr>
              <a:t>1</a:t>
            </a:r>
            <a:r>
              <a:rPr lang="en-US" sz="2900" dirty="0" smtClean="0">
                <a:ea typeface="Cambria Math"/>
              </a:rPr>
              <a:t> must be a positive integer. Since </a:t>
            </a:r>
            <a:r>
              <a:rPr lang="en-US" sz="2900" i="1" dirty="0" smtClean="0"/>
              <a:t>m</a:t>
            </a:r>
            <a:r>
              <a:rPr lang="en-US" sz="2900" dirty="0" smtClean="0"/>
              <a:t> </a:t>
            </a:r>
            <a:r>
              <a:rPr lang="en-US" sz="2900" dirty="0" smtClean="0">
                <a:ea typeface="Cambria Math"/>
              </a:rPr>
              <a:t>− </a:t>
            </a:r>
            <a:r>
              <a:rPr lang="en-US" sz="2900" dirty="0" smtClean="0">
                <a:latin typeface="Cambria Math" pitchFamily="18" charset="0"/>
                <a:ea typeface="Cambria Math" pitchFamily="18" charset="0"/>
              </a:rPr>
              <a:t>1</a:t>
            </a:r>
            <a:r>
              <a:rPr lang="en-US" sz="2900" dirty="0" smtClean="0">
                <a:ea typeface="Cambria Math"/>
              </a:rPr>
              <a:t> &lt; </a:t>
            </a:r>
            <a:r>
              <a:rPr lang="en-US" sz="2900" i="1" dirty="0" smtClean="0">
                <a:ea typeface="Cambria Math"/>
              </a:rPr>
              <a:t>m</a:t>
            </a:r>
            <a:r>
              <a:rPr lang="en-US" sz="2900" dirty="0" smtClean="0">
                <a:ea typeface="Cambria Math"/>
              </a:rPr>
              <a:t>, it is not in S, so </a:t>
            </a:r>
            <a:r>
              <a:rPr lang="en-US" sz="2900" i="1" dirty="0" smtClean="0">
                <a:ea typeface="Cambria Math"/>
              </a:rPr>
              <a:t>P</a:t>
            </a:r>
            <a:r>
              <a:rPr lang="en-US" sz="2900" dirty="0" smtClean="0">
                <a:ea typeface="Cambria Math"/>
              </a:rPr>
              <a:t>(</a:t>
            </a:r>
            <a:r>
              <a:rPr lang="en-US" sz="2900" i="1" dirty="0" smtClean="0"/>
              <a:t>m</a:t>
            </a:r>
            <a:r>
              <a:rPr lang="en-US" sz="2900" dirty="0" smtClean="0"/>
              <a:t> </a:t>
            </a:r>
            <a:r>
              <a:rPr lang="en-US" sz="2900" dirty="0" smtClean="0">
                <a:ea typeface="Cambria Math"/>
              </a:rPr>
              <a:t>− </a:t>
            </a:r>
            <a:r>
              <a:rPr lang="en-US" sz="2900" dirty="0" smtClean="0">
                <a:latin typeface="Cambria Math" pitchFamily="18" charset="0"/>
                <a:ea typeface="Cambria Math" pitchFamily="18" charset="0"/>
              </a:rPr>
              <a:t>1</a:t>
            </a:r>
            <a:r>
              <a:rPr lang="en-US" sz="2900" dirty="0" smtClean="0">
                <a:ea typeface="Cambria Math"/>
              </a:rPr>
              <a:t>) must be true. </a:t>
            </a:r>
          </a:p>
          <a:p>
            <a:pPr lvl="1"/>
            <a:r>
              <a:rPr lang="en-US" sz="2900" dirty="0" smtClean="0">
                <a:ea typeface="Cambria Math"/>
              </a:rPr>
              <a:t>But then, since the conditional </a:t>
            </a:r>
            <a:r>
              <a:rPr lang="en-US" sz="2900" i="1" dirty="0" smtClean="0"/>
              <a:t>P</a:t>
            </a:r>
            <a:r>
              <a:rPr lang="en-US" sz="2900" dirty="0" smtClean="0"/>
              <a:t>(</a:t>
            </a:r>
            <a:r>
              <a:rPr lang="en-US" sz="2900" i="1" dirty="0" smtClean="0"/>
              <a:t>k</a:t>
            </a:r>
            <a:r>
              <a:rPr lang="en-US" sz="2900" dirty="0" smtClean="0"/>
              <a:t>)</a:t>
            </a:r>
            <a:r>
              <a:rPr lang="en-US" sz="2900" i="1" dirty="0" smtClean="0"/>
              <a:t> </a:t>
            </a:r>
            <a:r>
              <a:rPr lang="en-US" sz="2900" dirty="0" smtClean="0">
                <a:ea typeface="Cambria Math"/>
                <a:sym typeface="Wingdings" pitchFamily="2" charset="2"/>
              </a:rPr>
              <a:t>→</a:t>
            </a:r>
            <a:r>
              <a:rPr lang="en-US" sz="2900" i="1" dirty="0" smtClean="0">
                <a:sym typeface="Wingdings" pitchFamily="2" charset="2"/>
              </a:rPr>
              <a:t> P</a:t>
            </a:r>
            <a:r>
              <a:rPr lang="en-US" sz="2900" dirty="0" smtClean="0">
                <a:sym typeface="Wingdings" pitchFamily="2" charset="2"/>
              </a:rPr>
              <a:t>(</a:t>
            </a:r>
            <a:r>
              <a:rPr lang="en-US" sz="2900" i="1" dirty="0" smtClean="0">
                <a:sym typeface="Wingdings" pitchFamily="2" charset="2"/>
              </a:rPr>
              <a:t>k + </a:t>
            </a:r>
            <a:r>
              <a:rPr lang="en-US" sz="2900" dirty="0" smtClean="0">
                <a:latin typeface="Cambria Math" pitchFamily="18" charset="0"/>
                <a:ea typeface="Cambria Math" pitchFamily="18" charset="0"/>
                <a:sym typeface="Wingdings" pitchFamily="2" charset="2"/>
              </a:rPr>
              <a:t>1</a:t>
            </a:r>
            <a:r>
              <a:rPr lang="en-US" sz="2900" dirty="0" smtClean="0">
                <a:sym typeface="Wingdings" pitchFamily="2" charset="2"/>
              </a:rPr>
              <a:t>)</a:t>
            </a:r>
            <a:r>
              <a:rPr lang="en-US" sz="2900" dirty="0" smtClean="0">
                <a:ea typeface="Cambria Math"/>
                <a:sym typeface="Wingdings" pitchFamily="2" charset="2"/>
              </a:rPr>
              <a:t>  for every positive integer </a:t>
            </a:r>
            <a:r>
              <a:rPr lang="en-US" sz="2900" i="1" dirty="0" smtClean="0">
                <a:ea typeface="Cambria Math"/>
                <a:sym typeface="Wingdings" pitchFamily="2" charset="2"/>
              </a:rPr>
              <a:t>k</a:t>
            </a:r>
            <a:r>
              <a:rPr lang="en-US" sz="2900" dirty="0" smtClean="0">
                <a:ea typeface="Cambria Math"/>
                <a:sym typeface="Wingdings" pitchFamily="2" charset="2"/>
              </a:rPr>
              <a:t> holds, </a:t>
            </a:r>
            <a:r>
              <a:rPr lang="en-US" sz="2900" i="1" dirty="0" smtClean="0"/>
              <a:t>P</a:t>
            </a:r>
            <a:r>
              <a:rPr lang="en-US" sz="2900" dirty="0" smtClean="0"/>
              <a:t>(</a:t>
            </a:r>
            <a:r>
              <a:rPr lang="en-US" sz="2900" i="1" dirty="0" smtClean="0"/>
              <a:t>m</a:t>
            </a:r>
            <a:r>
              <a:rPr lang="en-US" sz="2900" dirty="0" smtClean="0"/>
              <a:t>) must also be true. This contradicts </a:t>
            </a:r>
            <a:r>
              <a:rPr lang="en-US" sz="2900" i="1" dirty="0" smtClean="0"/>
              <a:t>P</a:t>
            </a:r>
            <a:r>
              <a:rPr lang="en-US" sz="2900" dirty="0" smtClean="0"/>
              <a:t>(</a:t>
            </a:r>
            <a:r>
              <a:rPr lang="en-US" sz="2900" i="1" dirty="0" smtClean="0"/>
              <a:t>m</a:t>
            </a:r>
            <a:r>
              <a:rPr lang="en-US" sz="2900" dirty="0" smtClean="0"/>
              <a:t>) being false. </a:t>
            </a:r>
          </a:p>
          <a:p>
            <a:pPr lvl="1"/>
            <a:r>
              <a:rPr lang="en-US" sz="2900" dirty="0" smtClean="0"/>
              <a:t> Hence, </a:t>
            </a:r>
            <a:r>
              <a:rPr lang="en-US" sz="2900" i="1" dirty="0" smtClean="0"/>
              <a:t>P</a:t>
            </a:r>
            <a:r>
              <a:rPr lang="en-US" sz="2900" dirty="0" smtClean="0"/>
              <a:t>(</a:t>
            </a:r>
            <a:r>
              <a:rPr lang="en-US" sz="2900" i="1" dirty="0" smtClean="0"/>
              <a:t>n</a:t>
            </a:r>
            <a:r>
              <a:rPr lang="en-US" sz="2900" dirty="0" smtClean="0"/>
              <a:t>) must be true for every positive integer </a:t>
            </a:r>
            <a:r>
              <a:rPr lang="en-US" sz="2900" i="1" dirty="0" smtClean="0"/>
              <a:t>n</a:t>
            </a:r>
            <a:r>
              <a:rPr lang="en-US" sz="2900" dirty="0" smtClean="0"/>
              <a:t>.</a:t>
            </a:r>
            <a:endParaRPr lang="en-US" sz="2900"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Remembering How Mathematical Induction Works</a:t>
            </a:r>
            <a:endParaRPr lang="en-US" dirty="0"/>
          </a:p>
        </p:txBody>
      </p:sp>
      <p:pic>
        <p:nvPicPr>
          <p:cNvPr id="4" name="Content Placeholder 3" descr="0403.jpg"/>
          <p:cNvPicPr>
            <a:picLocks noGrp="1" noChangeAspect="1"/>
          </p:cNvPicPr>
          <p:nvPr>
            <p:ph idx="1"/>
          </p:nvPr>
        </p:nvPicPr>
        <p:blipFill>
          <a:blip r:embed="rId2" cstate="print"/>
          <a:stretch>
            <a:fillRect/>
          </a:stretch>
        </p:blipFill>
        <p:spPr>
          <a:xfrm>
            <a:off x="2819400" y="2209800"/>
            <a:ext cx="2150364" cy="3657600"/>
          </a:xfrm>
        </p:spPr>
      </p:pic>
      <p:sp>
        <p:nvSpPr>
          <p:cNvPr id="6" name="TextBox 5"/>
          <p:cNvSpPr txBox="1"/>
          <p:nvPr/>
        </p:nvSpPr>
        <p:spPr>
          <a:xfrm>
            <a:off x="228600" y="2514600"/>
            <a:ext cx="2667000" cy="1200329"/>
          </a:xfrm>
          <a:prstGeom prst="rect">
            <a:avLst/>
          </a:prstGeom>
          <a:noFill/>
        </p:spPr>
        <p:txBody>
          <a:bodyPr wrap="square" rtlCol="0">
            <a:spAutoFit/>
          </a:bodyPr>
          <a:lstStyle/>
          <a:p>
            <a:r>
              <a:rPr lang="en-US" dirty="0" smtClean="0"/>
              <a:t>Consider  an infinite sequence  of dominoes, labeled </a:t>
            </a:r>
            <a:r>
              <a:rPr lang="en-US" dirty="0" smtClean="0">
                <a:latin typeface="Cambria Math" pitchFamily="18" charset="0"/>
                <a:ea typeface="Cambria Math" pitchFamily="18" charset="0"/>
              </a:rPr>
              <a:t>1,2,3</a:t>
            </a:r>
            <a:r>
              <a:rPr lang="en-US" dirty="0" smtClean="0"/>
              <a:t>, …, where each domino is standing. </a:t>
            </a:r>
            <a:endParaRPr lang="en-US" dirty="0"/>
          </a:p>
        </p:txBody>
      </p:sp>
      <p:sp>
        <p:nvSpPr>
          <p:cNvPr id="7" name="TextBox 6"/>
          <p:cNvSpPr txBox="1"/>
          <p:nvPr/>
        </p:nvSpPr>
        <p:spPr>
          <a:xfrm>
            <a:off x="5181600" y="2590800"/>
            <a:ext cx="3429000" cy="2308324"/>
          </a:xfrm>
          <a:prstGeom prst="rect">
            <a:avLst/>
          </a:prstGeom>
          <a:noFill/>
        </p:spPr>
        <p:txBody>
          <a:bodyPr wrap="square" rtlCol="0">
            <a:spAutoFit/>
          </a:bodyPr>
          <a:lstStyle/>
          <a:p>
            <a:r>
              <a:rPr lang="en-US" dirty="0" smtClean="0"/>
              <a:t>We know that the first domino is knocked down, i.e.,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 .</a:t>
            </a:r>
          </a:p>
          <a:p>
            <a:endParaRPr lang="en-US" dirty="0" smtClean="0"/>
          </a:p>
          <a:p>
            <a:r>
              <a:rPr lang="en-US" dirty="0" smtClean="0"/>
              <a:t>We also know that  if  whenever the </a:t>
            </a:r>
            <a:r>
              <a:rPr lang="en-US" i="1" dirty="0" err="1" smtClean="0"/>
              <a:t>k</a:t>
            </a:r>
            <a:r>
              <a:rPr lang="en-US" dirty="0" err="1" smtClean="0"/>
              <a:t>th</a:t>
            </a:r>
            <a:r>
              <a:rPr lang="en-US" dirty="0" smtClean="0"/>
              <a:t> domino is knocked over, it knocks over the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a:t>
            </a:r>
            <a:r>
              <a:rPr lang="en-US" dirty="0" err="1" smtClean="0"/>
              <a:t>st</a:t>
            </a:r>
            <a:r>
              <a:rPr lang="en-US" dirty="0" smtClean="0"/>
              <a:t> domino, </a:t>
            </a:r>
            <a:r>
              <a:rPr lang="en-US" dirty="0" err="1" smtClean="0"/>
              <a:t>i.e</a:t>
            </a:r>
            <a:r>
              <a:rPr lang="en-US" dirty="0" smtClean="0"/>
              <a:t>, </a:t>
            </a:r>
            <a:r>
              <a:rPr lang="en-US" i="1" dirty="0" smtClean="0"/>
              <a:t>P</a:t>
            </a:r>
            <a:r>
              <a:rPr lang="en-US" dirty="0" smtClean="0"/>
              <a:t>(</a:t>
            </a:r>
            <a:r>
              <a:rPr lang="en-US" i="1" dirty="0" smtClean="0"/>
              <a:t>k</a:t>
            </a:r>
            <a:r>
              <a:rPr lang="en-US" dirty="0" smtClean="0"/>
              <a:t>)</a:t>
            </a:r>
            <a:r>
              <a:rPr lang="en-US" i="1" dirty="0" smtClean="0"/>
              <a:t> </a:t>
            </a:r>
            <a:r>
              <a:rPr lang="en-US" i="1" dirty="0" smtClean="0">
                <a:latin typeface="Cambria Math"/>
                <a:ea typeface="Cambria Math"/>
                <a:sym typeface="Wingdings" pitchFamily="2" charset="2"/>
              </a:rPr>
              <a:t>→</a:t>
            </a:r>
            <a:r>
              <a:rPr lang="en-US" i="1" dirty="0" smtClean="0">
                <a:sym typeface="Wingdings" pitchFamily="2" charset="2"/>
              </a:rPr>
              <a:t> 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 is true for all positive integers </a:t>
            </a:r>
            <a:r>
              <a:rPr lang="en-US" i="1" dirty="0" smtClean="0">
                <a:sym typeface="Wingdings" pitchFamily="2" charset="2"/>
              </a:rPr>
              <a:t>k</a:t>
            </a:r>
            <a:r>
              <a:rPr lang="en-US" dirty="0" smtClean="0">
                <a:sym typeface="Wingdings" pitchFamily="2" charset="2"/>
              </a:rPr>
              <a:t>. </a:t>
            </a:r>
            <a:endParaRPr lang="en-US" dirty="0"/>
          </a:p>
        </p:txBody>
      </p:sp>
      <p:sp>
        <p:nvSpPr>
          <p:cNvPr id="8" name="TextBox 7"/>
          <p:cNvSpPr txBox="1"/>
          <p:nvPr/>
        </p:nvSpPr>
        <p:spPr>
          <a:xfrm>
            <a:off x="304800" y="3962400"/>
            <a:ext cx="2286000" cy="1477328"/>
          </a:xfrm>
          <a:prstGeom prst="rect">
            <a:avLst/>
          </a:prstGeom>
          <a:noFill/>
        </p:spPr>
        <p:txBody>
          <a:bodyPr wrap="square" rtlCol="0">
            <a:spAutoFit/>
          </a:bodyPr>
          <a:lstStyle/>
          <a:p>
            <a:r>
              <a:rPr lang="en-US" dirty="0" smtClean="0"/>
              <a:t>Let </a:t>
            </a:r>
            <a:r>
              <a:rPr lang="en-US" i="1" dirty="0" smtClean="0"/>
              <a:t>P</a:t>
            </a:r>
            <a:r>
              <a:rPr lang="en-US" dirty="0" smtClean="0"/>
              <a:t>(</a:t>
            </a:r>
            <a:r>
              <a:rPr lang="en-US" i="1" dirty="0" smtClean="0"/>
              <a:t>n</a:t>
            </a:r>
            <a:r>
              <a:rPr lang="en-US" dirty="0" smtClean="0"/>
              <a:t>) be the proposition that the </a:t>
            </a:r>
            <a:r>
              <a:rPr lang="en-US" i="1" dirty="0" smtClean="0"/>
              <a:t>n</a:t>
            </a:r>
            <a:r>
              <a:rPr lang="en-US" dirty="0" smtClean="0"/>
              <a:t>th domino is knocked over. </a:t>
            </a:r>
          </a:p>
          <a:p>
            <a:endParaRPr lang="en-US" dirty="0" smtClean="0"/>
          </a:p>
        </p:txBody>
      </p:sp>
      <p:sp>
        <p:nvSpPr>
          <p:cNvPr id="9" name="TextBox 8"/>
          <p:cNvSpPr txBox="1"/>
          <p:nvPr/>
        </p:nvSpPr>
        <p:spPr>
          <a:xfrm>
            <a:off x="4648200" y="5334000"/>
            <a:ext cx="4038600" cy="1200329"/>
          </a:xfrm>
          <a:prstGeom prst="rect">
            <a:avLst/>
          </a:prstGeom>
          <a:noFill/>
        </p:spPr>
        <p:txBody>
          <a:bodyPr wrap="square" rtlCol="0">
            <a:spAutoFit/>
          </a:bodyPr>
          <a:lstStyle/>
          <a:p>
            <a:r>
              <a:rPr lang="en-US" dirty="0" smtClean="0"/>
              <a:t>Hence, all dominos are knocked over.</a:t>
            </a:r>
          </a:p>
          <a:p>
            <a:endParaRPr lang="en-US" dirty="0" smtClean="0"/>
          </a:p>
          <a:p>
            <a:r>
              <a:rPr lang="en-US" i="1" dirty="0" smtClean="0"/>
              <a:t>P</a:t>
            </a:r>
            <a:r>
              <a:rPr lang="en-US" dirty="0" smtClean="0"/>
              <a:t>(</a:t>
            </a:r>
            <a:r>
              <a:rPr lang="en-US" i="1" dirty="0" smtClean="0"/>
              <a:t>n</a:t>
            </a:r>
            <a:r>
              <a:rPr lang="en-US" dirty="0" smtClean="0"/>
              <a:t>) is true for all positive integers </a:t>
            </a:r>
            <a:r>
              <a:rPr lang="en-US" i="1" dirty="0" smtClean="0"/>
              <a:t>n</a:t>
            </a:r>
            <a:r>
              <a:rPr lang="en-US" dirty="0" smtClean="0"/>
              <a:t>.</a:t>
            </a:r>
          </a:p>
          <a:p>
            <a:endParaRPr lang="en-US" dirty="0" smtClean="0"/>
          </a:p>
        </p:txBody>
      </p:sp>
      <p:sp>
        <p:nvSpPr>
          <p:cNvPr id="10" name="Slide Number Placeholder 9"/>
          <p:cNvSpPr>
            <a:spLocks noGrp="1"/>
          </p:cNvSpPr>
          <p:nvPr>
            <p:ph type="sldNum" sz="quarter" idx="12"/>
          </p:nvPr>
        </p:nvSpPr>
        <p:spPr/>
        <p:txBody>
          <a:bodyPr/>
          <a:lstStyle/>
          <a:p>
            <a:fld id="{8CD41AC4-40F7-4FE0-8905-74C6698904F3}"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Proving a Summation Formula by Mathematical Induction</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Show that:  </a:t>
            </a:r>
          </a:p>
          <a:p>
            <a:pPr>
              <a:buNone/>
            </a:pPr>
            <a:r>
              <a:rPr lang="en-US" b="1" dirty="0" smtClean="0"/>
              <a:t>   Solution</a:t>
            </a:r>
            <a:r>
              <a:rPr lang="en-US" dirty="0" smtClean="0"/>
              <a:t>:</a:t>
            </a:r>
            <a:endParaRPr lang="en-US" dirty="0"/>
          </a:p>
          <a:p>
            <a:pPr lvl="1" algn="just"/>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 since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a:t>
            </a:r>
            <a:r>
              <a:rPr lang="en-US" dirty="0" smtClean="0"/>
              <a:t>.</a:t>
            </a:r>
            <a:endParaRPr lang="en-US" dirty="0"/>
          </a:p>
          <a:p>
            <a:pPr lvl="1" algn="just"/>
            <a:r>
              <a:rPr lang="en-US" b="1" dirty="0" smtClean="0">
                <a:solidFill>
                  <a:srgbClr val="FF0000"/>
                </a:solidFill>
              </a:rPr>
              <a:t>INDUCTIVE STEP</a:t>
            </a:r>
            <a:r>
              <a:rPr lang="en-US" dirty="0" smtClean="0"/>
              <a:t>: Assume true for </a:t>
            </a:r>
            <a:r>
              <a:rPr lang="en-US" i="1" dirty="0" smtClean="0"/>
              <a:t>P</a:t>
            </a:r>
            <a:r>
              <a:rPr lang="en-US" dirty="0" smtClean="0"/>
              <a:t>(</a:t>
            </a:r>
            <a:r>
              <a:rPr lang="en-US" i="1" dirty="0" smtClean="0"/>
              <a:t>k</a:t>
            </a:r>
            <a:r>
              <a:rPr lang="en-US" dirty="0" smtClean="0"/>
              <a:t>).</a:t>
            </a:r>
          </a:p>
          <a:p>
            <a:pPr>
              <a:buNone/>
            </a:pPr>
            <a:r>
              <a:rPr lang="en-US" dirty="0" smtClean="0"/>
              <a:t>                     The inductive hypothesis is</a:t>
            </a:r>
          </a:p>
          <a:p>
            <a:pPr>
              <a:buNone/>
            </a:pPr>
            <a:r>
              <a:rPr lang="en-US" dirty="0" smtClean="0"/>
              <a:t>        Under this assumption,   </a:t>
            </a:r>
            <a:endParaRPr lang="en-US" dirty="0"/>
          </a:p>
        </p:txBody>
      </p:sp>
      <p:pic>
        <p:nvPicPr>
          <p:cNvPr id="5" name="Picture 4" descr="addin_tmp.png"/>
          <p:cNvPicPr>
            <a:picLocks noChangeAspect="1"/>
          </p:cNvPicPr>
          <p:nvPr>
            <p:custDataLst>
              <p:tags r:id="rId1"/>
            </p:custDataLst>
          </p:nvPr>
        </p:nvPicPr>
        <p:blipFill>
          <a:blip r:embed="rId7" cstate="print"/>
          <a:stretch>
            <a:fillRect/>
          </a:stretch>
        </p:blipFill>
        <p:spPr>
          <a:xfrm>
            <a:off x="4267200" y="1905000"/>
            <a:ext cx="1657350" cy="695325"/>
          </a:xfrm>
          <a:prstGeom prst="rect">
            <a:avLst/>
          </a:prstGeom>
        </p:spPr>
      </p:pic>
      <p:pic>
        <p:nvPicPr>
          <p:cNvPr id="6" name="Picture 5" descr="addin_tmp.png"/>
          <p:cNvPicPr>
            <a:picLocks noChangeAspect="1"/>
          </p:cNvPicPr>
          <p:nvPr>
            <p:custDataLst>
              <p:tags r:id="rId2"/>
            </p:custDataLst>
          </p:nvPr>
        </p:nvPicPr>
        <p:blipFill>
          <a:blip r:embed="rId8" cstate="print"/>
          <a:stretch>
            <a:fillRect/>
          </a:stretch>
        </p:blipFill>
        <p:spPr>
          <a:xfrm>
            <a:off x="6477000" y="3733800"/>
            <a:ext cx="1632585" cy="741045"/>
          </a:xfrm>
          <a:prstGeom prst="rect">
            <a:avLst/>
          </a:prstGeom>
        </p:spPr>
      </p:pic>
      <p:pic>
        <p:nvPicPr>
          <p:cNvPr id="11" name="Picture 10" descr="addin_tmp.png"/>
          <p:cNvPicPr>
            <a:picLocks noChangeAspect="1"/>
          </p:cNvPicPr>
          <p:nvPr>
            <p:custDataLst>
              <p:tags r:id="rId3"/>
            </p:custDataLst>
          </p:nvPr>
        </p:nvPicPr>
        <p:blipFill>
          <a:blip r:embed="rId9" cstate="print"/>
          <a:stretch>
            <a:fillRect/>
          </a:stretch>
        </p:blipFill>
        <p:spPr>
          <a:xfrm>
            <a:off x="4267200" y="5410200"/>
            <a:ext cx="2406015" cy="537210"/>
          </a:xfrm>
          <a:prstGeom prst="rect">
            <a:avLst/>
          </a:prstGeom>
        </p:spPr>
      </p:pic>
      <p:pic>
        <p:nvPicPr>
          <p:cNvPr id="12" name="Picture 11" descr="addin_tmp.png"/>
          <p:cNvPicPr>
            <a:picLocks noChangeAspect="1"/>
          </p:cNvPicPr>
          <p:nvPr>
            <p:custDataLst>
              <p:tags r:id="rId4"/>
            </p:custDataLst>
          </p:nvPr>
        </p:nvPicPr>
        <p:blipFill>
          <a:blip r:embed="rId10" cstate="print"/>
          <a:stretch>
            <a:fillRect/>
          </a:stretch>
        </p:blipFill>
        <p:spPr>
          <a:xfrm>
            <a:off x="4343400" y="6019800"/>
            <a:ext cx="1832610" cy="537210"/>
          </a:xfrm>
          <a:prstGeom prst="rect">
            <a:avLst/>
          </a:prstGeom>
        </p:spPr>
      </p:pic>
      <p:pic>
        <p:nvPicPr>
          <p:cNvPr id="13" name="Picture 12" descr="addin_tmp.png"/>
          <p:cNvPicPr>
            <a:picLocks noChangeAspect="1"/>
          </p:cNvPicPr>
          <p:nvPr>
            <p:custDataLst>
              <p:tags r:id="rId5"/>
            </p:custDataLst>
          </p:nvPr>
        </p:nvPicPr>
        <p:blipFill>
          <a:blip r:embed="rId11" cstate="print"/>
          <a:stretch>
            <a:fillRect/>
          </a:stretch>
        </p:blipFill>
        <p:spPr>
          <a:xfrm>
            <a:off x="1447800" y="4800600"/>
            <a:ext cx="5044440" cy="537210"/>
          </a:xfrm>
          <a:prstGeom prst="rect">
            <a:avLst/>
          </a:prstGeom>
        </p:spPr>
      </p:pic>
      <p:sp>
        <p:nvSpPr>
          <p:cNvPr id="9" name="Isosceles Triangle 8"/>
          <p:cNvSpPr/>
          <p:nvPr/>
        </p:nvSpPr>
        <p:spPr>
          <a:xfrm rot="5400000" flipV="1">
            <a:off x="8382000" y="6172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705600" y="1905000"/>
            <a:ext cx="2209800" cy="954107"/>
          </a:xfrm>
          <a:prstGeom prst="rect">
            <a:avLst/>
          </a:prstGeom>
          <a:noFill/>
          <a:ln>
            <a:solidFill>
              <a:schemeClr val="accent1"/>
            </a:solidFill>
          </a:ln>
        </p:spPr>
        <p:txBody>
          <a:bodyPr wrap="square" rtlCol="0">
            <a:spAutoFit/>
          </a:bodyPr>
          <a:lstStyle/>
          <a:p>
            <a:r>
              <a:rPr lang="en-US" sz="1400" dirty="0" smtClean="0"/>
              <a:t>Note: Once we have this conjecture, mathematical induction can be used to prove it correct.</a:t>
            </a:r>
            <a:endParaRPr lang="en-US" sz="1400" dirty="0"/>
          </a:p>
        </p:txBody>
      </p:sp>
      <p:sp>
        <p:nvSpPr>
          <p:cNvPr id="14" name="Slide Number Placeholder 13"/>
          <p:cNvSpPr>
            <a:spLocks noGrp="1"/>
          </p:cNvSpPr>
          <p:nvPr>
            <p:ph type="sldNum" sz="quarter" idx="12"/>
          </p:nvPr>
        </p:nvSpPr>
        <p:spPr/>
        <p:txBody>
          <a:bodyPr/>
          <a:lstStyle/>
          <a:p>
            <a:fld id="{8CD41AC4-40F7-4FE0-8905-74C6698904F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Conjecturing and Proving Correct a Summation Formula</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b="1" dirty="0" smtClean="0"/>
              <a:t>      Example</a:t>
            </a:r>
            <a:r>
              <a:rPr lang="en-US" dirty="0" smtClean="0"/>
              <a:t>: Conjecture and prove correct a formula for the </a:t>
            </a:r>
            <a:r>
              <a:rPr lang="en-US" b="1" dirty="0" smtClean="0">
                <a:solidFill>
                  <a:srgbClr val="FF0000"/>
                </a:solidFill>
              </a:rPr>
              <a:t>sum of the first </a:t>
            </a:r>
            <a:r>
              <a:rPr lang="en-US" b="1" i="1" dirty="0" smtClean="0">
                <a:solidFill>
                  <a:srgbClr val="FF0000"/>
                </a:solidFill>
              </a:rPr>
              <a:t>n</a:t>
            </a:r>
            <a:r>
              <a:rPr lang="en-US" b="1" dirty="0" smtClean="0">
                <a:solidFill>
                  <a:srgbClr val="FF0000"/>
                </a:solidFill>
              </a:rPr>
              <a:t> positive odd integers</a:t>
            </a:r>
            <a:r>
              <a:rPr lang="en-US" dirty="0" smtClean="0"/>
              <a:t>. Then prove your conjecture.</a:t>
            </a:r>
          </a:p>
          <a:p>
            <a:pPr>
              <a:buNone/>
            </a:pPr>
            <a:r>
              <a:rPr lang="en-US" b="1" dirty="0" smtClean="0"/>
              <a:t>       Solution</a:t>
            </a:r>
            <a:r>
              <a:rPr lang="en-US" dirty="0" smtClean="0"/>
              <a:t>: We have:   </a:t>
            </a:r>
            <a:r>
              <a:rPr lang="en-US" dirty="0" smtClean="0">
                <a:latin typeface="Cambria Math" pitchFamily="18" charset="0"/>
                <a:ea typeface="Cambria Math" pitchFamily="18" charset="0"/>
              </a:rPr>
              <a:t>1= 1, 1 + 3 = 4, 1 + 3 + 5 = 9,  1 + 3 + 5 + 7 = 16, 1 + 3 + 5 + 7 + 9 = 25.</a:t>
            </a:r>
          </a:p>
          <a:p>
            <a:pPr lvl="1"/>
            <a:r>
              <a:rPr lang="en-US" dirty="0" smtClean="0">
                <a:ea typeface="Cambria Math" pitchFamily="18" charset="0"/>
              </a:rPr>
              <a:t>We can conjecture that the sum of the first </a:t>
            </a:r>
            <a:r>
              <a:rPr lang="en-US" i="1" dirty="0" smtClean="0">
                <a:ea typeface="Cambria Math" pitchFamily="18" charset="0"/>
              </a:rPr>
              <a:t>n </a:t>
            </a:r>
            <a:r>
              <a:rPr lang="en-US" dirty="0" smtClean="0">
                <a:ea typeface="Cambria Math" pitchFamily="18" charset="0"/>
              </a:rPr>
              <a:t>positive odd integers is </a:t>
            </a:r>
            <a:r>
              <a:rPr lang="en-US" i="1" dirty="0" smtClean="0">
                <a:ea typeface="Cambria Math" pitchFamily="18" charset="0"/>
              </a:rPr>
              <a:t>n</a:t>
            </a:r>
            <a:r>
              <a:rPr lang="en-US" baseline="30000" dirty="0" smtClean="0">
                <a:latin typeface="Cambria Math" pitchFamily="18" charset="0"/>
                <a:ea typeface="Cambria Math" pitchFamily="18" charset="0"/>
              </a:rPr>
              <a:t>2</a:t>
            </a:r>
            <a:r>
              <a:rPr lang="en-US" dirty="0" smtClean="0">
                <a:ea typeface="Cambria Math" pitchFamily="18" charset="0"/>
              </a:rPr>
              <a:t>, </a:t>
            </a:r>
          </a:p>
          <a:p>
            <a:pPr>
              <a:buNone/>
            </a:pPr>
            <a:endParaRPr lang="en-US" dirty="0" smtClean="0">
              <a:ea typeface="Cambria Math" pitchFamily="18" charset="0"/>
            </a:endParaRPr>
          </a:p>
          <a:p>
            <a:pPr>
              <a:buNone/>
            </a:pPr>
            <a:endParaRPr lang="en-US" dirty="0" smtClean="0">
              <a:ea typeface="Cambria Math" pitchFamily="18" charset="0"/>
            </a:endParaRPr>
          </a:p>
          <a:p>
            <a:pPr lvl="1"/>
            <a:r>
              <a:rPr lang="en-US" dirty="0" smtClean="0">
                <a:ea typeface="Cambria Math" pitchFamily="18" charset="0"/>
              </a:rPr>
              <a:t>We prove the conjecture is proved correct with mathematical induction.</a:t>
            </a:r>
          </a:p>
          <a:p>
            <a:pPr lvl="1"/>
            <a:r>
              <a:rPr lang="en-US" b="1" dirty="0" smtClean="0">
                <a:solidFill>
                  <a:srgbClr val="FF0000"/>
                </a:solidFill>
                <a:ea typeface="Cambria Math" pitchFamily="18" charset="0"/>
              </a:rPr>
              <a:t>BASIS STEP</a:t>
            </a:r>
            <a:r>
              <a:rPr lang="en-US" dirty="0" smtClean="0">
                <a:ea typeface="Cambria Math" pitchFamily="18" charset="0"/>
              </a:rPr>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 since </a:t>
            </a:r>
            <a:r>
              <a:rPr lang="en-US" dirty="0" smtClean="0">
                <a:latin typeface="Cambria Math" pitchFamily="18" charset="0"/>
                <a:ea typeface="Cambria Math" pitchFamily="18" charset="0"/>
              </a:rPr>
              <a:t>1</a:t>
            </a:r>
            <a:r>
              <a:rPr lang="en-US" baseline="30000"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a:t>
            </a:r>
          </a:p>
          <a:p>
            <a:pPr lvl="1"/>
            <a:r>
              <a:rPr lang="en-US" b="1" dirty="0" smtClean="0">
                <a:solidFill>
                  <a:srgbClr val="FF0000"/>
                </a:solidFill>
                <a:latin typeface="Cambria Math" pitchFamily="18" charset="0"/>
                <a:ea typeface="Cambria Math" pitchFamily="18" charset="0"/>
              </a:rPr>
              <a:t>INDUCTIVE STEP</a:t>
            </a:r>
            <a:r>
              <a:rPr lang="en-US" dirty="0" smtClean="0">
                <a:latin typeface="Cambria Math" pitchFamily="18" charset="0"/>
                <a:ea typeface="Cambria Math" pitchFamily="18" charset="0"/>
              </a:rPr>
              <a:t>: </a:t>
            </a:r>
            <a:r>
              <a:rPr lang="en-US" i="1" dirty="0" smtClean="0"/>
              <a:t>P(k) </a:t>
            </a:r>
            <a:r>
              <a:rPr lang="en-US" i="1" dirty="0" smtClean="0">
                <a:latin typeface="Cambria Math"/>
                <a:ea typeface="Cambria Math"/>
                <a:sym typeface="Wingdings" pitchFamily="2" charset="2"/>
              </a:rPr>
              <a:t>→</a:t>
            </a:r>
            <a:r>
              <a:rPr lang="en-US" i="1" dirty="0" smtClean="0">
                <a:sym typeface="Wingdings" pitchFamily="2" charset="2"/>
              </a:rPr>
              <a:t> 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 for every positive integer </a:t>
            </a:r>
            <a:r>
              <a:rPr lang="en-US" i="1" dirty="0" smtClean="0">
                <a:sym typeface="Wingdings" pitchFamily="2" charset="2"/>
              </a:rPr>
              <a:t>k</a:t>
            </a:r>
            <a:r>
              <a:rPr lang="en-US" dirty="0" smtClean="0">
                <a:sym typeface="Wingdings" pitchFamily="2" charset="2"/>
              </a:rPr>
              <a:t>.</a:t>
            </a:r>
          </a:p>
          <a:p>
            <a:pPr>
              <a:buNone/>
            </a:pPr>
            <a:r>
              <a:rPr lang="en-US" dirty="0" smtClean="0">
                <a:ea typeface="Cambria Math" pitchFamily="18" charset="0"/>
                <a:sym typeface="Wingdings" pitchFamily="2" charset="2"/>
              </a:rPr>
              <a:t>               Assume the inductive hypothesis holds and then show that </a:t>
            </a:r>
            <a:r>
              <a:rPr lang="en-US" i="1" dirty="0" smtClean="0">
                <a:ea typeface="Cambria Math" pitchFamily="18" charset="0"/>
                <a:sym typeface="Wingdings" pitchFamily="2" charset="2"/>
              </a:rPr>
              <a:t>P</a:t>
            </a:r>
            <a:r>
              <a:rPr lang="en-US" dirty="0" smtClean="0">
                <a:ea typeface="Cambria Math" pitchFamily="18" charset="0"/>
                <a:sym typeface="Wingdings" pitchFamily="2" charset="2"/>
              </a:rPr>
              <a:t>(</a:t>
            </a:r>
            <a:r>
              <a:rPr lang="en-US" i="1" dirty="0" smtClean="0">
                <a:ea typeface="Cambria Math" pitchFamily="18" charset="0"/>
                <a:sym typeface="Wingdings" pitchFamily="2" charset="2"/>
              </a:rPr>
              <a:t>k</a:t>
            </a:r>
            <a:r>
              <a:rPr lang="en-US" dirty="0" smtClean="0">
                <a:ea typeface="Cambria Math" pitchFamily="18" charset="0"/>
                <a:sym typeface="Wingdings" pitchFamily="2" charset="2"/>
              </a:rPr>
              <a:t>) holds has well.</a:t>
            </a:r>
          </a:p>
          <a:p>
            <a:pPr>
              <a:buNone/>
            </a:pPr>
            <a:endParaRPr lang="en-US" dirty="0" smtClean="0">
              <a:ea typeface="Cambria Math" pitchFamily="18" charset="0"/>
              <a:sym typeface="Wingdings" pitchFamily="2" charset="2"/>
            </a:endParaRPr>
          </a:p>
          <a:p>
            <a:endParaRPr lang="en-US" dirty="0" smtClean="0">
              <a:ea typeface="Cambria Math" pitchFamily="18" charset="0"/>
              <a:sym typeface="Wingdings" pitchFamily="2" charset="2"/>
            </a:endParaRPr>
          </a:p>
          <a:p>
            <a:pPr lvl="1"/>
            <a:r>
              <a:rPr lang="en-US" dirty="0" smtClean="0">
                <a:ea typeface="Cambria Math" pitchFamily="18" charset="0"/>
                <a:sym typeface="Wingdings" pitchFamily="2" charset="2"/>
              </a:rPr>
              <a:t>So, assuming </a:t>
            </a:r>
            <a:r>
              <a:rPr lang="en-US" i="1" dirty="0" smtClean="0">
                <a:ea typeface="Cambria Math" pitchFamily="18" charset="0"/>
                <a:sym typeface="Wingdings" pitchFamily="2" charset="2"/>
              </a:rPr>
              <a:t>P</a:t>
            </a:r>
            <a:r>
              <a:rPr lang="en-US" dirty="0" smtClean="0">
                <a:ea typeface="Cambria Math" pitchFamily="18" charset="0"/>
                <a:sym typeface="Wingdings" pitchFamily="2" charset="2"/>
              </a:rPr>
              <a:t>(</a:t>
            </a:r>
            <a:r>
              <a:rPr lang="en-US" i="1" dirty="0" smtClean="0">
                <a:ea typeface="Cambria Math" pitchFamily="18" charset="0"/>
                <a:sym typeface="Wingdings" pitchFamily="2" charset="2"/>
              </a:rPr>
              <a:t>k</a:t>
            </a:r>
            <a:r>
              <a:rPr lang="en-US" dirty="0" smtClean="0">
                <a:ea typeface="Cambria Math" pitchFamily="18" charset="0"/>
                <a:sym typeface="Wingdings" pitchFamily="2" charset="2"/>
              </a:rPr>
              <a:t>), it follows that:</a:t>
            </a:r>
          </a:p>
          <a:p>
            <a:endParaRPr lang="en-US" dirty="0" smtClean="0">
              <a:ea typeface="Cambria Math" pitchFamily="18" charset="0"/>
              <a:sym typeface="Wingdings" pitchFamily="2" charset="2"/>
            </a:endParaRPr>
          </a:p>
          <a:p>
            <a:endParaRPr lang="en-US" dirty="0" smtClean="0">
              <a:ea typeface="Cambria Math" pitchFamily="18" charset="0"/>
              <a:sym typeface="Wingdings" pitchFamily="2" charset="2"/>
            </a:endParaRPr>
          </a:p>
          <a:p>
            <a:endParaRPr lang="en-US" dirty="0" smtClean="0">
              <a:ea typeface="Cambria Math" pitchFamily="18" charset="0"/>
              <a:sym typeface="Wingdings" pitchFamily="2" charset="2"/>
            </a:endParaRPr>
          </a:p>
          <a:p>
            <a:endParaRPr lang="en-US" dirty="0" smtClean="0">
              <a:ea typeface="Cambria Math" pitchFamily="18" charset="0"/>
              <a:sym typeface="Wingdings" pitchFamily="2" charset="2"/>
            </a:endParaRPr>
          </a:p>
          <a:p>
            <a:endParaRPr lang="en-US" dirty="0" smtClean="0">
              <a:ea typeface="Cambria Math" pitchFamily="18" charset="0"/>
              <a:sym typeface="Wingdings" pitchFamily="2" charset="2"/>
            </a:endParaRPr>
          </a:p>
          <a:p>
            <a:pPr lvl="1"/>
            <a:r>
              <a:rPr lang="en-US" dirty="0" smtClean="0">
                <a:ea typeface="Cambria Math" pitchFamily="18" charset="0"/>
                <a:sym typeface="Wingdings" pitchFamily="2" charset="2"/>
              </a:rPr>
              <a:t>Hence, we have shown that </a:t>
            </a:r>
            <a:r>
              <a:rPr lang="en-US" i="1" dirty="0" smtClean="0">
                <a:sym typeface="Wingdings" pitchFamily="2" charset="2"/>
              </a:rPr>
              <a:t>P</a:t>
            </a:r>
            <a:r>
              <a:rPr lang="en-US" dirty="0" smtClean="0">
                <a:sym typeface="Wingdings" pitchFamily="2" charset="2"/>
              </a:rPr>
              <a:t>(</a:t>
            </a:r>
            <a:r>
              <a:rPr lang="en-US" i="1" dirty="0" smtClean="0">
                <a:sym typeface="Wingdings" pitchFamily="2" charset="2"/>
              </a:rPr>
              <a:t>k + </a:t>
            </a:r>
            <a:r>
              <a:rPr lang="en-US" dirty="0" smtClean="0">
                <a:latin typeface="Cambria Math" pitchFamily="18" charset="0"/>
                <a:ea typeface="Cambria Math" pitchFamily="18" charset="0"/>
                <a:sym typeface="Wingdings" pitchFamily="2" charset="2"/>
              </a:rPr>
              <a:t>1</a:t>
            </a:r>
            <a:r>
              <a:rPr lang="en-US" dirty="0" smtClean="0">
                <a:sym typeface="Wingdings" pitchFamily="2" charset="2"/>
              </a:rPr>
              <a:t>) follows from </a:t>
            </a:r>
            <a:r>
              <a:rPr lang="en-US" i="1" dirty="0" smtClean="0">
                <a:ea typeface="Cambria Math" pitchFamily="18" charset="0"/>
                <a:sym typeface="Wingdings" pitchFamily="2" charset="2"/>
              </a:rPr>
              <a:t>P</a:t>
            </a:r>
            <a:r>
              <a:rPr lang="en-US" dirty="0" smtClean="0">
                <a:ea typeface="Cambria Math" pitchFamily="18" charset="0"/>
                <a:sym typeface="Wingdings" pitchFamily="2" charset="2"/>
              </a:rPr>
              <a:t>(</a:t>
            </a:r>
            <a:r>
              <a:rPr lang="en-US" i="1" dirty="0" smtClean="0">
                <a:ea typeface="Cambria Math" pitchFamily="18" charset="0"/>
                <a:sym typeface="Wingdings" pitchFamily="2" charset="2"/>
              </a:rPr>
              <a:t>k</a:t>
            </a:r>
            <a:r>
              <a:rPr lang="en-US" dirty="0" smtClean="0">
                <a:ea typeface="Cambria Math" pitchFamily="18" charset="0"/>
                <a:sym typeface="Wingdings" pitchFamily="2" charset="2"/>
              </a:rPr>
              <a:t>). Therefore </a:t>
            </a:r>
            <a:r>
              <a:rPr lang="en-US" dirty="0" smtClean="0">
                <a:ea typeface="Cambria Math" pitchFamily="18" charset="0"/>
              </a:rPr>
              <a:t>the sum of the first </a:t>
            </a:r>
            <a:r>
              <a:rPr lang="en-US" i="1" dirty="0" smtClean="0">
                <a:ea typeface="Cambria Math" pitchFamily="18" charset="0"/>
              </a:rPr>
              <a:t>n </a:t>
            </a:r>
            <a:r>
              <a:rPr lang="en-US" dirty="0" smtClean="0">
                <a:ea typeface="Cambria Math" pitchFamily="18" charset="0"/>
              </a:rPr>
              <a:t>positive odd integers is </a:t>
            </a:r>
            <a:r>
              <a:rPr lang="en-US" i="1" dirty="0" smtClean="0">
                <a:ea typeface="Cambria Math" pitchFamily="18" charset="0"/>
              </a:rPr>
              <a:t>n</a:t>
            </a:r>
            <a:r>
              <a:rPr lang="en-US" baseline="30000" dirty="0" smtClean="0">
                <a:latin typeface="Cambria Math" pitchFamily="18" charset="0"/>
                <a:ea typeface="Cambria Math" pitchFamily="18" charset="0"/>
              </a:rPr>
              <a:t>2</a:t>
            </a:r>
            <a:r>
              <a:rPr lang="en-US" dirty="0" smtClean="0">
                <a:ea typeface="Cambria Math" pitchFamily="18" charset="0"/>
              </a:rPr>
              <a:t>. </a:t>
            </a:r>
          </a:p>
          <a:p>
            <a:endParaRPr lang="en-US" dirty="0"/>
          </a:p>
        </p:txBody>
      </p:sp>
      <p:sp>
        <p:nvSpPr>
          <p:cNvPr id="4" name="TextBox 3"/>
          <p:cNvSpPr txBox="1"/>
          <p:nvPr/>
        </p:nvSpPr>
        <p:spPr>
          <a:xfrm>
            <a:off x="2590800" y="2819400"/>
            <a:ext cx="4419600" cy="307777"/>
          </a:xfrm>
          <a:prstGeom prst="rect">
            <a:avLst/>
          </a:prstGeom>
          <a:noFill/>
        </p:spPr>
        <p:txBody>
          <a:bodyPr wrap="square" rtlCol="0">
            <a:spAutoFit/>
          </a:bodyPr>
          <a:lstStyle/>
          <a:p>
            <a:r>
              <a:rPr lang="en-US" sz="1400" dirty="0" smtClean="0">
                <a:latin typeface="Cambria Math" pitchFamily="18" charset="0"/>
                <a:ea typeface="Cambria Math" pitchFamily="18" charset="0"/>
              </a:rPr>
              <a:t>1 + 3 + 5 + </a:t>
            </a:r>
            <a:r>
              <a:rPr lang="en-US" sz="1400" dirty="0" smtClean="0">
                <a:latin typeface="Cambria Math"/>
                <a:ea typeface="Cambria Math"/>
              </a:rPr>
              <a:t>∙∙∙</a:t>
            </a:r>
            <a:r>
              <a:rPr lang="en-US" sz="1400" dirty="0" smtClean="0">
                <a:latin typeface="Cambria Math" pitchFamily="18" charset="0"/>
                <a:ea typeface="Cambria Math" pitchFamily="18" charset="0"/>
              </a:rPr>
              <a:t>+ (2</a:t>
            </a:r>
            <a:r>
              <a:rPr lang="en-US" sz="1400" i="1" dirty="0" smtClean="0">
                <a:ea typeface="Cambria Math" pitchFamily="18" charset="0"/>
              </a:rPr>
              <a:t>n</a:t>
            </a:r>
            <a:r>
              <a:rPr lang="en-US" sz="1400" dirty="0" smtClean="0">
                <a:latin typeface="Cambria Math" pitchFamily="18" charset="0"/>
                <a:ea typeface="Cambria Math" pitchFamily="18" charset="0"/>
              </a:rPr>
              <a:t>  </a:t>
            </a:r>
            <a:r>
              <a:rPr lang="en-US" sz="1400" dirty="0" smtClean="0">
                <a:latin typeface="Cambria Math"/>
                <a:ea typeface="Cambria Math"/>
              </a:rPr>
              <a:t>−</a:t>
            </a:r>
            <a:r>
              <a:rPr lang="en-US" sz="1400" dirty="0" smtClean="0">
                <a:latin typeface="Cambria Math" pitchFamily="18" charset="0"/>
                <a:ea typeface="Cambria Math" pitchFamily="18" charset="0"/>
              </a:rPr>
              <a:t> 1) + (2</a:t>
            </a:r>
            <a:r>
              <a:rPr lang="en-US" sz="1400" i="1" dirty="0" smtClean="0">
                <a:ea typeface="Cambria Math" pitchFamily="18" charset="0"/>
              </a:rPr>
              <a:t>n</a:t>
            </a:r>
            <a:r>
              <a:rPr lang="en-US" sz="1400" dirty="0" smtClean="0">
                <a:latin typeface="Cambria Math" pitchFamily="18" charset="0"/>
                <a:ea typeface="Cambria Math" pitchFamily="18" charset="0"/>
              </a:rPr>
              <a:t> + 1) =</a:t>
            </a:r>
            <a:r>
              <a:rPr lang="en-US" sz="1400" i="1" dirty="0" smtClean="0">
                <a:ea typeface="Cambria Math" pitchFamily="18" charset="0"/>
              </a:rPr>
              <a:t>n</a:t>
            </a:r>
            <a:r>
              <a:rPr lang="en-US" sz="1400" baseline="30000" dirty="0" smtClean="0">
                <a:latin typeface="Cambria Math" pitchFamily="18" charset="0"/>
                <a:ea typeface="Cambria Math" pitchFamily="18" charset="0"/>
              </a:rPr>
              <a:t>2 </a:t>
            </a:r>
            <a:r>
              <a:rPr lang="en-US" sz="1400" dirty="0" smtClean="0">
                <a:latin typeface="Cambria Math" pitchFamily="18" charset="0"/>
                <a:ea typeface="Cambria Math" pitchFamily="18" charset="0"/>
              </a:rPr>
              <a:t>.  </a:t>
            </a:r>
            <a:endParaRPr lang="en-US" sz="1400" dirty="0"/>
          </a:p>
        </p:txBody>
      </p:sp>
      <p:sp>
        <p:nvSpPr>
          <p:cNvPr id="5" name="TextBox 4"/>
          <p:cNvSpPr txBox="1"/>
          <p:nvPr/>
        </p:nvSpPr>
        <p:spPr>
          <a:xfrm>
            <a:off x="2743200" y="4038600"/>
            <a:ext cx="4419600" cy="307777"/>
          </a:xfrm>
          <a:prstGeom prst="rect">
            <a:avLst/>
          </a:prstGeom>
          <a:noFill/>
          <a:ln>
            <a:solidFill>
              <a:schemeClr val="accent1"/>
            </a:solidFill>
          </a:ln>
        </p:spPr>
        <p:txBody>
          <a:bodyPr wrap="square" rtlCol="0">
            <a:spAutoFit/>
          </a:bodyPr>
          <a:lstStyle/>
          <a:p>
            <a:r>
              <a:rPr lang="en-US" sz="1400" b="1" dirty="0" smtClean="0">
                <a:latin typeface="Cambria Math" pitchFamily="18" charset="0"/>
                <a:ea typeface="Cambria Math" pitchFamily="18" charset="0"/>
              </a:rPr>
              <a:t>Inductive Hypothesis</a:t>
            </a:r>
            <a:r>
              <a:rPr lang="en-US" sz="1400" dirty="0" smtClean="0">
                <a:latin typeface="Cambria Math" pitchFamily="18" charset="0"/>
                <a:ea typeface="Cambria Math" pitchFamily="18" charset="0"/>
              </a:rPr>
              <a:t>: 1 + 3 + 5 + </a:t>
            </a:r>
            <a:r>
              <a:rPr lang="en-US" sz="1400" dirty="0" smtClean="0">
                <a:latin typeface="Cambria Math"/>
                <a:ea typeface="Cambria Math"/>
              </a:rPr>
              <a:t>∙∙∙</a:t>
            </a:r>
            <a:r>
              <a:rPr lang="en-US" sz="1400" dirty="0" smtClean="0">
                <a:latin typeface="Cambria Math" pitchFamily="18" charset="0"/>
                <a:ea typeface="Cambria Math" pitchFamily="18" charset="0"/>
              </a:rPr>
              <a:t>+ (2</a:t>
            </a:r>
            <a:r>
              <a:rPr lang="en-US" sz="1400" i="1" dirty="0" smtClean="0">
                <a:ea typeface="Cambria Math" pitchFamily="18" charset="0"/>
              </a:rPr>
              <a:t>k</a:t>
            </a:r>
            <a:r>
              <a:rPr lang="en-US" sz="1400" dirty="0" smtClean="0">
                <a:latin typeface="Cambria Math" pitchFamily="18" charset="0"/>
                <a:ea typeface="Cambria Math" pitchFamily="18" charset="0"/>
              </a:rPr>
              <a:t>  </a:t>
            </a:r>
            <a:r>
              <a:rPr lang="en-US" sz="1400" dirty="0" smtClean="0">
                <a:latin typeface="Cambria Math"/>
                <a:ea typeface="Cambria Math"/>
              </a:rPr>
              <a:t>−</a:t>
            </a:r>
            <a:r>
              <a:rPr lang="en-US" sz="1400" dirty="0" smtClean="0">
                <a:latin typeface="Cambria Math" pitchFamily="18" charset="0"/>
                <a:ea typeface="Cambria Math" pitchFamily="18" charset="0"/>
              </a:rPr>
              <a:t> 1)  =</a:t>
            </a:r>
            <a:r>
              <a:rPr lang="en-US" sz="1400" i="1" dirty="0" smtClean="0">
                <a:ea typeface="Cambria Math" pitchFamily="18" charset="0"/>
              </a:rPr>
              <a:t>k</a:t>
            </a:r>
            <a:r>
              <a:rPr lang="en-US" sz="1400" baseline="30000" dirty="0" smtClean="0">
                <a:latin typeface="Cambria Math" pitchFamily="18" charset="0"/>
                <a:ea typeface="Cambria Math" pitchFamily="18" charset="0"/>
              </a:rPr>
              <a:t>2</a:t>
            </a:r>
            <a:r>
              <a:rPr lang="en-US" sz="1400" dirty="0" smtClean="0">
                <a:latin typeface="Cambria Math" pitchFamily="18" charset="0"/>
                <a:ea typeface="Cambria Math" pitchFamily="18" charset="0"/>
              </a:rPr>
              <a:t>  </a:t>
            </a:r>
            <a:endParaRPr lang="en-US" sz="1400" dirty="0"/>
          </a:p>
        </p:txBody>
      </p:sp>
      <p:sp>
        <p:nvSpPr>
          <p:cNvPr id="6" name="TextBox 5"/>
          <p:cNvSpPr txBox="1"/>
          <p:nvPr/>
        </p:nvSpPr>
        <p:spPr>
          <a:xfrm>
            <a:off x="1219200" y="4648200"/>
            <a:ext cx="7696200" cy="954107"/>
          </a:xfrm>
          <a:prstGeom prst="rect">
            <a:avLst/>
          </a:prstGeom>
          <a:noFill/>
        </p:spPr>
        <p:txBody>
          <a:bodyPr wrap="square" rtlCol="0">
            <a:spAutoFit/>
          </a:bodyPr>
          <a:lstStyle/>
          <a:p>
            <a:r>
              <a:rPr lang="en-US" sz="1400" dirty="0" smtClean="0">
                <a:latin typeface="Cambria Math" pitchFamily="18" charset="0"/>
                <a:ea typeface="Cambria Math" pitchFamily="18" charset="0"/>
              </a:rPr>
              <a:t>1 + 3 + 5 + </a:t>
            </a:r>
            <a:r>
              <a:rPr lang="en-US" sz="1400" dirty="0" smtClean="0">
                <a:latin typeface="Cambria Math"/>
                <a:ea typeface="Cambria Math"/>
              </a:rPr>
              <a:t>∙∙∙</a:t>
            </a:r>
            <a:r>
              <a:rPr lang="en-US" sz="1400" dirty="0" smtClean="0">
                <a:latin typeface="Cambria Math" pitchFamily="18" charset="0"/>
                <a:ea typeface="Cambria Math" pitchFamily="18" charset="0"/>
              </a:rPr>
              <a:t>+ (2</a:t>
            </a:r>
            <a:r>
              <a:rPr lang="en-US" sz="1400" i="1" dirty="0" smtClean="0">
                <a:ea typeface="Cambria Math" pitchFamily="18" charset="0"/>
              </a:rPr>
              <a:t>k</a:t>
            </a:r>
            <a:r>
              <a:rPr lang="en-US" sz="1400" dirty="0" smtClean="0">
                <a:latin typeface="Cambria Math" pitchFamily="18" charset="0"/>
                <a:ea typeface="Cambria Math" pitchFamily="18" charset="0"/>
              </a:rPr>
              <a:t>  </a:t>
            </a:r>
            <a:r>
              <a:rPr lang="en-US" sz="1400" dirty="0" smtClean="0">
                <a:latin typeface="Cambria Math"/>
                <a:ea typeface="Cambria Math"/>
              </a:rPr>
              <a:t>−</a:t>
            </a:r>
            <a:r>
              <a:rPr lang="en-US" sz="1400" dirty="0" smtClean="0">
                <a:latin typeface="Cambria Math" pitchFamily="18" charset="0"/>
                <a:ea typeface="Cambria Math" pitchFamily="18" charset="0"/>
              </a:rPr>
              <a:t> 1) + (2</a:t>
            </a:r>
            <a:r>
              <a:rPr lang="en-US" sz="1400" i="1" dirty="0" smtClean="0">
                <a:ea typeface="Cambria Math" pitchFamily="18" charset="0"/>
              </a:rPr>
              <a:t>k</a:t>
            </a:r>
            <a:r>
              <a:rPr lang="en-US" sz="1400" dirty="0" smtClean="0">
                <a:latin typeface="Cambria Math" pitchFamily="18" charset="0"/>
                <a:ea typeface="Cambria Math" pitchFamily="18" charset="0"/>
              </a:rPr>
              <a:t> + 1) =[1 + 3 + 5 + </a:t>
            </a:r>
            <a:r>
              <a:rPr lang="en-US" sz="1400" dirty="0" smtClean="0">
                <a:latin typeface="Cambria Math"/>
                <a:ea typeface="Cambria Math"/>
              </a:rPr>
              <a:t>∙∙∙</a:t>
            </a:r>
            <a:r>
              <a:rPr lang="en-US" sz="1400" dirty="0" smtClean="0">
                <a:latin typeface="Cambria Math" pitchFamily="18" charset="0"/>
                <a:ea typeface="Cambria Math" pitchFamily="18" charset="0"/>
              </a:rPr>
              <a:t>+ (2</a:t>
            </a:r>
            <a:r>
              <a:rPr lang="en-US" sz="1400" i="1" dirty="0" smtClean="0">
                <a:ea typeface="Cambria Math" pitchFamily="18" charset="0"/>
              </a:rPr>
              <a:t>k</a:t>
            </a:r>
            <a:r>
              <a:rPr lang="en-US" sz="1400" dirty="0" smtClean="0">
                <a:latin typeface="Cambria Math" pitchFamily="18" charset="0"/>
                <a:ea typeface="Cambria Math" pitchFamily="18" charset="0"/>
              </a:rPr>
              <a:t>  </a:t>
            </a:r>
            <a:r>
              <a:rPr lang="en-US" sz="1400" dirty="0" smtClean="0">
                <a:latin typeface="Cambria Math"/>
                <a:ea typeface="Cambria Math"/>
              </a:rPr>
              <a:t>−</a:t>
            </a:r>
            <a:r>
              <a:rPr lang="en-US" sz="1400" dirty="0" smtClean="0">
                <a:latin typeface="Cambria Math" pitchFamily="18" charset="0"/>
                <a:ea typeface="Cambria Math" pitchFamily="18" charset="0"/>
              </a:rPr>
              <a:t> 1)] + (2</a:t>
            </a:r>
            <a:r>
              <a:rPr lang="en-US" sz="1400" i="1" dirty="0" smtClean="0">
                <a:ea typeface="Cambria Math" pitchFamily="18" charset="0"/>
              </a:rPr>
              <a:t>k</a:t>
            </a:r>
            <a:r>
              <a:rPr lang="en-US" sz="1400" dirty="0" smtClean="0">
                <a:latin typeface="Cambria Math" pitchFamily="18" charset="0"/>
                <a:ea typeface="Cambria Math" pitchFamily="18" charset="0"/>
              </a:rPr>
              <a:t> + 1)</a:t>
            </a:r>
          </a:p>
          <a:p>
            <a:r>
              <a:rPr lang="en-US" sz="1400" dirty="0" smtClean="0">
                <a:latin typeface="Cambria Math" pitchFamily="18" charset="0"/>
                <a:ea typeface="Cambria Math" pitchFamily="18" charset="0"/>
              </a:rPr>
              <a:t>                                                                        =</a:t>
            </a:r>
            <a:r>
              <a:rPr lang="en-US" sz="1400" i="1" dirty="0" smtClean="0">
                <a:ea typeface="Cambria Math" pitchFamily="18" charset="0"/>
              </a:rPr>
              <a:t> k</a:t>
            </a:r>
            <a:r>
              <a:rPr lang="en-US" sz="1400" baseline="30000" dirty="0" smtClean="0">
                <a:latin typeface="Cambria Math" pitchFamily="18" charset="0"/>
                <a:ea typeface="Cambria Math" pitchFamily="18" charset="0"/>
              </a:rPr>
              <a:t>2 </a:t>
            </a:r>
            <a:r>
              <a:rPr lang="en-US" sz="1400" dirty="0" smtClean="0">
                <a:latin typeface="Cambria Math" pitchFamily="18" charset="0"/>
                <a:ea typeface="Cambria Math" pitchFamily="18" charset="0"/>
              </a:rPr>
              <a:t>+ (2</a:t>
            </a:r>
            <a:r>
              <a:rPr lang="en-US" sz="1400" i="1" dirty="0" smtClean="0">
                <a:ea typeface="Cambria Math" pitchFamily="18" charset="0"/>
              </a:rPr>
              <a:t>k</a:t>
            </a:r>
            <a:r>
              <a:rPr lang="en-US" sz="1400" dirty="0" smtClean="0">
                <a:latin typeface="Cambria Math" pitchFamily="18" charset="0"/>
                <a:ea typeface="Cambria Math" pitchFamily="18" charset="0"/>
              </a:rPr>
              <a:t> + 1)  (</a:t>
            </a:r>
            <a:r>
              <a:rPr lang="en-US" sz="1400" i="1" dirty="0" smtClean="0">
                <a:latin typeface="Cambria Math" pitchFamily="18" charset="0"/>
                <a:ea typeface="Cambria Math" pitchFamily="18" charset="0"/>
              </a:rPr>
              <a:t>by the inductive hypothesis</a:t>
            </a:r>
            <a:r>
              <a:rPr lang="en-US" sz="1400" dirty="0" smtClean="0">
                <a:latin typeface="Cambria Math" pitchFamily="18" charset="0"/>
                <a:ea typeface="Cambria Math" pitchFamily="18" charset="0"/>
              </a:rPr>
              <a:t>)</a:t>
            </a:r>
          </a:p>
          <a:p>
            <a:r>
              <a:rPr lang="en-US" sz="1400" dirty="0" smtClean="0">
                <a:latin typeface="Cambria Math" pitchFamily="18" charset="0"/>
                <a:ea typeface="Cambria Math" pitchFamily="18" charset="0"/>
              </a:rPr>
              <a:t>                                                                        = </a:t>
            </a:r>
            <a:r>
              <a:rPr lang="en-US" sz="1400" i="1" dirty="0" smtClean="0">
                <a:ea typeface="Cambria Math" pitchFamily="18" charset="0"/>
              </a:rPr>
              <a:t>k</a:t>
            </a:r>
            <a:r>
              <a:rPr lang="en-US" sz="1400" baseline="30000" dirty="0" smtClean="0">
                <a:latin typeface="Cambria Math" pitchFamily="18" charset="0"/>
                <a:ea typeface="Cambria Math" pitchFamily="18" charset="0"/>
              </a:rPr>
              <a:t>2 </a:t>
            </a:r>
            <a:r>
              <a:rPr lang="en-US" sz="1400" dirty="0" smtClean="0">
                <a:latin typeface="Cambria Math" pitchFamily="18" charset="0"/>
                <a:ea typeface="Cambria Math" pitchFamily="18" charset="0"/>
              </a:rPr>
              <a:t>+ 2</a:t>
            </a:r>
            <a:r>
              <a:rPr lang="en-US" sz="1400" i="1" dirty="0" smtClean="0">
                <a:ea typeface="Cambria Math" pitchFamily="18" charset="0"/>
              </a:rPr>
              <a:t>k</a:t>
            </a:r>
            <a:r>
              <a:rPr lang="en-US" sz="1400" dirty="0" smtClean="0">
                <a:latin typeface="Cambria Math" pitchFamily="18" charset="0"/>
                <a:ea typeface="Cambria Math" pitchFamily="18" charset="0"/>
              </a:rPr>
              <a:t> + 1 </a:t>
            </a:r>
          </a:p>
          <a:p>
            <a:r>
              <a:rPr lang="en-US" sz="1400" dirty="0" smtClean="0">
                <a:latin typeface="Cambria Math" pitchFamily="18" charset="0"/>
                <a:ea typeface="Cambria Math" pitchFamily="18" charset="0"/>
              </a:rPr>
              <a:t>                                                                         = (</a:t>
            </a:r>
            <a:r>
              <a:rPr lang="en-US" sz="1400" i="1" dirty="0" smtClean="0">
                <a:ea typeface="Cambria Math" pitchFamily="18" charset="0"/>
              </a:rPr>
              <a:t>k</a:t>
            </a:r>
            <a:r>
              <a:rPr lang="en-US" sz="1400" dirty="0" smtClean="0">
                <a:latin typeface="Cambria Math" pitchFamily="18" charset="0"/>
                <a:ea typeface="Cambria Math" pitchFamily="18" charset="0"/>
              </a:rPr>
              <a:t> + 1)</a:t>
            </a:r>
            <a:r>
              <a:rPr lang="en-US" sz="1400" baseline="30000" dirty="0" smtClean="0">
                <a:latin typeface="Cambria Math" pitchFamily="18" charset="0"/>
                <a:ea typeface="Cambria Math" pitchFamily="18" charset="0"/>
              </a:rPr>
              <a:t> 2</a:t>
            </a:r>
            <a:r>
              <a:rPr lang="en-US" sz="1400" dirty="0" smtClean="0">
                <a:latin typeface="Cambria Math" pitchFamily="18" charset="0"/>
                <a:ea typeface="Cambria Math" pitchFamily="18" charset="0"/>
              </a:rPr>
              <a:t> </a:t>
            </a:r>
            <a:endParaRPr lang="en-US" sz="1400" dirty="0"/>
          </a:p>
        </p:txBody>
      </p:sp>
      <p:sp>
        <p:nvSpPr>
          <p:cNvPr id="7" name="Isosceles Triangle 6"/>
          <p:cNvSpPr/>
          <p:nvPr/>
        </p:nvSpPr>
        <p:spPr>
          <a:xfrm rot="5400000" flipV="1">
            <a:off x="85344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8CD41AC4-40F7-4FE0-8905-74C6698904F3}"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Inequalities</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Use mathematical induction to prove that      </a:t>
            </a:r>
            <a:r>
              <a:rPr lang="en-US" i="1" dirty="0" smtClean="0"/>
              <a:t>n &lt; </a:t>
            </a:r>
            <a:r>
              <a:rPr lang="en-US" dirty="0" smtClean="0">
                <a:latin typeface="Cambria Math" pitchFamily="18" charset="0"/>
                <a:ea typeface="Cambria Math" pitchFamily="18" charset="0"/>
              </a:rPr>
              <a:t>2</a:t>
            </a:r>
            <a:r>
              <a:rPr lang="en-US" i="1" baseline="30000" dirty="0" smtClean="0"/>
              <a:t>n </a:t>
            </a:r>
            <a:r>
              <a:rPr lang="en-US" i="1" dirty="0" smtClean="0"/>
              <a:t> </a:t>
            </a:r>
            <a:r>
              <a:rPr lang="en-US" dirty="0" smtClean="0"/>
              <a:t>for all positive integers </a:t>
            </a:r>
            <a:r>
              <a:rPr lang="en-US" i="1" dirty="0" smtClean="0"/>
              <a:t>n</a:t>
            </a:r>
            <a:r>
              <a:rPr lang="en-US" dirty="0" smtClean="0"/>
              <a:t>.</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a:t>
            </a:r>
            <a:r>
              <a:rPr lang="en-US" i="1" dirty="0" smtClean="0"/>
              <a:t>n &lt; </a:t>
            </a:r>
            <a:r>
              <a:rPr lang="en-US" dirty="0" smtClean="0">
                <a:latin typeface="Cambria Math" pitchFamily="18" charset="0"/>
                <a:ea typeface="Cambria Math" pitchFamily="18" charset="0"/>
              </a:rPr>
              <a:t>2</a:t>
            </a:r>
            <a:r>
              <a:rPr lang="en-US" i="1" baseline="30000" dirty="0" smtClean="0"/>
              <a:t>n</a:t>
            </a:r>
            <a:r>
              <a:rPr lang="en-US" i="1" dirty="0" smtClean="0"/>
              <a:t>.</a:t>
            </a:r>
            <a:r>
              <a:rPr lang="en-US" baseline="30000" dirty="0" smtClean="0"/>
              <a:t> </a:t>
            </a:r>
          </a:p>
          <a:p>
            <a:pPr lvl="1"/>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 since </a:t>
            </a:r>
            <a:r>
              <a:rPr lang="en-US" dirty="0" smtClean="0">
                <a:latin typeface="Cambria Math" pitchFamily="18" charset="0"/>
                <a:ea typeface="Cambria Math" pitchFamily="18" charset="0"/>
              </a:rPr>
              <a:t>1</a:t>
            </a:r>
            <a:r>
              <a:rPr lang="en-US" i="1" dirty="0" smtClean="0"/>
              <a:t> &lt;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a:t>
            </a:r>
            <a:r>
              <a:rPr lang="en-US" i="1" dirty="0" smtClean="0"/>
              <a:t> = </a:t>
            </a:r>
            <a:r>
              <a:rPr lang="en-US" dirty="0" smtClean="0">
                <a:latin typeface="Cambria Math" pitchFamily="18" charset="0"/>
                <a:ea typeface="Cambria Math" pitchFamily="18" charset="0"/>
              </a:rPr>
              <a:t>2</a:t>
            </a:r>
            <a:r>
              <a:rPr lang="en-US" i="1" dirty="0" smtClean="0"/>
              <a:t>.</a:t>
            </a:r>
          </a:p>
          <a:p>
            <a:pPr lvl="1"/>
            <a:r>
              <a:rPr lang="en-US" b="1" dirty="0" smtClean="0">
                <a:solidFill>
                  <a:srgbClr val="FF0000"/>
                </a:solidFill>
              </a:rPr>
              <a:t>INDUCTIVE STEP</a:t>
            </a:r>
            <a:r>
              <a:rPr lang="en-US" dirty="0" smtClean="0"/>
              <a:t>: Assume </a:t>
            </a:r>
            <a:r>
              <a:rPr lang="en-US" i="1" dirty="0" smtClean="0"/>
              <a:t>P</a:t>
            </a:r>
            <a:r>
              <a:rPr lang="en-US" dirty="0" smtClean="0"/>
              <a:t>(</a:t>
            </a:r>
            <a:r>
              <a:rPr lang="en-US" i="1" dirty="0" smtClean="0"/>
              <a:t>k</a:t>
            </a:r>
            <a:r>
              <a:rPr lang="en-US" dirty="0" smtClean="0"/>
              <a:t>) holds, i.e., </a:t>
            </a:r>
            <a:r>
              <a:rPr lang="en-US" i="1" dirty="0" smtClean="0"/>
              <a:t>k &lt; </a:t>
            </a:r>
            <a:r>
              <a:rPr lang="en-US" dirty="0" smtClean="0">
                <a:latin typeface="Cambria Math" pitchFamily="18" charset="0"/>
                <a:ea typeface="Cambria Math" pitchFamily="18" charset="0"/>
              </a:rPr>
              <a:t>2</a:t>
            </a:r>
            <a:r>
              <a:rPr lang="en-US" i="1" baseline="30000" dirty="0" smtClean="0"/>
              <a:t>k</a:t>
            </a:r>
            <a:r>
              <a:rPr lang="en-US" dirty="0" smtClean="0"/>
              <a:t>, for an arbitrary positive integer </a:t>
            </a:r>
            <a:r>
              <a:rPr lang="en-US" i="1" dirty="0" smtClean="0"/>
              <a:t>k</a:t>
            </a:r>
            <a:r>
              <a:rPr lang="en-US" dirty="0" smtClean="0"/>
              <a:t>.</a:t>
            </a:r>
          </a:p>
          <a:p>
            <a:pPr lvl="1"/>
            <a:r>
              <a:rPr lang="en-US" dirty="0" smtClean="0"/>
              <a:t>Must show that </a:t>
            </a:r>
            <a:r>
              <a:rPr lang="en-US" i="1" dirty="0" smtClean="0"/>
              <a:t>P</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 </a:t>
            </a:r>
            <a:r>
              <a:rPr lang="en-US" dirty="0" smtClean="0"/>
              <a:t>holds. Since by the inductive hypothesis, </a:t>
            </a:r>
            <a:r>
              <a:rPr lang="en-US" i="1" dirty="0" smtClean="0"/>
              <a:t>k &lt; </a:t>
            </a:r>
            <a:r>
              <a:rPr lang="en-US" dirty="0" smtClean="0">
                <a:latin typeface="Cambria Math" pitchFamily="18" charset="0"/>
                <a:ea typeface="Cambria Math" pitchFamily="18" charset="0"/>
              </a:rPr>
              <a:t>2</a:t>
            </a:r>
            <a:r>
              <a:rPr lang="en-US" i="1" baseline="30000" dirty="0" smtClean="0"/>
              <a:t>k</a:t>
            </a:r>
            <a:r>
              <a:rPr lang="en-US" dirty="0" smtClean="0"/>
              <a:t>, it follows that:</a:t>
            </a:r>
          </a:p>
          <a:p>
            <a:pPr lvl="1">
              <a:buNone/>
            </a:pPr>
            <a:r>
              <a:rPr lang="en-US" i="1" dirty="0" smtClean="0"/>
              <a:t>       k</a:t>
            </a:r>
            <a:r>
              <a:rPr lang="en-US" dirty="0" smtClean="0"/>
              <a:t> + </a:t>
            </a:r>
            <a:r>
              <a:rPr lang="en-US" dirty="0" smtClean="0">
                <a:latin typeface="Cambria Math" pitchFamily="18" charset="0"/>
                <a:ea typeface="Cambria Math" pitchFamily="18" charset="0"/>
              </a:rPr>
              <a:t>1</a:t>
            </a:r>
            <a:r>
              <a:rPr lang="en-US" dirty="0" smtClean="0"/>
              <a:t> &lt; </a:t>
            </a:r>
            <a:r>
              <a:rPr lang="en-US" dirty="0" smtClean="0">
                <a:latin typeface="Cambria Math" pitchFamily="18" charset="0"/>
                <a:ea typeface="Cambria Math" pitchFamily="18" charset="0"/>
              </a:rPr>
              <a:t>2</a:t>
            </a:r>
            <a:r>
              <a:rPr lang="en-US" i="1" baseline="30000" dirty="0" smtClean="0"/>
              <a:t>k</a:t>
            </a:r>
            <a:r>
              <a:rPr lang="en-US" i="1" dirty="0" smtClean="0"/>
              <a:t> + </a:t>
            </a:r>
            <a:r>
              <a:rPr lang="en-US" dirty="0" smtClean="0">
                <a:latin typeface="Cambria Math" pitchFamily="18" charset="0"/>
                <a:ea typeface="Cambria Math" pitchFamily="18" charset="0"/>
              </a:rPr>
              <a:t>1</a:t>
            </a:r>
            <a:r>
              <a:rPr lang="en-US" baseline="30000" dirty="0" smtClean="0">
                <a:latin typeface="Cambria Math" pitchFamily="18" charset="0"/>
                <a:ea typeface="Cambria Math" pitchFamily="18" charset="0"/>
              </a:rPr>
              <a:t> </a:t>
            </a:r>
            <a:r>
              <a:rPr lang="en-US" i="1" dirty="0" smtClean="0"/>
              <a:t> ≤ </a:t>
            </a:r>
            <a:r>
              <a:rPr lang="en-US" dirty="0" smtClean="0">
                <a:latin typeface="Cambria Math" pitchFamily="18" charset="0"/>
                <a:ea typeface="Cambria Math" pitchFamily="18" charset="0"/>
              </a:rPr>
              <a:t>2</a:t>
            </a:r>
            <a:r>
              <a:rPr lang="en-US" i="1" baseline="30000" dirty="0" smtClean="0"/>
              <a:t>k </a:t>
            </a:r>
            <a:r>
              <a:rPr lang="en-US" i="1" dirty="0" smtClean="0"/>
              <a:t> + </a:t>
            </a:r>
            <a:r>
              <a:rPr lang="en-US" dirty="0" smtClean="0">
                <a:latin typeface="Cambria Math" pitchFamily="18" charset="0"/>
                <a:ea typeface="Cambria Math" pitchFamily="18" charset="0"/>
              </a:rPr>
              <a:t>2</a:t>
            </a:r>
            <a:r>
              <a:rPr lang="en-US" i="1" baseline="30000" dirty="0" smtClean="0"/>
              <a:t>k </a:t>
            </a:r>
            <a:r>
              <a:rPr lang="en-US" i="1" dirty="0" smtClean="0"/>
              <a:t> = </a:t>
            </a:r>
            <a:r>
              <a:rPr lang="en-US" dirty="0" smtClean="0">
                <a:latin typeface="Cambria Math" pitchFamily="18" charset="0"/>
                <a:ea typeface="Cambria Math" pitchFamily="18" charset="0"/>
              </a:rPr>
              <a:t>2</a:t>
            </a:r>
            <a:r>
              <a:rPr lang="en-US" i="1" dirty="0" smtClean="0"/>
              <a:t> ∙ </a:t>
            </a:r>
            <a:r>
              <a:rPr lang="en-US" dirty="0" smtClean="0">
                <a:latin typeface="Cambria Math" pitchFamily="18" charset="0"/>
                <a:ea typeface="Cambria Math" pitchFamily="18" charset="0"/>
              </a:rPr>
              <a:t>2</a:t>
            </a:r>
            <a:r>
              <a:rPr lang="en-US" i="1" baseline="30000" dirty="0" smtClean="0"/>
              <a:t>k </a:t>
            </a:r>
            <a:r>
              <a:rPr lang="en-US" i="1" dirty="0" smtClean="0"/>
              <a:t> = </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i="1" baseline="30000" dirty="0" smtClean="0"/>
              <a:t>  </a:t>
            </a:r>
          </a:p>
          <a:p>
            <a:pPr>
              <a:buNone/>
            </a:pPr>
            <a:r>
              <a:rPr lang="en-US" dirty="0" smtClean="0"/>
              <a:t>    Therefore </a:t>
            </a:r>
            <a:r>
              <a:rPr lang="en-US" i="1" dirty="0" smtClean="0"/>
              <a:t>n &lt; </a:t>
            </a:r>
            <a:r>
              <a:rPr lang="en-US" dirty="0" smtClean="0">
                <a:latin typeface="Cambria Math" pitchFamily="18" charset="0"/>
                <a:ea typeface="Cambria Math" pitchFamily="18" charset="0"/>
              </a:rPr>
              <a:t>2</a:t>
            </a:r>
            <a:r>
              <a:rPr lang="en-US" i="1" baseline="30000" dirty="0" smtClean="0"/>
              <a:t>n </a:t>
            </a:r>
            <a:r>
              <a:rPr lang="en-US" i="1" dirty="0" smtClean="0"/>
              <a:t> </a:t>
            </a:r>
            <a:r>
              <a:rPr lang="en-US" dirty="0" smtClean="0"/>
              <a:t>holds</a:t>
            </a:r>
            <a:r>
              <a:rPr lang="en-US" i="1" dirty="0" smtClean="0"/>
              <a:t> </a:t>
            </a:r>
            <a:r>
              <a:rPr lang="en-US" dirty="0" smtClean="0"/>
              <a:t>for all positive integers </a:t>
            </a:r>
            <a:r>
              <a:rPr lang="en-US" i="1" dirty="0" smtClean="0"/>
              <a:t>n.</a:t>
            </a:r>
            <a:endParaRPr lang="en-US" dirty="0" smtClean="0"/>
          </a:p>
          <a:p>
            <a:endParaRPr lang="en-US" i="1" dirty="0"/>
          </a:p>
        </p:txBody>
      </p:sp>
      <p:sp>
        <p:nvSpPr>
          <p:cNvPr id="4" name="Isosceles Triangle 3"/>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Inequalities</a:t>
            </a:r>
            <a:endParaRPr lang="en-US" dirty="0"/>
          </a:p>
        </p:txBody>
      </p:sp>
      <p:sp>
        <p:nvSpPr>
          <p:cNvPr id="3" name="Content Placeholder 2"/>
          <p:cNvSpPr>
            <a:spLocks noGrp="1"/>
          </p:cNvSpPr>
          <p:nvPr>
            <p:ph idx="1"/>
          </p:nvPr>
        </p:nvSpPr>
        <p:spPr>
          <a:xfrm>
            <a:off x="457200" y="1935480"/>
            <a:ext cx="8305800" cy="4389120"/>
          </a:xfrm>
        </p:spPr>
        <p:txBody>
          <a:bodyPr>
            <a:normAutofit fontScale="92500" lnSpcReduction="10000"/>
          </a:bodyPr>
          <a:lstStyle/>
          <a:p>
            <a:pPr>
              <a:buNone/>
            </a:pPr>
            <a:r>
              <a:rPr lang="en-US" b="1" dirty="0" smtClean="0"/>
              <a:t>   Example</a:t>
            </a:r>
            <a:r>
              <a:rPr lang="en-US" dirty="0" smtClean="0"/>
              <a:t>: Use mathematical induction to prove that </a:t>
            </a:r>
            <a:r>
              <a:rPr lang="en-US" dirty="0" smtClean="0">
                <a:latin typeface="Cambria Math" pitchFamily="18" charset="0"/>
                <a:ea typeface="Cambria Math" pitchFamily="18" charset="0"/>
              </a:rPr>
              <a:t>2</a:t>
            </a:r>
            <a:r>
              <a:rPr lang="en-US" i="1" baseline="30000" dirty="0" smtClean="0"/>
              <a:t>n </a:t>
            </a:r>
            <a:r>
              <a:rPr lang="en-US" i="1" dirty="0" smtClean="0"/>
              <a:t>&lt; n</a:t>
            </a:r>
            <a:r>
              <a:rPr lang="en-US" dirty="0" smtClean="0"/>
              <a:t>!</a:t>
            </a:r>
            <a:r>
              <a:rPr lang="en-US" i="1" dirty="0" smtClean="0"/>
              <a:t>, </a:t>
            </a:r>
            <a:r>
              <a:rPr lang="en-US" dirty="0" smtClean="0"/>
              <a:t>for every integer </a:t>
            </a:r>
            <a:r>
              <a:rPr lang="en-US" i="1" dirty="0" smtClean="0"/>
              <a:t>n</a:t>
            </a:r>
            <a:r>
              <a:rPr lang="en-US" dirty="0" smtClean="0"/>
              <a:t> ≥ </a:t>
            </a:r>
            <a:r>
              <a:rPr lang="en-US" dirty="0" smtClean="0">
                <a:latin typeface="Cambria Math" pitchFamily="18" charset="0"/>
                <a:ea typeface="Cambria Math" pitchFamily="18" charset="0"/>
              </a:rPr>
              <a:t>4</a:t>
            </a:r>
            <a:r>
              <a:rPr lang="en-US" dirty="0" smtClean="0"/>
              <a:t>.</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a:t>
            </a:r>
            <a:r>
              <a:rPr lang="en-US" dirty="0" smtClean="0">
                <a:latin typeface="Cambria Math" pitchFamily="18" charset="0"/>
                <a:ea typeface="Cambria Math" pitchFamily="18" charset="0"/>
              </a:rPr>
              <a:t>2</a:t>
            </a:r>
            <a:r>
              <a:rPr lang="en-US" i="1" baseline="30000" dirty="0" smtClean="0"/>
              <a:t>n </a:t>
            </a:r>
            <a:r>
              <a:rPr lang="en-US" i="1" dirty="0" smtClean="0"/>
              <a:t> &lt; n</a:t>
            </a:r>
            <a:r>
              <a:rPr lang="en-US" dirty="0" smtClean="0"/>
              <a:t>!</a:t>
            </a:r>
            <a:r>
              <a:rPr lang="en-US" i="1" dirty="0" smtClean="0"/>
              <a:t>.</a:t>
            </a:r>
            <a:r>
              <a:rPr lang="en-US" baseline="30000" dirty="0" smtClean="0"/>
              <a:t> </a:t>
            </a:r>
          </a:p>
          <a:p>
            <a:pPr lvl="1"/>
            <a:r>
              <a:rPr lang="en-US" b="1" dirty="0" smtClean="0">
                <a:solidFill>
                  <a:srgbClr val="FF0000"/>
                </a:solidFill>
              </a:rPr>
              <a:t>BASIS STEP</a:t>
            </a:r>
            <a:r>
              <a:rPr lang="en-US" dirty="0" smtClean="0"/>
              <a:t>: </a:t>
            </a:r>
            <a:r>
              <a:rPr lang="en-US" i="1" dirty="0" smtClean="0"/>
              <a:t>P(</a:t>
            </a:r>
            <a:r>
              <a:rPr lang="en-US" dirty="0" smtClean="0">
                <a:latin typeface="Cambria Math" pitchFamily="18" charset="0"/>
                <a:ea typeface="Cambria Math" pitchFamily="18" charset="0"/>
              </a:rPr>
              <a:t>4</a:t>
            </a:r>
            <a:r>
              <a:rPr lang="en-US" dirty="0" smtClean="0"/>
              <a:t>) is true since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4</a:t>
            </a:r>
            <a:r>
              <a:rPr lang="en-US" i="1" dirty="0" smtClean="0"/>
              <a:t>  = </a:t>
            </a:r>
            <a:r>
              <a:rPr lang="en-US" dirty="0" smtClean="0">
                <a:latin typeface="Cambria Math" pitchFamily="18" charset="0"/>
                <a:ea typeface="Cambria Math" pitchFamily="18" charset="0"/>
              </a:rPr>
              <a:t>16  &lt; 4! = 24</a:t>
            </a:r>
            <a:r>
              <a:rPr lang="en-US" i="1" dirty="0" smtClean="0"/>
              <a:t>.</a:t>
            </a:r>
          </a:p>
          <a:p>
            <a:pPr lvl="1"/>
            <a:r>
              <a:rPr lang="en-US" b="1" dirty="0" smtClean="0">
                <a:solidFill>
                  <a:srgbClr val="FF0000"/>
                </a:solidFill>
              </a:rPr>
              <a:t>INDUCTIVE STEP</a:t>
            </a:r>
            <a:r>
              <a:rPr lang="en-US" dirty="0" smtClean="0"/>
              <a:t>: Assume </a:t>
            </a:r>
            <a:r>
              <a:rPr lang="en-US" i="1" dirty="0" smtClean="0"/>
              <a:t>P</a:t>
            </a:r>
            <a:r>
              <a:rPr lang="en-US" dirty="0" smtClean="0"/>
              <a:t>(</a:t>
            </a:r>
            <a:r>
              <a:rPr lang="en-US" i="1" dirty="0" smtClean="0"/>
              <a:t>k</a:t>
            </a:r>
            <a:r>
              <a:rPr lang="en-US" dirty="0" smtClean="0"/>
              <a:t>) holds, i.e., </a:t>
            </a:r>
            <a:r>
              <a:rPr lang="en-US" dirty="0" smtClean="0">
                <a:latin typeface="Cambria Math" pitchFamily="18" charset="0"/>
                <a:ea typeface="Cambria Math" pitchFamily="18" charset="0"/>
              </a:rPr>
              <a:t>2</a:t>
            </a:r>
            <a:r>
              <a:rPr lang="en-US" i="1" baseline="30000" dirty="0" smtClean="0"/>
              <a:t>k </a:t>
            </a:r>
            <a:r>
              <a:rPr lang="en-US" i="1" dirty="0" smtClean="0"/>
              <a:t> &lt; k</a:t>
            </a:r>
            <a:r>
              <a:rPr lang="en-US" dirty="0" smtClean="0"/>
              <a:t>! </a:t>
            </a:r>
            <a:r>
              <a:rPr lang="en-US" i="1" dirty="0" smtClean="0"/>
              <a:t> </a:t>
            </a:r>
            <a:r>
              <a:rPr lang="en-US" dirty="0" smtClean="0"/>
              <a:t>for an arbitrary integer </a:t>
            </a:r>
            <a:r>
              <a:rPr lang="en-US" i="1" dirty="0" smtClean="0"/>
              <a:t>k</a:t>
            </a:r>
            <a:r>
              <a:rPr lang="en-US" dirty="0" smtClean="0"/>
              <a:t> ≥ </a:t>
            </a:r>
            <a:r>
              <a:rPr lang="en-US" dirty="0" smtClean="0">
                <a:latin typeface="Cambria Math" pitchFamily="18" charset="0"/>
                <a:ea typeface="Cambria Math" pitchFamily="18" charset="0"/>
              </a:rPr>
              <a:t>4</a:t>
            </a:r>
            <a:r>
              <a:rPr lang="en-US" dirty="0" smtClean="0"/>
              <a:t>. To show that </a:t>
            </a:r>
            <a:r>
              <a:rPr lang="en-US" i="1" dirty="0" smtClean="0"/>
              <a:t>P</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 </a:t>
            </a:r>
            <a:r>
              <a:rPr lang="en-US" dirty="0" smtClean="0"/>
              <a:t>holds: </a:t>
            </a:r>
          </a:p>
          <a:p>
            <a:pPr lvl="1">
              <a:buNone/>
            </a:pPr>
            <a:r>
              <a:rPr lang="en-US" i="1" dirty="0" smtClean="0"/>
              <a:t>                </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i="1" dirty="0" smtClean="0"/>
              <a:t> = </a:t>
            </a:r>
            <a:r>
              <a:rPr lang="en-US" dirty="0" smtClean="0">
                <a:latin typeface="Cambria Math" pitchFamily="18" charset="0"/>
                <a:ea typeface="Cambria Math" pitchFamily="18" charset="0"/>
              </a:rPr>
              <a:t>2∙2</a:t>
            </a:r>
            <a:r>
              <a:rPr lang="en-US" i="1" baseline="30000" dirty="0" smtClean="0"/>
              <a:t>k  </a:t>
            </a:r>
          </a:p>
          <a:p>
            <a:pPr lvl="1">
              <a:buNone/>
            </a:pPr>
            <a:r>
              <a:rPr lang="en-US" i="1" baseline="30000" dirty="0" smtClean="0"/>
              <a:t>                                    </a:t>
            </a:r>
            <a:r>
              <a:rPr lang="en-US" i="1" dirty="0" smtClean="0"/>
              <a:t>&lt; </a:t>
            </a:r>
            <a:r>
              <a:rPr lang="en-US" dirty="0" smtClean="0">
                <a:latin typeface="Cambria Math" pitchFamily="18" charset="0"/>
                <a:ea typeface="Cambria Math" pitchFamily="18" charset="0"/>
              </a:rPr>
              <a:t>2</a:t>
            </a:r>
            <a:r>
              <a:rPr lang="en-US" i="1" dirty="0" smtClean="0"/>
              <a:t>∙ k</a:t>
            </a:r>
            <a:r>
              <a:rPr lang="en-US" dirty="0" smtClean="0"/>
              <a:t>!</a:t>
            </a:r>
            <a:r>
              <a:rPr lang="en-US" i="1" dirty="0" smtClean="0"/>
              <a:t>          </a:t>
            </a:r>
            <a:r>
              <a:rPr lang="en-US" dirty="0" smtClean="0"/>
              <a:t>(</a:t>
            </a:r>
            <a:r>
              <a:rPr lang="en-US" i="1" dirty="0" smtClean="0"/>
              <a:t>by the inductive hypothesis)</a:t>
            </a:r>
          </a:p>
          <a:p>
            <a:pPr lvl="1">
              <a:buNone/>
            </a:pPr>
            <a:r>
              <a:rPr lang="en-US" i="1" baseline="30000" dirty="0" smtClean="0"/>
              <a:t>                                    </a:t>
            </a:r>
            <a:r>
              <a:rPr lang="en-US" dirty="0" smtClean="0"/>
              <a:t>&lt; (</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k</a:t>
            </a:r>
            <a:r>
              <a:rPr lang="en-US" dirty="0" smtClean="0"/>
              <a:t>!</a:t>
            </a:r>
          </a:p>
          <a:p>
            <a:pPr lvl="1">
              <a:buNone/>
            </a:pPr>
            <a:r>
              <a:rPr lang="en-US" i="1" dirty="0" smtClean="0"/>
              <a:t>                        = </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p>
          <a:p>
            <a:pPr lvl="1">
              <a:buNone/>
            </a:pPr>
            <a:r>
              <a:rPr lang="en-US" dirty="0" smtClean="0"/>
              <a:t> Therefore, </a:t>
            </a:r>
            <a:r>
              <a:rPr lang="en-US" dirty="0" smtClean="0">
                <a:latin typeface="Cambria Math" pitchFamily="18" charset="0"/>
                <a:ea typeface="Cambria Math" pitchFamily="18" charset="0"/>
              </a:rPr>
              <a:t>2</a:t>
            </a:r>
            <a:r>
              <a:rPr lang="en-US" i="1" baseline="30000" dirty="0" smtClean="0"/>
              <a:t>n </a:t>
            </a:r>
            <a:r>
              <a:rPr lang="en-US" i="1" dirty="0" smtClean="0"/>
              <a:t> &lt; n</a:t>
            </a:r>
            <a:r>
              <a:rPr lang="en-US" dirty="0" smtClean="0"/>
              <a:t>!</a:t>
            </a:r>
            <a:r>
              <a:rPr lang="en-US" i="1" dirty="0" smtClean="0"/>
              <a:t>  </a:t>
            </a:r>
            <a:r>
              <a:rPr lang="en-US" dirty="0" smtClean="0"/>
              <a:t>holds</a:t>
            </a:r>
            <a:r>
              <a:rPr lang="en-US" i="1" dirty="0" smtClean="0"/>
              <a:t>, </a:t>
            </a:r>
            <a:r>
              <a:rPr lang="en-US" dirty="0" smtClean="0"/>
              <a:t>for every integer </a:t>
            </a:r>
            <a:r>
              <a:rPr lang="en-US" i="1" dirty="0" smtClean="0"/>
              <a:t>n</a:t>
            </a:r>
            <a:r>
              <a:rPr lang="en-US" dirty="0" smtClean="0"/>
              <a:t> ≥ </a:t>
            </a:r>
            <a:r>
              <a:rPr lang="en-US" dirty="0" smtClean="0">
                <a:latin typeface="Cambria Math" pitchFamily="18" charset="0"/>
                <a:ea typeface="Cambria Math" pitchFamily="18" charset="0"/>
              </a:rPr>
              <a:t>4</a:t>
            </a:r>
            <a:r>
              <a:rPr lang="en-US" dirty="0" smtClean="0"/>
              <a:t>.</a:t>
            </a:r>
          </a:p>
          <a:p>
            <a:endParaRPr lang="en-US" i="1" dirty="0"/>
          </a:p>
        </p:txBody>
      </p:sp>
      <p:sp>
        <p:nvSpPr>
          <p:cNvPr id="4" name="Isosceles Triangle 3"/>
          <p:cNvSpPr/>
          <p:nvPr/>
        </p:nvSpPr>
        <p:spPr>
          <a:xfrm rot="5400000" flipV="1">
            <a:off x="8305800" y="5715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38200" y="6019800"/>
            <a:ext cx="8077200" cy="369332"/>
          </a:xfrm>
          <a:prstGeom prst="rect">
            <a:avLst/>
          </a:prstGeom>
          <a:noFill/>
          <a:ln>
            <a:solidFill>
              <a:schemeClr val="accent1"/>
            </a:solidFill>
          </a:ln>
        </p:spPr>
        <p:txBody>
          <a:bodyPr wrap="square" rtlCol="0">
            <a:spAutoFit/>
          </a:bodyPr>
          <a:lstStyle/>
          <a:p>
            <a:r>
              <a:rPr lang="en-US" dirty="0" smtClean="0"/>
              <a:t>Note that here the basis step is </a:t>
            </a:r>
            <a:r>
              <a:rPr lang="en-US" i="1" dirty="0" smtClean="0"/>
              <a:t>P</a:t>
            </a:r>
            <a:r>
              <a:rPr lang="en-US" dirty="0" smtClean="0"/>
              <a:t>(</a:t>
            </a:r>
            <a:r>
              <a:rPr lang="en-US" dirty="0" smtClean="0">
                <a:latin typeface="Cambria Math" pitchFamily="18" charset="0"/>
                <a:ea typeface="Cambria Math" pitchFamily="18" charset="0"/>
              </a:rPr>
              <a:t>4</a:t>
            </a:r>
            <a:r>
              <a:rPr lang="en-US" dirty="0" smtClean="0"/>
              <a:t>), since</a:t>
            </a:r>
            <a:r>
              <a:rPr lang="en-US" i="1" dirty="0" smtClean="0"/>
              <a:t> P</a:t>
            </a:r>
            <a:r>
              <a:rPr lang="en-US" dirty="0" smtClean="0"/>
              <a:t>(</a:t>
            </a:r>
            <a:r>
              <a:rPr lang="en-US" dirty="0" smtClean="0">
                <a:latin typeface="Cambria Math" pitchFamily="18" charset="0"/>
                <a:ea typeface="Cambria Math" pitchFamily="18" charset="0"/>
              </a:rPr>
              <a:t>0</a:t>
            </a:r>
            <a:r>
              <a:rPr lang="en-US" dirty="0" smtClean="0"/>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a:t>
            </a:r>
            <a:r>
              <a:rPr lang="en-US" i="1" dirty="0" smtClean="0"/>
              <a:t> P</a:t>
            </a:r>
            <a:r>
              <a:rPr lang="en-US" dirty="0" smtClean="0"/>
              <a:t>(</a:t>
            </a:r>
            <a:r>
              <a:rPr lang="en-US" dirty="0" smtClean="0">
                <a:latin typeface="Cambria Math" pitchFamily="18" charset="0"/>
                <a:ea typeface="Cambria Math" pitchFamily="18" charset="0"/>
              </a:rPr>
              <a:t>2</a:t>
            </a:r>
            <a:r>
              <a:rPr lang="en-US" dirty="0" smtClean="0"/>
              <a:t>),  and </a:t>
            </a:r>
            <a:r>
              <a:rPr lang="en-US" i="1" dirty="0" smtClean="0"/>
              <a:t>P</a:t>
            </a:r>
            <a:r>
              <a:rPr lang="en-US" dirty="0" smtClean="0"/>
              <a:t>(</a:t>
            </a:r>
            <a:r>
              <a:rPr lang="en-US" dirty="0" smtClean="0">
                <a:latin typeface="Cambria Math" pitchFamily="18" charset="0"/>
                <a:ea typeface="Cambria Math" pitchFamily="18" charset="0"/>
              </a:rPr>
              <a:t>3</a:t>
            </a:r>
            <a:r>
              <a:rPr lang="en-US" dirty="0" smtClean="0"/>
              <a:t>) are all false.  </a:t>
            </a:r>
            <a:endParaRPr lang="en-US" dirty="0"/>
          </a:p>
        </p:txBody>
      </p:sp>
      <p:sp>
        <p:nvSpPr>
          <p:cNvPr id="6" name="Slide Number Placeholder 5"/>
          <p:cNvSpPr>
            <a:spLocks noGrp="1"/>
          </p:cNvSpPr>
          <p:nvPr>
            <p:ph type="sldNum" sz="quarter" idx="12"/>
          </p:nvPr>
        </p:nvSpPr>
        <p:spPr/>
        <p:txBody>
          <a:bodyPr/>
          <a:lstStyle/>
          <a:p>
            <a:fld id="{8CD41AC4-40F7-4FE0-8905-74C6698904F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Divisibility Results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Example</a:t>
            </a:r>
            <a:r>
              <a:rPr lang="en-US" dirty="0" smtClean="0"/>
              <a:t>: Use mathematical induction to prove that </a:t>
            </a:r>
            <a:r>
              <a:rPr lang="en-US" i="1" dirty="0" smtClean="0">
                <a:ea typeface="Cambria Math" pitchFamily="18" charset="0"/>
              </a:rPr>
              <a:t>n</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i="1" dirty="0" smtClean="0"/>
              <a:t>n </a:t>
            </a:r>
            <a:r>
              <a:rPr lang="en-US" dirty="0" smtClean="0"/>
              <a:t>is divisible by </a:t>
            </a:r>
            <a:r>
              <a:rPr lang="en-US" dirty="0" smtClean="0">
                <a:latin typeface="Cambria Math" pitchFamily="18" charset="0"/>
                <a:ea typeface="Cambria Math" pitchFamily="18" charset="0"/>
              </a:rPr>
              <a:t>3</a:t>
            </a:r>
            <a:r>
              <a:rPr lang="en-US" i="1" dirty="0" smtClean="0"/>
              <a:t>, </a:t>
            </a:r>
            <a:r>
              <a:rPr lang="en-US" dirty="0" smtClean="0"/>
              <a:t>for every positive integer </a:t>
            </a:r>
            <a:r>
              <a:rPr lang="en-US" i="1" dirty="0" smtClean="0"/>
              <a:t>n</a:t>
            </a:r>
            <a:r>
              <a:rPr lang="en-US" dirty="0" smtClean="0"/>
              <a:t>.</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a:t>
            </a:r>
            <a:r>
              <a:rPr lang="en-US" i="1" dirty="0" smtClean="0">
                <a:ea typeface="Cambria Math" pitchFamily="18" charset="0"/>
              </a:rPr>
              <a:t>n</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i="1" dirty="0" smtClean="0"/>
              <a:t>n </a:t>
            </a:r>
            <a:r>
              <a:rPr lang="en-US" dirty="0" smtClean="0"/>
              <a:t>is divisible by </a:t>
            </a:r>
            <a:r>
              <a:rPr lang="en-US" dirty="0" smtClean="0">
                <a:latin typeface="Cambria Math" pitchFamily="18" charset="0"/>
                <a:ea typeface="Cambria Math" pitchFamily="18" charset="0"/>
              </a:rPr>
              <a:t>3</a:t>
            </a:r>
            <a:r>
              <a:rPr lang="en-US" i="1" dirty="0" smtClean="0"/>
              <a:t>.</a:t>
            </a:r>
            <a:r>
              <a:rPr lang="en-US" baseline="30000" dirty="0" smtClean="0"/>
              <a:t> </a:t>
            </a:r>
          </a:p>
          <a:p>
            <a:pPr lvl="1"/>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 since </a:t>
            </a:r>
            <a:r>
              <a:rPr lang="en-US" dirty="0" smtClean="0">
                <a:latin typeface="Cambria Math" pitchFamily="18" charset="0"/>
                <a:ea typeface="Cambria Math" pitchFamily="18" charset="0"/>
              </a:rPr>
              <a:t>1</a:t>
            </a:r>
            <a:r>
              <a:rPr lang="en-US" baseline="30000" dirty="0" smtClean="0">
                <a:latin typeface="Cambria Math" pitchFamily="18" charset="0"/>
                <a:ea typeface="Cambria Math" pitchFamily="18" charset="0"/>
              </a:rPr>
              <a:t>3</a:t>
            </a:r>
            <a:r>
              <a:rPr lang="en-US" i="1" dirty="0" smtClean="0"/>
              <a:t> </a:t>
            </a:r>
            <a:r>
              <a:rPr lang="en-US" i="1" dirty="0" smtClean="0">
                <a:latin typeface="Cambria Math"/>
                <a:ea typeface="Cambria Math"/>
              </a:rPr>
              <a:t>− </a:t>
            </a:r>
            <a:r>
              <a:rPr lang="en-US" dirty="0" smtClean="0">
                <a:latin typeface="Cambria Math" pitchFamily="18" charset="0"/>
                <a:ea typeface="Cambria Math" pitchFamily="18" charset="0"/>
              </a:rPr>
              <a:t>1</a:t>
            </a:r>
            <a:r>
              <a:rPr lang="en-US" i="1" dirty="0" smtClean="0">
                <a:latin typeface="Cambria Math"/>
                <a:ea typeface="Cambria Math"/>
              </a:rPr>
              <a:t> </a:t>
            </a:r>
            <a:r>
              <a:rPr lang="en-US" i="1" dirty="0" smtClean="0"/>
              <a:t>= </a:t>
            </a:r>
            <a:r>
              <a:rPr lang="en-US" dirty="0" smtClean="0">
                <a:latin typeface="Cambria Math" pitchFamily="18" charset="0"/>
                <a:ea typeface="Cambria Math" pitchFamily="18" charset="0"/>
              </a:rPr>
              <a:t>0, which is divisible by 3</a:t>
            </a:r>
            <a:r>
              <a:rPr lang="en-US" i="1" dirty="0" smtClean="0"/>
              <a:t>.</a:t>
            </a:r>
          </a:p>
          <a:p>
            <a:pPr lvl="1"/>
            <a:r>
              <a:rPr lang="en-US" b="1" dirty="0" smtClean="0">
                <a:solidFill>
                  <a:srgbClr val="FF0000"/>
                </a:solidFill>
              </a:rPr>
              <a:t>INDUCTIVE STEP</a:t>
            </a:r>
            <a:r>
              <a:rPr lang="en-US" dirty="0" smtClean="0"/>
              <a:t>: Assume </a:t>
            </a:r>
            <a:r>
              <a:rPr lang="en-US" i="1" dirty="0" smtClean="0"/>
              <a:t>P</a:t>
            </a:r>
            <a:r>
              <a:rPr lang="en-US" dirty="0" smtClean="0"/>
              <a:t>(</a:t>
            </a:r>
            <a:r>
              <a:rPr lang="en-US" i="1" dirty="0" smtClean="0"/>
              <a:t>k</a:t>
            </a:r>
            <a:r>
              <a:rPr lang="en-US" dirty="0" smtClean="0"/>
              <a:t>) holds, i.e., </a:t>
            </a:r>
            <a:r>
              <a:rPr lang="en-US" i="1" dirty="0" smtClean="0">
                <a:ea typeface="Cambria Math" pitchFamily="18" charset="0"/>
              </a:rPr>
              <a:t>k</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i="1" dirty="0" smtClean="0"/>
              <a:t>k </a:t>
            </a:r>
            <a:r>
              <a:rPr lang="en-US" dirty="0" smtClean="0"/>
              <a:t>is divisible by </a:t>
            </a:r>
            <a:r>
              <a:rPr lang="en-US" dirty="0" smtClean="0">
                <a:latin typeface="Cambria Math" pitchFamily="18" charset="0"/>
                <a:ea typeface="Cambria Math" pitchFamily="18" charset="0"/>
              </a:rPr>
              <a:t>3, for an arbitrary positive integer </a:t>
            </a:r>
            <a:r>
              <a:rPr lang="en-US" i="1" dirty="0" smtClean="0">
                <a:ea typeface="Cambria Math" pitchFamily="18" charset="0"/>
              </a:rPr>
              <a:t>k</a:t>
            </a:r>
            <a:r>
              <a:rPr lang="en-US" i="1" dirty="0" smtClean="0"/>
              <a:t>.</a:t>
            </a:r>
            <a:r>
              <a:rPr lang="en-US" baseline="30000" dirty="0" smtClean="0"/>
              <a:t> </a:t>
            </a:r>
            <a:r>
              <a:rPr lang="en-US" dirty="0" smtClean="0"/>
              <a:t>To show that </a:t>
            </a:r>
            <a:r>
              <a:rPr lang="en-US" i="1" dirty="0" smtClean="0"/>
              <a:t>P</a:t>
            </a:r>
            <a:r>
              <a:rPr lang="en-US" dirty="0" smtClean="0"/>
              <a:t>(</a:t>
            </a:r>
            <a:r>
              <a:rPr lang="en-US" i="1" dirty="0" smtClean="0"/>
              <a:t>k + </a:t>
            </a:r>
            <a:r>
              <a:rPr lang="en-US" dirty="0" smtClean="0">
                <a:latin typeface="Cambria Math" pitchFamily="18" charset="0"/>
                <a:ea typeface="Cambria Math" pitchFamily="18" charset="0"/>
              </a:rPr>
              <a:t>1</a:t>
            </a:r>
            <a:r>
              <a:rPr lang="en-US" dirty="0" smtClean="0"/>
              <a:t>) follows: </a:t>
            </a:r>
          </a:p>
          <a:p>
            <a:pPr lvl="1">
              <a:buNone/>
            </a:pPr>
            <a:r>
              <a:rPr lang="en-US" i="1" dirty="0" smtClean="0"/>
              <a:t>                </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baseline="30000" dirty="0" smtClean="0">
                <a:latin typeface="Cambria Math" pitchFamily="18" charset="0"/>
                <a:ea typeface="Cambria Math" pitchFamily="18" charset="0"/>
              </a:rPr>
              <a:t>3</a:t>
            </a:r>
            <a:r>
              <a:rPr lang="en-US" i="1" dirty="0" smtClean="0"/>
              <a:t> </a:t>
            </a:r>
            <a:r>
              <a:rPr lang="en-US" i="1" dirty="0" smtClean="0">
                <a:latin typeface="Cambria Math"/>
                <a:ea typeface="Cambria Math"/>
              </a:rPr>
              <a:t>− </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 = </a:t>
            </a:r>
            <a:r>
              <a:rPr lang="en-US" dirty="0" smtClean="0"/>
              <a:t>(</a:t>
            </a:r>
            <a:r>
              <a:rPr lang="en-US" i="1" dirty="0" smtClean="0">
                <a:ea typeface="Cambria Math" pitchFamily="18" charset="0"/>
              </a:rPr>
              <a:t>k</a:t>
            </a:r>
            <a:r>
              <a:rPr lang="en-US" baseline="30000" dirty="0" smtClean="0">
                <a:latin typeface="Cambria Math" pitchFamily="18" charset="0"/>
                <a:ea typeface="Cambria Math" pitchFamily="18" charset="0"/>
              </a:rPr>
              <a:t>3</a:t>
            </a:r>
            <a:r>
              <a:rPr lang="en-US" i="1" baseline="30000" dirty="0" smtClean="0"/>
              <a:t> </a:t>
            </a:r>
            <a:r>
              <a:rPr lang="en-US" i="1" dirty="0" smtClean="0"/>
              <a:t>+ </a:t>
            </a:r>
            <a:r>
              <a:rPr lang="en-US" dirty="0" smtClean="0">
                <a:latin typeface="Cambria Math" pitchFamily="18" charset="0"/>
                <a:ea typeface="Cambria Math" pitchFamily="18" charset="0"/>
              </a:rPr>
              <a:t>3</a:t>
            </a:r>
            <a:r>
              <a:rPr lang="en-US" i="1" dirty="0" smtClean="0">
                <a:ea typeface="Cambria Math" pitchFamily="18" charset="0"/>
              </a:rPr>
              <a:t>k</a:t>
            </a:r>
            <a:r>
              <a:rPr lang="en-US" baseline="30000" dirty="0" smtClean="0">
                <a:latin typeface="Cambria Math" pitchFamily="18" charset="0"/>
                <a:ea typeface="Cambria Math" pitchFamily="18" charset="0"/>
              </a:rPr>
              <a:t>2 </a:t>
            </a:r>
            <a:r>
              <a:rPr lang="en-US" i="1" dirty="0" smtClean="0"/>
              <a:t>+ </a:t>
            </a:r>
            <a:r>
              <a:rPr lang="en-US" dirty="0" smtClean="0">
                <a:latin typeface="Cambria Math" pitchFamily="18" charset="0"/>
                <a:ea typeface="Cambria Math" pitchFamily="18" charset="0"/>
              </a:rPr>
              <a:t>3</a:t>
            </a:r>
            <a:r>
              <a:rPr lang="en-US" i="1" dirty="0" smtClean="0">
                <a:ea typeface="Cambria Math" pitchFamily="18" charset="0"/>
              </a:rPr>
              <a:t>k</a:t>
            </a:r>
            <a:r>
              <a:rPr lang="en-US" baseline="30000" dirty="0" smtClean="0">
                <a:latin typeface="Cambria Math" pitchFamily="18" charset="0"/>
                <a:ea typeface="Cambria Math" pitchFamily="18" charset="0"/>
              </a:rPr>
              <a:t> </a:t>
            </a:r>
            <a:r>
              <a:rPr lang="en-US" i="1" dirty="0" smtClean="0"/>
              <a:t>+ </a:t>
            </a:r>
            <a:r>
              <a:rPr lang="en-US" dirty="0" smtClean="0">
                <a:latin typeface="Cambria Math" pitchFamily="18" charset="0"/>
                <a:ea typeface="Cambria Math" pitchFamily="18" charset="0"/>
              </a:rPr>
              <a:t>1) </a:t>
            </a:r>
            <a:r>
              <a:rPr lang="en-US" i="1" dirty="0" smtClean="0">
                <a:latin typeface="Cambria Math"/>
                <a:ea typeface="Cambria Math"/>
              </a:rPr>
              <a:t>−</a:t>
            </a:r>
            <a:r>
              <a:rPr lang="en-US" i="1" dirty="0" smtClean="0"/>
              <a:t> </a:t>
            </a:r>
            <a:r>
              <a:rPr lang="en-US" dirty="0" smtClean="0"/>
              <a:t>(</a:t>
            </a:r>
            <a:r>
              <a:rPr lang="en-US" i="1" dirty="0" smtClean="0"/>
              <a:t>k + </a:t>
            </a:r>
            <a:r>
              <a:rPr lang="en-US" dirty="0" smtClean="0">
                <a:latin typeface="Cambria Math" pitchFamily="18" charset="0"/>
                <a:ea typeface="Cambria Math" pitchFamily="18" charset="0"/>
              </a:rPr>
              <a:t>1</a:t>
            </a:r>
            <a:r>
              <a:rPr lang="en-US" dirty="0" smtClean="0"/>
              <a:t>) </a:t>
            </a:r>
            <a:endParaRPr lang="en-US" i="1" baseline="30000" dirty="0" smtClean="0"/>
          </a:p>
          <a:p>
            <a:pPr lvl="1">
              <a:buNone/>
            </a:pPr>
            <a:r>
              <a:rPr lang="en-US" i="1" dirty="0" smtClean="0"/>
              <a:t>                                               = </a:t>
            </a:r>
            <a:r>
              <a:rPr lang="en-US" dirty="0" smtClean="0"/>
              <a:t>(</a:t>
            </a:r>
            <a:r>
              <a:rPr lang="en-US" i="1" dirty="0" smtClean="0">
                <a:ea typeface="Cambria Math" pitchFamily="18" charset="0"/>
              </a:rPr>
              <a:t>k</a:t>
            </a:r>
            <a:r>
              <a:rPr lang="en-US" baseline="30000" dirty="0" smtClean="0">
                <a:latin typeface="Cambria Math" pitchFamily="18" charset="0"/>
                <a:ea typeface="Cambria Math" pitchFamily="18" charset="0"/>
              </a:rPr>
              <a:t>3</a:t>
            </a:r>
            <a:r>
              <a:rPr lang="en-US" i="1" dirty="0" smtClean="0">
                <a:latin typeface="Cambria Math"/>
                <a:ea typeface="Cambria Math"/>
              </a:rPr>
              <a:t> − </a:t>
            </a:r>
            <a:r>
              <a:rPr lang="en-US" i="1" dirty="0" smtClean="0"/>
              <a:t>k</a:t>
            </a:r>
            <a:r>
              <a:rPr lang="en-US" dirty="0" smtClean="0"/>
              <a:t>) + </a:t>
            </a:r>
            <a:r>
              <a:rPr lang="en-US" dirty="0" smtClean="0">
                <a:latin typeface="Cambria Math" pitchFamily="18" charset="0"/>
                <a:ea typeface="Cambria Math" pitchFamily="18" charset="0"/>
              </a:rPr>
              <a:t>3</a:t>
            </a:r>
            <a:r>
              <a:rPr lang="en-US" dirty="0" smtClean="0"/>
              <a:t>(</a:t>
            </a:r>
            <a:r>
              <a:rPr lang="en-US" i="1" dirty="0" smtClean="0">
                <a:ea typeface="Cambria Math" pitchFamily="18" charset="0"/>
              </a:rPr>
              <a:t>k</a:t>
            </a:r>
            <a:r>
              <a:rPr lang="en-US" baseline="30000" dirty="0" smtClean="0">
                <a:latin typeface="Cambria Math" pitchFamily="18" charset="0"/>
                <a:ea typeface="Cambria Math" pitchFamily="18" charset="0"/>
              </a:rPr>
              <a:t>2 </a:t>
            </a:r>
            <a:r>
              <a:rPr lang="en-US" i="1" dirty="0" smtClean="0"/>
              <a:t>+ </a:t>
            </a:r>
            <a:r>
              <a:rPr lang="en-US" i="1" dirty="0" smtClean="0">
                <a:ea typeface="Cambria Math" pitchFamily="18" charset="0"/>
              </a:rPr>
              <a:t>k</a:t>
            </a:r>
            <a:r>
              <a:rPr lang="en-US" dirty="0" smtClean="0">
                <a:ea typeface="Cambria Math" pitchFamily="18" charset="0"/>
              </a:rPr>
              <a:t>)</a:t>
            </a:r>
            <a:r>
              <a:rPr lang="en-US" dirty="0" smtClean="0">
                <a:latin typeface="Cambria Math" pitchFamily="18" charset="0"/>
                <a:ea typeface="Cambria Math" pitchFamily="18" charset="0"/>
              </a:rPr>
              <a:t> </a:t>
            </a:r>
          </a:p>
          <a:p>
            <a:pPr lvl="1">
              <a:buNone/>
            </a:pPr>
            <a:r>
              <a:rPr lang="en-US" dirty="0" smtClean="0">
                <a:latin typeface="Cambria Math" pitchFamily="18" charset="0"/>
                <a:ea typeface="Cambria Math" pitchFamily="18" charset="0"/>
              </a:rPr>
              <a:t>    </a:t>
            </a:r>
            <a:r>
              <a:rPr lang="en-US" dirty="0" smtClean="0">
                <a:ea typeface="Cambria Math" pitchFamily="18" charset="0"/>
              </a:rPr>
              <a:t>By the inductive hypothesis, the first term </a:t>
            </a:r>
            <a:r>
              <a:rPr lang="en-US" dirty="0" smtClean="0"/>
              <a:t>(</a:t>
            </a:r>
            <a:r>
              <a:rPr lang="en-US" i="1" dirty="0" smtClean="0">
                <a:ea typeface="Cambria Math" pitchFamily="18" charset="0"/>
              </a:rPr>
              <a:t>k</a:t>
            </a:r>
            <a:r>
              <a:rPr lang="en-US" baseline="30000" dirty="0" smtClean="0">
                <a:latin typeface="Cambria Math" pitchFamily="18" charset="0"/>
                <a:ea typeface="Cambria Math" pitchFamily="18" charset="0"/>
              </a:rPr>
              <a:t>3</a:t>
            </a:r>
            <a:r>
              <a:rPr lang="en-US" i="1" dirty="0" smtClean="0">
                <a:latin typeface="Cambria Math"/>
                <a:ea typeface="Cambria Math"/>
              </a:rPr>
              <a:t> − </a:t>
            </a:r>
            <a:r>
              <a:rPr lang="en-US" i="1" dirty="0" smtClean="0"/>
              <a:t>k</a:t>
            </a:r>
            <a:r>
              <a:rPr lang="en-US" dirty="0" smtClean="0"/>
              <a:t>) is divisible by </a:t>
            </a:r>
            <a:r>
              <a:rPr lang="en-US" dirty="0" smtClean="0">
                <a:latin typeface="Cambria Math" pitchFamily="18" charset="0"/>
                <a:ea typeface="Cambria Math" pitchFamily="18" charset="0"/>
              </a:rPr>
              <a:t>3</a:t>
            </a:r>
            <a:r>
              <a:rPr lang="en-US" dirty="0" smtClean="0"/>
              <a:t> and the second term is divisible by </a:t>
            </a:r>
            <a:r>
              <a:rPr lang="en-US" dirty="0" smtClean="0">
                <a:latin typeface="Cambria Math" pitchFamily="18" charset="0"/>
                <a:ea typeface="Cambria Math" pitchFamily="18" charset="0"/>
              </a:rPr>
              <a:t>3</a:t>
            </a:r>
            <a:r>
              <a:rPr lang="en-US" dirty="0" smtClean="0"/>
              <a:t> since it is an integer multiplied by </a:t>
            </a:r>
            <a:r>
              <a:rPr lang="en-US" dirty="0" smtClean="0">
                <a:latin typeface="Cambria Math" pitchFamily="18" charset="0"/>
                <a:ea typeface="Cambria Math" pitchFamily="18" charset="0"/>
              </a:rPr>
              <a:t>3</a:t>
            </a:r>
            <a:r>
              <a:rPr lang="en-US" dirty="0" smtClean="0"/>
              <a:t>. So by part (</a:t>
            </a:r>
            <a:r>
              <a:rPr lang="en-US" dirty="0" err="1" smtClean="0"/>
              <a:t>i</a:t>
            </a:r>
            <a:r>
              <a:rPr lang="en-US" dirty="0" smtClean="0"/>
              <a:t>) of Theorem </a:t>
            </a:r>
            <a:r>
              <a:rPr lang="en-US" dirty="0" smtClean="0">
                <a:latin typeface="Cambria Math" pitchFamily="18" charset="0"/>
                <a:ea typeface="Cambria Math" pitchFamily="18" charset="0"/>
              </a:rPr>
              <a:t>1</a:t>
            </a:r>
            <a:r>
              <a:rPr lang="en-US" dirty="0" smtClean="0"/>
              <a:t> in Section </a:t>
            </a:r>
            <a:r>
              <a:rPr lang="en-US" dirty="0" smtClean="0">
                <a:latin typeface="Cambria Math" pitchFamily="18" charset="0"/>
                <a:ea typeface="Cambria Math" pitchFamily="18" charset="0"/>
              </a:rPr>
              <a:t>4.1</a:t>
            </a:r>
            <a:r>
              <a:rPr lang="en-US" dirty="0" smtClean="0"/>
              <a:t> , (</a:t>
            </a:r>
            <a:r>
              <a:rPr lang="en-US" i="1" dirty="0" smtClean="0"/>
              <a:t>k + </a:t>
            </a:r>
            <a:r>
              <a:rPr lang="en-US" dirty="0" smtClean="0">
                <a:latin typeface="Cambria Math" pitchFamily="18" charset="0"/>
                <a:ea typeface="Cambria Math" pitchFamily="18" charset="0"/>
              </a:rPr>
              <a:t>1</a:t>
            </a:r>
            <a:r>
              <a:rPr lang="en-US" dirty="0" smtClean="0"/>
              <a:t>)</a:t>
            </a:r>
            <a:r>
              <a:rPr lang="en-US" baseline="30000" dirty="0" smtClean="0">
                <a:latin typeface="Cambria Math" pitchFamily="18" charset="0"/>
                <a:ea typeface="Cambria Math" pitchFamily="18" charset="0"/>
              </a:rPr>
              <a:t>3</a:t>
            </a:r>
            <a:r>
              <a:rPr lang="en-US" i="1" dirty="0" smtClean="0"/>
              <a:t> </a:t>
            </a:r>
            <a:r>
              <a:rPr lang="en-US" i="1" dirty="0" smtClean="0">
                <a:latin typeface="Cambria Math"/>
                <a:ea typeface="Cambria Math"/>
              </a:rPr>
              <a:t>− </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 </a:t>
            </a:r>
            <a:r>
              <a:rPr lang="en-US" dirty="0" smtClean="0"/>
              <a:t> is divisible by </a:t>
            </a:r>
            <a:r>
              <a:rPr lang="en-US" dirty="0" smtClean="0">
                <a:latin typeface="Cambria Math" pitchFamily="18" charset="0"/>
                <a:ea typeface="Cambria Math" pitchFamily="18" charset="0"/>
              </a:rPr>
              <a:t>3</a:t>
            </a:r>
            <a:r>
              <a:rPr lang="en-US" dirty="0" smtClean="0"/>
              <a:t>. </a:t>
            </a:r>
          </a:p>
          <a:p>
            <a:pPr lvl="1">
              <a:buNone/>
            </a:pPr>
            <a:r>
              <a:rPr lang="en-US" dirty="0" smtClean="0"/>
              <a:t> Therefore, </a:t>
            </a:r>
            <a:r>
              <a:rPr lang="en-US" i="1" dirty="0" smtClean="0">
                <a:ea typeface="Cambria Math" pitchFamily="18" charset="0"/>
              </a:rPr>
              <a:t>n</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i="1" dirty="0" smtClean="0"/>
              <a:t>n </a:t>
            </a:r>
            <a:r>
              <a:rPr lang="en-US" dirty="0" smtClean="0"/>
              <a:t>is divisible by </a:t>
            </a:r>
            <a:r>
              <a:rPr lang="en-US" dirty="0" smtClean="0">
                <a:latin typeface="Cambria Math" pitchFamily="18" charset="0"/>
                <a:ea typeface="Cambria Math" pitchFamily="18" charset="0"/>
              </a:rPr>
              <a:t>3</a:t>
            </a:r>
            <a:r>
              <a:rPr lang="en-US" i="1" dirty="0" smtClean="0"/>
              <a:t>, </a:t>
            </a:r>
            <a:r>
              <a:rPr lang="en-US" dirty="0" smtClean="0"/>
              <a:t>for every integer positive integer </a:t>
            </a:r>
            <a:r>
              <a:rPr lang="en-US" i="1" dirty="0" smtClean="0"/>
              <a:t>n</a:t>
            </a:r>
            <a:r>
              <a:rPr lang="en-US" dirty="0" smtClean="0"/>
              <a:t>.</a:t>
            </a:r>
          </a:p>
          <a:p>
            <a:endParaRPr lang="en-US" i="1" dirty="0"/>
          </a:p>
        </p:txBody>
      </p:sp>
      <p:sp>
        <p:nvSpPr>
          <p:cNvPr id="4" name="Isosceles Triangle 3"/>
          <p:cNvSpPr/>
          <p:nvPr/>
        </p:nvSpPr>
        <p:spPr>
          <a:xfrm rot="5400000" flipV="1">
            <a:off x="86106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Number of Subsets of a Finite Set</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Use mathematical induction to show that if </a:t>
            </a:r>
            <a:r>
              <a:rPr lang="en-US" i="1" dirty="0" smtClean="0"/>
              <a:t>S</a:t>
            </a:r>
            <a:r>
              <a:rPr lang="en-US" dirty="0" smtClean="0"/>
              <a:t> is a finite set with n elements, where </a:t>
            </a:r>
            <a:r>
              <a:rPr lang="en-US" i="1" dirty="0" smtClean="0"/>
              <a:t>n</a:t>
            </a:r>
            <a:r>
              <a:rPr lang="en-US" dirty="0" smtClean="0"/>
              <a:t> is a nonnegative integer, then </a:t>
            </a:r>
            <a:r>
              <a:rPr lang="en-US" i="1" dirty="0" smtClean="0"/>
              <a:t>S</a:t>
            </a:r>
            <a:r>
              <a:rPr lang="en-US" dirty="0" smtClean="0"/>
              <a:t> has </a:t>
            </a:r>
            <a:r>
              <a:rPr lang="en-US" dirty="0" smtClean="0">
                <a:latin typeface="Cambria Math" pitchFamily="18" charset="0"/>
                <a:ea typeface="Cambria Math" pitchFamily="18" charset="0"/>
              </a:rPr>
              <a:t>2</a:t>
            </a:r>
            <a:r>
              <a:rPr lang="en-US" i="1" baseline="30000" dirty="0" smtClean="0"/>
              <a:t>n</a:t>
            </a:r>
            <a:r>
              <a:rPr lang="en-US" dirty="0" smtClean="0"/>
              <a:t> subsets.</a:t>
            </a:r>
          </a:p>
          <a:p>
            <a:pPr>
              <a:buNone/>
            </a:pPr>
            <a:r>
              <a:rPr lang="en-US" sz="2000" dirty="0" smtClean="0"/>
              <a:t>        (</a:t>
            </a:r>
            <a:r>
              <a:rPr lang="en-US" sz="2000" i="1" dirty="0" smtClean="0"/>
              <a:t>Chapter </a:t>
            </a:r>
            <a:r>
              <a:rPr lang="en-US" sz="2000" dirty="0" smtClean="0">
                <a:latin typeface="Cambria Math" pitchFamily="18" charset="0"/>
                <a:ea typeface="Cambria Math" pitchFamily="18" charset="0"/>
              </a:rPr>
              <a:t>6</a:t>
            </a:r>
            <a:r>
              <a:rPr lang="en-US" sz="2000" i="1" dirty="0" smtClean="0"/>
              <a:t> uses combinatorial methods to prove this result.</a:t>
            </a:r>
            <a:r>
              <a:rPr lang="en-US" sz="2000" dirty="0" smtClean="0"/>
              <a:t>)</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a set with </a:t>
            </a:r>
            <a:r>
              <a:rPr lang="en-US" i="1" dirty="0" smtClean="0"/>
              <a:t>n</a:t>
            </a:r>
            <a:r>
              <a:rPr lang="en-US" dirty="0" smtClean="0"/>
              <a:t> elements has </a:t>
            </a:r>
            <a:r>
              <a:rPr lang="en-US" dirty="0" smtClean="0">
                <a:latin typeface="Cambria Math" pitchFamily="18" charset="0"/>
                <a:ea typeface="Cambria Math" pitchFamily="18" charset="0"/>
              </a:rPr>
              <a:t>2</a:t>
            </a:r>
            <a:r>
              <a:rPr lang="en-US" i="1" baseline="30000" dirty="0" smtClean="0"/>
              <a:t>n</a:t>
            </a:r>
            <a:r>
              <a:rPr lang="en-US" dirty="0" smtClean="0"/>
              <a:t> subsets.</a:t>
            </a:r>
          </a:p>
          <a:p>
            <a:pPr lvl="1"/>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0</a:t>
            </a:r>
            <a:r>
              <a:rPr lang="en-US" dirty="0" smtClean="0"/>
              <a:t>) is true, because the empty set has only itself as a subset and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1</a:t>
            </a:r>
            <a:r>
              <a:rPr lang="en-US" dirty="0" smtClean="0"/>
              <a:t>.</a:t>
            </a:r>
          </a:p>
          <a:p>
            <a:pPr lvl="1"/>
            <a:r>
              <a:rPr lang="en-US" b="1" dirty="0" smtClean="0">
                <a:solidFill>
                  <a:srgbClr val="FF0000"/>
                </a:solidFill>
              </a:rPr>
              <a:t>Inductive Step</a:t>
            </a:r>
            <a:r>
              <a:rPr lang="en-US" dirty="0" smtClean="0"/>
              <a:t>: Assume </a:t>
            </a:r>
            <a:r>
              <a:rPr lang="en-US" i="1" dirty="0" smtClean="0"/>
              <a:t>P</a:t>
            </a:r>
            <a:r>
              <a:rPr lang="en-US" dirty="0" smtClean="0"/>
              <a:t>(</a:t>
            </a:r>
            <a:r>
              <a:rPr lang="en-US" i="1" dirty="0" smtClean="0"/>
              <a:t>k</a:t>
            </a:r>
            <a:r>
              <a:rPr lang="en-US" dirty="0" smtClean="0"/>
              <a:t>) is true for an arbitrary nonnegative integer </a:t>
            </a:r>
            <a:r>
              <a:rPr lang="en-US" i="1" dirty="0" smtClean="0"/>
              <a:t>k</a:t>
            </a:r>
            <a:r>
              <a:rPr lang="en-US" dirty="0" smtClean="0"/>
              <a:t>.</a:t>
            </a:r>
          </a:p>
          <a:p>
            <a:pPr lvl="1"/>
            <a:endParaRPr lang="en-US" dirty="0" smtClean="0"/>
          </a:p>
          <a:p>
            <a:pPr lvl="1">
              <a:buNone/>
            </a:pPr>
            <a:endParaRPr lang="en-US" dirty="0" smtClean="0"/>
          </a:p>
          <a:p>
            <a:endParaRPr lang="en-US" dirty="0"/>
          </a:p>
        </p:txBody>
      </p:sp>
      <p:sp>
        <p:nvSpPr>
          <p:cNvPr id="4" name="TextBox 3"/>
          <p:cNvSpPr txBox="1"/>
          <p:nvPr/>
        </p:nvSpPr>
        <p:spPr>
          <a:xfrm>
            <a:off x="6477000" y="6019800"/>
            <a:ext cx="15240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Number of Subsets of a Finite Set</a:t>
            </a:r>
            <a:endParaRPr lang="en-US" dirty="0"/>
          </a:p>
        </p:txBody>
      </p:sp>
      <p:sp>
        <p:nvSpPr>
          <p:cNvPr id="3" name="Content Placeholder 2"/>
          <p:cNvSpPr>
            <a:spLocks noGrp="1"/>
          </p:cNvSpPr>
          <p:nvPr>
            <p:ph idx="1"/>
          </p:nvPr>
        </p:nvSpPr>
        <p:spPr/>
        <p:txBody>
          <a:bodyPr>
            <a:normAutofit fontScale="92500" lnSpcReduction="20000"/>
          </a:bodyPr>
          <a:lstStyle/>
          <a:p>
            <a:pPr lvl="1">
              <a:buNone/>
            </a:pPr>
            <a:endParaRPr lang="en-US" dirty="0" smtClean="0"/>
          </a:p>
          <a:p>
            <a:pPr lvl="1">
              <a:buNone/>
            </a:pPr>
            <a:endParaRPr lang="en-US" dirty="0" smtClean="0"/>
          </a:p>
          <a:p>
            <a:pPr lvl="2"/>
            <a:r>
              <a:rPr lang="en-US" dirty="0" smtClean="0"/>
              <a:t>Let </a:t>
            </a:r>
            <a:r>
              <a:rPr lang="en-US" i="1" dirty="0" smtClean="0"/>
              <a:t>T</a:t>
            </a:r>
            <a:r>
              <a:rPr lang="en-US" dirty="0" smtClean="0"/>
              <a:t> be a set with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Then </a:t>
            </a:r>
            <a:r>
              <a:rPr lang="en-US" i="1" dirty="0" smtClean="0"/>
              <a:t>T</a:t>
            </a:r>
            <a:r>
              <a:rPr lang="en-US" dirty="0" smtClean="0"/>
              <a:t> = </a:t>
            </a:r>
            <a:r>
              <a:rPr lang="en-US" i="1" dirty="0" smtClean="0"/>
              <a:t>S</a:t>
            </a:r>
            <a:r>
              <a:rPr lang="en-US" dirty="0" smtClean="0"/>
              <a:t> </a:t>
            </a:r>
            <a:r>
              <a:rPr lang="en-US" dirty="0" smtClean="0">
                <a:latin typeface="Cambria Math"/>
                <a:ea typeface="Cambria Math"/>
              </a:rPr>
              <a:t>∪</a:t>
            </a:r>
            <a:r>
              <a:rPr lang="en-US" dirty="0" smtClean="0"/>
              <a:t> {</a:t>
            </a:r>
            <a:r>
              <a:rPr lang="en-US" i="1" dirty="0" smtClean="0"/>
              <a:t>a</a:t>
            </a:r>
            <a:r>
              <a:rPr lang="en-US" dirty="0" smtClean="0"/>
              <a:t>}, where </a:t>
            </a:r>
            <a:r>
              <a:rPr lang="en-US" i="1" dirty="0" smtClean="0"/>
              <a:t>a</a:t>
            </a:r>
            <a:r>
              <a:rPr lang="en-US" dirty="0" smtClean="0"/>
              <a:t> </a:t>
            </a:r>
            <a:r>
              <a:rPr lang="en-US" dirty="0" smtClean="0">
                <a:latin typeface="Cambria Math"/>
                <a:ea typeface="Cambria Math"/>
              </a:rPr>
              <a:t>∈</a:t>
            </a:r>
            <a:r>
              <a:rPr lang="en-US" dirty="0" smtClean="0"/>
              <a:t> </a:t>
            </a:r>
            <a:r>
              <a:rPr lang="en-US" i="1" dirty="0" smtClean="0"/>
              <a:t>T</a:t>
            </a:r>
            <a:r>
              <a:rPr lang="en-US" dirty="0" smtClean="0"/>
              <a:t> and </a:t>
            </a:r>
            <a:r>
              <a:rPr lang="en-US" i="1" dirty="0" smtClean="0"/>
              <a:t>S</a:t>
            </a:r>
            <a:r>
              <a:rPr lang="en-US" dirty="0" smtClean="0"/>
              <a:t> = </a:t>
            </a:r>
            <a:r>
              <a:rPr lang="en-US" i="1" dirty="0" smtClean="0"/>
              <a:t>T </a:t>
            </a:r>
            <a:r>
              <a:rPr lang="en-US" i="1" dirty="0" smtClean="0">
                <a:latin typeface="Cambria Math"/>
                <a:ea typeface="Cambria Math"/>
              </a:rPr>
              <a:t>−</a:t>
            </a:r>
            <a:r>
              <a:rPr lang="en-US" dirty="0" smtClean="0"/>
              <a:t> {</a:t>
            </a:r>
            <a:r>
              <a:rPr lang="en-US" i="1" dirty="0" smtClean="0"/>
              <a:t>a</a:t>
            </a:r>
            <a:r>
              <a:rPr lang="en-US" dirty="0" smtClean="0"/>
              <a:t>}.  Hence |</a:t>
            </a:r>
            <a:r>
              <a:rPr lang="en-US" i="1" dirty="0" smtClean="0"/>
              <a:t>T</a:t>
            </a:r>
            <a:r>
              <a:rPr lang="en-US" dirty="0" smtClean="0"/>
              <a:t>| = </a:t>
            </a:r>
            <a:r>
              <a:rPr lang="en-US" i="1" dirty="0" smtClean="0"/>
              <a:t>k</a:t>
            </a:r>
            <a:r>
              <a:rPr lang="en-US" dirty="0" smtClean="0"/>
              <a:t>.</a:t>
            </a:r>
          </a:p>
          <a:p>
            <a:pPr lvl="2"/>
            <a:r>
              <a:rPr lang="en-US" dirty="0" smtClean="0"/>
              <a:t>For each subset </a:t>
            </a:r>
            <a:r>
              <a:rPr lang="en-US" i="1" dirty="0" smtClean="0"/>
              <a:t>X</a:t>
            </a:r>
            <a:r>
              <a:rPr lang="en-US" dirty="0" smtClean="0"/>
              <a:t> of </a:t>
            </a:r>
            <a:r>
              <a:rPr lang="en-US" i="1" dirty="0" smtClean="0"/>
              <a:t>S</a:t>
            </a:r>
            <a:r>
              <a:rPr lang="en-US" dirty="0" smtClean="0"/>
              <a:t>, there are exactly two subsets of </a:t>
            </a:r>
            <a:r>
              <a:rPr lang="en-US" i="1" dirty="0" smtClean="0"/>
              <a:t>T</a:t>
            </a:r>
            <a:r>
              <a:rPr lang="en-US" dirty="0" smtClean="0"/>
              <a:t>, i.e., </a:t>
            </a:r>
            <a:r>
              <a:rPr lang="en-US" i="1" dirty="0" smtClean="0"/>
              <a:t>X</a:t>
            </a:r>
            <a:r>
              <a:rPr lang="en-US" dirty="0" smtClean="0"/>
              <a:t> and           </a:t>
            </a:r>
            <a:r>
              <a:rPr lang="en-US" i="1" dirty="0" smtClean="0"/>
              <a:t>X</a:t>
            </a:r>
            <a:r>
              <a:rPr lang="en-US" dirty="0" smtClean="0"/>
              <a:t> </a:t>
            </a:r>
            <a:r>
              <a:rPr lang="en-US" dirty="0" smtClean="0">
                <a:latin typeface="Cambria Math"/>
                <a:ea typeface="Cambria Math"/>
              </a:rPr>
              <a:t>∪ {</a:t>
            </a:r>
            <a:r>
              <a:rPr lang="en-US" i="1" dirty="0" smtClean="0">
                <a:latin typeface="Cambria Math"/>
                <a:ea typeface="Cambria Math"/>
              </a:rPr>
              <a:t>a</a:t>
            </a:r>
            <a:r>
              <a:rPr lang="en-US" dirty="0" smtClean="0">
                <a:latin typeface="Cambria Math"/>
                <a:ea typeface="Cambria Math"/>
              </a:rPr>
              <a:t>}. </a:t>
            </a:r>
          </a:p>
          <a:p>
            <a:pPr lvl="2"/>
            <a:endParaRPr lang="en-US" dirty="0" smtClean="0">
              <a:latin typeface="Cambria Math"/>
              <a:ea typeface="Cambria Math"/>
            </a:endParaRPr>
          </a:p>
          <a:p>
            <a:pPr lvl="2"/>
            <a:endParaRPr lang="en-US" dirty="0" smtClean="0">
              <a:latin typeface="Cambria Math"/>
              <a:ea typeface="Cambria Math"/>
            </a:endParaRPr>
          </a:p>
          <a:p>
            <a:pPr lvl="2"/>
            <a:endParaRPr lang="en-US" dirty="0" smtClean="0">
              <a:latin typeface="Cambria Math"/>
              <a:ea typeface="Cambria Math"/>
            </a:endParaRPr>
          </a:p>
          <a:p>
            <a:pPr lvl="2"/>
            <a:endParaRPr lang="en-US" dirty="0" smtClean="0">
              <a:latin typeface="Cambria Math"/>
              <a:ea typeface="Cambria Math"/>
            </a:endParaRPr>
          </a:p>
          <a:p>
            <a:pPr lvl="2">
              <a:buNone/>
            </a:pPr>
            <a:endParaRPr lang="en-US" dirty="0" smtClean="0">
              <a:latin typeface="Cambria Math"/>
              <a:ea typeface="Cambria Math"/>
            </a:endParaRPr>
          </a:p>
          <a:p>
            <a:pPr lvl="2">
              <a:buNone/>
            </a:pPr>
            <a:endParaRPr lang="en-US" dirty="0" smtClean="0">
              <a:latin typeface="Cambria Math"/>
              <a:ea typeface="Cambria Math"/>
            </a:endParaRPr>
          </a:p>
          <a:p>
            <a:pPr lvl="2"/>
            <a:r>
              <a:rPr lang="en-US" dirty="0" smtClean="0">
                <a:latin typeface="Cambria Math"/>
                <a:ea typeface="Cambria Math"/>
              </a:rPr>
              <a:t>By the inductive hypothesis </a:t>
            </a:r>
            <a:r>
              <a:rPr lang="en-US" i="1" dirty="0" smtClean="0">
                <a:latin typeface="Cambria Math"/>
                <a:ea typeface="Cambria Math"/>
              </a:rPr>
              <a:t>S </a:t>
            </a:r>
            <a:r>
              <a:rPr lang="en-US" dirty="0" smtClean="0">
                <a:latin typeface="Cambria Math"/>
                <a:ea typeface="Cambria Math"/>
              </a:rPr>
              <a:t> has </a:t>
            </a:r>
            <a:r>
              <a:rPr lang="en-US" dirty="0" smtClean="0">
                <a:latin typeface="Cambria Math" pitchFamily="18" charset="0"/>
                <a:ea typeface="Cambria Math" pitchFamily="18" charset="0"/>
              </a:rPr>
              <a:t>2</a:t>
            </a:r>
            <a:r>
              <a:rPr lang="en-US" i="1" baseline="30000" dirty="0" smtClean="0"/>
              <a:t>k </a:t>
            </a:r>
            <a:r>
              <a:rPr lang="en-US" dirty="0" smtClean="0"/>
              <a:t>subsets. Since there are two subsets of T  for each subset of </a:t>
            </a:r>
            <a:r>
              <a:rPr lang="en-US" i="1" dirty="0" smtClean="0"/>
              <a:t>S</a:t>
            </a:r>
            <a:r>
              <a:rPr lang="en-US" dirty="0" smtClean="0"/>
              <a:t>, the number of subsets of </a:t>
            </a:r>
            <a:r>
              <a:rPr lang="en-US" i="1" dirty="0" smtClean="0"/>
              <a:t>T</a:t>
            </a:r>
            <a:r>
              <a:rPr lang="en-US" dirty="0" smtClean="0"/>
              <a:t>  is           </a:t>
            </a:r>
            <a:r>
              <a:rPr lang="en-US" dirty="0" smtClean="0">
                <a:latin typeface="Cambria Math" pitchFamily="18" charset="0"/>
                <a:ea typeface="Cambria Math" pitchFamily="18" charset="0"/>
              </a:rPr>
              <a:t>2</a:t>
            </a:r>
            <a:r>
              <a:rPr lang="en-US" i="1" baseline="30000" dirty="0" smtClean="0"/>
              <a:t> </a:t>
            </a:r>
            <a:r>
              <a:rPr lang="en-US" dirty="0" smtClean="0">
                <a:latin typeface="Cambria Math"/>
                <a:ea typeface="Cambria Math"/>
              </a:rPr>
              <a:t>∙</a:t>
            </a:r>
            <a:r>
              <a:rPr lang="en-US" dirty="0" smtClean="0">
                <a:latin typeface="Cambria Math" pitchFamily="18" charset="0"/>
                <a:ea typeface="Cambria Math" pitchFamily="18" charset="0"/>
              </a:rPr>
              <a:t>2</a:t>
            </a:r>
            <a:r>
              <a:rPr lang="en-US" i="1" baseline="30000" dirty="0" smtClean="0"/>
              <a:t>k </a:t>
            </a:r>
            <a:r>
              <a:rPr lang="en-US" dirty="0" smtClean="0"/>
              <a:t>= </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dirty="0" smtClean="0"/>
              <a:t> .</a:t>
            </a:r>
          </a:p>
          <a:p>
            <a:pPr lvl="1"/>
            <a:endParaRPr lang="en-US" dirty="0" smtClean="0"/>
          </a:p>
          <a:p>
            <a:endParaRPr lang="en-US" dirty="0"/>
          </a:p>
        </p:txBody>
      </p:sp>
      <p:sp>
        <p:nvSpPr>
          <p:cNvPr id="4" name="TextBox 3"/>
          <p:cNvSpPr txBox="1"/>
          <p:nvPr/>
        </p:nvSpPr>
        <p:spPr>
          <a:xfrm>
            <a:off x="1219200" y="1905000"/>
            <a:ext cx="6629400" cy="646331"/>
          </a:xfrm>
          <a:prstGeom prst="rect">
            <a:avLst/>
          </a:prstGeom>
          <a:noFill/>
          <a:ln>
            <a:solidFill>
              <a:schemeClr val="accent1"/>
            </a:solidFill>
          </a:ln>
        </p:spPr>
        <p:txBody>
          <a:bodyPr wrap="square" rtlCol="0">
            <a:spAutoFit/>
          </a:bodyPr>
          <a:lstStyle/>
          <a:p>
            <a:r>
              <a:rPr lang="en-US" b="1" dirty="0" smtClean="0"/>
              <a:t>Inductive Hypothesis</a:t>
            </a:r>
            <a:r>
              <a:rPr lang="en-US" dirty="0" smtClean="0"/>
              <a:t>: For an arbitrary nonnegative integer </a:t>
            </a:r>
            <a:r>
              <a:rPr lang="en-US" i="1" dirty="0" smtClean="0"/>
              <a:t>k</a:t>
            </a:r>
            <a:r>
              <a:rPr lang="en-US" dirty="0" smtClean="0"/>
              <a:t>, every set with </a:t>
            </a:r>
            <a:r>
              <a:rPr lang="en-US" i="1" dirty="0" smtClean="0"/>
              <a:t>k</a:t>
            </a:r>
            <a:r>
              <a:rPr lang="en-US" dirty="0" smtClean="0"/>
              <a:t> elements has </a:t>
            </a:r>
            <a:r>
              <a:rPr lang="en-US" dirty="0" smtClean="0">
                <a:latin typeface="Cambria Math" pitchFamily="18" charset="0"/>
                <a:ea typeface="Cambria Math" pitchFamily="18" charset="0"/>
              </a:rPr>
              <a:t>2</a:t>
            </a:r>
            <a:r>
              <a:rPr lang="en-US" i="1" baseline="30000" dirty="0" smtClean="0"/>
              <a:t>k</a:t>
            </a:r>
            <a:r>
              <a:rPr lang="en-US" dirty="0" smtClean="0"/>
              <a:t> subsets.</a:t>
            </a:r>
            <a:endParaRPr lang="en-US" dirty="0"/>
          </a:p>
        </p:txBody>
      </p:sp>
      <p:sp>
        <p:nvSpPr>
          <p:cNvPr id="5" name="Isosceles Triangle 4"/>
          <p:cNvSpPr/>
          <p:nvPr/>
        </p:nvSpPr>
        <p:spPr>
          <a:xfrm rot="5400000" flipV="1">
            <a:off x="83820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3" descr="0404.jpg"/>
          <p:cNvPicPr>
            <a:picLocks noChangeAspect="1"/>
          </p:cNvPicPr>
          <p:nvPr/>
        </p:nvPicPr>
        <p:blipFill>
          <a:blip r:embed="rId2" cstate="print"/>
          <a:stretch>
            <a:fillRect/>
          </a:stretch>
        </p:blipFill>
        <p:spPr>
          <a:xfrm>
            <a:off x="3433999" y="3429000"/>
            <a:ext cx="2736677" cy="1828800"/>
          </a:xfrm>
          <a:prstGeom prst="rect">
            <a:avLst/>
          </a:prstGeom>
        </p:spPr>
      </p:pic>
      <p:sp>
        <p:nvSpPr>
          <p:cNvPr id="7" name="Slide Number Placeholder 6"/>
          <p:cNvSpPr>
            <a:spLocks noGrp="1"/>
          </p:cNvSpPr>
          <p:nvPr>
            <p:ph type="sldNum" sz="quarter" idx="12"/>
          </p:nvPr>
        </p:nvSpPr>
        <p:spPr/>
        <p:txBody>
          <a:bodyPr/>
          <a:lstStyle/>
          <a:p>
            <a:fld id="{8CD41AC4-40F7-4FE0-8905-74C6698904F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Tiling Checkerboards (self study)</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Example</a:t>
            </a:r>
            <a:r>
              <a:rPr lang="en-US" dirty="0" smtClean="0"/>
              <a:t>: Show that every </a:t>
            </a:r>
            <a:r>
              <a:rPr lang="en-US" dirty="0" smtClean="0">
                <a:latin typeface="Cambria Math" pitchFamily="18" charset="0"/>
                <a:ea typeface="Cambria Math" pitchFamily="18" charset="0"/>
              </a:rPr>
              <a:t>2</a:t>
            </a:r>
            <a:r>
              <a:rPr lang="en-US" i="1" baseline="30000" dirty="0" smtClean="0"/>
              <a:t>n</a:t>
            </a:r>
            <a:r>
              <a:rPr lang="en-US" dirty="0" smtClean="0"/>
              <a:t> </a:t>
            </a:r>
            <a:r>
              <a:rPr lang="en-US" sz="2800" dirty="0" smtClean="0">
                <a:ea typeface="Cambria Math" pitchFamily="18" charset="0"/>
              </a:rPr>
              <a:t>×</a:t>
            </a:r>
            <a:r>
              <a:rPr lang="en-US" dirty="0" smtClean="0">
                <a:latin typeface="Cambria Math" pitchFamily="18" charset="0"/>
                <a:ea typeface="Cambria Math" pitchFamily="18" charset="0"/>
              </a:rPr>
              <a:t>2</a:t>
            </a:r>
            <a:r>
              <a:rPr lang="en-US" i="1" baseline="30000" dirty="0" smtClean="0"/>
              <a:t>n</a:t>
            </a:r>
            <a:r>
              <a:rPr lang="en-US" dirty="0" smtClean="0"/>
              <a:t> checkerboard with one square removed can be tiled using right </a:t>
            </a:r>
            <a:r>
              <a:rPr lang="en-US" dirty="0" err="1" smtClean="0"/>
              <a:t>triominoes</a:t>
            </a:r>
            <a:r>
              <a:rPr lang="en-US" dirty="0" smtClean="0"/>
              <a:t>.</a:t>
            </a:r>
          </a:p>
          <a:p>
            <a:pPr>
              <a:buNone/>
            </a:pPr>
            <a:endParaRPr lang="en-US" dirty="0" smtClean="0"/>
          </a:p>
          <a:p>
            <a:pPr>
              <a:buNone/>
            </a:pPr>
            <a:endParaRPr lang="en-US" dirty="0" smtClean="0"/>
          </a:p>
          <a:p>
            <a:pPr>
              <a:buNone/>
            </a:pPr>
            <a:r>
              <a:rPr lang="en-US" b="1" dirty="0" smtClean="0"/>
              <a:t>    </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every </a:t>
            </a:r>
            <a:r>
              <a:rPr lang="en-US" dirty="0" smtClean="0">
                <a:latin typeface="Cambria Math" pitchFamily="18" charset="0"/>
                <a:ea typeface="Cambria Math" pitchFamily="18" charset="0"/>
              </a:rPr>
              <a:t>2</a:t>
            </a:r>
            <a:r>
              <a:rPr lang="en-US" i="1" baseline="30000" dirty="0" smtClean="0"/>
              <a:t>n</a:t>
            </a:r>
            <a:r>
              <a:rPr lang="en-US" dirty="0" smtClean="0"/>
              <a:t> </a:t>
            </a:r>
            <a:r>
              <a:rPr lang="en-US" sz="2800" dirty="0" smtClean="0">
                <a:ea typeface="Cambria Math" pitchFamily="18" charset="0"/>
              </a:rPr>
              <a:t>×</a:t>
            </a:r>
            <a:r>
              <a:rPr lang="en-US" dirty="0" smtClean="0">
                <a:latin typeface="Cambria Math" pitchFamily="18" charset="0"/>
                <a:ea typeface="Cambria Math" pitchFamily="18" charset="0"/>
              </a:rPr>
              <a:t>2</a:t>
            </a:r>
            <a:r>
              <a:rPr lang="en-US" i="1" baseline="30000" dirty="0" smtClean="0"/>
              <a:t>n</a:t>
            </a:r>
            <a:r>
              <a:rPr lang="en-US" dirty="0" smtClean="0"/>
              <a:t> checkerboard with one square removed can be tiled using right </a:t>
            </a:r>
            <a:r>
              <a:rPr lang="en-US" dirty="0" err="1" smtClean="0"/>
              <a:t>triominoes</a:t>
            </a:r>
            <a:r>
              <a:rPr lang="en-US" dirty="0" smtClean="0"/>
              <a:t>. Use mathematical induction to prove that </a:t>
            </a:r>
            <a:r>
              <a:rPr lang="en-US" i="1" dirty="0" smtClean="0"/>
              <a:t>P</a:t>
            </a:r>
            <a:r>
              <a:rPr lang="en-US" dirty="0" smtClean="0"/>
              <a:t>(</a:t>
            </a:r>
            <a:r>
              <a:rPr lang="en-US" i="1" dirty="0" smtClean="0"/>
              <a:t>n</a:t>
            </a:r>
            <a:r>
              <a:rPr lang="en-US" dirty="0" smtClean="0"/>
              <a:t>) is true for all positive integers </a:t>
            </a:r>
            <a:r>
              <a:rPr lang="en-US" i="1" dirty="0" smtClean="0"/>
              <a:t>n</a:t>
            </a:r>
            <a:r>
              <a:rPr lang="en-US" dirty="0" smtClean="0"/>
              <a:t>.</a:t>
            </a:r>
          </a:p>
          <a:p>
            <a:pPr lvl="1"/>
            <a:r>
              <a:rPr lang="en-US" dirty="0" smtClean="0"/>
              <a:t>BASIS STEP:  P(</a:t>
            </a:r>
            <a:r>
              <a:rPr lang="en-US" dirty="0" smtClean="0">
                <a:latin typeface="Cambria Math" pitchFamily="18" charset="0"/>
                <a:ea typeface="Cambria Math" pitchFamily="18" charset="0"/>
              </a:rPr>
              <a:t>1</a:t>
            </a:r>
            <a:r>
              <a:rPr lang="en-US" dirty="0" smtClean="0"/>
              <a:t>) is true, because each of the four </a:t>
            </a:r>
            <a:r>
              <a:rPr lang="en-US" dirty="0" smtClean="0">
                <a:latin typeface="Cambria Math" pitchFamily="18" charset="0"/>
                <a:ea typeface="Cambria Math" pitchFamily="18" charset="0"/>
              </a:rPr>
              <a:t>2</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dirty="0" smtClean="0"/>
              <a:t> checkerboards with one square removed can be tiled using one right </a:t>
            </a:r>
            <a:r>
              <a:rPr lang="en-US" dirty="0" err="1" smtClean="0"/>
              <a:t>triomino</a:t>
            </a:r>
            <a:r>
              <a:rPr lang="en-US" dirty="0" smtClean="0"/>
              <a:t>.</a:t>
            </a:r>
          </a:p>
          <a:p>
            <a:pPr lvl="1"/>
            <a:endParaRPr lang="en-US" dirty="0" smtClean="0"/>
          </a:p>
          <a:p>
            <a:pPr lvl="1"/>
            <a:endParaRPr lang="en-US" dirty="0" smtClean="0"/>
          </a:p>
          <a:p>
            <a:pPr lvl="1"/>
            <a:endParaRPr lang="en-US" dirty="0" smtClean="0"/>
          </a:p>
          <a:p>
            <a:pPr lvl="1"/>
            <a:endParaRPr lang="en-US" dirty="0" smtClean="0"/>
          </a:p>
          <a:p>
            <a:pPr lvl="1"/>
            <a:r>
              <a:rPr lang="en-US" dirty="0" smtClean="0"/>
              <a:t>INDUCTIVE STEP:  Assume that  </a:t>
            </a:r>
            <a:r>
              <a:rPr lang="en-US" i="1" dirty="0" smtClean="0"/>
              <a:t>P</a:t>
            </a:r>
            <a:r>
              <a:rPr lang="en-US" dirty="0" smtClean="0"/>
              <a:t>(</a:t>
            </a:r>
            <a:r>
              <a:rPr lang="en-US" i="1" dirty="0" smtClean="0"/>
              <a:t>k</a:t>
            </a:r>
            <a:r>
              <a:rPr lang="en-US" dirty="0" smtClean="0"/>
              <a:t>) is true for every  </a:t>
            </a:r>
            <a:r>
              <a:rPr lang="en-US" dirty="0" smtClean="0">
                <a:latin typeface="Cambria Math" pitchFamily="18" charset="0"/>
                <a:ea typeface="Cambria Math" pitchFamily="18" charset="0"/>
              </a:rPr>
              <a:t>2</a:t>
            </a:r>
            <a:r>
              <a:rPr lang="en-US" i="1" baseline="30000" dirty="0" smtClean="0"/>
              <a:t>k</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dirty="0" smtClean="0"/>
              <a:t> checkerboard, for some positive integer </a:t>
            </a:r>
            <a:r>
              <a:rPr lang="en-US" i="1" dirty="0" smtClean="0"/>
              <a:t>k</a:t>
            </a:r>
            <a:r>
              <a:rPr lang="en-US" dirty="0" smtClean="0"/>
              <a:t>.</a:t>
            </a:r>
          </a:p>
          <a:p>
            <a:pPr>
              <a:buNone/>
            </a:pPr>
            <a:r>
              <a:rPr lang="en-US" dirty="0" smtClean="0"/>
              <a:t> </a:t>
            </a:r>
            <a:endParaRPr lang="en-US" dirty="0"/>
          </a:p>
        </p:txBody>
      </p:sp>
      <p:pic>
        <p:nvPicPr>
          <p:cNvPr id="5" name="Picture 4" descr="0406.jpg"/>
          <p:cNvPicPr>
            <a:picLocks noChangeAspect="1"/>
          </p:cNvPicPr>
          <p:nvPr/>
        </p:nvPicPr>
        <p:blipFill>
          <a:blip r:embed="rId2" cstate="print"/>
          <a:stretch>
            <a:fillRect/>
          </a:stretch>
        </p:blipFill>
        <p:spPr>
          <a:xfrm>
            <a:off x="2209800" y="4572000"/>
            <a:ext cx="4400550" cy="819150"/>
          </a:xfrm>
          <a:prstGeom prst="rect">
            <a:avLst/>
          </a:prstGeom>
        </p:spPr>
      </p:pic>
      <p:sp>
        <p:nvSpPr>
          <p:cNvPr id="8" name="TextBox 7"/>
          <p:cNvSpPr txBox="1"/>
          <p:nvPr/>
        </p:nvSpPr>
        <p:spPr>
          <a:xfrm>
            <a:off x="6629400" y="6248400"/>
            <a:ext cx="15240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pic>
        <p:nvPicPr>
          <p:cNvPr id="9" name="Content Placeholder 3" descr="0405.jpg"/>
          <p:cNvPicPr>
            <a:picLocks noChangeAspect="1"/>
          </p:cNvPicPr>
          <p:nvPr/>
        </p:nvPicPr>
        <p:blipFill>
          <a:blip r:embed="rId3" cstate="print"/>
          <a:stretch>
            <a:fillRect/>
          </a:stretch>
        </p:blipFill>
        <p:spPr>
          <a:xfrm>
            <a:off x="6553200" y="2362200"/>
            <a:ext cx="813054" cy="813054"/>
          </a:xfrm>
          <a:prstGeom prst="rect">
            <a:avLst/>
          </a:prstGeom>
        </p:spPr>
      </p:pic>
      <p:sp>
        <p:nvSpPr>
          <p:cNvPr id="10" name="TextBox 9"/>
          <p:cNvSpPr txBox="1"/>
          <p:nvPr/>
        </p:nvSpPr>
        <p:spPr>
          <a:xfrm>
            <a:off x="838200" y="2590800"/>
            <a:ext cx="5181600" cy="646331"/>
          </a:xfrm>
          <a:prstGeom prst="rect">
            <a:avLst/>
          </a:prstGeom>
          <a:noFill/>
        </p:spPr>
        <p:txBody>
          <a:bodyPr wrap="square" rtlCol="0">
            <a:spAutoFit/>
          </a:bodyPr>
          <a:lstStyle/>
          <a:p>
            <a:r>
              <a:rPr lang="en-US" dirty="0" smtClean="0"/>
              <a:t>A right </a:t>
            </a:r>
            <a:r>
              <a:rPr lang="en-US" dirty="0" err="1" smtClean="0"/>
              <a:t>triomino</a:t>
            </a:r>
            <a:r>
              <a:rPr lang="en-US" dirty="0" smtClean="0"/>
              <a:t> is an L-shaped tile which covers three squares at a time.</a:t>
            </a:r>
            <a:endParaRPr lang="en-US" dirty="0"/>
          </a:p>
        </p:txBody>
      </p:sp>
      <p:pic>
        <p:nvPicPr>
          <p:cNvPr id="11" name="Content Placeholder 3" descr="0405.jpg"/>
          <p:cNvPicPr>
            <a:picLocks noChangeAspect="1"/>
          </p:cNvPicPr>
          <p:nvPr/>
        </p:nvPicPr>
        <p:blipFill>
          <a:blip r:embed="rId3" cstate="print"/>
          <a:stretch>
            <a:fillRect/>
          </a:stretch>
        </p:blipFill>
        <p:spPr>
          <a:xfrm rot="5400000">
            <a:off x="7696200" y="2362200"/>
            <a:ext cx="813054" cy="813054"/>
          </a:xfrm>
          <a:prstGeom prst="rect">
            <a:avLst/>
          </a:prstGeom>
        </p:spPr>
      </p:pic>
      <p:sp>
        <p:nvSpPr>
          <p:cNvPr id="12" name="Slide Number Placeholder 11"/>
          <p:cNvSpPr>
            <a:spLocks noGrp="1"/>
          </p:cNvSpPr>
          <p:nvPr>
            <p:ph type="sldNum" sz="quarter" idx="12"/>
          </p:nvPr>
        </p:nvSpPr>
        <p:spPr/>
        <p:txBody>
          <a:bodyPr/>
          <a:lstStyle/>
          <a:p>
            <a:fld id="{8CD41AC4-40F7-4FE0-8905-74C6698904F3}"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Tiling Checkerboards (self study)</a:t>
            </a:r>
            <a:endParaRPr lang="en-US" dirty="0"/>
          </a:p>
        </p:txBody>
      </p:sp>
      <p:sp>
        <p:nvSpPr>
          <p:cNvPr id="3" name="Content Placeholder 2"/>
          <p:cNvSpPr>
            <a:spLocks noGrp="1"/>
          </p:cNvSpPr>
          <p:nvPr>
            <p:ph idx="1"/>
          </p:nvPr>
        </p:nvSpPr>
        <p:spPr/>
        <p:txBody>
          <a:bodyPr>
            <a:normAutofit fontScale="62500" lnSpcReduction="20000"/>
          </a:bodyPr>
          <a:lstStyle/>
          <a:p>
            <a:pPr lvl="1"/>
            <a:endParaRPr lang="en-US" dirty="0" smtClean="0"/>
          </a:p>
          <a:p>
            <a:pPr lvl="1">
              <a:buNone/>
            </a:pPr>
            <a:endParaRPr lang="en-US" dirty="0" smtClean="0"/>
          </a:p>
          <a:p>
            <a:pPr lvl="1">
              <a:buNone/>
            </a:pPr>
            <a:endParaRPr lang="en-US" dirty="0" smtClean="0"/>
          </a:p>
          <a:p>
            <a:pPr lvl="1">
              <a:buNone/>
            </a:pPr>
            <a:endParaRPr lang="en-US" dirty="0" smtClean="0"/>
          </a:p>
          <a:p>
            <a:pPr lvl="1">
              <a:buNone/>
            </a:pPr>
            <a:endParaRPr lang="en-US" dirty="0" smtClean="0"/>
          </a:p>
          <a:p>
            <a:pPr lvl="2"/>
            <a:r>
              <a:rPr lang="en-US" dirty="0" smtClean="0"/>
              <a:t>Consider a </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dirty="0" smtClean="0"/>
              <a:t> checkerboard with one square removed. Split this checkerboard into four checkerboards of size </a:t>
            </a:r>
            <a:r>
              <a:rPr lang="en-US" dirty="0" smtClean="0">
                <a:latin typeface="Cambria Math" pitchFamily="18" charset="0"/>
                <a:ea typeface="Cambria Math" pitchFamily="18" charset="0"/>
              </a:rPr>
              <a:t>2</a:t>
            </a:r>
            <a:r>
              <a:rPr lang="en-US" i="1" baseline="30000" dirty="0" smtClean="0"/>
              <a:t>k</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dirty="0" smtClean="0"/>
              <a:t>,by dividing it in half in both directions.</a:t>
            </a:r>
          </a:p>
          <a:p>
            <a:pPr lvl="2"/>
            <a:endParaRPr lang="en-US" dirty="0" smtClean="0"/>
          </a:p>
          <a:p>
            <a:pPr lvl="2"/>
            <a:endParaRPr lang="en-US" dirty="0" smtClean="0"/>
          </a:p>
          <a:p>
            <a:pPr lvl="2"/>
            <a:endParaRPr lang="en-US" dirty="0" smtClean="0"/>
          </a:p>
          <a:p>
            <a:pPr lvl="2">
              <a:buNone/>
            </a:pPr>
            <a:endParaRPr lang="en-US" dirty="0" smtClean="0"/>
          </a:p>
          <a:p>
            <a:pPr lvl="2">
              <a:buNone/>
            </a:pPr>
            <a:endParaRPr lang="en-US" dirty="0" smtClean="0"/>
          </a:p>
          <a:p>
            <a:pPr lvl="2">
              <a:buNone/>
            </a:pPr>
            <a:endParaRPr lang="en-US" dirty="0" smtClean="0"/>
          </a:p>
          <a:p>
            <a:pPr lvl="2"/>
            <a:endParaRPr lang="en-US" dirty="0" smtClean="0"/>
          </a:p>
          <a:p>
            <a:pPr lvl="2"/>
            <a:endParaRPr lang="en-US" dirty="0" smtClean="0"/>
          </a:p>
          <a:p>
            <a:pPr lvl="2"/>
            <a:r>
              <a:rPr lang="en-US" dirty="0" smtClean="0"/>
              <a:t>Remove a square from one of the four</a:t>
            </a:r>
            <a:r>
              <a:rPr lang="en-US" dirty="0" smtClean="0">
                <a:latin typeface="Cambria Math" pitchFamily="18" charset="0"/>
                <a:ea typeface="Cambria Math" pitchFamily="18" charset="0"/>
              </a:rPr>
              <a:t> 2</a:t>
            </a:r>
            <a:r>
              <a:rPr lang="en-US" i="1" baseline="30000" dirty="0" smtClean="0"/>
              <a:t>k</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dirty="0" smtClean="0"/>
              <a:t> checkerboards. By the inductive hypothesis, this board can be tiled.  Also by the inductive hypothesis, the other three boards can be tiled with the square from the corner of the center of the original board removed. We can then cover the three adjacent squares with a </a:t>
            </a:r>
            <a:r>
              <a:rPr lang="en-US" dirty="0" err="1" smtClean="0"/>
              <a:t>triominoe</a:t>
            </a:r>
            <a:r>
              <a:rPr lang="en-US" dirty="0" smtClean="0"/>
              <a:t>. </a:t>
            </a:r>
          </a:p>
          <a:p>
            <a:pPr lvl="2"/>
            <a:r>
              <a:rPr lang="en-US" dirty="0" smtClean="0"/>
              <a:t>Hence, the entire </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checkerboard with one square removed can be tiled using right </a:t>
            </a:r>
            <a:r>
              <a:rPr lang="en-US" dirty="0" err="1" smtClean="0"/>
              <a:t>triominoes</a:t>
            </a:r>
            <a:r>
              <a:rPr lang="en-US" dirty="0" smtClean="0"/>
              <a:t>.</a:t>
            </a:r>
          </a:p>
          <a:p>
            <a:pPr lvl="2"/>
            <a:endParaRPr lang="en-US" dirty="0" smtClean="0"/>
          </a:p>
          <a:p>
            <a:pPr lvl="2"/>
            <a:endParaRPr lang="en-US" dirty="0" smtClean="0"/>
          </a:p>
          <a:p>
            <a:pPr lvl="2"/>
            <a:endParaRPr lang="en-US" dirty="0" smtClean="0"/>
          </a:p>
          <a:p>
            <a:pPr lvl="2"/>
            <a:endParaRPr lang="en-US" dirty="0"/>
          </a:p>
        </p:txBody>
      </p:sp>
      <p:sp>
        <p:nvSpPr>
          <p:cNvPr id="8" name="TextBox 7"/>
          <p:cNvSpPr txBox="1"/>
          <p:nvPr/>
        </p:nvSpPr>
        <p:spPr>
          <a:xfrm>
            <a:off x="1447800" y="1981200"/>
            <a:ext cx="6629400" cy="923330"/>
          </a:xfrm>
          <a:prstGeom prst="rect">
            <a:avLst/>
          </a:prstGeom>
          <a:noFill/>
          <a:ln>
            <a:solidFill>
              <a:schemeClr val="accent1"/>
            </a:solidFill>
          </a:ln>
        </p:spPr>
        <p:txBody>
          <a:bodyPr wrap="square" rtlCol="0">
            <a:spAutoFit/>
          </a:bodyPr>
          <a:lstStyle/>
          <a:p>
            <a:r>
              <a:rPr lang="en-US" b="1" dirty="0" smtClean="0"/>
              <a:t>Inductive Hypothesis</a:t>
            </a:r>
            <a:r>
              <a:rPr lang="en-US" dirty="0" smtClean="0"/>
              <a:t>: Every </a:t>
            </a:r>
            <a:r>
              <a:rPr lang="en-US" dirty="0" smtClean="0">
                <a:latin typeface="Cambria Math" pitchFamily="18" charset="0"/>
                <a:ea typeface="Cambria Math" pitchFamily="18" charset="0"/>
              </a:rPr>
              <a:t>2</a:t>
            </a:r>
            <a:r>
              <a:rPr lang="en-US" i="1" baseline="30000" dirty="0" smtClean="0"/>
              <a:t>k</a:t>
            </a:r>
            <a:r>
              <a:rPr lang="en-US" dirty="0" smtClean="0"/>
              <a:t> </a:t>
            </a:r>
            <a:r>
              <a:rPr lang="en-US" dirty="0" smtClean="0">
                <a:ea typeface="Cambria Math" pitchFamily="18" charset="0"/>
              </a:rPr>
              <a:t>×</a:t>
            </a:r>
            <a:r>
              <a:rPr lang="en-US" dirty="0" smtClean="0">
                <a:latin typeface="Cambria Math" pitchFamily="18" charset="0"/>
                <a:ea typeface="Cambria Math" pitchFamily="18" charset="0"/>
              </a:rPr>
              <a:t>2</a:t>
            </a:r>
            <a:r>
              <a:rPr lang="en-US" i="1" baseline="30000" dirty="0" smtClean="0"/>
              <a:t>k</a:t>
            </a:r>
            <a:r>
              <a:rPr lang="en-US" dirty="0" smtClean="0"/>
              <a:t> checkerboard, for some positive integer </a:t>
            </a:r>
            <a:r>
              <a:rPr lang="en-US" i="1" dirty="0" smtClean="0"/>
              <a:t>k</a:t>
            </a:r>
            <a:r>
              <a:rPr lang="en-US" dirty="0" smtClean="0"/>
              <a:t>,  with one square removed can be tiled using right </a:t>
            </a:r>
            <a:r>
              <a:rPr lang="en-US" dirty="0" err="1" smtClean="0"/>
              <a:t>triominoes</a:t>
            </a:r>
            <a:r>
              <a:rPr lang="en-US" dirty="0" smtClean="0"/>
              <a:t>.</a:t>
            </a:r>
            <a:endParaRPr lang="en-US" dirty="0"/>
          </a:p>
        </p:txBody>
      </p:sp>
      <p:pic>
        <p:nvPicPr>
          <p:cNvPr id="9" name="Picture 8" descr="0407.jpg"/>
          <p:cNvPicPr>
            <a:picLocks noChangeAspect="1"/>
          </p:cNvPicPr>
          <p:nvPr/>
        </p:nvPicPr>
        <p:blipFill>
          <a:blip r:embed="rId2" cstate="print"/>
          <a:stretch>
            <a:fillRect/>
          </a:stretch>
        </p:blipFill>
        <p:spPr>
          <a:xfrm>
            <a:off x="2819400" y="3657600"/>
            <a:ext cx="1143000" cy="1143000"/>
          </a:xfrm>
          <a:prstGeom prst="rect">
            <a:avLst/>
          </a:prstGeom>
        </p:spPr>
      </p:pic>
      <p:pic>
        <p:nvPicPr>
          <p:cNvPr id="10" name="Picture 9" descr="0408.jpg"/>
          <p:cNvPicPr>
            <a:picLocks noChangeAspect="1"/>
          </p:cNvPicPr>
          <p:nvPr/>
        </p:nvPicPr>
        <p:blipFill>
          <a:blip r:embed="rId3" cstate="print"/>
          <a:stretch>
            <a:fillRect/>
          </a:stretch>
        </p:blipFill>
        <p:spPr>
          <a:xfrm>
            <a:off x="6477000" y="3581400"/>
            <a:ext cx="1225296" cy="1225296"/>
          </a:xfrm>
          <a:prstGeom prst="rect">
            <a:avLst/>
          </a:prstGeom>
        </p:spPr>
      </p:pic>
      <p:sp>
        <p:nvSpPr>
          <p:cNvPr id="11" name="Isosceles Triangle 10"/>
          <p:cNvSpPr/>
          <p:nvPr/>
        </p:nvSpPr>
        <p:spPr>
          <a:xfrm rot="5400000" flipV="1">
            <a:off x="83820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8CD41AC4-40F7-4FE0-8905-74C6698904F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An Incorrect “Proof” by Mathematical Induction</a:t>
            </a:r>
            <a:br>
              <a:rPr lang="en-US" sz="3200" dirty="0" smtClean="0"/>
            </a:br>
            <a:r>
              <a:rPr lang="en-US" sz="3200" dirty="0" smtClean="0"/>
              <a:t> (self study)</a:t>
            </a:r>
            <a:endParaRPr lang="en-US" sz="3200"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Example</a:t>
            </a:r>
            <a:r>
              <a:rPr lang="en-US" dirty="0" smtClean="0"/>
              <a:t>: Let </a:t>
            </a:r>
            <a:r>
              <a:rPr lang="en-US" i="1" dirty="0" smtClean="0"/>
              <a:t>P</a:t>
            </a:r>
            <a:r>
              <a:rPr lang="en-US" dirty="0" smtClean="0"/>
              <a:t>(</a:t>
            </a:r>
            <a:r>
              <a:rPr lang="en-US" i="1" dirty="0" smtClean="0"/>
              <a:t>n</a:t>
            </a:r>
            <a:r>
              <a:rPr lang="en-US" dirty="0" smtClean="0"/>
              <a:t>) be the statement that every set of </a:t>
            </a:r>
            <a:r>
              <a:rPr lang="en-US" i="1" dirty="0" smtClean="0"/>
              <a:t>n</a:t>
            </a:r>
            <a:r>
              <a:rPr lang="en-US" dirty="0" smtClean="0"/>
              <a:t> lines in the plane, no two of which are parallel, meet in a common point. Here is a “proof” that </a:t>
            </a:r>
            <a:r>
              <a:rPr lang="en-US" i="1" dirty="0" smtClean="0"/>
              <a:t>P</a:t>
            </a:r>
            <a:r>
              <a:rPr lang="en-US" dirty="0" smtClean="0"/>
              <a:t>(</a:t>
            </a:r>
            <a:r>
              <a:rPr lang="en-US" i="1" dirty="0" smtClean="0"/>
              <a:t>n</a:t>
            </a:r>
            <a:r>
              <a:rPr lang="en-US" dirty="0" smtClean="0"/>
              <a:t>) is true for all positive integers </a:t>
            </a:r>
            <a:r>
              <a:rPr lang="en-US" i="1" dirty="0" smtClean="0"/>
              <a:t>n</a:t>
            </a:r>
            <a:r>
              <a:rPr lang="en-US" dirty="0" smtClean="0"/>
              <a:t> </a:t>
            </a:r>
            <a:r>
              <a:rPr lang="en-US" dirty="0" smtClean="0">
                <a:latin typeface="Cambria Math"/>
                <a:ea typeface="Cambria Math"/>
              </a:rPr>
              <a:t>≥ 2.  </a:t>
            </a:r>
            <a:endParaRPr lang="en-US" dirty="0" smtClean="0">
              <a:ea typeface="Cambria Math"/>
            </a:endParaRPr>
          </a:p>
          <a:p>
            <a:pPr lvl="1"/>
            <a:r>
              <a:rPr lang="en-US" b="1" dirty="0" smtClean="0">
                <a:solidFill>
                  <a:srgbClr val="FF0000"/>
                </a:solidFill>
                <a:ea typeface="Cambria Math"/>
              </a:rPr>
              <a:t>BASIS STEP</a:t>
            </a:r>
            <a:r>
              <a:rPr lang="en-US" dirty="0" smtClean="0">
                <a:ea typeface="Cambria Math"/>
              </a:rPr>
              <a:t>: The statement </a:t>
            </a:r>
            <a:r>
              <a:rPr lang="en-US" i="1" dirty="0" smtClean="0">
                <a:ea typeface="Cambria Math"/>
              </a:rPr>
              <a:t>P</a:t>
            </a:r>
            <a:r>
              <a:rPr lang="en-US" dirty="0" smtClean="0">
                <a:ea typeface="Cambria Math"/>
              </a:rPr>
              <a:t>(</a:t>
            </a:r>
            <a:r>
              <a:rPr lang="en-US" dirty="0" smtClean="0">
                <a:latin typeface="Cambria Math" pitchFamily="18" charset="0"/>
                <a:ea typeface="Cambria Math" pitchFamily="18" charset="0"/>
              </a:rPr>
              <a:t>2</a:t>
            </a:r>
            <a:r>
              <a:rPr lang="en-US" dirty="0" smtClean="0">
                <a:ea typeface="Cambria Math"/>
              </a:rPr>
              <a:t>) is true because any two lines in the plane that are not parallel meet in a common point.</a:t>
            </a:r>
          </a:p>
          <a:p>
            <a:pPr lvl="1"/>
            <a:r>
              <a:rPr lang="en-US" b="1" dirty="0" smtClean="0">
                <a:solidFill>
                  <a:srgbClr val="FF0000"/>
                </a:solidFill>
                <a:ea typeface="Cambria Math"/>
              </a:rPr>
              <a:t>INDUCTIVE STEP</a:t>
            </a:r>
            <a:r>
              <a:rPr lang="en-US" dirty="0" smtClean="0">
                <a:ea typeface="Cambria Math"/>
              </a:rPr>
              <a:t>: The inductive hypothesis is the statement that </a:t>
            </a:r>
            <a:r>
              <a:rPr lang="en-US" i="1" dirty="0" smtClean="0">
                <a:ea typeface="Cambria Math"/>
              </a:rPr>
              <a:t>P</a:t>
            </a:r>
            <a:r>
              <a:rPr lang="en-US" dirty="0" smtClean="0">
                <a:ea typeface="Cambria Math"/>
              </a:rPr>
              <a:t>(</a:t>
            </a:r>
            <a:r>
              <a:rPr lang="en-US" i="1" dirty="0" smtClean="0">
                <a:ea typeface="Cambria Math"/>
              </a:rPr>
              <a:t>k</a:t>
            </a:r>
            <a:r>
              <a:rPr lang="en-US" dirty="0" smtClean="0">
                <a:ea typeface="Cambria Math"/>
              </a:rPr>
              <a:t>) is true for the positive integer </a:t>
            </a:r>
            <a:r>
              <a:rPr lang="en-US" i="1" dirty="0" smtClean="0">
                <a:ea typeface="Cambria Math"/>
              </a:rPr>
              <a:t> k</a:t>
            </a:r>
            <a:r>
              <a:rPr lang="en-US" dirty="0" smtClean="0">
                <a:ea typeface="Cambria Math"/>
              </a:rPr>
              <a:t> </a:t>
            </a:r>
            <a:r>
              <a:rPr lang="en-US" dirty="0" smtClean="0">
                <a:latin typeface="Cambria Math"/>
                <a:ea typeface="Cambria Math"/>
              </a:rPr>
              <a:t>≥ 2</a:t>
            </a:r>
            <a:r>
              <a:rPr lang="en-US" dirty="0" smtClean="0">
                <a:ea typeface="Cambria Math"/>
              </a:rPr>
              <a:t>, i.e., every set of </a:t>
            </a:r>
            <a:r>
              <a:rPr lang="en-US" i="1" dirty="0" smtClean="0">
                <a:ea typeface="Cambria Math"/>
              </a:rPr>
              <a:t>k</a:t>
            </a:r>
            <a:r>
              <a:rPr lang="en-US" dirty="0" smtClean="0">
                <a:ea typeface="Cambria Math"/>
              </a:rPr>
              <a:t> lines in the plane, no two of which are parallel, meet in a common point.</a:t>
            </a:r>
          </a:p>
          <a:p>
            <a:pPr lvl="1"/>
            <a:r>
              <a:rPr lang="en-US" dirty="0" smtClean="0">
                <a:ea typeface="Cambria Math"/>
              </a:rPr>
              <a:t>We must show that if </a:t>
            </a:r>
            <a:r>
              <a:rPr lang="en-US" i="1" dirty="0" smtClean="0">
                <a:ea typeface="Cambria Math"/>
              </a:rPr>
              <a:t>P</a:t>
            </a:r>
            <a:r>
              <a:rPr lang="en-US" dirty="0" smtClean="0">
                <a:ea typeface="Cambria Math"/>
              </a:rPr>
              <a:t>(</a:t>
            </a:r>
            <a:r>
              <a:rPr lang="en-US" i="1" dirty="0" smtClean="0">
                <a:ea typeface="Cambria Math"/>
              </a:rPr>
              <a:t>k</a:t>
            </a:r>
            <a:r>
              <a:rPr lang="en-US" dirty="0" smtClean="0">
                <a:ea typeface="Cambria Math"/>
              </a:rPr>
              <a:t>) holds, then </a:t>
            </a:r>
            <a:r>
              <a:rPr lang="en-US" i="1" dirty="0" smtClean="0">
                <a:ea typeface="Cambria Math"/>
              </a:rPr>
              <a:t>P</a:t>
            </a:r>
            <a:r>
              <a:rPr lang="en-US" dirty="0" smtClean="0">
                <a:ea typeface="Cambria Math"/>
              </a:rPr>
              <a:t>(</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holds, i.e.,  if every set of </a:t>
            </a:r>
            <a:r>
              <a:rPr lang="en-US" i="1" dirty="0" smtClean="0">
                <a:ea typeface="Cambria Math"/>
              </a:rPr>
              <a:t>k</a:t>
            </a:r>
            <a:r>
              <a:rPr lang="en-US" dirty="0" smtClean="0">
                <a:ea typeface="Cambria Math"/>
              </a:rPr>
              <a:t> lines in the plane, no two of which are parallel, </a:t>
            </a:r>
            <a:r>
              <a:rPr lang="en-US" i="1" dirty="0" smtClean="0">
                <a:ea typeface="Cambria Math"/>
              </a:rPr>
              <a:t>k</a:t>
            </a:r>
            <a:r>
              <a:rPr lang="en-US" dirty="0" smtClean="0">
                <a:ea typeface="Cambria Math"/>
              </a:rPr>
              <a:t> </a:t>
            </a:r>
            <a:r>
              <a:rPr lang="en-US" dirty="0" smtClean="0">
                <a:latin typeface="Cambria Math"/>
                <a:ea typeface="Cambria Math"/>
              </a:rPr>
              <a:t>≥ 2, </a:t>
            </a:r>
            <a:r>
              <a:rPr lang="en-US" dirty="0" smtClean="0">
                <a:ea typeface="Cambria Math"/>
              </a:rPr>
              <a:t>meet in a common point, then every set of k + </a:t>
            </a:r>
            <a:r>
              <a:rPr lang="en-US" dirty="0" smtClean="0">
                <a:latin typeface="Cambria Math" pitchFamily="18" charset="0"/>
                <a:ea typeface="Cambria Math" pitchFamily="18" charset="0"/>
              </a:rPr>
              <a:t>1</a:t>
            </a:r>
            <a:r>
              <a:rPr lang="en-US" dirty="0" smtClean="0">
                <a:ea typeface="Cambria Math"/>
              </a:rPr>
              <a:t> lines in the plane, no two of which are parallel, meet in a common point. </a:t>
            </a:r>
          </a:p>
          <a:p>
            <a:pPr lvl="1"/>
            <a:endParaRPr lang="en-US" dirty="0" smtClean="0">
              <a:ea typeface="Cambria Math"/>
            </a:endParaRPr>
          </a:p>
          <a:p>
            <a:pPr>
              <a:buNone/>
            </a:pPr>
            <a:endParaRPr lang="en-US" dirty="0"/>
          </a:p>
        </p:txBody>
      </p:sp>
      <p:sp>
        <p:nvSpPr>
          <p:cNvPr id="4" name="TextBox 3"/>
          <p:cNvSpPr txBox="1"/>
          <p:nvPr/>
        </p:nvSpPr>
        <p:spPr>
          <a:xfrm>
            <a:off x="6629400" y="6248400"/>
            <a:ext cx="15240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An Incorrect “Proof” by Mathematical Induction</a:t>
            </a:r>
            <a:br>
              <a:rPr lang="en-US" sz="3200" dirty="0" smtClean="0"/>
            </a:br>
            <a:r>
              <a:rPr lang="en-US" sz="3200" dirty="0" smtClean="0"/>
              <a:t> (self study)</a:t>
            </a:r>
            <a:endParaRPr lang="en-US" sz="3200" dirty="0"/>
          </a:p>
        </p:txBody>
      </p:sp>
      <p:sp>
        <p:nvSpPr>
          <p:cNvPr id="3" name="Content Placeholder 2"/>
          <p:cNvSpPr>
            <a:spLocks noGrp="1"/>
          </p:cNvSpPr>
          <p:nvPr>
            <p:ph idx="1"/>
          </p:nvPr>
        </p:nvSpPr>
        <p:spPr/>
        <p:txBody>
          <a:bodyPr>
            <a:normAutofit fontScale="70000" lnSpcReduction="20000"/>
          </a:bodyPr>
          <a:lstStyle/>
          <a:p>
            <a:pPr lvl="1"/>
            <a:endParaRPr lang="en-US" dirty="0" smtClean="0">
              <a:ea typeface="Cambria Math"/>
            </a:endParaRPr>
          </a:p>
          <a:p>
            <a:pPr lvl="1">
              <a:buNone/>
            </a:pPr>
            <a:endParaRPr lang="en-US" dirty="0" smtClean="0">
              <a:ea typeface="Cambria Math"/>
            </a:endParaRPr>
          </a:p>
          <a:p>
            <a:pPr lvl="1">
              <a:buNone/>
            </a:pPr>
            <a:endParaRPr lang="en-US" dirty="0" smtClean="0">
              <a:ea typeface="Cambria Math"/>
            </a:endParaRPr>
          </a:p>
          <a:p>
            <a:pPr lvl="1"/>
            <a:r>
              <a:rPr lang="en-US" dirty="0" smtClean="0">
                <a:ea typeface="Cambria Math"/>
              </a:rPr>
              <a:t>Consider a set  of </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distinct lines in the plane, no two parallel. By the inductive hypothesis, the first </a:t>
            </a:r>
            <a:r>
              <a:rPr lang="en-US" i="1" dirty="0" smtClean="0">
                <a:ea typeface="Cambria Math"/>
              </a:rPr>
              <a:t>k</a:t>
            </a:r>
            <a:r>
              <a:rPr lang="en-US" dirty="0" smtClean="0">
                <a:ea typeface="Cambria Math"/>
              </a:rPr>
              <a:t> of these lines must meet in a common point </a:t>
            </a:r>
            <a:r>
              <a:rPr lang="en-US" i="1" dirty="0" smtClean="0">
                <a:ea typeface="Cambria Math"/>
              </a:rPr>
              <a:t>p</a:t>
            </a:r>
            <a:r>
              <a:rPr lang="en-US" baseline="-25000" dirty="0" smtClean="0">
                <a:latin typeface="Cambria Math" pitchFamily="18" charset="0"/>
                <a:ea typeface="Cambria Math" pitchFamily="18" charset="0"/>
              </a:rPr>
              <a:t>1</a:t>
            </a:r>
            <a:r>
              <a:rPr lang="en-US" dirty="0" smtClean="0">
                <a:ea typeface="Cambria Math"/>
              </a:rPr>
              <a:t>. By the inductive hypothesis, the last </a:t>
            </a:r>
            <a:r>
              <a:rPr lang="en-US" i="1" dirty="0" smtClean="0">
                <a:ea typeface="Cambria Math"/>
              </a:rPr>
              <a:t>k</a:t>
            </a:r>
            <a:r>
              <a:rPr lang="en-US" dirty="0" smtClean="0">
                <a:ea typeface="Cambria Math"/>
              </a:rPr>
              <a:t> of these lines meet in a common point </a:t>
            </a:r>
            <a:r>
              <a:rPr lang="en-US" i="1" dirty="0" smtClean="0">
                <a:ea typeface="Cambria Math"/>
              </a:rPr>
              <a:t>p</a:t>
            </a:r>
            <a:r>
              <a:rPr lang="en-US" baseline="-25000" dirty="0" smtClean="0">
                <a:latin typeface="Cambria Math" pitchFamily="18" charset="0"/>
                <a:ea typeface="Cambria Math" pitchFamily="18" charset="0"/>
              </a:rPr>
              <a:t>2</a:t>
            </a:r>
            <a:r>
              <a:rPr lang="en-US" dirty="0" smtClean="0">
                <a:ea typeface="Cambria Math"/>
              </a:rPr>
              <a:t>. </a:t>
            </a:r>
          </a:p>
          <a:p>
            <a:pPr lvl="1"/>
            <a:r>
              <a:rPr lang="en-US" dirty="0" smtClean="0">
                <a:ea typeface="Cambria Math"/>
              </a:rPr>
              <a:t>If </a:t>
            </a:r>
            <a:r>
              <a:rPr lang="en-US" i="1" dirty="0" smtClean="0">
                <a:ea typeface="Cambria Math"/>
              </a:rPr>
              <a:t>p</a:t>
            </a:r>
            <a:r>
              <a:rPr lang="en-US" baseline="-25000" dirty="0" smtClean="0">
                <a:latin typeface="Cambria Math" pitchFamily="18" charset="0"/>
                <a:ea typeface="Cambria Math" pitchFamily="18" charset="0"/>
              </a:rPr>
              <a:t>1</a:t>
            </a:r>
            <a:r>
              <a:rPr lang="en-US" dirty="0" smtClean="0">
                <a:ea typeface="Cambria Math"/>
              </a:rPr>
              <a:t>  and </a:t>
            </a:r>
            <a:r>
              <a:rPr lang="en-US" i="1" dirty="0" smtClean="0">
                <a:ea typeface="Cambria Math"/>
              </a:rPr>
              <a:t>p</a:t>
            </a:r>
            <a:r>
              <a:rPr lang="en-US" baseline="-25000" dirty="0" smtClean="0">
                <a:latin typeface="Cambria Math" pitchFamily="18" charset="0"/>
                <a:ea typeface="Cambria Math" pitchFamily="18" charset="0"/>
              </a:rPr>
              <a:t>2</a:t>
            </a:r>
            <a:r>
              <a:rPr lang="en-US" dirty="0" smtClean="0">
                <a:ea typeface="Cambria Math"/>
              </a:rPr>
              <a:t> are different points, all lines containing both of them must be the same line since two points determine a line. This contradicts the assumption that the lines are distinct. Hence, </a:t>
            </a:r>
            <a:r>
              <a:rPr lang="en-US" i="1" dirty="0" smtClean="0">
                <a:ea typeface="Cambria Math"/>
              </a:rPr>
              <a:t>p</a:t>
            </a:r>
            <a:r>
              <a:rPr lang="en-US" baseline="-25000" dirty="0" smtClean="0">
                <a:latin typeface="Cambria Math" pitchFamily="18" charset="0"/>
                <a:ea typeface="Cambria Math" pitchFamily="18" charset="0"/>
              </a:rPr>
              <a:t>1</a:t>
            </a:r>
            <a:r>
              <a:rPr lang="en-US" dirty="0" smtClean="0">
                <a:ea typeface="Cambria Math"/>
              </a:rPr>
              <a:t> = </a:t>
            </a:r>
            <a:r>
              <a:rPr lang="en-US" i="1" dirty="0" smtClean="0">
                <a:ea typeface="Cambria Math"/>
              </a:rPr>
              <a:t>p</a:t>
            </a:r>
            <a:r>
              <a:rPr lang="en-US" baseline="-25000" dirty="0" smtClean="0">
                <a:latin typeface="Cambria Math" pitchFamily="18" charset="0"/>
                <a:ea typeface="Cambria Math" pitchFamily="18" charset="0"/>
              </a:rPr>
              <a:t>2</a:t>
            </a:r>
            <a:r>
              <a:rPr lang="en-US" dirty="0" smtClean="0">
                <a:ea typeface="Cambria Math"/>
              </a:rPr>
              <a:t>   lies on all </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distinct lines, and therefore </a:t>
            </a:r>
            <a:r>
              <a:rPr lang="en-US" i="1" dirty="0" smtClean="0">
                <a:ea typeface="Cambria Math"/>
              </a:rPr>
              <a:t>P</a:t>
            </a:r>
            <a:r>
              <a:rPr lang="en-US" dirty="0" smtClean="0">
                <a:ea typeface="Cambria Math"/>
              </a:rPr>
              <a:t>(</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holds. Assuming that  </a:t>
            </a:r>
            <a:r>
              <a:rPr lang="en-US" i="1" dirty="0" smtClean="0">
                <a:ea typeface="Cambria Math"/>
              </a:rPr>
              <a:t>k</a:t>
            </a:r>
            <a:r>
              <a:rPr lang="en-US" dirty="0" smtClean="0">
                <a:ea typeface="Cambria Math"/>
              </a:rPr>
              <a:t> </a:t>
            </a:r>
            <a:r>
              <a:rPr lang="en-US" dirty="0" smtClean="0">
                <a:latin typeface="Cambria Math"/>
                <a:ea typeface="Cambria Math"/>
              </a:rPr>
              <a:t>≥2, distinct lines meet in a common point, then every </a:t>
            </a:r>
            <a:r>
              <a:rPr lang="en-US" dirty="0" smtClean="0">
                <a:ea typeface="Cambria Math"/>
              </a:rPr>
              <a:t>  </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 lines meet in a common point.</a:t>
            </a:r>
          </a:p>
          <a:p>
            <a:pPr lvl="1"/>
            <a:r>
              <a:rPr lang="en-US" dirty="0" smtClean="0">
                <a:latin typeface="Cambria Math"/>
                <a:ea typeface="Cambria Math"/>
              </a:rPr>
              <a:t>There must be an error in this proof  since the conclusion is absurd. But where is the error?</a:t>
            </a:r>
          </a:p>
          <a:p>
            <a:pPr lvl="2"/>
            <a:r>
              <a:rPr lang="en-US" b="1" dirty="0" smtClean="0">
                <a:ea typeface="Cambria Math"/>
              </a:rPr>
              <a:t>Answer</a:t>
            </a:r>
            <a:r>
              <a:rPr lang="en-US" dirty="0" smtClean="0">
                <a:ea typeface="Cambria Math"/>
              </a:rPr>
              <a:t>: </a:t>
            </a:r>
            <a:r>
              <a:rPr lang="en-US" i="1" dirty="0" smtClean="0">
                <a:ea typeface="Cambria Math"/>
              </a:rPr>
              <a:t>P</a:t>
            </a:r>
            <a:r>
              <a:rPr lang="en-US" dirty="0" smtClean="0">
                <a:ea typeface="Cambria Math"/>
              </a:rPr>
              <a:t>(</a:t>
            </a:r>
            <a:r>
              <a:rPr lang="en-US" i="1" dirty="0" smtClean="0">
                <a:ea typeface="Cambria Math"/>
              </a:rPr>
              <a:t>k</a:t>
            </a:r>
            <a:r>
              <a:rPr lang="en-US" dirty="0" smtClean="0">
                <a:ea typeface="Cambria Math"/>
              </a:rPr>
              <a:t>)</a:t>
            </a:r>
            <a:r>
              <a:rPr lang="en-US" dirty="0" smtClean="0">
                <a:latin typeface="Cambria Math"/>
                <a:ea typeface="Cambria Math"/>
              </a:rPr>
              <a:t>→</a:t>
            </a:r>
            <a:r>
              <a:rPr lang="en-US" i="1" dirty="0" smtClean="0">
                <a:ea typeface="Cambria Math"/>
              </a:rPr>
              <a:t> P</a:t>
            </a:r>
            <a:r>
              <a:rPr lang="en-US" dirty="0" smtClean="0">
                <a:ea typeface="Cambria Math"/>
              </a:rPr>
              <a:t>(</a:t>
            </a:r>
            <a:r>
              <a:rPr lang="en-US" i="1" dirty="0" smtClean="0">
                <a:ea typeface="Cambria Math"/>
              </a:rPr>
              <a:t>k</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only holds for  </a:t>
            </a:r>
            <a:r>
              <a:rPr lang="en-US" i="1" dirty="0" smtClean="0">
                <a:ea typeface="Cambria Math"/>
              </a:rPr>
              <a:t>k</a:t>
            </a:r>
            <a:r>
              <a:rPr lang="en-US" dirty="0" smtClean="0">
                <a:ea typeface="Cambria Math"/>
              </a:rPr>
              <a:t> </a:t>
            </a:r>
            <a:r>
              <a:rPr lang="en-US" dirty="0" smtClean="0">
                <a:latin typeface="Cambria Math"/>
                <a:ea typeface="Cambria Math"/>
              </a:rPr>
              <a:t>≥3. </a:t>
            </a:r>
            <a:r>
              <a:rPr lang="en-US" dirty="0" smtClean="0">
                <a:ea typeface="Cambria Math"/>
              </a:rPr>
              <a:t>It is not the case that </a:t>
            </a:r>
            <a:r>
              <a:rPr lang="en-US" i="1" dirty="0" smtClean="0">
                <a:ea typeface="Cambria Math"/>
              </a:rPr>
              <a:t>P</a:t>
            </a:r>
            <a:r>
              <a:rPr lang="en-US" dirty="0" smtClean="0">
                <a:ea typeface="Cambria Math"/>
              </a:rPr>
              <a:t>(</a:t>
            </a:r>
            <a:r>
              <a:rPr lang="en-US" dirty="0" smtClean="0">
                <a:latin typeface="Cambria Math" pitchFamily="18" charset="0"/>
                <a:ea typeface="Cambria Math" pitchFamily="18" charset="0"/>
              </a:rPr>
              <a:t>2</a:t>
            </a:r>
            <a:r>
              <a:rPr lang="en-US" dirty="0" smtClean="0">
                <a:ea typeface="Cambria Math"/>
              </a:rPr>
              <a:t>) implies </a:t>
            </a:r>
            <a:r>
              <a:rPr lang="en-US" i="1" dirty="0" smtClean="0">
                <a:ea typeface="Cambria Math"/>
              </a:rPr>
              <a:t>P</a:t>
            </a:r>
            <a:r>
              <a:rPr lang="en-US" dirty="0" smtClean="0">
                <a:ea typeface="Cambria Math"/>
              </a:rPr>
              <a:t>(</a:t>
            </a:r>
            <a:r>
              <a:rPr lang="en-US" dirty="0" smtClean="0">
                <a:latin typeface="Cambria Math" pitchFamily="18" charset="0"/>
                <a:ea typeface="Cambria Math" pitchFamily="18" charset="0"/>
              </a:rPr>
              <a:t>3</a:t>
            </a:r>
            <a:r>
              <a:rPr lang="en-US" dirty="0" smtClean="0">
                <a:ea typeface="Cambria Math"/>
              </a:rPr>
              <a:t>). The first two lines must meet in a common point </a:t>
            </a:r>
            <a:r>
              <a:rPr lang="en-US" i="1" dirty="0" smtClean="0">
                <a:ea typeface="Cambria Math"/>
              </a:rPr>
              <a:t>p</a:t>
            </a:r>
            <a:r>
              <a:rPr lang="en-US" baseline="-25000" dirty="0" smtClean="0">
                <a:latin typeface="Cambria Math" pitchFamily="18" charset="0"/>
                <a:ea typeface="Cambria Math" pitchFamily="18" charset="0"/>
              </a:rPr>
              <a:t>1</a:t>
            </a:r>
            <a:r>
              <a:rPr lang="en-US" dirty="0" smtClean="0">
                <a:ea typeface="Cambria Math"/>
              </a:rPr>
              <a:t> and the second two must meet in a common point </a:t>
            </a:r>
            <a:r>
              <a:rPr lang="en-US" i="1" dirty="0" smtClean="0">
                <a:ea typeface="Cambria Math"/>
              </a:rPr>
              <a:t>p</a:t>
            </a:r>
            <a:r>
              <a:rPr lang="en-US" baseline="-25000" dirty="0" smtClean="0">
                <a:latin typeface="Cambria Math" pitchFamily="18" charset="0"/>
                <a:ea typeface="Cambria Math" pitchFamily="18" charset="0"/>
              </a:rPr>
              <a:t>2</a:t>
            </a:r>
            <a:r>
              <a:rPr lang="en-US" dirty="0" smtClean="0">
                <a:ea typeface="Cambria Math"/>
              </a:rPr>
              <a:t>. They do not have to be the same point since only the second line is common to both sets of lines.</a:t>
            </a:r>
          </a:p>
          <a:p>
            <a:pPr lvl="1">
              <a:buNone/>
            </a:pPr>
            <a:endParaRPr lang="en-US" dirty="0"/>
          </a:p>
        </p:txBody>
      </p:sp>
      <p:sp>
        <p:nvSpPr>
          <p:cNvPr id="6" name="TextBox 5"/>
          <p:cNvSpPr txBox="1"/>
          <p:nvPr/>
        </p:nvSpPr>
        <p:spPr>
          <a:xfrm>
            <a:off x="1219200" y="1981200"/>
            <a:ext cx="6629400" cy="646331"/>
          </a:xfrm>
          <a:prstGeom prst="rect">
            <a:avLst/>
          </a:prstGeom>
          <a:noFill/>
          <a:ln>
            <a:solidFill>
              <a:schemeClr val="accent1"/>
            </a:solidFill>
          </a:ln>
        </p:spPr>
        <p:txBody>
          <a:bodyPr wrap="square" rtlCol="0">
            <a:spAutoFit/>
          </a:bodyPr>
          <a:lstStyle/>
          <a:p>
            <a:r>
              <a:rPr lang="en-US" b="1" dirty="0" smtClean="0"/>
              <a:t>Inductive Hypothesis</a:t>
            </a:r>
            <a:r>
              <a:rPr lang="en-US" dirty="0" smtClean="0"/>
              <a:t>: Every </a:t>
            </a:r>
            <a:r>
              <a:rPr lang="en-US" dirty="0" smtClean="0">
                <a:ea typeface="Cambria Math" pitchFamily="18" charset="0"/>
              </a:rPr>
              <a:t>set of </a:t>
            </a:r>
            <a:r>
              <a:rPr lang="en-US" i="1" dirty="0" smtClean="0">
                <a:ea typeface="Cambria Math" pitchFamily="18" charset="0"/>
              </a:rPr>
              <a:t>k</a:t>
            </a:r>
            <a:r>
              <a:rPr lang="en-US" dirty="0" smtClean="0">
                <a:ea typeface="Cambria Math" pitchFamily="18" charset="0"/>
              </a:rPr>
              <a:t> lines in the plane, where   </a:t>
            </a:r>
            <a:r>
              <a:rPr lang="en-US" i="1" dirty="0" smtClean="0">
                <a:ea typeface="Cambria Math"/>
              </a:rPr>
              <a:t> k</a:t>
            </a:r>
            <a:r>
              <a:rPr lang="en-US" dirty="0" smtClean="0">
                <a:ea typeface="Cambria Math"/>
              </a:rPr>
              <a:t> </a:t>
            </a:r>
            <a:r>
              <a:rPr lang="en-US" dirty="0" smtClean="0">
                <a:latin typeface="Cambria Math"/>
                <a:ea typeface="Cambria Math"/>
              </a:rPr>
              <a:t>≥ 2,</a:t>
            </a:r>
            <a:r>
              <a:rPr lang="en-US" dirty="0" smtClean="0">
                <a:ea typeface="Cambria Math" pitchFamily="18" charset="0"/>
              </a:rPr>
              <a:t> no two of which are parallel, meet in a common point.</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Guidelines:</a:t>
            </a:r>
            <a:br>
              <a:rPr lang="en-US" sz="4000" dirty="0" smtClean="0"/>
            </a:br>
            <a:r>
              <a:rPr lang="en-US" sz="4000" dirty="0" smtClean="0"/>
              <a:t>     Mathematical Induction Proofs</a:t>
            </a:r>
            <a:br>
              <a:rPr lang="en-US" sz="4000" dirty="0" smtClean="0"/>
            </a:br>
            <a:r>
              <a:rPr lang="en-US" sz="4000" dirty="0" smtClean="0"/>
              <a:t> (self study)</a:t>
            </a:r>
            <a:endParaRPr lang="en-US" sz="4000" dirty="0"/>
          </a:p>
        </p:txBody>
      </p:sp>
      <p:pic>
        <p:nvPicPr>
          <p:cNvPr id="4" name="Content Placeholder 3" descr="Rosen_page_329_tempate_for_proofs.jpg"/>
          <p:cNvPicPr>
            <a:picLocks noGrp="1" noChangeAspect="1"/>
          </p:cNvPicPr>
          <p:nvPr>
            <p:ph idx="1"/>
          </p:nvPr>
        </p:nvPicPr>
        <p:blipFill>
          <a:blip r:embed="rId2" cstate="print"/>
          <a:stretch>
            <a:fillRect/>
          </a:stretch>
        </p:blipFill>
        <p:spPr>
          <a:xfrm>
            <a:off x="1084784" y="2057400"/>
            <a:ext cx="7373416" cy="4382082"/>
          </a:xfrm>
        </p:spPr>
      </p:pic>
      <p:sp>
        <p:nvSpPr>
          <p:cNvPr id="5" name="Slide Number Placeholder 4"/>
          <p:cNvSpPr>
            <a:spLocks noGrp="1"/>
          </p:cNvSpPr>
          <p:nvPr>
            <p:ph type="sldNum" sz="quarter" idx="12"/>
          </p:nvPr>
        </p:nvSpPr>
        <p:spPr/>
        <p:txBody>
          <a:bodyPr/>
          <a:lstStyle/>
          <a:p>
            <a:fld id="{8CD41AC4-40F7-4FE0-8905-74C6698904F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Strong Induction and Well-Ordering</a:t>
            </a:r>
            <a:endParaRPr lang="en-US" dirty="0"/>
          </a:p>
        </p:txBody>
      </p:sp>
      <p:sp>
        <p:nvSpPr>
          <p:cNvPr id="3" name="Subtitle 2"/>
          <p:cNvSpPr>
            <a:spLocks noGrp="1"/>
          </p:cNvSpPr>
          <p:nvPr>
            <p:ph type="subTitle" idx="1"/>
          </p:nvPr>
        </p:nvSpPr>
        <p:spPr/>
        <p:txBody>
          <a:bodyPr/>
          <a:lstStyle/>
          <a:p>
            <a:r>
              <a:rPr lang="en-US" smtClean="0"/>
              <a:t>Section 5.2</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a:xfrm>
            <a:off x="685800" y="2971800"/>
            <a:ext cx="6705600" cy="1950720"/>
          </a:xfrm>
        </p:spPr>
        <p:txBody>
          <a:bodyPr>
            <a:normAutofit/>
          </a:bodyPr>
          <a:lstStyle/>
          <a:p>
            <a:r>
              <a:rPr lang="en-US" dirty="0" smtClean="0"/>
              <a:t>Strong Induction</a:t>
            </a:r>
          </a:p>
          <a:p>
            <a:r>
              <a:rPr lang="en-US" dirty="0" smtClean="0"/>
              <a:t>Example Proofs using Strong Induction</a:t>
            </a:r>
          </a:p>
          <a:p>
            <a:r>
              <a:rPr lang="en-US" dirty="0" smtClean="0"/>
              <a:t>Well-Ordering Property</a:t>
            </a:r>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Induction</a:t>
            </a:r>
            <a:endParaRPr lang="en-US" dirty="0"/>
          </a:p>
        </p:txBody>
      </p:sp>
      <p:sp>
        <p:nvSpPr>
          <p:cNvPr id="3" name="Content Placeholder 2"/>
          <p:cNvSpPr>
            <a:spLocks noGrp="1"/>
          </p:cNvSpPr>
          <p:nvPr>
            <p:ph idx="1"/>
          </p:nvPr>
        </p:nvSpPr>
        <p:spPr/>
        <p:txBody>
          <a:bodyPr>
            <a:normAutofit/>
          </a:bodyPr>
          <a:lstStyle/>
          <a:p>
            <a:r>
              <a:rPr lang="en-US" i="1" dirty="0" smtClean="0"/>
              <a:t>Strong Induction</a:t>
            </a:r>
            <a:r>
              <a:rPr lang="en-US" dirty="0" smtClean="0"/>
              <a:t>: To prove that </a:t>
            </a:r>
            <a:r>
              <a:rPr lang="en-US" i="1" dirty="0" smtClean="0"/>
              <a:t>P</a:t>
            </a:r>
            <a:r>
              <a:rPr lang="en-US" dirty="0" smtClean="0"/>
              <a:t>(</a:t>
            </a:r>
            <a:r>
              <a:rPr lang="en-US" i="1" dirty="0" smtClean="0"/>
              <a:t>n</a:t>
            </a:r>
            <a:r>
              <a:rPr lang="en-US" dirty="0" smtClean="0"/>
              <a:t>) is true for all positive integers </a:t>
            </a:r>
            <a:r>
              <a:rPr lang="en-US" i="1" dirty="0" smtClean="0"/>
              <a:t>n</a:t>
            </a:r>
            <a:r>
              <a:rPr lang="en-US" dirty="0" smtClean="0"/>
              <a:t>, where </a:t>
            </a:r>
            <a:r>
              <a:rPr lang="en-US" i="1" dirty="0" smtClean="0"/>
              <a:t>P</a:t>
            </a:r>
            <a:r>
              <a:rPr lang="en-US" dirty="0" smtClean="0"/>
              <a:t>(</a:t>
            </a:r>
            <a:r>
              <a:rPr lang="en-US" i="1" dirty="0" smtClean="0"/>
              <a:t>n</a:t>
            </a:r>
            <a:r>
              <a:rPr lang="en-US" dirty="0" smtClean="0"/>
              <a:t>) is a propositional function, complete two steps:</a:t>
            </a:r>
          </a:p>
          <a:p>
            <a:pPr lvl="1"/>
            <a:r>
              <a:rPr lang="en-US" b="1" i="1" dirty="0" smtClean="0">
                <a:solidFill>
                  <a:srgbClr val="FF0000"/>
                </a:solidFill>
              </a:rPr>
              <a:t>Basis Step</a:t>
            </a:r>
            <a:r>
              <a:rPr lang="en-US" dirty="0" smtClean="0"/>
              <a:t>: Verify that the proposition </a:t>
            </a:r>
            <a:r>
              <a:rPr lang="en-US" i="1" dirty="0" smtClean="0"/>
              <a:t>P</a:t>
            </a:r>
            <a:r>
              <a:rPr lang="en-US" dirty="0" smtClean="0"/>
              <a:t>(</a:t>
            </a:r>
            <a:r>
              <a:rPr lang="en-US" dirty="0" smtClean="0">
                <a:latin typeface="Cambria Math" pitchFamily="18" charset="0"/>
                <a:ea typeface="Cambria Math" pitchFamily="18" charset="0"/>
              </a:rPr>
              <a:t>1</a:t>
            </a:r>
            <a:r>
              <a:rPr lang="en-US" dirty="0" smtClean="0"/>
              <a:t>) is true.</a:t>
            </a:r>
          </a:p>
          <a:p>
            <a:pPr lvl="1"/>
            <a:r>
              <a:rPr lang="en-US" b="1" i="1" dirty="0" smtClean="0">
                <a:solidFill>
                  <a:srgbClr val="FF0000"/>
                </a:solidFill>
              </a:rPr>
              <a:t>Inductive Step</a:t>
            </a:r>
            <a:r>
              <a:rPr lang="en-US" dirty="0" smtClean="0"/>
              <a:t>: Show the conditional statement                [</a:t>
            </a:r>
            <a:r>
              <a:rPr lang="en-US" i="1" dirty="0" smtClean="0"/>
              <a:t>P</a:t>
            </a:r>
            <a:r>
              <a:rPr lang="en-US" dirty="0" smtClean="0"/>
              <a:t>(</a:t>
            </a:r>
            <a:r>
              <a:rPr lang="en-US" dirty="0" smtClean="0">
                <a:latin typeface="Cambria Math" pitchFamily="18" charset="0"/>
                <a:ea typeface="Cambria Math" pitchFamily="18" charset="0"/>
              </a:rPr>
              <a:t>1</a:t>
            </a:r>
            <a:r>
              <a:rPr lang="en-US" dirty="0" smtClean="0"/>
              <a:t>)</a:t>
            </a:r>
            <a:r>
              <a:rPr lang="en-US" i="1" dirty="0" smtClean="0"/>
              <a:t> </a:t>
            </a:r>
            <a:r>
              <a:rPr lang="en-US" dirty="0" smtClean="0">
                <a:latin typeface="Cambria Math"/>
                <a:ea typeface="Cambria Math"/>
              </a:rPr>
              <a:t>∧</a:t>
            </a:r>
            <a:r>
              <a:rPr lang="en-US" dirty="0" smtClean="0"/>
              <a:t> </a:t>
            </a:r>
            <a:r>
              <a:rPr lang="en-US" i="1" dirty="0" smtClean="0"/>
              <a:t>P</a:t>
            </a:r>
            <a:r>
              <a:rPr lang="en-US" dirty="0" smtClean="0"/>
              <a:t>(</a:t>
            </a:r>
            <a:r>
              <a:rPr lang="en-US" dirty="0" smtClean="0">
                <a:latin typeface="Cambria Math" pitchFamily="18" charset="0"/>
                <a:ea typeface="Cambria Math" pitchFamily="18" charset="0"/>
              </a:rPr>
              <a:t>2</a:t>
            </a:r>
            <a:r>
              <a:rPr lang="en-US" dirty="0" smtClean="0"/>
              <a:t>)</a:t>
            </a:r>
            <a:r>
              <a:rPr lang="en-US" i="1" dirty="0" smtClean="0"/>
              <a:t> </a:t>
            </a:r>
            <a:r>
              <a:rPr lang="en-US" dirty="0" smtClean="0">
                <a:latin typeface="Cambria Math"/>
                <a:ea typeface="Cambria Math"/>
              </a:rPr>
              <a:t>∧∙∙∙</a:t>
            </a:r>
            <a:r>
              <a:rPr lang="en-US" dirty="0" smtClean="0"/>
              <a:t> </a:t>
            </a:r>
            <a:r>
              <a:rPr lang="en-US" dirty="0" smtClean="0">
                <a:latin typeface="Cambria Math"/>
                <a:ea typeface="Cambria Math"/>
              </a:rPr>
              <a:t>∧</a:t>
            </a:r>
            <a:r>
              <a:rPr lang="en-US" i="1" dirty="0" smtClean="0"/>
              <a:t> P</a:t>
            </a:r>
            <a:r>
              <a:rPr lang="en-US" dirty="0" smtClean="0"/>
              <a:t>(</a:t>
            </a:r>
            <a:r>
              <a:rPr lang="en-US" i="1" dirty="0" smtClean="0"/>
              <a:t>k</a:t>
            </a:r>
            <a:r>
              <a:rPr lang="en-US" dirty="0" smtClean="0"/>
              <a:t>)]</a:t>
            </a:r>
            <a:r>
              <a:rPr lang="en-US" i="1" dirty="0" smtClean="0"/>
              <a:t> </a:t>
            </a:r>
            <a:r>
              <a:rPr lang="en-US" dirty="0" smtClean="0">
                <a:latin typeface="Cambria Math"/>
                <a:ea typeface="Cambria Math"/>
              </a:rPr>
              <a:t>→</a:t>
            </a:r>
            <a:r>
              <a:rPr lang="en-US" dirty="0" smtClean="0"/>
              <a:t> </a:t>
            </a:r>
            <a:r>
              <a:rPr lang="en-US" i="1" dirty="0" smtClean="0"/>
              <a:t>P</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 </a:t>
            </a:r>
            <a:r>
              <a:rPr lang="en-US" dirty="0" smtClean="0"/>
              <a:t>holds for all positive integers </a:t>
            </a:r>
            <a:r>
              <a:rPr lang="en-US" i="1" dirty="0" smtClean="0"/>
              <a:t>k</a:t>
            </a:r>
            <a:r>
              <a:rPr lang="en-US" dirty="0" smtClean="0"/>
              <a:t>. </a:t>
            </a:r>
            <a:endParaRPr lang="en-US" dirty="0"/>
          </a:p>
        </p:txBody>
      </p:sp>
      <p:sp>
        <p:nvSpPr>
          <p:cNvPr id="4" name="TextBox 3"/>
          <p:cNvSpPr txBox="1"/>
          <p:nvPr/>
        </p:nvSpPr>
        <p:spPr>
          <a:xfrm>
            <a:off x="2362200" y="5257800"/>
            <a:ext cx="4114800" cy="923330"/>
          </a:xfrm>
          <a:prstGeom prst="rect">
            <a:avLst/>
          </a:prstGeom>
          <a:noFill/>
          <a:ln>
            <a:solidFill>
              <a:schemeClr val="accent1"/>
            </a:solidFill>
          </a:ln>
        </p:spPr>
        <p:txBody>
          <a:bodyPr wrap="square" rtlCol="0">
            <a:spAutoFit/>
          </a:bodyPr>
          <a:lstStyle/>
          <a:p>
            <a:r>
              <a:rPr lang="en-US" dirty="0" smtClean="0"/>
              <a:t>Strong Induction is sometimes called the </a:t>
            </a:r>
            <a:r>
              <a:rPr lang="en-US" i="1" dirty="0" smtClean="0"/>
              <a:t>second principle of mathematical induction </a:t>
            </a:r>
            <a:r>
              <a:rPr lang="en-US" dirty="0" smtClean="0"/>
              <a:t>or </a:t>
            </a:r>
            <a:r>
              <a:rPr lang="en-US" i="1" dirty="0" smtClean="0"/>
              <a:t>complete induction</a:t>
            </a:r>
            <a:r>
              <a:rPr lang="en-US" dirty="0" smtClean="0"/>
              <a:t>.</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Strong Induction and  </a:t>
            </a:r>
            <a:br>
              <a:rPr lang="en-US" dirty="0" smtClean="0"/>
            </a:br>
            <a:r>
              <a:rPr lang="en-US" dirty="0" smtClean="0"/>
              <a:t>the Infinite Ladder</a:t>
            </a:r>
            <a:endParaRPr lang="en-US" dirty="0"/>
          </a:p>
        </p:txBody>
      </p:sp>
      <p:pic>
        <p:nvPicPr>
          <p:cNvPr id="4" name="Content Placeholder 3" descr="0401.jpg"/>
          <p:cNvPicPr>
            <a:picLocks noGrp="1" noChangeAspect="1"/>
          </p:cNvPicPr>
          <p:nvPr>
            <p:ph idx="1"/>
          </p:nvPr>
        </p:nvPicPr>
        <p:blipFill>
          <a:blip r:embed="rId2" cstate="print"/>
          <a:stretch>
            <a:fillRect/>
          </a:stretch>
        </p:blipFill>
        <p:spPr>
          <a:xfrm>
            <a:off x="5638800" y="457200"/>
            <a:ext cx="3248025" cy="5827374"/>
          </a:xfrm>
        </p:spPr>
      </p:pic>
      <p:sp>
        <p:nvSpPr>
          <p:cNvPr id="5" name="TextBox 4"/>
          <p:cNvSpPr txBox="1"/>
          <p:nvPr/>
        </p:nvSpPr>
        <p:spPr>
          <a:xfrm>
            <a:off x="533400" y="1752600"/>
            <a:ext cx="6248400" cy="1477328"/>
          </a:xfrm>
          <a:prstGeom prst="rect">
            <a:avLst/>
          </a:prstGeom>
          <a:noFill/>
        </p:spPr>
        <p:txBody>
          <a:bodyPr wrap="square" rtlCol="0">
            <a:spAutoFit/>
          </a:bodyPr>
          <a:lstStyle/>
          <a:p>
            <a:r>
              <a:rPr lang="en-US" dirty="0" smtClean="0"/>
              <a:t>Strong induction tells us that we can reach all rungs if:</a:t>
            </a:r>
          </a:p>
          <a:p>
            <a:pPr marL="342900" indent="-342900">
              <a:buFont typeface="+mj-lt"/>
              <a:buAutoNum type="arabicPeriod"/>
            </a:pPr>
            <a:r>
              <a:rPr lang="en-US" dirty="0" smtClean="0"/>
              <a:t>We can reach the first rung of the ladder.</a:t>
            </a:r>
          </a:p>
          <a:p>
            <a:pPr marL="342900" indent="-342900">
              <a:buFont typeface="+mj-lt"/>
              <a:buAutoNum type="arabicPeriod"/>
            </a:pPr>
            <a:r>
              <a:rPr lang="en-US" dirty="0" smtClean="0"/>
              <a:t>For every integer </a:t>
            </a:r>
            <a:r>
              <a:rPr lang="en-US" i="1" dirty="0" smtClean="0"/>
              <a:t>k</a:t>
            </a:r>
            <a:r>
              <a:rPr lang="en-US" dirty="0" smtClean="0"/>
              <a:t>, if we can reach the first </a:t>
            </a:r>
            <a:r>
              <a:rPr lang="en-US" i="1" dirty="0" smtClean="0"/>
              <a:t>k</a:t>
            </a:r>
            <a:r>
              <a:rPr lang="en-US" dirty="0" smtClean="0"/>
              <a:t> rungs, then we can reach the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a:t>
            </a:r>
            <a:r>
              <a:rPr lang="en-US" dirty="0" err="1" smtClean="0"/>
              <a:t>st</a:t>
            </a:r>
            <a:r>
              <a:rPr lang="en-US" dirty="0" smtClean="0"/>
              <a:t> rung. </a:t>
            </a:r>
          </a:p>
          <a:p>
            <a:pPr marL="342900" indent="-342900">
              <a:buFont typeface="+mj-lt"/>
              <a:buAutoNum type="arabicPeriod"/>
            </a:pPr>
            <a:endParaRPr lang="en-US" dirty="0"/>
          </a:p>
        </p:txBody>
      </p:sp>
      <p:sp>
        <p:nvSpPr>
          <p:cNvPr id="6" name="TextBox 5"/>
          <p:cNvSpPr txBox="1"/>
          <p:nvPr/>
        </p:nvSpPr>
        <p:spPr>
          <a:xfrm>
            <a:off x="609600" y="3200400"/>
            <a:ext cx="5486400" cy="3416320"/>
          </a:xfrm>
          <a:prstGeom prst="rect">
            <a:avLst/>
          </a:prstGeom>
          <a:noFill/>
        </p:spPr>
        <p:txBody>
          <a:bodyPr wrap="square" rtlCol="0">
            <a:spAutoFit/>
          </a:bodyPr>
          <a:lstStyle/>
          <a:p>
            <a:r>
              <a:rPr lang="en-US" dirty="0" smtClean="0"/>
              <a:t>To conclude that we can reach every rung by strong induction:</a:t>
            </a:r>
          </a:p>
          <a:p>
            <a:pPr>
              <a:buFont typeface="Arial" pitchFamily="34" charset="0"/>
              <a:buChar char="•"/>
            </a:pPr>
            <a:r>
              <a:rPr lang="en-US" dirty="0" smtClean="0"/>
              <a:t> </a:t>
            </a:r>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1</a:t>
            </a:r>
            <a:r>
              <a:rPr lang="en-US" dirty="0" smtClean="0"/>
              <a:t>) holds</a:t>
            </a:r>
          </a:p>
          <a:p>
            <a:pPr>
              <a:buFont typeface="Arial" pitchFamily="34" charset="0"/>
              <a:buChar char="•"/>
            </a:pPr>
            <a:r>
              <a:rPr lang="en-US" dirty="0" smtClean="0"/>
              <a:t> </a:t>
            </a:r>
            <a:r>
              <a:rPr lang="en-US" b="1" dirty="0" smtClean="0">
                <a:solidFill>
                  <a:srgbClr val="FF0000"/>
                </a:solidFill>
              </a:rPr>
              <a:t>INDUCTIVE STEP</a:t>
            </a:r>
            <a:r>
              <a:rPr lang="en-US" dirty="0" smtClean="0"/>
              <a:t>:  Assume </a:t>
            </a:r>
            <a:r>
              <a:rPr lang="en-US" i="1" dirty="0" smtClean="0"/>
              <a:t>P</a:t>
            </a:r>
            <a:r>
              <a:rPr lang="en-US" dirty="0" smtClean="0"/>
              <a:t>(</a:t>
            </a:r>
            <a:r>
              <a:rPr lang="en-US" dirty="0" smtClean="0">
                <a:latin typeface="Cambria Math" pitchFamily="18" charset="0"/>
                <a:ea typeface="Cambria Math" pitchFamily="18" charset="0"/>
              </a:rPr>
              <a:t>1</a:t>
            </a:r>
            <a:r>
              <a:rPr lang="en-US" dirty="0" smtClean="0"/>
              <a:t>)</a:t>
            </a:r>
            <a:r>
              <a:rPr lang="en-US" i="1" dirty="0" smtClean="0"/>
              <a:t> </a:t>
            </a:r>
            <a:r>
              <a:rPr lang="en-US" dirty="0" smtClean="0">
                <a:latin typeface="Cambria Math"/>
                <a:ea typeface="Cambria Math"/>
              </a:rPr>
              <a:t>∧</a:t>
            </a:r>
            <a:r>
              <a:rPr lang="en-US" dirty="0" smtClean="0"/>
              <a:t> </a:t>
            </a:r>
            <a:r>
              <a:rPr lang="en-US" i="1" dirty="0" smtClean="0"/>
              <a:t>P</a:t>
            </a:r>
            <a:r>
              <a:rPr lang="en-US" dirty="0" smtClean="0"/>
              <a:t>(</a:t>
            </a:r>
            <a:r>
              <a:rPr lang="en-US" dirty="0" smtClean="0">
                <a:latin typeface="Cambria Math" pitchFamily="18" charset="0"/>
                <a:ea typeface="Cambria Math" pitchFamily="18" charset="0"/>
              </a:rPr>
              <a:t>2</a:t>
            </a:r>
            <a:r>
              <a:rPr lang="en-US" dirty="0" smtClean="0"/>
              <a:t>)</a:t>
            </a:r>
            <a:r>
              <a:rPr lang="en-US" i="1" dirty="0" smtClean="0"/>
              <a:t> </a:t>
            </a:r>
            <a:r>
              <a:rPr lang="en-US" dirty="0" smtClean="0">
                <a:latin typeface="Cambria Math"/>
                <a:ea typeface="Cambria Math"/>
              </a:rPr>
              <a:t>∧∙∙∙</a:t>
            </a:r>
            <a:r>
              <a:rPr lang="en-US" dirty="0" smtClean="0"/>
              <a:t> </a:t>
            </a:r>
            <a:r>
              <a:rPr lang="en-US" dirty="0" smtClean="0">
                <a:latin typeface="Cambria Math"/>
                <a:ea typeface="Cambria Math"/>
              </a:rPr>
              <a:t>∧</a:t>
            </a:r>
            <a:r>
              <a:rPr lang="en-US" i="1" dirty="0" smtClean="0"/>
              <a:t> P</a:t>
            </a:r>
            <a:r>
              <a:rPr lang="en-US" dirty="0" smtClean="0"/>
              <a:t>(</a:t>
            </a:r>
            <a:r>
              <a:rPr lang="en-US" i="1" dirty="0" smtClean="0"/>
              <a:t>k</a:t>
            </a:r>
            <a:r>
              <a:rPr lang="en-US" dirty="0" smtClean="0"/>
              <a:t>)</a:t>
            </a:r>
          </a:p>
          <a:p>
            <a:r>
              <a:rPr lang="en-US" dirty="0" smtClean="0"/>
              <a:t>   </a:t>
            </a:r>
            <a:r>
              <a:rPr lang="en-US" dirty="0" smtClean="0">
                <a:latin typeface="Cambria Math"/>
                <a:ea typeface="Cambria Math"/>
              </a:rPr>
              <a:t>holds for an arbitrary integer </a:t>
            </a:r>
            <a:r>
              <a:rPr lang="en-US" i="1" dirty="0" smtClean="0">
                <a:latin typeface="Cambria Math"/>
                <a:ea typeface="Cambria Math"/>
              </a:rPr>
              <a:t>k</a:t>
            </a:r>
            <a:r>
              <a:rPr lang="en-US" dirty="0" smtClean="0">
                <a:latin typeface="Cambria Math"/>
                <a:ea typeface="Cambria Math"/>
              </a:rPr>
              <a:t>, and show that  </a:t>
            </a:r>
          </a:p>
          <a:p>
            <a:r>
              <a:rPr lang="en-US" i="1" dirty="0" smtClean="0">
                <a:latin typeface="Cambria Math"/>
                <a:ea typeface="Cambria Math"/>
              </a:rPr>
              <a:t>    </a:t>
            </a:r>
            <a:r>
              <a:rPr lang="en-US" i="1" dirty="0" smtClean="0"/>
              <a:t>P</a:t>
            </a:r>
            <a:r>
              <a:rPr lang="en-US" dirty="0" smtClean="0"/>
              <a:t>(</a:t>
            </a:r>
            <a:r>
              <a:rPr lang="en-US" i="1" dirty="0" smtClean="0"/>
              <a:t>k + </a:t>
            </a:r>
            <a:r>
              <a:rPr lang="en-US" dirty="0" smtClean="0">
                <a:latin typeface="Cambria Math" pitchFamily="18" charset="0"/>
                <a:ea typeface="Cambria Math" pitchFamily="18" charset="0"/>
              </a:rPr>
              <a:t>1</a:t>
            </a:r>
            <a:r>
              <a:rPr lang="en-US" dirty="0" smtClean="0"/>
              <a:t>)</a:t>
            </a:r>
            <a:r>
              <a:rPr lang="en-US" i="1" dirty="0" smtClean="0"/>
              <a:t> </a:t>
            </a:r>
            <a:r>
              <a:rPr lang="en-US" dirty="0" smtClean="0"/>
              <a:t>must also hold</a:t>
            </a:r>
            <a:r>
              <a:rPr lang="en-US" i="1" dirty="0" smtClean="0"/>
              <a:t>.</a:t>
            </a:r>
          </a:p>
          <a:p>
            <a:r>
              <a:rPr lang="en-US" dirty="0" smtClean="0"/>
              <a:t>We  will have then shown by strong induction that for every positive integer </a:t>
            </a:r>
            <a:r>
              <a:rPr lang="en-US" i="1" dirty="0" smtClean="0"/>
              <a:t>n</a:t>
            </a:r>
            <a:r>
              <a:rPr lang="en-US" dirty="0" smtClean="0"/>
              <a:t>, </a:t>
            </a:r>
            <a:r>
              <a:rPr lang="en-US" i="1" dirty="0" smtClean="0"/>
              <a:t>P</a:t>
            </a:r>
            <a:r>
              <a:rPr lang="en-US" dirty="0" smtClean="0"/>
              <a:t>(</a:t>
            </a:r>
            <a:r>
              <a:rPr lang="en-US" i="1" dirty="0" smtClean="0"/>
              <a:t>n</a:t>
            </a:r>
            <a:r>
              <a:rPr lang="en-US" dirty="0" smtClean="0"/>
              <a:t>) holds, i.e., we can </a:t>
            </a:r>
          </a:p>
          <a:p>
            <a:r>
              <a:rPr lang="en-US" dirty="0" smtClean="0"/>
              <a:t>reach the </a:t>
            </a:r>
            <a:r>
              <a:rPr lang="en-US" i="1" dirty="0" smtClean="0"/>
              <a:t>n</a:t>
            </a:r>
            <a:r>
              <a:rPr lang="en-US" dirty="0" smtClean="0"/>
              <a:t>th rung of the ladder.</a:t>
            </a:r>
          </a:p>
          <a:p>
            <a:pPr>
              <a:buFont typeface="Arial" pitchFamily="34" charset="0"/>
              <a:buChar char="•"/>
            </a:pPr>
            <a:endParaRPr lang="en-US" i="1" dirty="0" smtClean="0"/>
          </a:p>
          <a:p>
            <a:pPr>
              <a:buFont typeface="Arial" pitchFamily="34" charset="0"/>
              <a:buChar char="•"/>
            </a:pPr>
            <a:endParaRPr lang="en-US" dirty="0" smtClean="0"/>
          </a:p>
          <a:p>
            <a:endParaRPr lang="en-US" dirty="0"/>
          </a:p>
        </p:txBody>
      </p:sp>
      <p:sp>
        <p:nvSpPr>
          <p:cNvPr id="8" name="Rectangle 7"/>
          <p:cNvSpPr/>
          <p:nvPr/>
        </p:nvSpPr>
        <p:spPr>
          <a:xfrm>
            <a:off x="6553200" y="990600"/>
            <a:ext cx="1371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Which Form of Induction Should Be Used?</a:t>
            </a:r>
            <a:endParaRPr lang="en-US" sz="4000" dirty="0"/>
          </a:p>
        </p:txBody>
      </p:sp>
      <p:sp>
        <p:nvSpPr>
          <p:cNvPr id="3" name="Content Placeholder 2"/>
          <p:cNvSpPr>
            <a:spLocks noGrp="1"/>
          </p:cNvSpPr>
          <p:nvPr>
            <p:ph idx="1"/>
          </p:nvPr>
        </p:nvSpPr>
        <p:spPr/>
        <p:txBody>
          <a:bodyPr>
            <a:normAutofit/>
          </a:bodyPr>
          <a:lstStyle/>
          <a:p>
            <a:endParaRPr lang="en-US" dirty="0" smtClean="0"/>
          </a:p>
          <a:p>
            <a:r>
              <a:rPr lang="en-US" dirty="0" smtClean="0"/>
              <a:t>We can always use strong induction instead of  mathematical induction. But there is no reason to use it </a:t>
            </a:r>
            <a:r>
              <a:rPr lang="en-US" dirty="0" smtClean="0">
                <a:solidFill>
                  <a:srgbClr val="0070C0"/>
                </a:solidFill>
              </a:rPr>
              <a:t>if it is simpler </a:t>
            </a:r>
            <a:r>
              <a:rPr lang="en-US" dirty="0" smtClean="0"/>
              <a:t>to use mathematical induction. (</a:t>
            </a:r>
            <a:r>
              <a:rPr lang="en-US" i="1" dirty="0" smtClean="0"/>
              <a:t>See page </a:t>
            </a:r>
            <a:r>
              <a:rPr lang="en-US" dirty="0" smtClean="0">
                <a:latin typeface="Cambria Math" pitchFamily="18" charset="0"/>
                <a:ea typeface="Cambria Math" pitchFamily="18" charset="0"/>
              </a:rPr>
              <a:t>335</a:t>
            </a:r>
            <a:r>
              <a:rPr lang="en-US" dirty="0" smtClean="0"/>
              <a:t> </a:t>
            </a:r>
            <a:r>
              <a:rPr lang="en-US" i="1" dirty="0" smtClean="0"/>
              <a:t>of text</a:t>
            </a:r>
            <a:r>
              <a:rPr lang="en-US" dirty="0" smtClean="0"/>
              <a:t>.)</a:t>
            </a:r>
          </a:p>
          <a:p>
            <a:r>
              <a:rPr lang="en-US" dirty="0" smtClean="0"/>
              <a:t>In fact, the principles of </a:t>
            </a:r>
            <a:r>
              <a:rPr lang="en-US" b="1" dirty="0" smtClean="0"/>
              <a:t>mathematical induction</a:t>
            </a:r>
            <a:r>
              <a:rPr lang="en-US" dirty="0" smtClean="0"/>
              <a:t>, </a:t>
            </a:r>
            <a:r>
              <a:rPr lang="en-US" b="1" dirty="0" smtClean="0"/>
              <a:t>strong induction</a:t>
            </a:r>
            <a:r>
              <a:rPr lang="en-US" dirty="0" smtClean="0"/>
              <a:t>, and the </a:t>
            </a:r>
            <a:r>
              <a:rPr lang="en-US" b="1" dirty="0" smtClean="0"/>
              <a:t>well-ordering property </a:t>
            </a:r>
            <a:r>
              <a:rPr lang="en-US" dirty="0" smtClean="0"/>
              <a:t>are all </a:t>
            </a:r>
            <a:r>
              <a:rPr lang="en-US" dirty="0" smtClean="0">
                <a:solidFill>
                  <a:srgbClr val="0070C0"/>
                </a:solidFill>
              </a:rPr>
              <a:t>equivalent</a:t>
            </a:r>
            <a:r>
              <a:rPr lang="en-US" dirty="0" smtClean="0"/>
              <a:t>. (</a:t>
            </a:r>
            <a:r>
              <a:rPr lang="en-US" i="1" dirty="0" smtClean="0"/>
              <a:t>Exercises </a:t>
            </a:r>
            <a:r>
              <a:rPr lang="en-US" dirty="0" smtClean="0">
                <a:latin typeface="Cambria Math" pitchFamily="18" charset="0"/>
                <a:ea typeface="Cambria Math" pitchFamily="18" charset="0"/>
              </a:rPr>
              <a:t>41</a:t>
            </a:r>
            <a:r>
              <a:rPr lang="en-US" dirty="0" smtClean="0"/>
              <a:t>-</a:t>
            </a:r>
            <a:r>
              <a:rPr lang="en-US" dirty="0" smtClean="0">
                <a:latin typeface="Cambria Math" pitchFamily="18" charset="0"/>
                <a:ea typeface="Cambria Math" pitchFamily="18" charset="0"/>
              </a:rPr>
              <a:t>43</a:t>
            </a:r>
            <a:r>
              <a:rPr lang="en-US" dirty="0" smtClean="0"/>
              <a:t>)</a:t>
            </a:r>
          </a:p>
        </p:txBody>
      </p:sp>
      <p:sp>
        <p:nvSpPr>
          <p:cNvPr id="4" name="Slide Number Placeholder 3"/>
          <p:cNvSpPr>
            <a:spLocks noGrp="1"/>
          </p:cNvSpPr>
          <p:nvPr>
            <p:ph type="sldNum" sz="quarter" idx="12"/>
          </p:nvPr>
        </p:nvSpPr>
        <p:spPr/>
        <p:txBody>
          <a:bodyPr/>
          <a:lstStyle/>
          <a:p>
            <a:fld id="{8CD41AC4-40F7-4FE0-8905-74C6698904F3}"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Completion of the proof of the Fundamental Theorem of Arithmetic</a:t>
            </a:r>
            <a:endParaRPr lang="en-US" sz="4000"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Show that if </a:t>
            </a:r>
            <a:r>
              <a:rPr lang="en-US" i="1" dirty="0" smtClean="0"/>
              <a:t>n</a:t>
            </a:r>
            <a:r>
              <a:rPr lang="en-US" dirty="0" smtClean="0"/>
              <a:t> is an integer greater than </a:t>
            </a:r>
            <a:r>
              <a:rPr lang="en-US" dirty="0" smtClean="0">
                <a:latin typeface="Cambria Math" pitchFamily="18" charset="0"/>
                <a:ea typeface="Cambria Math" pitchFamily="18" charset="0"/>
              </a:rPr>
              <a:t>1</a:t>
            </a:r>
            <a:r>
              <a:rPr lang="en-US" dirty="0" smtClean="0"/>
              <a:t>, then </a:t>
            </a:r>
            <a:r>
              <a:rPr lang="en-US" i="1" dirty="0" smtClean="0"/>
              <a:t>n</a:t>
            </a:r>
            <a:r>
              <a:rPr lang="en-US" dirty="0" smtClean="0"/>
              <a:t> can be written as the product of primes.</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a:t>
            </a:r>
            <a:r>
              <a:rPr lang="en-US" i="1" dirty="0" smtClean="0"/>
              <a:t>n</a:t>
            </a:r>
            <a:r>
              <a:rPr lang="en-US" dirty="0" smtClean="0"/>
              <a:t> can be written as a product of primes.</a:t>
            </a:r>
          </a:p>
          <a:p>
            <a:pPr lvl="1"/>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2</a:t>
            </a:r>
            <a:r>
              <a:rPr lang="en-US" dirty="0" smtClean="0"/>
              <a:t>) is true since </a:t>
            </a:r>
            <a:r>
              <a:rPr lang="en-US" dirty="0" smtClean="0">
                <a:latin typeface="Cambria Math" pitchFamily="18" charset="0"/>
                <a:ea typeface="Cambria Math" pitchFamily="18" charset="0"/>
              </a:rPr>
              <a:t>2</a:t>
            </a:r>
            <a:r>
              <a:rPr lang="en-US" dirty="0" smtClean="0"/>
              <a:t> itself is prime.</a:t>
            </a:r>
          </a:p>
          <a:p>
            <a:pPr lvl="1"/>
            <a:r>
              <a:rPr lang="en-US" b="1" dirty="0" smtClean="0">
                <a:solidFill>
                  <a:srgbClr val="FF0000"/>
                </a:solidFill>
              </a:rPr>
              <a:t>INDUCTIVE STEP</a:t>
            </a:r>
            <a:r>
              <a:rPr lang="en-US" dirty="0" smtClean="0"/>
              <a:t>: The inductive hypothesis is </a:t>
            </a:r>
            <a:r>
              <a:rPr lang="en-US" i="1" dirty="0" smtClean="0"/>
              <a:t>P</a:t>
            </a:r>
            <a:r>
              <a:rPr lang="en-US" dirty="0" smtClean="0"/>
              <a:t>(</a:t>
            </a:r>
            <a:r>
              <a:rPr lang="en-US" i="1" dirty="0" smtClean="0"/>
              <a:t>j</a:t>
            </a:r>
            <a:r>
              <a:rPr lang="en-US" dirty="0" smtClean="0"/>
              <a:t>) is true for all integers </a:t>
            </a:r>
            <a:r>
              <a:rPr lang="en-US" i="1" dirty="0" smtClean="0"/>
              <a:t>j</a:t>
            </a:r>
            <a:r>
              <a:rPr lang="en-US" dirty="0" smtClean="0"/>
              <a:t> with </a:t>
            </a:r>
            <a:r>
              <a:rPr lang="en-US"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j</a:t>
            </a:r>
            <a:r>
              <a:rPr lang="en-US" dirty="0" smtClean="0"/>
              <a:t>  </a:t>
            </a:r>
            <a:r>
              <a:rPr lang="en-US" dirty="0" smtClean="0">
                <a:latin typeface="Cambria Math"/>
                <a:ea typeface="Cambria Math"/>
              </a:rPr>
              <a:t>≤</a:t>
            </a:r>
            <a:r>
              <a:rPr lang="en-US" dirty="0" smtClean="0"/>
              <a:t> </a:t>
            </a:r>
            <a:r>
              <a:rPr lang="en-US" i="1" dirty="0" smtClean="0"/>
              <a:t>k</a:t>
            </a:r>
            <a:r>
              <a:rPr lang="en-US" dirty="0" smtClean="0"/>
              <a:t>. To show that </a:t>
            </a:r>
            <a:r>
              <a:rPr lang="en-US" i="1" dirty="0" smtClean="0"/>
              <a:t>P</a:t>
            </a:r>
            <a:r>
              <a:rPr lang="en-US" dirty="0" smtClean="0"/>
              <a:t>(</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must be true under this assumption, two cases need to be considered:</a:t>
            </a:r>
          </a:p>
          <a:p>
            <a:pPr lvl="2"/>
            <a:r>
              <a:rPr lang="en-US" dirty="0" smtClean="0"/>
              <a:t>If </a:t>
            </a:r>
            <a:r>
              <a:rPr lang="en-US" i="1" dirty="0" smtClean="0"/>
              <a:t>k</a:t>
            </a:r>
            <a:r>
              <a:rPr lang="en-US" dirty="0" smtClean="0"/>
              <a:t> + </a:t>
            </a:r>
            <a:r>
              <a:rPr lang="en-US" dirty="0" smtClean="0">
                <a:latin typeface="Cambria Math" pitchFamily="18" charset="0"/>
                <a:ea typeface="Cambria Math" pitchFamily="18" charset="0"/>
              </a:rPr>
              <a:t>1  is prime, then </a:t>
            </a:r>
            <a:r>
              <a:rPr lang="en-US" i="1" dirty="0" smtClean="0"/>
              <a:t>P</a:t>
            </a:r>
            <a:r>
              <a:rPr lang="en-US" dirty="0" smtClean="0"/>
              <a:t>(</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is true.</a:t>
            </a:r>
          </a:p>
          <a:p>
            <a:pPr lvl="2"/>
            <a:r>
              <a:rPr lang="en-US" dirty="0" smtClean="0"/>
              <a:t>Otherwise, </a:t>
            </a:r>
            <a:r>
              <a:rPr lang="en-US" i="1" dirty="0" smtClean="0"/>
              <a:t>k</a:t>
            </a:r>
            <a:r>
              <a:rPr lang="en-US" dirty="0" smtClean="0"/>
              <a:t> + </a:t>
            </a:r>
            <a:r>
              <a:rPr lang="en-US" dirty="0" smtClean="0">
                <a:latin typeface="Cambria Math" pitchFamily="18" charset="0"/>
                <a:ea typeface="Cambria Math" pitchFamily="18" charset="0"/>
              </a:rPr>
              <a:t>1  is composite and can be written as the product of two positive integers </a:t>
            </a:r>
            <a:r>
              <a:rPr lang="en-US" i="1" dirty="0" smtClean="0">
                <a:ea typeface="Cambria Math" pitchFamily="18" charset="0"/>
              </a:rPr>
              <a:t>a</a:t>
            </a:r>
            <a:r>
              <a:rPr lang="en-US" dirty="0" smtClean="0">
                <a:latin typeface="Cambria Math" pitchFamily="18" charset="0"/>
                <a:ea typeface="Cambria Math" pitchFamily="18" charset="0"/>
              </a:rPr>
              <a:t> and </a:t>
            </a:r>
            <a:r>
              <a:rPr lang="en-US" i="1" dirty="0" smtClean="0">
                <a:ea typeface="Cambria Math" pitchFamily="18" charset="0"/>
              </a:rPr>
              <a:t>b </a:t>
            </a:r>
            <a:r>
              <a:rPr lang="en-US" dirty="0" smtClean="0">
                <a:latin typeface="Cambria Math" pitchFamily="18" charset="0"/>
                <a:ea typeface="Cambria Math" pitchFamily="18" charset="0"/>
              </a:rPr>
              <a:t>with 2</a:t>
            </a:r>
            <a:r>
              <a:rPr lang="en-US" dirty="0" smtClean="0"/>
              <a:t> </a:t>
            </a:r>
            <a:r>
              <a:rPr lang="en-US" dirty="0" smtClean="0">
                <a:latin typeface="Cambria Math"/>
                <a:ea typeface="Cambria Math"/>
              </a:rPr>
              <a:t>≤</a:t>
            </a:r>
            <a:r>
              <a:rPr lang="en-US" dirty="0" smtClean="0"/>
              <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latin typeface="Cambria Math"/>
                <a:ea typeface="Cambria Math"/>
              </a:rPr>
              <a:t> &lt;</a:t>
            </a:r>
            <a:r>
              <a:rPr lang="en-US" i="1" dirty="0" smtClean="0"/>
              <a:t> k</a:t>
            </a:r>
            <a:r>
              <a:rPr lang="en-US" dirty="0" smtClean="0"/>
              <a:t> + </a:t>
            </a:r>
            <a:r>
              <a:rPr lang="en-US" dirty="0" smtClean="0">
                <a:latin typeface="Cambria Math" pitchFamily="18" charset="0"/>
                <a:ea typeface="Cambria Math" pitchFamily="18" charset="0"/>
              </a:rPr>
              <a:t>1. By the inductive hypothesis a and b can be written as the product of primes and therefore </a:t>
            </a:r>
            <a:r>
              <a:rPr lang="en-US" i="1" dirty="0" smtClean="0"/>
              <a:t>k</a:t>
            </a:r>
            <a:r>
              <a:rPr lang="en-US" dirty="0" smtClean="0"/>
              <a:t> + </a:t>
            </a:r>
            <a:r>
              <a:rPr lang="en-US" dirty="0" smtClean="0">
                <a:latin typeface="Cambria Math" pitchFamily="18" charset="0"/>
                <a:ea typeface="Cambria Math" pitchFamily="18" charset="0"/>
              </a:rPr>
              <a:t>1 can also be written as the product of those primes.</a:t>
            </a:r>
            <a:endParaRPr lang="en-US" dirty="0" smtClean="0"/>
          </a:p>
          <a:p>
            <a:pPr>
              <a:buNone/>
            </a:pPr>
            <a:r>
              <a:rPr lang="en-US" dirty="0" smtClean="0"/>
              <a:t>    Hence, it has been shown that every integer greater than </a:t>
            </a:r>
            <a:r>
              <a:rPr lang="en-US" dirty="0" smtClean="0">
                <a:latin typeface="Cambria Math" pitchFamily="18" charset="0"/>
                <a:ea typeface="Cambria Math" pitchFamily="18" charset="0"/>
              </a:rPr>
              <a:t>1</a:t>
            </a:r>
            <a:r>
              <a:rPr lang="en-US" dirty="0" smtClean="0"/>
              <a:t> can be written as the product of primes.</a:t>
            </a:r>
          </a:p>
          <a:p>
            <a:pPr>
              <a:buNone/>
            </a:pPr>
            <a:r>
              <a:rPr lang="en-US" dirty="0" smtClean="0"/>
              <a:t>          (</a:t>
            </a:r>
            <a:r>
              <a:rPr lang="en-US" i="1" dirty="0" smtClean="0"/>
              <a:t>uniqueness proved in Section </a:t>
            </a:r>
            <a:r>
              <a:rPr lang="en-US" dirty="0" smtClean="0">
                <a:latin typeface="Cambria Math" pitchFamily="18" charset="0"/>
                <a:ea typeface="Cambria Math" pitchFamily="18" charset="0"/>
              </a:rPr>
              <a:t>4.3</a:t>
            </a:r>
            <a:r>
              <a:rPr lang="en-US" dirty="0" smtClean="0"/>
              <a:t>) </a:t>
            </a:r>
          </a:p>
        </p:txBody>
      </p:sp>
      <p:sp>
        <p:nvSpPr>
          <p:cNvPr id="4" name="Isosceles Triangle 3"/>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using Strong Induction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Prove that every amount of postage of </a:t>
            </a:r>
            <a:r>
              <a:rPr lang="en-US" dirty="0" smtClean="0">
                <a:latin typeface="Cambria Math" pitchFamily="18" charset="0"/>
                <a:ea typeface="Cambria Math" pitchFamily="18" charset="0"/>
              </a:rPr>
              <a:t>12</a:t>
            </a:r>
            <a:r>
              <a:rPr lang="en-US" dirty="0" smtClean="0"/>
              <a:t> cents or more can be formed using just </a:t>
            </a:r>
            <a:r>
              <a:rPr lang="en-US" dirty="0" smtClean="0">
                <a:latin typeface="Cambria Math" pitchFamily="18" charset="0"/>
                <a:ea typeface="Cambria Math" pitchFamily="18" charset="0"/>
              </a:rPr>
              <a:t>4</a:t>
            </a:r>
            <a:r>
              <a:rPr lang="en-US" dirty="0" smtClean="0"/>
              <a:t>-cent and </a:t>
            </a:r>
            <a:r>
              <a:rPr lang="en-US" dirty="0" smtClean="0">
                <a:latin typeface="Cambria Math" pitchFamily="18" charset="0"/>
                <a:ea typeface="Cambria Math" pitchFamily="18" charset="0"/>
              </a:rPr>
              <a:t>5</a:t>
            </a:r>
            <a:r>
              <a:rPr lang="en-US" dirty="0" smtClean="0"/>
              <a:t>-cent stamps. </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postage of </a:t>
            </a:r>
            <a:r>
              <a:rPr lang="en-US" i="1" dirty="0" smtClean="0"/>
              <a:t>n</a:t>
            </a:r>
            <a:r>
              <a:rPr lang="en-US" dirty="0" smtClean="0"/>
              <a:t> cents can be formed using </a:t>
            </a:r>
            <a:r>
              <a:rPr lang="en-US" dirty="0" smtClean="0">
                <a:latin typeface="Cambria Math" pitchFamily="18" charset="0"/>
                <a:ea typeface="Cambria Math" pitchFamily="18" charset="0"/>
              </a:rPr>
              <a:t>4</a:t>
            </a:r>
            <a:r>
              <a:rPr lang="en-US" dirty="0" smtClean="0"/>
              <a:t>-cent and </a:t>
            </a:r>
            <a:r>
              <a:rPr lang="en-US" dirty="0" smtClean="0">
                <a:latin typeface="Cambria Math" pitchFamily="18" charset="0"/>
                <a:ea typeface="Cambria Math" pitchFamily="18" charset="0"/>
              </a:rPr>
              <a:t>5</a:t>
            </a:r>
            <a:r>
              <a:rPr lang="en-US" dirty="0" smtClean="0"/>
              <a:t>-cent stamps.</a:t>
            </a:r>
          </a:p>
          <a:p>
            <a:pPr lvl="1"/>
            <a:r>
              <a:rPr lang="en-US" b="1" dirty="0" smtClean="0">
                <a:solidFill>
                  <a:srgbClr val="FF0000"/>
                </a:solidFill>
              </a:rPr>
              <a:t>BASIS STEP</a:t>
            </a:r>
            <a:r>
              <a:rPr lang="en-US" dirty="0" smtClean="0"/>
              <a:t>: </a:t>
            </a:r>
            <a:r>
              <a:rPr lang="en-US" i="1" dirty="0" smtClean="0"/>
              <a:t>P</a:t>
            </a:r>
            <a:r>
              <a:rPr lang="en-US" dirty="0" smtClean="0"/>
              <a:t>(</a:t>
            </a:r>
            <a:r>
              <a:rPr lang="en-US" dirty="0" smtClean="0">
                <a:latin typeface="Cambria Math" pitchFamily="18" charset="0"/>
                <a:ea typeface="Cambria Math" pitchFamily="18" charset="0"/>
              </a:rPr>
              <a:t>12</a:t>
            </a:r>
            <a:r>
              <a:rPr lang="en-US" dirty="0" smtClean="0"/>
              <a:t>), </a:t>
            </a:r>
            <a:r>
              <a:rPr lang="en-US" i="1" dirty="0" smtClean="0"/>
              <a:t>P</a:t>
            </a:r>
            <a:r>
              <a:rPr lang="en-US" dirty="0" smtClean="0"/>
              <a:t>(</a:t>
            </a:r>
            <a:r>
              <a:rPr lang="en-US" dirty="0" smtClean="0">
                <a:latin typeface="Cambria Math" pitchFamily="18" charset="0"/>
                <a:ea typeface="Cambria Math" pitchFamily="18" charset="0"/>
              </a:rPr>
              <a:t>13</a:t>
            </a:r>
            <a:r>
              <a:rPr lang="en-US" dirty="0" smtClean="0"/>
              <a:t>),</a:t>
            </a:r>
            <a:r>
              <a:rPr lang="en-US" i="1" dirty="0" smtClean="0"/>
              <a:t> P</a:t>
            </a:r>
            <a:r>
              <a:rPr lang="en-US" dirty="0" smtClean="0"/>
              <a:t>(</a:t>
            </a:r>
            <a:r>
              <a:rPr lang="en-US" dirty="0" smtClean="0">
                <a:latin typeface="Cambria Math" pitchFamily="18" charset="0"/>
                <a:ea typeface="Cambria Math" pitchFamily="18" charset="0"/>
              </a:rPr>
              <a:t>14</a:t>
            </a:r>
            <a:r>
              <a:rPr lang="en-US" dirty="0" smtClean="0"/>
              <a:t>), and </a:t>
            </a:r>
            <a:r>
              <a:rPr lang="en-US" i="1" dirty="0" smtClean="0"/>
              <a:t>P</a:t>
            </a:r>
            <a:r>
              <a:rPr lang="en-US" dirty="0" smtClean="0"/>
              <a:t>(</a:t>
            </a:r>
            <a:r>
              <a:rPr lang="en-US" dirty="0" smtClean="0">
                <a:latin typeface="Cambria Math" pitchFamily="18" charset="0"/>
                <a:ea typeface="Cambria Math" pitchFamily="18" charset="0"/>
              </a:rPr>
              <a:t>15</a:t>
            </a:r>
            <a:r>
              <a:rPr lang="en-US" dirty="0" smtClean="0"/>
              <a:t>) hold.</a:t>
            </a:r>
          </a:p>
          <a:p>
            <a:pPr lvl="2"/>
            <a:r>
              <a:rPr lang="en-US" i="1" dirty="0" smtClean="0"/>
              <a:t>P</a:t>
            </a:r>
            <a:r>
              <a:rPr lang="en-US" dirty="0" smtClean="0"/>
              <a:t>(</a:t>
            </a:r>
            <a:r>
              <a:rPr lang="en-US" dirty="0" smtClean="0">
                <a:latin typeface="Cambria Math" pitchFamily="18" charset="0"/>
                <a:ea typeface="Cambria Math" pitchFamily="18" charset="0"/>
              </a:rPr>
              <a:t>12</a:t>
            </a:r>
            <a:r>
              <a:rPr lang="en-US" dirty="0" smtClean="0"/>
              <a:t>) uses three </a:t>
            </a:r>
            <a:r>
              <a:rPr lang="en-US" dirty="0" smtClean="0">
                <a:latin typeface="Cambria Math" pitchFamily="18" charset="0"/>
                <a:ea typeface="Cambria Math" pitchFamily="18" charset="0"/>
              </a:rPr>
              <a:t>4</a:t>
            </a:r>
            <a:r>
              <a:rPr lang="en-US" dirty="0" smtClean="0"/>
              <a:t>-cent stamps.</a:t>
            </a:r>
          </a:p>
          <a:p>
            <a:pPr lvl="2"/>
            <a:r>
              <a:rPr lang="en-US" i="1" dirty="0" smtClean="0"/>
              <a:t>P</a:t>
            </a:r>
            <a:r>
              <a:rPr lang="en-US" dirty="0" smtClean="0"/>
              <a:t>(</a:t>
            </a:r>
            <a:r>
              <a:rPr lang="en-US" dirty="0" smtClean="0">
                <a:latin typeface="Cambria Math" pitchFamily="18" charset="0"/>
                <a:ea typeface="Cambria Math" pitchFamily="18" charset="0"/>
              </a:rPr>
              <a:t>13</a:t>
            </a:r>
            <a:r>
              <a:rPr lang="en-US" dirty="0" smtClean="0"/>
              <a:t>) uses two </a:t>
            </a:r>
            <a:r>
              <a:rPr lang="en-US" dirty="0" smtClean="0">
                <a:latin typeface="Cambria Math" pitchFamily="18" charset="0"/>
                <a:ea typeface="Cambria Math" pitchFamily="18" charset="0"/>
              </a:rPr>
              <a:t>4</a:t>
            </a:r>
            <a:r>
              <a:rPr lang="en-US" dirty="0" smtClean="0"/>
              <a:t>-cent stamps and one </a:t>
            </a:r>
            <a:r>
              <a:rPr lang="en-US" dirty="0" smtClean="0">
                <a:latin typeface="Cambria Math" pitchFamily="18" charset="0"/>
                <a:ea typeface="Cambria Math" pitchFamily="18" charset="0"/>
              </a:rPr>
              <a:t>5</a:t>
            </a:r>
            <a:r>
              <a:rPr lang="en-US" dirty="0" smtClean="0"/>
              <a:t>-cent stamp.</a:t>
            </a:r>
          </a:p>
          <a:p>
            <a:pPr lvl="2"/>
            <a:r>
              <a:rPr lang="en-US" i="1" dirty="0" smtClean="0"/>
              <a:t>P</a:t>
            </a:r>
            <a:r>
              <a:rPr lang="en-US" dirty="0" smtClean="0"/>
              <a:t>(</a:t>
            </a:r>
            <a:r>
              <a:rPr lang="en-US" dirty="0" smtClean="0">
                <a:latin typeface="Cambria Math" pitchFamily="18" charset="0"/>
                <a:ea typeface="Cambria Math" pitchFamily="18" charset="0"/>
              </a:rPr>
              <a:t>14</a:t>
            </a:r>
            <a:r>
              <a:rPr lang="en-US" dirty="0" smtClean="0"/>
              <a:t>) uses one </a:t>
            </a:r>
            <a:r>
              <a:rPr lang="en-US" dirty="0" smtClean="0">
                <a:latin typeface="Cambria Math" pitchFamily="18" charset="0"/>
                <a:ea typeface="Cambria Math" pitchFamily="18" charset="0"/>
              </a:rPr>
              <a:t>4</a:t>
            </a:r>
            <a:r>
              <a:rPr lang="en-US" dirty="0" smtClean="0"/>
              <a:t>-cent stamp and two </a:t>
            </a:r>
            <a:r>
              <a:rPr lang="en-US" dirty="0" smtClean="0">
                <a:latin typeface="Cambria Math" pitchFamily="18" charset="0"/>
                <a:ea typeface="Cambria Math" pitchFamily="18" charset="0"/>
              </a:rPr>
              <a:t>5</a:t>
            </a:r>
            <a:r>
              <a:rPr lang="en-US" dirty="0" smtClean="0"/>
              <a:t>-cent stamps.</a:t>
            </a:r>
          </a:p>
          <a:p>
            <a:pPr lvl="2"/>
            <a:r>
              <a:rPr lang="en-US" i="1" dirty="0" smtClean="0"/>
              <a:t>P</a:t>
            </a:r>
            <a:r>
              <a:rPr lang="en-US" dirty="0" smtClean="0"/>
              <a:t>(</a:t>
            </a:r>
            <a:r>
              <a:rPr lang="en-US" dirty="0" smtClean="0">
                <a:latin typeface="Cambria Math" pitchFamily="18" charset="0"/>
                <a:ea typeface="Cambria Math" pitchFamily="18" charset="0"/>
              </a:rPr>
              <a:t>15</a:t>
            </a:r>
            <a:r>
              <a:rPr lang="en-US" dirty="0" smtClean="0"/>
              <a:t>) uses three </a:t>
            </a:r>
            <a:r>
              <a:rPr lang="en-US" dirty="0" smtClean="0">
                <a:latin typeface="Cambria Math" pitchFamily="18" charset="0"/>
                <a:ea typeface="Cambria Math" pitchFamily="18" charset="0"/>
              </a:rPr>
              <a:t>5</a:t>
            </a:r>
            <a:r>
              <a:rPr lang="en-US" dirty="0" smtClean="0"/>
              <a:t>-cent stamps.</a:t>
            </a:r>
          </a:p>
          <a:p>
            <a:pPr lvl="1"/>
            <a:r>
              <a:rPr lang="en-US" b="1" dirty="0" smtClean="0">
                <a:solidFill>
                  <a:srgbClr val="FF0000"/>
                </a:solidFill>
              </a:rPr>
              <a:t>INDUCTIVE STEP</a:t>
            </a:r>
            <a:r>
              <a:rPr lang="en-US" dirty="0" smtClean="0"/>
              <a:t>: The inductive hypothesis  states that </a:t>
            </a:r>
            <a:r>
              <a:rPr lang="en-US" i="1" dirty="0" smtClean="0"/>
              <a:t>P</a:t>
            </a:r>
            <a:r>
              <a:rPr lang="en-US" dirty="0" smtClean="0"/>
              <a:t>(</a:t>
            </a:r>
            <a:r>
              <a:rPr lang="en-US" i="1" dirty="0" smtClean="0"/>
              <a:t>j</a:t>
            </a:r>
            <a:r>
              <a:rPr lang="en-US" dirty="0" smtClean="0"/>
              <a:t>) holds for </a:t>
            </a:r>
            <a:r>
              <a:rPr lang="en-US" dirty="0" smtClean="0">
                <a:latin typeface="Cambria Math" pitchFamily="18" charset="0"/>
                <a:ea typeface="Cambria Math" pitchFamily="18" charset="0"/>
              </a:rPr>
              <a:t>12</a:t>
            </a:r>
            <a:r>
              <a:rPr lang="en-US" dirty="0" smtClean="0"/>
              <a:t> ≤ </a:t>
            </a:r>
            <a:r>
              <a:rPr lang="en-US" i="1" dirty="0" smtClean="0"/>
              <a:t>j</a:t>
            </a:r>
            <a:r>
              <a:rPr lang="en-US" dirty="0" smtClean="0"/>
              <a:t> ≤ </a:t>
            </a:r>
            <a:r>
              <a:rPr lang="en-US" i="1" dirty="0" smtClean="0"/>
              <a:t>k</a:t>
            </a:r>
            <a:r>
              <a:rPr lang="en-US" dirty="0" smtClean="0"/>
              <a:t>, where </a:t>
            </a:r>
            <a:r>
              <a:rPr lang="en-US" i="1" dirty="0" smtClean="0"/>
              <a:t>k</a:t>
            </a:r>
            <a:r>
              <a:rPr lang="en-US" dirty="0" smtClean="0"/>
              <a:t> ≥ </a:t>
            </a:r>
            <a:r>
              <a:rPr lang="en-US" dirty="0" smtClean="0">
                <a:latin typeface="Cambria Math" pitchFamily="18" charset="0"/>
                <a:ea typeface="Cambria Math" pitchFamily="18" charset="0"/>
              </a:rPr>
              <a:t>15.  Assuming the inductive hypothesis, </a:t>
            </a:r>
            <a:r>
              <a:rPr lang="en-US" dirty="0" smtClean="0"/>
              <a:t> it can be shown that </a:t>
            </a:r>
            <a:r>
              <a:rPr lang="en-US" i="1" dirty="0" smtClean="0"/>
              <a:t>P</a:t>
            </a:r>
            <a:r>
              <a:rPr lang="en-US" dirty="0" smtClean="0"/>
              <a:t>(</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holds. </a:t>
            </a:r>
          </a:p>
          <a:p>
            <a:pPr lvl="1"/>
            <a:r>
              <a:rPr lang="en-US" dirty="0" smtClean="0"/>
              <a:t>Using the inductive hypothesis, </a:t>
            </a:r>
            <a:r>
              <a:rPr lang="en-US" i="1" dirty="0" smtClean="0"/>
              <a:t>P</a:t>
            </a:r>
            <a:r>
              <a:rPr lang="en-US" dirty="0" smtClean="0"/>
              <a:t>(</a:t>
            </a:r>
            <a:r>
              <a:rPr lang="en-US" i="1" dirty="0" smtClean="0"/>
              <a:t>k</a:t>
            </a:r>
            <a:r>
              <a:rPr lang="en-US" dirty="0" smtClean="0"/>
              <a:t> </a:t>
            </a:r>
            <a:r>
              <a:rPr lang="en-US" dirty="0" smtClean="0">
                <a:latin typeface="Cambria Math"/>
                <a:ea typeface="Cambria Math"/>
              </a:rPr>
              <a:t>− 3) holds since </a:t>
            </a:r>
            <a:r>
              <a:rPr lang="en-US" i="1" dirty="0" smtClean="0"/>
              <a:t>k</a:t>
            </a:r>
            <a:r>
              <a:rPr lang="en-US" dirty="0" smtClean="0"/>
              <a:t> </a:t>
            </a:r>
            <a:r>
              <a:rPr lang="en-US" dirty="0" smtClean="0">
                <a:latin typeface="Cambria Math"/>
                <a:ea typeface="Cambria Math"/>
              </a:rPr>
              <a:t>− 3 ≥ </a:t>
            </a:r>
            <a:r>
              <a:rPr lang="en-US" dirty="0" smtClean="0">
                <a:latin typeface="Cambria Math" pitchFamily="18" charset="0"/>
                <a:ea typeface="Cambria Math" pitchFamily="18" charset="0"/>
              </a:rPr>
              <a:t>12.</a:t>
            </a:r>
            <a:r>
              <a:rPr lang="en-US" dirty="0" smtClean="0">
                <a:latin typeface="Cambria Math"/>
                <a:ea typeface="Cambria Math"/>
              </a:rPr>
              <a:t>  To form postage of  </a:t>
            </a:r>
            <a:r>
              <a:rPr lang="en-US" i="1" dirty="0" smtClean="0"/>
              <a:t>k</a:t>
            </a:r>
            <a:r>
              <a:rPr lang="en-US" dirty="0" smtClean="0"/>
              <a:t> + </a:t>
            </a:r>
            <a:r>
              <a:rPr lang="en-US" dirty="0" smtClean="0">
                <a:latin typeface="Cambria Math" pitchFamily="18" charset="0"/>
                <a:ea typeface="Cambria Math" pitchFamily="18" charset="0"/>
              </a:rPr>
              <a:t>1 cents, add a 4</a:t>
            </a:r>
            <a:r>
              <a:rPr lang="en-US" dirty="0" smtClean="0"/>
              <a:t>-cent stamp to the postage for </a:t>
            </a:r>
            <a:r>
              <a:rPr lang="en-US" i="1" dirty="0" smtClean="0"/>
              <a:t>k</a:t>
            </a:r>
            <a:r>
              <a:rPr lang="en-US" dirty="0" smtClean="0"/>
              <a:t> </a:t>
            </a:r>
            <a:r>
              <a:rPr lang="en-US" dirty="0" smtClean="0">
                <a:latin typeface="Cambria Math"/>
                <a:ea typeface="Cambria Math"/>
              </a:rPr>
              <a:t>− 3 </a:t>
            </a:r>
            <a:r>
              <a:rPr lang="en-US" dirty="0" smtClean="0">
                <a:ea typeface="Cambria Math"/>
              </a:rPr>
              <a:t>cents.</a:t>
            </a:r>
            <a:r>
              <a:rPr lang="en-US" dirty="0" smtClean="0">
                <a:latin typeface="Cambria Math" pitchFamily="18" charset="0"/>
                <a:ea typeface="Cambria Math" pitchFamily="18" charset="0"/>
              </a:rPr>
              <a:t> </a:t>
            </a:r>
            <a:endParaRPr lang="en-US" dirty="0" smtClean="0">
              <a:latin typeface="Cambria Math"/>
              <a:ea typeface="Cambria Math"/>
            </a:endParaRPr>
          </a:p>
          <a:p>
            <a:pPr>
              <a:buNone/>
            </a:pPr>
            <a:r>
              <a:rPr lang="en-US" dirty="0" smtClean="0"/>
              <a:t>    Hence, </a:t>
            </a:r>
            <a:r>
              <a:rPr lang="en-US" i="1" dirty="0" smtClean="0"/>
              <a:t>P</a:t>
            </a:r>
            <a:r>
              <a:rPr lang="en-US" dirty="0" smtClean="0"/>
              <a:t>(</a:t>
            </a:r>
            <a:r>
              <a:rPr lang="en-US" i="1" dirty="0" smtClean="0"/>
              <a:t>n</a:t>
            </a:r>
            <a:r>
              <a:rPr lang="en-US" dirty="0" smtClean="0"/>
              <a:t>) holds for all </a:t>
            </a:r>
            <a:r>
              <a:rPr lang="en-US" i="1" dirty="0" smtClean="0"/>
              <a:t>n</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12</a:t>
            </a:r>
            <a:r>
              <a:rPr lang="en-US" dirty="0" smtClean="0"/>
              <a:t>.</a:t>
            </a:r>
            <a:endParaRPr lang="en-US" dirty="0"/>
          </a:p>
        </p:txBody>
      </p:sp>
      <p:sp>
        <p:nvSpPr>
          <p:cNvPr id="4" name="Isosceles Triangle 3"/>
          <p:cNvSpPr/>
          <p:nvPr/>
        </p:nvSpPr>
        <p:spPr>
          <a:xfrm rot="5400000" flipV="1">
            <a:off x="83058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Proof of Same Example using Mathematical Induction</a:t>
            </a:r>
            <a:endParaRPr lang="en-US" sz="4000"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Prove that every amount of postage of </a:t>
            </a:r>
            <a:r>
              <a:rPr lang="en-US" dirty="0" smtClean="0">
                <a:latin typeface="Cambria Math" pitchFamily="18" charset="0"/>
                <a:ea typeface="Cambria Math" pitchFamily="18" charset="0"/>
              </a:rPr>
              <a:t>12</a:t>
            </a:r>
            <a:r>
              <a:rPr lang="en-US" dirty="0" smtClean="0"/>
              <a:t> cents or more can be formed using just </a:t>
            </a:r>
            <a:r>
              <a:rPr lang="en-US" dirty="0" smtClean="0">
                <a:latin typeface="Cambria Math" pitchFamily="18" charset="0"/>
                <a:ea typeface="Cambria Math" pitchFamily="18" charset="0"/>
              </a:rPr>
              <a:t>4</a:t>
            </a:r>
            <a:r>
              <a:rPr lang="en-US" dirty="0" smtClean="0"/>
              <a:t>-cent and </a:t>
            </a:r>
            <a:r>
              <a:rPr lang="en-US" dirty="0" smtClean="0">
                <a:latin typeface="Cambria Math" pitchFamily="18" charset="0"/>
                <a:ea typeface="Cambria Math" pitchFamily="18" charset="0"/>
              </a:rPr>
              <a:t>5</a:t>
            </a:r>
            <a:r>
              <a:rPr lang="en-US" dirty="0" smtClean="0"/>
              <a:t>-cent stamps. </a:t>
            </a:r>
          </a:p>
          <a:p>
            <a:pPr>
              <a:buNone/>
            </a:pPr>
            <a:r>
              <a:rPr lang="en-US" b="1" dirty="0" smtClean="0"/>
              <a:t>   Solution</a:t>
            </a:r>
            <a:r>
              <a:rPr lang="en-US" dirty="0" smtClean="0"/>
              <a:t>: Let </a:t>
            </a:r>
            <a:r>
              <a:rPr lang="en-US" i="1" dirty="0" smtClean="0"/>
              <a:t>P</a:t>
            </a:r>
            <a:r>
              <a:rPr lang="en-US" dirty="0" smtClean="0"/>
              <a:t>(</a:t>
            </a:r>
            <a:r>
              <a:rPr lang="en-US" i="1" dirty="0" smtClean="0"/>
              <a:t>n</a:t>
            </a:r>
            <a:r>
              <a:rPr lang="en-US" dirty="0" smtClean="0"/>
              <a:t>) be the proposition that postage of </a:t>
            </a:r>
            <a:r>
              <a:rPr lang="en-US" i="1" dirty="0" smtClean="0"/>
              <a:t>n</a:t>
            </a:r>
            <a:r>
              <a:rPr lang="en-US" dirty="0" smtClean="0"/>
              <a:t> cents can be formed using </a:t>
            </a:r>
            <a:r>
              <a:rPr lang="en-US" dirty="0" smtClean="0">
                <a:latin typeface="Cambria Math" pitchFamily="18" charset="0"/>
                <a:ea typeface="Cambria Math" pitchFamily="18" charset="0"/>
              </a:rPr>
              <a:t>4</a:t>
            </a:r>
            <a:r>
              <a:rPr lang="en-US" dirty="0" smtClean="0"/>
              <a:t>-cent and </a:t>
            </a:r>
            <a:r>
              <a:rPr lang="en-US" dirty="0" smtClean="0">
                <a:latin typeface="Cambria Math" pitchFamily="18" charset="0"/>
                <a:ea typeface="Cambria Math" pitchFamily="18" charset="0"/>
              </a:rPr>
              <a:t>5</a:t>
            </a:r>
            <a:r>
              <a:rPr lang="en-US" dirty="0" smtClean="0"/>
              <a:t>-cent stamps.</a:t>
            </a:r>
          </a:p>
          <a:p>
            <a:pPr lvl="1"/>
            <a:r>
              <a:rPr lang="en-US" b="1" dirty="0" smtClean="0">
                <a:solidFill>
                  <a:srgbClr val="FF0000"/>
                </a:solidFill>
              </a:rPr>
              <a:t>BASIS STEP</a:t>
            </a:r>
            <a:r>
              <a:rPr lang="en-US" dirty="0" smtClean="0"/>
              <a:t>: Postage of </a:t>
            </a:r>
            <a:r>
              <a:rPr lang="en-US" dirty="0" smtClean="0">
                <a:latin typeface="Cambria Math" pitchFamily="18" charset="0"/>
                <a:ea typeface="Cambria Math" pitchFamily="18" charset="0"/>
              </a:rPr>
              <a:t>12</a:t>
            </a:r>
            <a:r>
              <a:rPr lang="en-US" dirty="0" smtClean="0"/>
              <a:t> cents can be formed using three </a:t>
            </a:r>
            <a:r>
              <a:rPr lang="en-US" dirty="0" smtClean="0">
                <a:latin typeface="Cambria Math" pitchFamily="18" charset="0"/>
                <a:ea typeface="Cambria Math" pitchFamily="18" charset="0"/>
              </a:rPr>
              <a:t>4</a:t>
            </a:r>
            <a:r>
              <a:rPr lang="en-US" dirty="0" smtClean="0"/>
              <a:t>-cent stamps. </a:t>
            </a:r>
          </a:p>
          <a:p>
            <a:pPr lvl="1"/>
            <a:r>
              <a:rPr lang="en-US" b="1" dirty="0" smtClean="0">
                <a:solidFill>
                  <a:srgbClr val="FF0000"/>
                </a:solidFill>
              </a:rPr>
              <a:t>INDUCTIVE STEP</a:t>
            </a:r>
            <a:r>
              <a:rPr lang="en-US" dirty="0" smtClean="0"/>
              <a:t>: The inductive hypothesis </a:t>
            </a:r>
            <a:r>
              <a:rPr lang="en-US" i="1" dirty="0" smtClean="0"/>
              <a:t>P</a:t>
            </a:r>
            <a:r>
              <a:rPr lang="en-US" dirty="0" smtClean="0"/>
              <a:t>(</a:t>
            </a:r>
            <a:r>
              <a:rPr lang="en-US" i="1" dirty="0" smtClean="0"/>
              <a:t>k</a:t>
            </a:r>
            <a:r>
              <a:rPr lang="en-US" dirty="0" smtClean="0"/>
              <a:t>) for any positive integer </a:t>
            </a:r>
            <a:r>
              <a:rPr lang="en-US" i="1" dirty="0" smtClean="0"/>
              <a:t>k</a:t>
            </a:r>
            <a:r>
              <a:rPr lang="en-US" dirty="0" smtClean="0"/>
              <a:t> is that postage of </a:t>
            </a:r>
            <a:r>
              <a:rPr lang="en-US" i="1" dirty="0" smtClean="0"/>
              <a:t>k</a:t>
            </a:r>
            <a:r>
              <a:rPr lang="en-US" dirty="0" smtClean="0"/>
              <a:t> cents can be formed using </a:t>
            </a:r>
            <a:r>
              <a:rPr lang="en-US" dirty="0" smtClean="0">
                <a:latin typeface="Cambria Math" pitchFamily="18" charset="0"/>
                <a:ea typeface="Cambria Math" pitchFamily="18" charset="0"/>
              </a:rPr>
              <a:t>4</a:t>
            </a:r>
            <a:r>
              <a:rPr lang="en-US" dirty="0" smtClean="0"/>
              <a:t>-cent and </a:t>
            </a:r>
            <a:r>
              <a:rPr lang="en-US" dirty="0" smtClean="0">
                <a:latin typeface="Cambria Math" pitchFamily="18" charset="0"/>
                <a:ea typeface="Cambria Math" pitchFamily="18" charset="0"/>
              </a:rPr>
              <a:t>5</a:t>
            </a:r>
            <a:r>
              <a:rPr lang="en-US" dirty="0" smtClean="0"/>
              <a:t>-cent stamps. To show P(</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where   </a:t>
            </a:r>
            <a:r>
              <a:rPr lang="en-US" i="1" dirty="0" smtClean="0"/>
              <a:t>k</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12</a:t>
            </a:r>
            <a:r>
              <a:rPr lang="en-US" dirty="0" smtClean="0"/>
              <a:t> , we consider two cases:</a:t>
            </a:r>
            <a:endParaRPr lang="en-US" dirty="0" smtClean="0">
              <a:latin typeface="Cambria Math"/>
              <a:ea typeface="Cambria Math"/>
            </a:endParaRPr>
          </a:p>
          <a:p>
            <a:pPr lvl="2"/>
            <a:r>
              <a:rPr lang="en-US" dirty="0" smtClean="0">
                <a:latin typeface="Cambria Math"/>
                <a:ea typeface="Cambria Math"/>
              </a:rPr>
              <a:t>If at least one </a:t>
            </a:r>
            <a:r>
              <a:rPr lang="en-US" dirty="0" smtClean="0">
                <a:latin typeface="Cambria Math" pitchFamily="18" charset="0"/>
                <a:ea typeface="Cambria Math" pitchFamily="18" charset="0"/>
              </a:rPr>
              <a:t>4</a:t>
            </a:r>
            <a:r>
              <a:rPr lang="en-US" dirty="0" smtClean="0"/>
              <a:t>-cent stamp has been used, then a </a:t>
            </a:r>
            <a:r>
              <a:rPr lang="en-US" dirty="0" smtClean="0">
                <a:latin typeface="Cambria Math" pitchFamily="18" charset="0"/>
                <a:ea typeface="Cambria Math" pitchFamily="18" charset="0"/>
              </a:rPr>
              <a:t>4</a:t>
            </a:r>
            <a:r>
              <a:rPr lang="en-US" dirty="0" smtClean="0"/>
              <a:t>-cent stamp can be replaced with a </a:t>
            </a:r>
            <a:r>
              <a:rPr lang="en-US" dirty="0" smtClean="0">
                <a:latin typeface="Cambria Math" pitchFamily="18" charset="0"/>
                <a:ea typeface="Cambria Math" pitchFamily="18" charset="0"/>
              </a:rPr>
              <a:t>5</a:t>
            </a:r>
            <a:r>
              <a:rPr lang="en-US" dirty="0" smtClean="0"/>
              <a:t>-cent stamp to yield a total of k + </a:t>
            </a:r>
            <a:r>
              <a:rPr lang="en-US" dirty="0" smtClean="0">
                <a:latin typeface="Cambria Math" pitchFamily="18" charset="0"/>
                <a:ea typeface="Cambria Math" pitchFamily="18" charset="0"/>
              </a:rPr>
              <a:t>1 cents.</a:t>
            </a:r>
          </a:p>
          <a:p>
            <a:pPr lvl="2"/>
            <a:r>
              <a:rPr lang="en-US" dirty="0" smtClean="0">
                <a:latin typeface="Cambria Math"/>
                <a:ea typeface="Cambria Math"/>
              </a:rPr>
              <a:t>Otherwise, no  </a:t>
            </a:r>
            <a:r>
              <a:rPr lang="en-US" dirty="0" smtClean="0">
                <a:latin typeface="Cambria Math" pitchFamily="18" charset="0"/>
                <a:ea typeface="Cambria Math" pitchFamily="18" charset="0"/>
              </a:rPr>
              <a:t>4</a:t>
            </a:r>
            <a:r>
              <a:rPr lang="en-US" dirty="0" smtClean="0"/>
              <a:t>-cent stamp have been used and at least three </a:t>
            </a:r>
            <a:r>
              <a:rPr lang="en-US" dirty="0" smtClean="0">
                <a:latin typeface="Cambria Math" pitchFamily="18" charset="0"/>
                <a:ea typeface="Cambria Math" pitchFamily="18" charset="0"/>
              </a:rPr>
              <a:t>5</a:t>
            </a:r>
            <a:r>
              <a:rPr lang="en-US" dirty="0" smtClean="0"/>
              <a:t>-cent stamps were used. Three </a:t>
            </a:r>
            <a:r>
              <a:rPr lang="en-US" dirty="0" smtClean="0">
                <a:latin typeface="Cambria Math" pitchFamily="18" charset="0"/>
                <a:ea typeface="Cambria Math" pitchFamily="18" charset="0"/>
              </a:rPr>
              <a:t>5</a:t>
            </a:r>
            <a:r>
              <a:rPr lang="en-US" dirty="0" smtClean="0"/>
              <a:t>-cent stamps can be replaced by four </a:t>
            </a:r>
            <a:r>
              <a:rPr lang="en-US" dirty="0" smtClean="0">
                <a:latin typeface="Cambria Math" pitchFamily="18" charset="0"/>
                <a:ea typeface="Cambria Math" pitchFamily="18" charset="0"/>
              </a:rPr>
              <a:t>4</a:t>
            </a:r>
            <a:r>
              <a:rPr lang="en-US" dirty="0" smtClean="0"/>
              <a:t>-cent stamps to yield a total of k + </a:t>
            </a:r>
            <a:r>
              <a:rPr lang="en-US" dirty="0" smtClean="0">
                <a:latin typeface="Cambria Math" pitchFamily="18" charset="0"/>
                <a:ea typeface="Cambria Math" pitchFamily="18" charset="0"/>
              </a:rPr>
              <a:t>1 cents.</a:t>
            </a:r>
            <a:endParaRPr lang="en-US" dirty="0" smtClean="0"/>
          </a:p>
          <a:p>
            <a:pPr>
              <a:buNone/>
            </a:pPr>
            <a:r>
              <a:rPr lang="en-US" dirty="0" smtClean="0"/>
              <a:t>    Hence, </a:t>
            </a:r>
            <a:r>
              <a:rPr lang="en-US" i="1" dirty="0" smtClean="0"/>
              <a:t>P</a:t>
            </a:r>
            <a:r>
              <a:rPr lang="en-US" dirty="0" smtClean="0"/>
              <a:t>(</a:t>
            </a:r>
            <a:r>
              <a:rPr lang="en-US" i="1" dirty="0" smtClean="0"/>
              <a:t>n</a:t>
            </a:r>
            <a:r>
              <a:rPr lang="en-US" dirty="0" smtClean="0"/>
              <a:t>) holds for all </a:t>
            </a:r>
            <a:r>
              <a:rPr lang="en-US" i="1" dirty="0" smtClean="0"/>
              <a:t>n</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12</a:t>
            </a:r>
            <a:r>
              <a:rPr lang="en-US" dirty="0" smtClean="0"/>
              <a:t>.</a:t>
            </a:r>
            <a:endParaRPr lang="en-US" dirty="0"/>
          </a:p>
        </p:txBody>
      </p:sp>
      <p:sp>
        <p:nvSpPr>
          <p:cNvPr id="4" name="Isosceles Triangle 3"/>
          <p:cNvSpPr/>
          <p:nvPr/>
        </p:nvSpPr>
        <p:spPr>
          <a:xfrm rot="5400000" flipV="1">
            <a:off x="83058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Well-Ordering Property</a:t>
            </a:r>
            <a:endParaRPr lang="en-US" dirty="0"/>
          </a:p>
        </p:txBody>
      </p:sp>
      <p:sp>
        <p:nvSpPr>
          <p:cNvPr id="3" name="Content Placeholder 2"/>
          <p:cNvSpPr>
            <a:spLocks noGrp="1"/>
          </p:cNvSpPr>
          <p:nvPr>
            <p:ph idx="1"/>
          </p:nvPr>
        </p:nvSpPr>
        <p:spPr/>
        <p:txBody>
          <a:bodyPr>
            <a:normAutofit fontScale="92500" lnSpcReduction="20000"/>
          </a:bodyPr>
          <a:lstStyle/>
          <a:p>
            <a:r>
              <a:rPr lang="en-US" b="1" i="1" dirty="0" smtClean="0">
                <a:solidFill>
                  <a:srgbClr val="FF0000"/>
                </a:solidFill>
              </a:rPr>
              <a:t>Well-ordering property</a:t>
            </a:r>
            <a:r>
              <a:rPr lang="en-US" dirty="0" smtClean="0"/>
              <a:t>: Every nonempty set of nonnegative integers has a least element.</a:t>
            </a:r>
          </a:p>
          <a:p>
            <a:r>
              <a:rPr lang="en-US" dirty="0" smtClean="0"/>
              <a:t>The well-ordering property is one of the axioms of the positive integers listed in Appendix </a:t>
            </a:r>
            <a:r>
              <a:rPr lang="en-US" dirty="0" smtClean="0">
                <a:latin typeface="Cambria Math" pitchFamily="18" charset="0"/>
                <a:ea typeface="Cambria Math" pitchFamily="18" charset="0"/>
              </a:rPr>
              <a:t>1</a:t>
            </a:r>
            <a:r>
              <a:rPr lang="en-US" dirty="0" smtClean="0"/>
              <a:t>. </a:t>
            </a:r>
          </a:p>
          <a:p>
            <a:r>
              <a:rPr lang="en-US" dirty="0" smtClean="0"/>
              <a:t>The well-ordering property can be used directly in proofs, as the next example illustrates.</a:t>
            </a:r>
          </a:p>
          <a:p>
            <a:r>
              <a:rPr lang="en-US" dirty="0" smtClean="0"/>
              <a:t>The well-ordering property can be generalized. </a:t>
            </a:r>
          </a:p>
          <a:p>
            <a:pPr lvl="1"/>
            <a:r>
              <a:rPr lang="en-US" b="1" dirty="0" smtClean="0"/>
              <a:t>Definition: </a:t>
            </a:r>
            <a:r>
              <a:rPr lang="en-US" dirty="0" smtClean="0"/>
              <a:t>A set is </a:t>
            </a:r>
            <a:r>
              <a:rPr lang="en-US" i="1" dirty="0" smtClean="0"/>
              <a:t>well ordered if every subset has a least element.</a:t>
            </a:r>
          </a:p>
          <a:p>
            <a:pPr lvl="2"/>
            <a:r>
              <a:rPr lang="en-US" b="1" dirty="0" smtClean="0"/>
              <a:t>N</a:t>
            </a:r>
            <a:r>
              <a:rPr lang="en-US" dirty="0" smtClean="0"/>
              <a:t> is well ordered under ≤.</a:t>
            </a:r>
          </a:p>
          <a:p>
            <a:pPr lvl="2"/>
            <a:r>
              <a:rPr lang="en-US" dirty="0" smtClean="0"/>
              <a:t>The set of finite strings over an alphabet using lexicographic ordering is well ordered.</a:t>
            </a:r>
          </a:p>
          <a:p>
            <a:pPr lvl="1"/>
            <a:r>
              <a:rPr lang="en-US" dirty="0" smtClean="0"/>
              <a:t>We will see a generalization of induction to sets other than the integers in the next section. </a:t>
            </a:r>
          </a:p>
          <a:p>
            <a:endParaRPr lang="en-US" dirty="0" smtClean="0"/>
          </a:p>
          <a:p>
            <a:endParaRPr lang="en-US" i="1" dirty="0" smtClean="0"/>
          </a:p>
        </p:txBody>
      </p:sp>
      <p:sp>
        <p:nvSpPr>
          <p:cNvPr id="4" name="Slide Number Placeholder 3"/>
          <p:cNvSpPr>
            <a:spLocks noGrp="1"/>
          </p:cNvSpPr>
          <p:nvPr>
            <p:ph type="sldNum" sz="quarter" idx="12"/>
          </p:nvPr>
        </p:nvSpPr>
        <p:spPr/>
        <p:txBody>
          <a:bodyPr/>
          <a:lstStyle/>
          <a:p>
            <a:fld id="{8CD41AC4-40F7-4FE0-8905-74C6698904F3}"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Well-Ordering Property</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a:t>
            </a:r>
            <a:r>
              <a:rPr lang="en-US" dirty="0" smtClean="0"/>
              <a:t>: Use the well-ordering property to prove the division algorithm, which states that if </a:t>
            </a:r>
            <a:r>
              <a:rPr lang="en-US" i="1" dirty="0" smtClean="0"/>
              <a:t>a</a:t>
            </a:r>
            <a:r>
              <a:rPr lang="en-US" dirty="0" smtClean="0"/>
              <a:t> is an integer and </a:t>
            </a:r>
            <a:r>
              <a:rPr lang="en-US" i="1" dirty="0" smtClean="0"/>
              <a:t>d</a:t>
            </a:r>
            <a:r>
              <a:rPr lang="en-US" dirty="0" smtClean="0"/>
              <a:t> is a positive integer, then there are unique integers </a:t>
            </a:r>
            <a:r>
              <a:rPr lang="en-US" i="1" dirty="0" smtClean="0"/>
              <a:t>q</a:t>
            </a:r>
            <a:r>
              <a:rPr lang="en-US" dirty="0" smtClean="0"/>
              <a:t> and </a:t>
            </a:r>
            <a:r>
              <a:rPr lang="en-US" i="1" dirty="0" smtClean="0"/>
              <a:t>r</a:t>
            </a:r>
            <a:r>
              <a:rPr lang="en-US" dirty="0" smtClean="0"/>
              <a:t> with </a:t>
            </a:r>
            <a:r>
              <a:rPr lang="en-US" dirty="0" smtClean="0">
                <a:latin typeface="Cambria Math" pitchFamily="18" charset="0"/>
                <a:ea typeface="Cambria Math" pitchFamily="18" charset="0"/>
              </a:rPr>
              <a:t>0</a:t>
            </a:r>
            <a:r>
              <a:rPr lang="en-US" i="1" dirty="0" smtClean="0"/>
              <a:t> ≤ r &lt; </a:t>
            </a:r>
            <a:r>
              <a:rPr lang="en-US" i="1" dirty="0" smtClean="0">
                <a:ea typeface="Cambria Math" pitchFamily="18" charset="0"/>
              </a:rPr>
              <a:t>d</a:t>
            </a:r>
            <a:r>
              <a:rPr lang="en-US" dirty="0" smtClean="0"/>
              <a:t>, such that   </a:t>
            </a:r>
            <a:r>
              <a:rPr lang="en-US" i="1" dirty="0" smtClean="0"/>
              <a:t>a = </a:t>
            </a:r>
            <a:r>
              <a:rPr lang="en-US" i="1" dirty="0" err="1" smtClean="0"/>
              <a:t>dq</a:t>
            </a:r>
            <a:r>
              <a:rPr lang="en-US" i="1" dirty="0" smtClean="0"/>
              <a:t> + r</a:t>
            </a:r>
            <a:r>
              <a:rPr lang="en-US" dirty="0" smtClean="0"/>
              <a:t>.</a:t>
            </a:r>
          </a:p>
          <a:p>
            <a:pPr>
              <a:buNone/>
            </a:pPr>
            <a:r>
              <a:rPr lang="en-US" b="1" dirty="0" smtClean="0"/>
              <a:t>    Solution</a:t>
            </a:r>
            <a:r>
              <a:rPr lang="en-US" dirty="0" smtClean="0"/>
              <a:t>: Let </a:t>
            </a:r>
            <a:r>
              <a:rPr lang="en-US" i="1" dirty="0" smtClean="0"/>
              <a:t>S</a:t>
            </a:r>
            <a:r>
              <a:rPr lang="en-US" dirty="0" smtClean="0"/>
              <a:t> be the set of nonnegative integers of the form  </a:t>
            </a:r>
            <a:r>
              <a:rPr lang="en-US" i="1" dirty="0" smtClean="0"/>
              <a:t>a</a:t>
            </a:r>
            <a:r>
              <a:rPr lang="en-US" dirty="0" smtClean="0"/>
              <a:t> </a:t>
            </a:r>
            <a:r>
              <a:rPr lang="en-US" dirty="0" smtClean="0">
                <a:latin typeface="Cambria Math"/>
                <a:ea typeface="Cambria Math"/>
              </a:rPr>
              <a:t>− </a:t>
            </a:r>
            <a:r>
              <a:rPr lang="en-US" i="1" dirty="0" err="1" smtClean="0">
                <a:latin typeface="Cambria Math"/>
                <a:ea typeface="Cambria Math"/>
              </a:rPr>
              <a:t>dq</a:t>
            </a:r>
            <a:r>
              <a:rPr lang="en-US" dirty="0" smtClean="0">
                <a:latin typeface="Cambria Math"/>
                <a:ea typeface="Cambria Math"/>
              </a:rPr>
              <a:t>, where </a:t>
            </a:r>
            <a:r>
              <a:rPr lang="en-US" i="1" dirty="0" smtClean="0">
                <a:latin typeface="Cambria Math"/>
                <a:ea typeface="Cambria Math"/>
              </a:rPr>
              <a:t>q</a:t>
            </a:r>
            <a:r>
              <a:rPr lang="en-US" dirty="0" smtClean="0">
                <a:latin typeface="Cambria Math"/>
                <a:ea typeface="Cambria Math"/>
              </a:rPr>
              <a:t>  is an integer. The set is nonempty since  −</a:t>
            </a:r>
            <a:r>
              <a:rPr lang="en-US" i="1" dirty="0" err="1" smtClean="0">
                <a:latin typeface="Cambria Math"/>
                <a:ea typeface="Cambria Math"/>
              </a:rPr>
              <a:t>dq</a:t>
            </a:r>
            <a:r>
              <a:rPr lang="en-US" i="1" dirty="0" smtClean="0">
                <a:latin typeface="Cambria Math"/>
                <a:ea typeface="Cambria Math"/>
              </a:rPr>
              <a:t> </a:t>
            </a:r>
            <a:r>
              <a:rPr lang="en-US" dirty="0" smtClean="0"/>
              <a:t>can be made as large as needed. </a:t>
            </a:r>
          </a:p>
          <a:p>
            <a:pPr lvl="1"/>
            <a:r>
              <a:rPr lang="en-US" dirty="0" smtClean="0"/>
              <a:t>By the well-ordering property, S has a least element                    </a:t>
            </a:r>
            <a:r>
              <a:rPr lang="en-US" i="1" dirty="0" smtClean="0"/>
              <a:t>r</a:t>
            </a:r>
            <a:r>
              <a:rPr lang="en-US" dirty="0" smtClean="0"/>
              <a:t> = </a:t>
            </a:r>
            <a:r>
              <a:rPr lang="en-US" i="1" dirty="0" smtClean="0"/>
              <a:t>a</a:t>
            </a:r>
            <a:r>
              <a:rPr lang="en-US" dirty="0" smtClean="0"/>
              <a:t> </a:t>
            </a:r>
            <a:r>
              <a:rPr lang="en-US" dirty="0" smtClean="0">
                <a:latin typeface="Cambria Math"/>
                <a:ea typeface="Cambria Math"/>
              </a:rPr>
              <a:t>− </a:t>
            </a:r>
            <a:r>
              <a:rPr lang="en-US" i="1" dirty="0" smtClean="0">
                <a:ea typeface="Cambria Math"/>
              </a:rPr>
              <a:t>dq</a:t>
            </a:r>
            <a:r>
              <a:rPr lang="en-US" baseline="-25000" dirty="0" smtClean="0">
                <a:latin typeface="Cambria Math"/>
                <a:ea typeface="Cambria Math"/>
              </a:rPr>
              <a:t>0</a:t>
            </a:r>
            <a:r>
              <a:rPr lang="en-US" i="1" dirty="0" smtClean="0">
                <a:ea typeface="Cambria Math"/>
              </a:rPr>
              <a:t>. </a:t>
            </a:r>
            <a:r>
              <a:rPr lang="en-US" dirty="0" smtClean="0">
                <a:ea typeface="Cambria Math"/>
              </a:rPr>
              <a:t>The integer </a:t>
            </a:r>
            <a:r>
              <a:rPr lang="en-US" i="1" dirty="0" smtClean="0">
                <a:ea typeface="Cambria Math"/>
              </a:rPr>
              <a:t>r</a:t>
            </a:r>
            <a:r>
              <a:rPr lang="en-US" dirty="0" smtClean="0">
                <a:ea typeface="Cambria Math"/>
              </a:rPr>
              <a:t> is nonnegative. It also must be the case that </a:t>
            </a:r>
            <a:r>
              <a:rPr lang="en-US" i="1" dirty="0" smtClean="0"/>
              <a:t>r &lt; </a:t>
            </a:r>
            <a:r>
              <a:rPr lang="en-US" i="1" dirty="0" smtClean="0">
                <a:ea typeface="Cambria Math" pitchFamily="18" charset="0"/>
              </a:rPr>
              <a:t>d. </a:t>
            </a:r>
            <a:r>
              <a:rPr lang="en-US" dirty="0" smtClean="0">
                <a:ea typeface="Cambria Math" pitchFamily="18" charset="0"/>
              </a:rPr>
              <a:t>If it were not, then there would be a smaller nonnegative element in S, namely,                                                     </a:t>
            </a:r>
            <a:r>
              <a:rPr lang="en-US" i="1" dirty="0" smtClean="0"/>
              <a:t>a</a:t>
            </a:r>
            <a:r>
              <a:rPr lang="en-US" dirty="0" smtClean="0"/>
              <a:t> </a:t>
            </a:r>
            <a:r>
              <a:rPr lang="en-US" dirty="0" smtClean="0">
                <a:latin typeface="Cambria Math"/>
                <a:ea typeface="Cambria Math"/>
              </a:rPr>
              <a:t>− </a:t>
            </a:r>
            <a:r>
              <a:rPr lang="en-US" i="1" dirty="0" smtClean="0">
                <a:ea typeface="Cambria Math"/>
              </a:rPr>
              <a:t>d</a:t>
            </a:r>
            <a:r>
              <a:rPr lang="en-US" dirty="0" smtClean="0">
                <a:ea typeface="Cambria Math"/>
              </a:rPr>
              <a:t>(</a:t>
            </a:r>
            <a:r>
              <a:rPr lang="en-US" i="1" dirty="0" smtClean="0">
                <a:ea typeface="Cambria Math"/>
              </a:rPr>
              <a:t>q</a:t>
            </a:r>
            <a:r>
              <a:rPr lang="en-US" baseline="-25000" dirty="0" smtClean="0">
                <a:latin typeface="Cambria Math"/>
                <a:ea typeface="Cambria Math"/>
              </a:rPr>
              <a:t>0 </a:t>
            </a:r>
            <a:r>
              <a:rPr lang="en-US" i="1" dirty="0" smtClean="0"/>
              <a:t>+</a:t>
            </a:r>
            <a:r>
              <a:rPr lang="en-US" dirty="0" smtClean="0">
                <a:latin typeface="Cambria Math" pitchFamily="18" charset="0"/>
                <a:ea typeface="Cambria Math" pitchFamily="18" charset="0"/>
              </a:rPr>
              <a:t> 1) = </a:t>
            </a:r>
            <a:r>
              <a:rPr lang="en-US" i="1" dirty="0" smtClean="0"/>
              <a:t>a</a:t>
            </a:r>
            <a:r>
              <a:rPr lang="en-US" dirty="0" smtClean="0"/>
              <a:t> </a:t>
            </a:r>
            <a:r>
              <a:rPr lang="en-US" dirty="0" smtClean="0">
                <a:latin typeface="Cambria Math"/>
                <a:ea typeface="Cambria Math"/>
              </a:rPr>
              <a:t>− </a:t>
            </a:r>
            <a:r>
              <a:rPr lang="en-US" i="1" dirty="0" smtClean="0">
                <a:ea typeface="Cambria Math"/>
              </a:rPr>
              <a:t>dq</a:t>
            </a:r>
            <a:r>
              <a:rPr lang="en-US" baseline="-25000" dirty="0" smtClean="0">
                <a:latin typeface="Cambria Math"/>
                <a:ea typeface="Cambria Math"/>
              </a:rPr>
              <a:t>0 </a:t>
            </a:r>
            <a:r>
              <a:rPr lang="en-US" dirty="0" smtClean="0">
                <a:latin typeface="Cambria Math"/>
                <a:ea typeface="Cambria Math"/>
              </a:rPr>
              <a:t>− </a:t>
            </a:r>
            <a:r>
              <a:rPr lang="en-US" i="1" dirty="0" smtClean="0">
                <a:ea typeface="Cambria Math"/>
              </a:rPr>
              <a:t>d</a:t>
            </a:r>
            <a:r>
              <a:rPr lang="en-US" dirty="0" smtClean="0">
                <a:latin typeface="Cambria Math" pitchFamily="18" charset="0"/>
                <a:ea typeface="Cambria Math" pitchFamily="18" charset="0"/>
              </a:rPr>
              <a:t> = </a:t>
            </a:r>
            <a:r>
              <a:rPr lang="en-US" i="1" dirty="0" smtClean="0"/>
              <a:t>r</a:t>
            </a:r>
            <a:r>
              <a:rPr lang="en-US" dirty="0" smtClean="0"/>
              <a:t> </a:t>
            </a:r>
            <a:r>
              <a:rPr lang="en-US" dirty="0" smtClean="0">
                <a:latin typeface="Cambria Math"/>
                <a:ea typeface="Cambria Math"/>
              </a:rPr>
              <a:t>− </a:t>
            </a:r>
            <a:r>
              <a:rPr lang="en-US" i="1" dirty="0" smtClean="0">
                <a:ea typeface="Cambria Math"/>
              </a:rPr>
              <a:t>d  &gt; </a:t>
            </a:r>
            <a:r>
              <a:rPr lang="en-US" dirty="0" smtClean="0">
                <a:latin typeface="Cambria Math" pitchFamily="18" charset="0"/>
                <a:ea typeface="Cambria Math" pitchFamily="18" charset="0"/>
              </a:rPr>
              <a:t>0.</a:t>
            </a:r>
          </a:p>
          <a:p>
            <a:pPr lvl="1"/>
            <a:r>
              <a:rPr lang="en-US" dirty="0" smtClean="0">
                <a:ea typeface="Cambria Math" pitchFamily="18" charset="0"/>
              </a:rPr>
              <a:t>Therefore, there are integers </a:t>
            </a:r>
            <a:r>
              <a:rPr lang="en-US" i="1" dirty="0" smtClean="0">
                <a:ea typeface="Cambria Math" pitchFamily="18" charset="0"/>
              </a:rPr>
              <a:t>q</a:t>
            </a:r>
            <a:r>
              <a:rPr lang="en-US" dirty="0" smtClean="0">
                <a:ea typeface="Cambria Math" pitchFamily="18" charset="0"/>
              </a:rPr>
              <a:t> and </a:t>
            </a:r>
            <a:r>
              <a:rPr lang="en-US" i="1" dirty="0" smtClean="0">
                <a:ea typeface="Cambria Math" pitchFamily="18" charset="0"/>
              </a:rPr>
              <a:t>r</a:t>
            </a:r>
            <a:r>
              <a:rPr lang="en-US" dirty="0" smtClean="0">
                <a:ea typeface="Cambria Math" pitchFamily="18" charset="0"/>
              </a:rPr>
              <a:t> with </a:t>
            </a:r>
            <a:r>
              <a:rPr lang="en-US" dirty="0" smtClean="0">
                <a:latin typeface="Cambria Math" pitchFamily="18" charset="0"/>
                <a:ea typeface="Cambria Math" pitchFamily="18" charset="0"/>
              </a:rPr>
              <a:t>0</a:t>
            </a:r>
            <a:r>
              <a:rPr lang="en-US" i="1" dirty="0" smtClean="0"/>
              <a:t> ≤ r &lt; </a:t>
            </a:r>
            <a:r>
              <a:rPr lang="en-US" i="1" dirty="0" smtClean="0">
                <a:ea typeface="Cambria Math" pitchFamily="18" charset="0"/>
              </a:rPr>
              <a:t>d.</a:t>
            </a:r>
          </a:p>
          <a:p>
            <a:pPr>
              <a:buNone/>
            </a:pPr>
            <a:r>
              <a:rPr lang="en-US" i="1" dirty="0" smtClean="0">
                <a:ea typeface="Cambria Math" pitchFamily="18" charset="0"/>
              </a:rPr>
              <a:t>                </a:t>
            </a:r>
            <a:r>
              <a:rPr lang="en-US" dirty="0" smtClean="0">
                <a:ea typeface="Cambria Math" pitchFamily="18" charset="0"/>
              </a:rPr>
              <a:t>(</a:t>
            </a:r>
            <a:r>
              <a:rPr lang="en-US" i="1" dirty="0" smtClean="0">
                <a:ea typeface="Cambria Math" pitchFamily="18" charset="0"/>
              </a:rPr>
              <a:t>uniqueness of q and r is Exercise </a:t>
            </a:r>
            <a:r>
              <a:rPr lang="en-US" dirty="0" smtClean="0">
                <a:latin typeface="Cambria Math" pitchFamily="18" charset="0"/>
                <a:ea typeface="Cambria Math" pitchFamily="18" charset="0"/>
              </a:rPr>
              <a:t>37</a:t>
            </a:r>
            <a:r>
              <a:rPr lang="en-US" dirty="0" smtClean="0">
                <a:ea typeface="Cambria Math" pitchFamily="18" charset="0"/>
              </a:rPr>
              <a:t>)</a:t>
            </a:r>
            <a:endParaRPr lang="en-US" dirty="0"/>
          </a:p>
        </p:txBody>
      </p:sp>
      <p:sp>
        <p:nvSpPr>
          <p:cNvPr id="4" name="Isosceles Triangle 3"/>
          <p:cNvSpPr/>
          <p:nvPr/>
        </p:nvSpPr>
        <p:spPr>
          <a:xfrm rot="5400000" flipH="1" flipV="1">
            <a:off x="8267700" y="56769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aseline="30000" dirty="0" smtClean="0">
                <a:latin typeface="Cambria Math"/>
                <a:ea typeface="Cambria Math"/>
              </a:rPr>
              <a:t>−2 </a:t>
            </a:r>
            <a:r>
              <a:rPr lang="en-US" dirty="0" smtClean="0">
                <a:ea typeface="Cambria Math"/>
              </a:rPr>
              <a:t>. </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31</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i = 1}^{n} = \frac{n(n + 1)}{2}$$&#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i = 1}^{k} = \frac{k(k + 1)}{2}$$&#10;&#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  \frac{k(k + 1) + 2(k + 1)}{2}$$&#10;&#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  \frac{(k + 1) (k + 2)}{2}$$&#10;&#10;\end{document}"/>
  <p:tag name="IGUANATEXSIZE" val="2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1 + 2 + \ldots + k + (k + 1)  =  \frac{k(k + 1)}{2} + (k + 1)$$&#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16229</TotalTime>
  <Words>3881</Words>
  <Application>Microsoft Office PowerPoint</Application>
  <PresentationFormat>On-screen Show (4:3)</PresentationFormat>
  <Paragraphs>297</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Constantia</vt:lpstr>
      <vt:lpstr>Wingdings 2</vt:lpstr>
      <vt:lpstr>Cambria Math</vt:lpstr>
      <vt:lpstr>Wingdings</vt:lpstr>
      <vt:lpstr>Flow</vt:lpstr>
      <vt:lpstr>Induction and recursion</vt:lpstr>
      <vt:lpstr>Chapter Summary</vt:lpstr>
      <vt:lpstr>Mathematical Induction</vt:lpstr>
      <vt:lpstr>Section Summary</vt:lpstr>
      <vt:lpstr>Climbing an  Infinite Ladder</vt:lpstr>
      <vt:lpstr>Principle of Mathematical Induction</vt:lpstr>
      <vt:lpstr>Important Points About Using Mathematical  Induction</vt:lpstr>
      <vt:lpstr>Validity of Mathematical Induction</vt:lpstr>
      <vt:lpstr>Remembering How Mathematical Induction Works</vt:lpstr>
      <vt:lpstr>Proving a Summation Formula by Mathematical Induction</vt:lpstr>
      <vt:lpstr>Conjecturing and Proving Correct a Summation Formula</vt:lpstr>
      <vt:lpstr>Proving Inequalities</vt:lpstr>
      <vt:lpstr>Proving Inequalities</vt:lpstr>
      <vt:lpstr>Proving Divisibility Results</vt:lpstr>
      <vt:lpstr>Number of Subsets of a Finite Set</vt:lpstr>
      <vt:lpstr>Number of Subsets of a Finite Set</vt:lpstr>
      <vt:lpstr>Tiling Checkerboards (self study)</vt:lpstr>
      <vt:lpstr>Tiling Checkerboards (self study)</vt:lpstr>
      <vt:lpstr>An Incorrect “Proof” by Mathematical Induction  (self study)</vt:lpstr>
      <vt:lpstr>An Incorrect “Proof” by Mathematical Induction  (self study)</vt:lpstr>
      <vt:lpstr>Guidelines:      Mathematical Induction Proofs  (self study)</vt:lpstr>
      <vt:lpstr>Strong Induction and Well-Ordering</vt:lpstr>
      <vt:lpstr>Section Summary</vt:lpstr>
      <vt:lpstr>Strong Induction</vt:lpstr>
      <vt:lpstr>Strong Induction and   the Infinite Ladder</vt:lpstr>
      <vt:lpstr>Which Form of Induction Should Be Used?</vt:lpstr>
      <vt:lpstr>Completion of the proof of the Fundamental Theorem of Arithmetic</vt:lpstr>
      <vt:lpstr>Proof using Strong Induction</vt:lpstr>
      <vt:lpstr>Proof of Same Example using Mathematical Induction</vt:lpstr>
      <vt:lpstr>Well-Ordering Property</vt:lpstr>
      <vt:lpstr>Well-Ordering Property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Hiva</cp:lastModifiedBy>
  <cp:revision>892</cp:revision>
  <dcterms:created xsi:type="dcterms:W3CDTF">2011-03-27T19:21:35Z</dcterms:created>
  <dcterms:modified xsi:type="dcterms:W3CDTF">2014-11-08T02:58:55Z</dcterms:modified>
</cp:coreProperties>
</file>