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5"/>
  </p:notesMasterIdLst>
  <p:sldIdLst>
    <p:sldId id="347" r:id="rId2"/>
    <p:sldId id="348" r:id="rId3"/>
    <p:sldId id="273" r:id="rId4"/>
    <p:sldId id="323" r:id="rId5"/>
    <p:sldId id="346" r:id="rId6"/>
    <p:sldId id="274" r:id="rId7"/>
    <p:sldId id="275" r:id="rId8"/>
    <p:sldId id="326" r:id="rId9"/>
    <p:sldId id="277" r:id="rId10"/>
    <p:sldId id="334" r:id="rId11"/>
    <p:sldId id="337" r:id="rId12"/>
    <p:sldId id="336" r:id="rId13"/>
    <p:sldId id="340" r:id="rId14"/>
    <p:sldId id="281" r:id="rId15"/>
    <p:sldId id="338" r:id="rId16"/>
    <p:sldId id="342" r:id="rId17"/>
    <p:sldId id="343" r:id="rId18"/>
    <p:sldId id="282" r:id="rId19"/>
    <p:sldId id="344" r:id="rId20"/>
    <p:sldId id="345" r:id="rId21"/>
    <p:sldId id="283" r:id="rId22"/>
    <p:sldId id="284" r:id="rId23"/>
    <p:sldId id="286" r:id="rId24"/>
  </p:sldIdLst>
  <p:sldSz cx="9144000" cy="6858000" type="screen4x3"/>
  <p:notesSz cx="6858000" cy="9144000"/>
  <p:embeddedFontLst>
    <p:embeddedFont>
      <p:font typeface="Calibri" pitchFamily="34" charset="0"/>
      <p:regular r:id="rId26"/>
      <p:bold r:id="rId27"/>
      <p:italic r:id="rId28"/>
      <p:boldItalic r:id="rId29"/>
    </p:embeddedFont>
    <p:embeddedFont>
      <p:font typeface="Constantia" pitchFamily="18" charset="0"/>
      <p:regular r:id="rId30"/>
      <p:bold r:id="rId31"/>
      <p:italic r:id="rId32"/>
      <p:boldItalic r:id="rId33"/>
    </p:embeddedFont>
    <p:embeddedFont>
      <p:font typeface="Wingdings 2" pitchFamily="18" charset="2"/>
      <p:regular r:id="rId34"/>
    </p:embeddedFont>
    <p:embeddedFont>
      <p:font typeface="Cambria Math" pitchFamily="18"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iva"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3" autoAdjust="0"/>
    <p:restoredTop sz="94690" autoAdjust="0"/>
  </p:normalViewPr>
  <p:slideViewPr>
    <p:cSldViewPr>
      <p:cViewPr varScale="1">
        <p:scale>
          <a:sx n="73" d="100"/>
          <a:sy n="73" d="100"/>
        </p:scale>
        <p:origin x="-106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14-10-30T22:53:34.296" idx="1">
    <p:pos x="2469" y="2691"/>
    <p:text>Lecture 19 - problem solving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169A27-169D-49B9-9258-3707F8200856}" type="datetimeFigureOut">
              <a:rPr lang="en-US" smtClean="0"/>
              <a:pPr/>
              <a:t>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E4B07A-395A-4969-8CBC-066CACF19A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8A6B134D-0EB3-42CB-9322-AA369738187D}"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dirty="0"/>
          </a:p>
        </p:txBody>
      </p:sp>
      <p:sp>
        <p:nvSpPr>
          <p:cNvPr id="4" name="Slide Number Placeholder 3"/>
          <p:cNvSpPr>
            <a:spLocks noGrp="1"/>
          </p:cNvSpPr>
          <p:nvPr>
            <p:ph type="sldNum" sz="quarter" idx="10"/>
          </p:nvPr>
        </p:nvSpPr>
        <p:spPr/>
        <p:txBody>
          <a:bodyPr/>
          <a:lstStyle/>
          <a:p>
            <a:fld id="{8A6B134D-0EB3-42CB-9322-AA369738187D}"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7DA584A-B4E8-48A3-8D2F-5911175431C3}" type="datetime1">
              <a:rPr lang="en-US" smtClean="0"/>
              <a:pPr/>
              <a:t>11/7/2014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F6025D-DDC0-4868-B810-7F1B7AA5638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B8E975D-0FA5-438B-9FC6-DDE2494F9F9C}"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845010-1DC1-4477-84D2-0628ECDF0E7D}"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22B113B-9BD7-4361-BF25-53D3C36E6C47}" type="datetime1">
              <a:rPr lang="en-US" smtClean="0"/>
              <a:pPr/>
              <a:t>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C615937-49E4-4A56-B3C8-2C30FE4DBF3F}" type="datetime1">
              <a:rPr lang="en-US" smtClean="0"/>
              <a:pPr/>
              <a:t>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C022E8-75EC-41C8-BC82-F453E25A83A1}" type="datetime1">
              <a:rPr lang="en-US" smtClean="0"/>
              <a:pPr/>
              <a:t>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50516C-B6C2-40CF-AA37-4B16A689B93E}"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641191-FB81-4E6E-A3B4-116D23117750}" type="datetime1">
              <a:rPr lang="en-US" smtClean="0"/>
              <a:pPr/>
              <a:t>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970A32-109E-4E21-B588-42B5AC673AF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694C5C-1648-4467-BB0D-139CDE07647D}" type="datetime1">
              <a:rPr lang="en-US" smtClean="0"/>
              <a:pPr/>
              <a:t>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93BD325-5634-4542-B491-7774AB794637}" type="datetime1">
              <a:rPr lang="en-US" smtClean="0"/>
              <a:pPr/>
              <a:t>11/7/2014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Induction and recursion</a:t>
            </a:r>
            <a:endParaRPr lang="en-US" dirty="0"/>
          </a:p>
        </p:txBody>
      </p:sp>
      <p:sp>
        <p:nvSpPr>
          <p:cNvPr id="3" name="Subtitle 2"/>
          <p:cNvSpPr>
            <a:spLocks noGrp="1"/>
          </p:cNvSpPr>
          <p:nvPr>
            <p:ph type="subTitle" idx="1"/>
          </p:nvPr>
        </p:nvSpPr>
        <p:spPr/>
        <p:txBody>
          <a:bodyPr/>
          <a:lstStyle/>
          <a:p>
            <a:r>
              <a:rPr lang="en-US" dirty="0" smtClean="0"/>
              <a:t>Chapter 5</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
        <p:nvSpPr>
          <p:cNvPr id="5" name="Slide Number Placeholder 4"/>
          <p:cNvSpPr>
            <a:spLocks noGrp="1"/>
          </p:cNvSpPr>
          <p:nvPr>
            <p:ph type="sldNum" sz="quarter" idx="12"/>
          </p:nvPr>
        </p:nvSpPr>
        <p:spPr/>
        <p:txBody>
          <a:bodyPr/>
          <a:lstStyle/>
          <a:p>
            <a:fld id="{8CD41AC4-40F7-4FE0-8905-74C6698904F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a:xfrm>
            <a:off x="457200" y="1935480"/>
            <a:ext cx="7239000" cy="4389120"/>
          </a:xfrm>
        </p:spPr>
        <p:txBody>
          <a:bodyPr>
            <a:normAutofit/>
          </a:bodyPr>
          <a:lstStyle/>
          <a:p>
            <a:r>
              <a:rPr lang="en-US" dirty="0" smtClean="0"/>
              <a:t>Mathematical Induction - Sec 5.1</a:t>
            </a:r>
          </a:p>
          <a:p>
            <a:r>
              <a:rPr lang="en-US" dirty="0" smtClean="0"/>
              <a:t>Strong Induction and Well-Ordering - Sec 5.2</a:t>
            </a:r>
          </a:p>
          <a:p>
            <a:pPr>
              <a:buNone/>
            </a:pPr>
            <a:r>
              <a:rPr lang="en-US" dirty="0" smtClean="0"/>
              <a:t> Lecture 18</a:t>
            </a:r>
          </a:p>
          <a:p>
            <a:endParaRPr lang="en-US" dirty="0" smtClean="0"/>
          </a:p>
          <a:p>
            <a:r>
              <a:rPr lang="en-US" dirty="0" smtClean="0">
                <a:solidFill>
                  <a:srgbClr val="FF0000"/>
                </a:solidFill>
              </a:rPr>
              <a:t>Recursive Definitions and Structural Induction – Sec 5.3 – Lecture </a:t>
            </a:r>
            <a:r>
              <a:rPr lang="en-US" dirty="0" smtClean="0">
                <a:solidFill>
                  <a:srgbClr val="FF0000"/>
                </a:solidFill>
              </a:rPr>
              <a:t>20, 21 </a:t>
            </a:r>
            <a:r>
              <a:rPr lang="en-US" dirty="0" smtClean="0">
                <a:solidFill>
                  <a:srgbClr val="FF0000"/>
                </a:solidFill>
              </a:rPr>
              <a:t>- (This Slide)</a:t>
            </a:r>
            <a:endParaRPr lang="en-US" dirty="0" smtClean="0"/>
          </a:p>
          <a:p>
            <a:pPr>
              <a:buNone/>
            </a:pPr>
            <a:endParaRPr lang="en-US" dirty="0" smtClean="0">
              <a:solidFill>
                <a:srgbClr val="FF0000"/>
              </a:solidFill>
            </a:endParaRPr>
          </a:p>
          <a:p>
            <a:r>
              <a:rPr lang="en-US" dirty="0" smtClean="0"/>
              <a:t>Recursive Algorithms – Sec 5.4 – </a:t>
            </a:r>
            <a:r>
              <a:rPr lang="en-US" smtClean="0"/>
              <a:t>Lecture </a:t>
            </a:r>
            <a:r>
              <a:rPr lang="en-US" smtClean="0"/>
              <a:t>22</a:t>
            </a: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Recursive Definitions and Structural Induction</a:t>
            </a:r>
            <a:endParaRPr lang="en-US" dirty="0"/>
          </a:p>
        </p:txBody>
      </p:sp>
      <p:sp>
        <p:nvSpPr>
          <p:cNvPr id="3" name="Subtitle 2"/>
          <p:cNvSpPr>
            <a:spLocks noGrp="1"/>
          </p:cNvSpPr>
          <p:nvPr>
            <p:ph type="subTitle" idx="1"/>
          </p:nvPr>
        </p:nvSpPr>
        <p:spPr/>
        <p:txBody>
          <a:bodyPr/>
          <a:lstStyle/>
          <a:p>
            <a:r>
              <a:rPr lang="en-US" smtClean="0"/>
              <a:t>Section 5.3</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a:xfrm>
            <a:off x="1066800" y="2895600"/>
            <a:ext cx="6934200" cy="1950720"/>
          </a:xfrm>
        </p:spPr>
        <p:txBody>
          <a:bodyPr>
            <a:normAutofit/>
          </a:bodyPr>
          <a:lstStyle/>
          <a:p>
            <a:r>
              <a:rPr lang="en-US" dirty="0" smtClean="0"/>
              <a:t>Recursively Defined Functions</a:t>
            </a:r>
          </a:p>
          <a:p>
            <a:r>
              <a:rPr lang="en-US" dirty="0" smtClean="0"/>
              <a:t>Recursively Defined Sets and Structures</a:t>
            </a:r>
          </a:p>
          <a:p>
            <a:r>
              <a:rPr lang="en-US" dirty="0" smtClean="0"/>
              <a:t>Structural Induction</a:t>
            </a:r>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Math induction vs. Structural induction</a:t>
            </a:r>
            <a:endParaRPr lang="en-US" sz="3600" dirty="0"/>
          </a:p>
        </p:txBody>
      </p:sp>
      <p:sp>
        <p:nvSpPr>
          <p:cNvPr id="3" name="Content Placeholder 2"/>
          <p:cNvSpPr>
            <a:spLocks noGrp="1"/>
          </p:cNvSpPr>
          <p:nvPr>
            <p:ph idx="1"/>
          </p:nvPr>
        </p:nvSpPr>
        <p:spPr>
          <a:xfrm>
            <a:off x="381000" y="2438400"/>
            <a:ext cx="8229600" cy="3855720"/>
          </a:xfrm>
        </p:spPr>
        <p:txBody>
          <a:bodyPr/>
          <a:lstStyle/>
          <a:p>
            <a:pPr>
              <a:buNone/>
            </a:pPr>
            <a:r>
              <a:rPr lang="en-US" dirty="0" smtClean="0"/>
              <a:t>	    Math </a:t>
            </a:r>
            <a:r>
              <a:rPr lang="en-US" dirty="0" err="1" smtClean="0"/>
              <a:t>ind</a:t>
            </a:r>
            <a:r>
              <a:rPr lang="en-US" dirty="0" smtClean="0"/>
              <a:t>.</a:t>
            </a:r>
          </a:p>
          <a:p>
            <a:pPr marL="1154430" lvl="2" indent="-514350">
              <a:buFont typeface="+mj-lt"/>
              <a:buAutoNum type="arabicPeriod"/>
            </a:pPr>
            <a:r>
              <a:rPr lang="en-US" dirty="0" smtClean="0">
                <a:sym typeface="Symbol"/>
              </a:rPr>
              <a:t> </a:t>
            </a:r>
            <a:r>
              <a:rPr lang="en-US" dirty="0" err="1" smtClean="0">
                <a:sym typeface="Symbol"/>
              </a:rPr>
              <a:t>nS</a:t>
            </a:r>
            <a:r>
              <a:rPr lang="en-US" dirty="0" smtClean="0">
                <a:sym typeface="Symbol"/>
              </a:rPr>
              <a:t>, P(n)</a:t>
            </a:r>
          </a:p>
          <a:p>
            <a:pPr marL="1154430" lvl="2" indent="-514350">
              <a:buFont typeface="+mj-lt"/>
              <a:buAutoNum type="arabicPeriod"/>
            </a:pPr>
            <a:r>
              <a:rPr lang="en-US" dirty="0" smtClean="0">
                <a:sym typeface="Symbol"/>
              </a:rPr>
              <a:t>|S| =|N|</a:t>
            </a:r>
          </a:p>
          <a:p>
            <a:pPr marL="1154430" lvl="2" indent="-514350">
              <a:buFont typeface="+mj-lt"/>
              <a:buAutoNum type="arabicPeriod"/>
            </a:pPr>
            <a:r>
              <a:rPr lang="en-US" dirty="0" smtClean="0">
                <a:sym typeface="Symbol"/>
              </a:rPr>
              <a:t>S is well-ordered</a:t>
            </a:r>
          </a:p>
          <a:p>
            <a:pPr marL="1154430" lvl="2" indent="-514350">
              <a:buNone/>
            </a:pPr>
            <a:endParaRPr lang="en-US" dirty="0" smtClean="0">
              <a:sym typeface="Symbol"/>
            </a:endParaRPr>
          </a:p>
          <a:p>
            <a:pPr marL="1154430" lvl="2" indent="-514350">
              <a:buNone/>
            </a:pPr>
            <a:r>
              <a:rPr lang="en-US" sz="2400" dirty="0" smtClean="0">
                <a:sym typeface="Symbol"/>
              </a:rPr>
              <a:t>Structural </a:t>
            </a:r>
            <a:r>
              <a:rPr lang="en-US" sz="2400" dirty="0" err="1" smtClean="0">
                <a:sym typeface="Symbol"/>
              </a:rPr>
              <a:t>ind</a:t>
            </a:r>
            <a:r>
              <a:rPr lang="en-US" sz="2400" dirty="0" smtClean="0">
                <a:sym typeface="Symbol"/>
              </a:rPr>
              <a:t>.</a:t>
            </a:r>
            <a:endParaRPr lang="en-US" dirty="0" smtClean="0">
              <a:sym typeface="Symbol"/>
            </a:endParaRPr>
          </a:p>
          <a:p>
            <a:pPr marL="1154430" lvl="2" indent="-514350">
              <a:buFont typeface="+mj-lt"/>
              <a:buAutoNum type="arabicPeriod"/>
            </a:pPr>
            <a:r>
              <a:rPr lang="en-US" dirty="0" smtClean="0">
                <a:sym typeface="Symbol"/>
              </a:rPr>
              <a:t> </a:t>
            </a:r>
            <a:r>
              <a:rPr lang="en-US" dirty="0" err="1" smtClean="0">
                <a:sym typeface="Symbol"/>
              </a:rPr>
              <a:t>nS</a:t>
            </a:r>
            <a:r>
              <a:rPr lang="en-US" dirty="0" smtClean="0">
                <a:sym typeface="Symbol"/>
              </a:rPr>
              <a:t>, P(n)</a:t>
            </a:r>
          </a:p>
          <a:p>
            <a:pPr marL="1154430" lvl="2" indent="-514350">
              <a:buFont typeface="+mj-lt"/>
              <a:buAutoNum type="arabicPeriod"/>
            </a:pPr>
            <a:r>
              <a:rPr lang="en-US" dirty="0" smtClean="0">
                <a:sym typeface="Symbol"/>
              </a:rPr>
              <a:t>|S| =|N|</a:t>
            </a:r>
          </a:p>
          <a:p>
            <a:pPr marL="1154430" lvl="2" indent="-514350">
              <a:buFont typeface="+mj-lt"/>
              <a:buAutoNum type="arabicPeriod"/>
            </a:pPr>
            <a:r>
              <a:rPr lang="en-US" dirty="0" smtClean="0">
                <a:sym typeface="Symbol"/>
              </a:rPr>
              <a:t>S is build recursively</a:t>
            </a:r>
          </a:p>
          <a:p>
            <a:pPr marL="1154430" lvl="2"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Recursively Defined Functions</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b="1" dirty="0" smtClean="0"/>
              <a:t>Definition</a:t>
            </a:r>
            <a:r>
              <a:rPr lang="en-US" dirty="0" smtClean="0"/>
              <a:t>:  A </a:t>
            </a:r>
            <a:r>
              <a:rPr lang="en-US" i="1" dirty="0" smtClean="0"/>
              <a:t>recursive</a:t>
            </a:r>
            <a:r>
              <a:rPr lang="en-US" dirty="0" smtClean="0"/>
              <a:t> or </a:t>
            </a:r>
            <a:r>
              <a:rPr lang="en-US" i="1" dirty="0" smtClean="0"/>
              <a:t>inductive definition  </a:t>
            </a:r>
            <a:r>
              <a:rPr lang="en-US" dirty="0" smtClean="0"/>
              <a:t>of a function consists of two steps.</a:t>
            </a:r>
          </a:p>
          <a:p>
            <a:pPr lvl="1"/>
            <a:r>
              <a:rPr lang="en-US" b="1" dirty="0" smtClean="0">
                <a:solidFill>
                  <a:srgbClr val="FF0000"/>
                </a:solidFill>
              </a:rPr>
              <a:t>BASIS STEP</a:t>
            </a:r>
            <a:r>
              <a:rPr lang="en-US" dirty="0" smtClean="0"/>
              <a:t>: Specify the value of the function at </a:t>
            </a:r>
            <a:r>
              <a:rPr lang="en-US" dirty="0" smtClean="0">
                <a:solidFill>
                  <a:schemeClr val="accent1"/>
                </a:solidFill>
              </a:rPr>
              <a:t>zero</a:t>
            </a:r>
            <a:r>
              <a:rPr lang="en-US" dirty="0" smtClean="0"/>
              <a:t>.</a:t>
            </a:r>
          </a:p>
          <a:p>
            <a:pPr lvl="1"/>
            <a:r>
              <a:rPr lang="en-US" b="1" dirty="0" smtClean="0">
                <a:solidFill>
                  <a:srgbClr val="FF0000"/>
                </a:solidFill>
              </a:rPr>
              <a:t>RECURSIVE STEP</a:t>
            </a:r>
            <a:r>
              <a:rPr lang="en-US" dirty="0" smtClean="0"/>
              <a:t>: Give a rule for finding its value at an integer from its values at smaller integers.</a:t>
            </a:r>
          </a:p>
          <a:p>
            <a:r>
              <a:rPr lang="en-US" dirty="0" smtClean="0"/>
              <a:t>A function </a:t>
            </a:r>
            <a:r>
              <a:rPr lang="en-US" i="1" dirty="0" smtClean="0"/>
              <a:t>f</a:t>
            </a:r>
            <a:r>
              <a:rPr lang="en-US" dirty="0" smtClean="0"/>
              <a:t>(</a:t>
            </a:r>
            <a:r>
              <a:rPr lang="en-US" i="1" dirty="0" smtClean="0"/>
              <a:t>n</a:t>
            </a:r>
            <a:r>
              <a:rPr lang="en-US" dirty="0" smtClean="0"/>
              <a:t>)  is the same as a sequence </a:t>
            </a:r>
            <a:r>
              <a:rPr lang="en-US" i="1" dirty="0" smtClean="0"/>
              <a:t>a</a:t>
            </a:r>
            <a:r>
              <a:rPr lang="en-US" baseline="-25000" dirty="0" smtClean="0">
                <a:latin typeface="Cambria Math" pitchFamily="18" charset="0"/>
                <a:ea typeface="Cambria Math" pitchFamily="18" charset="0"/>
              </a:rPr>
              <a:t>0</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t>, … , where </a:t>
            </a:r>
            <a:r>
              <a:rPr lang="en-US" i="1" dirty="0" err="1" smtClean="0"/>
              <a:t>a</a:t>
            </a:r>
            <a:r>
              <a:rPr lang="en-US" i="1" baseline="-25000" dirty="0" err="1" smtClean="0"/>
              <a:t>i</a:t>
            </a:r>
            <a:r>
              <a:rPr lang="en-US" dirty="0" smtClean="0"/>
              <a:t>, where </a:t>
            </a:r>
            <a:r>
              <a:rPr lang="en-US" i="1" dirty="0" smtClean="0"/>
              <a:t>f</a:t>
            </a:r>
            <a:r>
              <a:rPr lang="en-US" dirty="0" smtClean="0"/>
              <a:t>(</a:t>
            </a:r>
            <a:r>
              <a:rPr lang="en-US" i="1" dirty="0" err="1" smtClean="0"/>
              <a:t>i</a:t>
            </a:r>
            <a:r>
              <a:rPr lang="en-US" dirty="0" smtClean="0"/>
              <a:t>) = </a:t>
            </a:r>
            <a:r>
              <a:rPr lang="en-US" i="1" dirty="0" err="1" smtClean="0"/>
              <a:t>a</a:t>
            </a:r>
            <a:r>
              <a:rPr lang="en-US" i="1" baseline="-25000" dirty="0" err="1" smtClean="0"/>
              <a:t>i</a:t>
            </a:r>
            <a:r>
              <a:rPr lang="en-US" dirty="0" smtClean="0"/>
              <a:t>. This was done using recurrence relations in Section </a:t>
            </a:r>
            <a:r>
              <a:rPr lang="en-US" dirty="0" smtClean="0">
                <a:latin typeface="Cambria Math" pitchFamily="18" charset="0"/>
                <a:ea typeface="Cambria Math" pitchFamily="18" charset="0"/>
              </a:rPr>
              <a:t>2.4</a:t>
            </a:r>
            <a:r>
              <a:rPr lang="en-US" dirty="0" smtClean="0"/>
              <a:t>.</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Recursively Defined Functions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Suppose </a:t>
            </a:r>
            <a:r>
              <a:rPr lang="en-US" i="1" dirty="0" smtClean="0"/>
              <a:t>f </a:t>
            </a:r>
            <a:r>
              <a:rPr lang="en-US" dirty="0" smtClean="0"/>
              <a:t>is defined by:</a:t>
            </a:r>
          </a:p>
          <a:p>
            <a:pPr>
              <a:buNone/>
            </a:pPr>
            <a:r>
              <a:rPr lang="en-US" i="1" dirty="0" smtClean="0"/>
              <a:t>         f</a:t>
            </a:r>
            <a:r>
              <a:rPr lang="en-US" dirty="0" smtClean="0"/>
              <a:t>(</a:t>
            </a:r>
            <a:r>
              <a:rPr lang="en-US" dirty="0" smtClean="0">
                <a:latin typeface="Cambria Math" pitchFamily="18" charset="0"/>
                <a:ea typeface="Cambria Math" pitchFamily="18" charset="0"/>
              </a:rPr>
              <a:t>0</a:t>
            </a:r>
            <a:r>
              <a:rPr lang="en-US" dirty="0" smtClean="0"/>
              <a:t>)</a:t>
            </a:r>
            <a:r>
              <a:rPr lang="en-US" i="1" dirty="0" smtClean="0"/>
              <a:t> = </a:t>
            </a:r>
            <a:r>
              <a:rPr lang="en-US" dirty="0" smtClean="0">
                <a:latin typeface="Cambria Math" pitchFamily="18" charset="0"/>
                <a:ea typeface="Cambria Math" pitchFamily="18" charset="0"/>
              </a:rPr>
              <a:t>3,</a:t>
            </a:r>
          </a:p>
          <a:p>
            <a:pPr>
              <a:buNone/>
            </a:pPr>
            <a:r>
              <a:rPr lang="en-US" i="1" dirty="0" smtClean="0"/>
              <a:t>         f(n + </a:t>
            </a:r>
            <a:r>
              <a:rPr lang="en-US" dirty="0" smtClean="0">
                <a:latin typeface="Cambria Math" pitchFamily="18" charset="0"/>
                <a:ea typeface="Cambria Math" pitchFamily="18" charset="0"/>
              </a:rPr>
              <a:t>1</a:t>
            </a:r>
            <a:r>
              <a:rPr lang="en-US" dirty="0" smtClean="0"/>
              <a:t>)</a:t>
            </a:r>
            <a:r>
              <a:rPr lang="en-US" i="1" dirty="0" smtClean="0"/>
              <a:t> = </a:t>
            </a:r>
            <a:r>
              <a:rPr lang="en-US" dirty="0" smtClean="0">
                <a:latin typeface="Cambria Math" pitchFamily="18" charset="0"/>
                <a:ea typeface="Cambria Math" pitchFamily="18" charset="0"/>
              </a:rPr>
              <a:t>2</a:t>
            </a:r>
            <a:r>
              <a:rPr lang="en-US" i="1" dirty="0" smtClean="0"/>
              <a:t>f</a:t>
            </a:r>
            <a:r>
              <a:rPr lang="en-US" dirty="0" smtClean="0"/>
              <a:t>(</a:t>
            </a:r>
            <a:r>
              <a:rPr lang="en-US" i="1" dirty="0" smtClean="0"/>
              <a:t>n</a:t>
            </a:r>
            <a:r>
              <a:rPr lang="en-US" dirty="0" smtClean="0"/>
              <a:t>)</a:t>
            </a:r>
            <a:r>
              <a:rPr lang="en-US" i="1" dirty="0" smtClean="0"/>
              <a:t> + </a:t>
            </a:r>
            <a:r>
              <a:rPr lang="en-US" dirty="0" smtClean="0">
                <a:latin typeface="Cambria Math" pitchFamily="18" charset="0"/>
                <a:ea typeface="Cambria Math" pitchFamily="18" charset="0"/>
              </a:rPr>
              <a:t>3</a:t>
            </a:r>
          </a:p>
          <a:p>
            <a:pPr>
              <a:buNone/>
            </a:pPr>
            <a:r>
              <a:rPr lang="en-US" dirty="0" smtClean="0"/>
              <a:t>    Find </a:t>
            </a:r>
            <a:r>
              <a:rPr lang="en-US" i="1" dirty="0" smtClean="0"/>
              <a:t>f</a:t>
            </a:r>
            <a:r>
              <a:rPr lang="en-US" dirty="0" smtClean="0"/>
              <a:t>(</a:t>
            </a:r>
            <a:r>
              <a:rPr lang="en-US" dirty="0" smtClean="0">
                <a:latin typeface="Cambria Math" pitchFamily="18" charset="0"/>
                <a:ea typeface="Cambria Math" pitchFamily="18" charset="0"/>
              </a:rPr>
              <a:t>1</a:t>
            </a:r>
            <a:r>
              <a:rPr lang="en-US" dirty="0" smtClean="0"/>
              <a:t>), </a:t>
            </a:r>
            <a:r>
              <a:rPr lang="en-US" i="1" dirty="0" smtClean="0"/>
              <a:t>f</a:t>
            </a:r>
            <a:r>
              <a:rPr lang="en-US" dirty="0" smtClean="0"/>
              <a:t>(</a:t>
            </a:r>
            <a:r>
              <a:rPr lang="en-US" dirty="0" smtClean="0">
                <a:latin typeface="Cambria Math" pitchFamily="18" charset="0"/>
                <a:ea typeface="Cambria Math" pitchFamily="18" charset="0"/>
              </a:rPr>
              <a:t>2</a:t>
            </a:r>
            <a:r>
              <a:rPr lang="en-US" dirty="0" smtClean="0"/>
              <a:t>), </a:t>
            </a:r>
            <a:r>
              <a:rPr lang="en-US" i="1" dirty="0" smtClean="0"/>
              <a:t>f</a:t>
            </a:r>
            <a:r>
              <a:rPr lang="en-US" dirty="0" smtClean="0"/>
              <a:t>(</a:t>
            </a:r>
            <a:r>
              <a:rPr lang="en-US" dirty="0" smtClean="0">
                <a:latin typeface="Cambria Math" pitchFamily="18" charset="0"/>
                <a:ea typeface="Cambria Math" pitchFamily="18" charset="0"/>
              </a:rPr>
              <a:t>3</a:t>
            </a:r>
            <a:r>
              <a:rPr lang="en-US" dirty="0" smtClean="0"/>
              <a:t>), </a:t>
            </a:r>
            <a:r>
              <a:rPr lang="en-US" i="1" dirty="0" smtClean="0"/>
              <a:t>f</a:t>
            </a:r>
            <a:r>
              <a:rPr lang="en-US" dirty="0" smtClean="0"/>
              <a:t>(</a:t>
            </a:r>
            <a:r>
              <a:rPr lang="en-US" dirty="0" smtClean="0">
                <a:latin typeface="Cambria Math" pitchFamily="18" charset="0"/>
                <a:ea typeface="Cambria Math" pitchFamily="18" charset="0"/>
              </a:rPr>
              <a:t>4</a:t>
            </a:r>
            <a:r>
              <a:rPr lang="en-US" dirty="0" smtClean="0"/>
              <a:t>)</a:t>
            </a:r>
          </a:p>
          <a:p>
            <a:pPr>
              <a:buNone/>
            </a:pPr>
            <a:r>
              <a:rPr lang="en-US" dirty="0" smtClean="0"/>
              <a:t>    </a:t>
            </a:r>
            <a:r>
              <a:rPr lang="en-US" b="1" dirty="0" smtClean="0"/>
              <a:t>Solution</a:t>
            </a:r>
            <a:r>
              <a:rPr lang="en-US" dirty="0" smtClean="0"/>
              <a:t>:</a:t>
            </a:r>
          </a:p>
          <a:p>
            <a:pPr lvl="2"/>
            <a:r>
              <a:rPr lang="en-US" i="1" dirty="0" smtClean="0"/>
              <a:t>f</a:t>
            </a:r>
            <a:r>
              <a:rPr lang="en-US" dirty="0" smtClean="0"/>
              <a:t>(</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2</a:t>
            </a:r>
            <a:r>
              <a:rPr lang="en-US" i="1" dirty="0" smtClean="0"/>
              <a:t>f</a:t>
            </a:r>
            <a:r>
              <a:rPr lang="en-US" dirty="0" smtClean="0"/>
              <a:t>(</a:t>
            </a:r>
            <a:r>
              <a:rPr lang="en-US" dirty="0" smtClean="0">
                <a:latin typeface="Cambria Math" pitchFamily="18" charset="0"/>
                <a:ea typeface="Cambria Math" pitchFamily="18" charset="0"/>
              </a:rPr>
              <a:t>0</a:t>
            </a:r>
            <a:r>
              <a:rPr lang="en-US" dirty="0" smtClean="0"/>
              <a:t>)</a:t>
            </a:r>
            <a:r>
              <a:rPr lang="en-US" i="1" dirty="0" smtClean="0"/>
              <a:t> + </a:t>
            </a:r>
            <a:r>
              <a:rPr lang="en-US" dirty="0" smtClean="0">
                <a:latin typeface="Cambria Math" pitchFamily="18" charset="0"/>
                <a:ea typeface="Cambria Math" pitchFamily="18" charset="0"/>
              </a:rPr>
              <a:t>3 = 2</a:t>
            </a:r>
            <a:r>
              <a:rPr lang="en-US" dirty="0" smtClean="0">
                <a:latin typeface="Cambria Math"/>
                <a:ea typeface="Cambria Math"/>
              </a:rPr>
              <a:t>∙3 + 3 = 9</a:t>
            </a:r>
          </a:p>
          <a:p>
            <a:pPr lvl="2"/>
            <a:r>
              <a:rPr lang="en-US" i="1" dirty="0" smtClean="0"/>
              <a:t>f</a:t>
            </a:r>
            <a:r>
              <a:rPr lang="en-US" dirty="0" smtClean="0"/>
              <a:t>(</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2</a:t>
            </a:r>
            <a:r>
              <a:rPr lang="en-US" i="1" dirty="0" smtClean="0"/>
              <a:t>f</a:t>
            </a:r>
            <a:r>
              <a:rPr lang="en-US" dirty="0" smtClean="0"/>
              <a:t>(</a:t>
            </a:r>
            <a:r>
              <a:rPr lang="en-US" dirty="0" smtClean="0">
                <a:latin typeface="Cambria Math" pitchFamily="18" charset="0"/>
                <a:ea typeface="Cambria Math" pitchFamily="18" charset="0"/>
              </a:rPr>
              <a:t>1</a:t>
            </a:r>
            <a:r>
              <a:rPr lang="en-US" dirty="0" smtClean="0">
                <a:ea typeface="Cambria Math" pitchFamily="18" charset="0"/>
              </a:rPr>
              <a:t>)</a:t>
            </a:r>
            <a:r>
              <a:rPr lang="en-US" i="1" dirty="0" smtClean="0"/>
              <a:t>+ </a:t>
            </a:r>
            <a:r>
              <a:rPr lang="en-US" dirty="0" smtClean="0">
                <a:latin typeface="Cambria Math" pitchFamily="18" charset="0"/>
                <a:ea typeface="Cambria Math" pitchFamily="18" charset="0"/>
              </a:rPr>
              <a:t>3 = 2</a:t>
            </a:r>
            <a:r>
              <a:rPr lang="en-US" dirty="0" smtClean="0">
                <a:latin typeface="Cambria Math"/>
                <a:ea typeface="Cambria Math"/>
              </a:rPr>
              <a:t>∙9 + 3 = 21</a:t>
            </a:r>
          </a:p>
          <a:p>
            <a:pPr lvl="2"/>
            <a:r>
              <a:rPr lang="en-US" i="1" dirty="0" smtClean="0"/>
              <a:t>f</a:t>
            </a:r>
            <a:r>
              <a:rPr lang="en-US" dirty="0" smtClean="0"/>
              <a:t>(</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2</a:t>
            </a:r>
            <a:r>
              <a:rPr lang="en-US" i="1" dirty="0" smtClean="0"/>
              <a:t>f</a:t>
            </a:r>
            <a:r>
              <a:rPr lang="en-US" dirty="0" smtClean="0"/>
              <a:t>(</a:t>
            </a:r>
            <a:r>
              <a:rPr lang="en-US" dirty="0" smtClean="0">
                <a:latin typeface="Cambria Math" pitchFamily="18" charset="0"/>
                <a:ea typeface="Cambria Math" pitchFamily="18" charset="0"/>
              </a:rPr>
              <a:t>2</a:t>
            </a:r>
            <a:r>
              <a:rPr lang="en-US" dirty="0" smtClean="0"/>
              <a:t>)</a:t>
            </a:r>
            <a:r>
              <a:rPr lang="en-US" i="1" dirty="0" smtClean="0"/>
              <a:t> + </a:t>
            </a:r>
            <a:r>
              <a:rPr lang="en-US" dirty="0" smtClean="0">
                <a:latin typeface="Cambria Math" pitchFamily="18" charset="0"/>
                <a:ea typeface="Cambria Math" pitchFamily="18" charset="0"/>
              </a:rPr>
              <a:t>3 = 2</a:t>
            </a:r>
            <a:r>
              <a:rPr lang="en-US" dirty="0" smtClean="0">
                <a:latin typeface="Cambria Math"/>
                <a:ea typeface="Cambria Math"/>
              </a:rPr>
              <a:t>∙21 + 3 = 45</a:t>
            </a:r>
          </a:p>
          <a:p>
            <a:pPr lvl="2"/>
            <a:r>
              <a:rPr lang="en-US" i="1" dirty="0" smtClean="0"/>
              <a:t>f</a:t>
            </a:r>
            <a:r>
              <a:rPr lang="en-US" dirty="0" smtClean="0"/>
              <a:t>(</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2</a:t>
            </a:r>
            <a:r>
              <a:rPr lang="en-US" i="1" dirty="0" smtClean="0"/>
              <a:t>f</a:t>
            </a:r>
            <a:r>
              <a:rPr lang="en-US" dirty="0" smtClean="0"/>
              <a:t>(</a:t>
            </a:r>
            <a:r>
              <a:rPr lang="en-US" dirty="0" smtClean="0">
                <a:latin typeface="Cambria Math" pitchFamily="18" charset="0"/>
                <a:ea typeface="Cambria Math" pitchFamily="18" charset="0"/>
              </a:rPr>
              <a:t>3</a:t>
            </a:r>
            <a:r>
              <a:rPr lang="en-US" dirty="0" smtClean="0"/>
              <a:t>)</a:t>
            </a:r>
            <a:r>
              <a:rPr lang="en-US" i="1" dirty="0" smtClean="0"/>
              <a:t> + </a:t>
            </a:r>
            <a:r>
              <a:rPr lang="en-US" dirty="0" smtClean="0">
                <a:latin typeface="Cambria Math" pitchFamily="18" charset="0"/>
                <a:ea typeface="Cambria Math" pitchFamily="18" charset="0"/>
              </a:rPr>
              <a:t>3 = 2</a:t>
            </a:r>
            <a:r>
              <a:rPr lang="en-US" dirty="0" smtClean="0">
                <a:latin typeface="Cambria Math"/>
                <a:ea typeface="Cambria Math"/>
              </a:rPr>
              <a:t>∙45 + 3 = 93</a:t>
            </a:r>
          </a:p>
          <a:p>
            <a:pPr lvl="2">
              <a:buNone/>
            </a:pPr>
            <a:endParaRPr lang="en-US" dirty="0" smtClean="0">
              <a:latin typeface="Cambria Math"/>
              <a:ea typeface="Cambria Math"/>
            </a:endParaRPr>
          </a:p>
          <a:p>
            <a:pPr>
              <a:buNone/>
            </a:pPr>
            <a:r>
              <a:rPr lang="en-US" b="1" dirty="0" smtClean="0"/>
              <a:t>   Example:  </a:t>
            </a:r>
            <a:r>
              <a:rPr lang="en-US" dirty="0" smtClean="0"/>
              <a:t>Give a recursive definition of the factorial function </a:t>
            </a:r>
            <a:r>
              <a:rPr lang="en-US" i="1" dirty="0" smtClean="0"/>
              <a:t>n</a:t>
            </a:r>
            <a:r>
              <a:rPr lang="en-US" dirty="0" smtClean="0"/>
              <a:t>!:</a:t>
            </a:r>
          </a:p>
          <a:p>
            <a:pPr>
              <a:buNone/>
            </a:pPr>
            <a:r>
              <a:rPr lang="en-US" b="1" dirty="0" smtClean="0"/>
              <a:t>   Solution</a:t>
            </a:r>
            <a:r>
              <a:rPr lang="en-US" dirty="0" smtClean="0"/>
              <a:t>:</a:t>
            </a:r>
          </a:p>
          <a:p>
            <a:pPr marL="971550" lvl="1" indent="-514350">
              <a:buNone/>
            </a:pPr>
            <a:r>
              <a:rPr lang="en-US" i="1" dirty="0" smtClean="0"/>
              <a:t>f</a:t>
            </a:r>
            <a:r>
              <a:rPr lang="en-US" dirty="0" smtClean="0"/>
              <a:t>(</a:t>
            </a:r>
            <a:r>
              <a:rPr lang="en-US" dirty="0" smtClean="0">
                <a:latin typeface="Cambria Math" pitchFamily="18" charset="0"/>
                <a:ea typeface="Cambria Math" pitchFamily="18" charset="0"/>
              </a:rPr>
              <a:t>0</a:t>
            </a:r>
            <a:r>
              <a:rPr lang="en-US" dirty="0" smtClean="0"/>
              <a:t>)</a:t>
            </a:r>
            <a:r>
              <a:rPr lang="en-US" i="1" dirty="0" smtClean="0"/>
              <a:t> = </a:t>
            </a:r>
            <a:r>
              <a:rPr lang="en-US" dirty="0" smtClean="0">
                <a:latin typeface="Cambria Math" pitchFamily="18" charset="0"/>
                <a:ea typeface="Cambria Math" pitchFamily="18" charset="0"/>
              </a:rPr>
              <a:t>1</a:t>
            </a:r>
          </a:p>
          <a:p>
            <a:pPr marL="971550" lvl="1" indent="-514350">
              <a:buNone/>
            </a:pPr>
            <a:r>
              <a:rPr lang="en-US" i="1" dirty="0" smtClean="0"/>
              <a:t>f</a:t>
            </a:r>
            <a:r>
              <a:rPr lang="en-US" dirty="0" smtClean="0"/>
              <a:t>(</a:t>
            </a:r>
            <a:r>
              <a:rPr lang="en-US" i="1" dirty="0" smtClean="0"/>
              <a:t>n + </a:t>
            </a:r>
            <a:r>
              <a:rPr lang="en-US" dirty="0" smtClean="0">
                <a:latin typeface="Cambria Math" pitchFamily="18" charset="0"/>
                <a:ea typeface="Cambria Math" pitchFamily="18" charset="0"/>
              </a:rPr>
              <a:t>1</a:t>
            </a:r>
            <a:r>
              <a:rPr lang="en-US" dirty="0" smtClean="0"/>
              <a:t>)</a:t>
            </a:r>
            <a:r>
              <a:rPr lang="en-US" i="1" dirty="0" smtClean="0"/>
              <a:t> = </a:t>
            </a:r>
            <a:r>
              <a:rPr lang="en-US" dirty="0" smtClean="0"/>
              <a:t>(</a:t>
            </a:r>
            <a:r>
              <a:rPr lang="en-US" i="1" dirty="0" smtClean="0"/>
              <a:t>n + </a:t>
            </a:r>
            <a:r>
              <a:rPr lang="en-US" dirty="0" smtClean="0">
                <a:latin typeface="Cambria Math" pitchFamily="18" charset="0"/>
                <a:ea typeface="Cambria Math" pitchFamily="18" charset="0"/>
              </a:rPr>
              <a:t>1</a:t>
            </a:r>
            <a:r>
              <a:rPr lang="en-US" dirty="0" smtClean="0"/>
              <a:t>)</a:t>
            </a:r>
            <a:r>
              <a:rPr lang="en-US" dirty="0" smtClean="0">
                <a:latin typeface="Cambria Math"/>
                <a:ea typeface="Cambria Math"/>
              </a:rPr>
              <a:t>∙</a:t>
            </a:r>
            <a:r>
              <a:rPr lang="en-US" i="1" dirty="0" smtClean="0"/>
              <a:t> f</a:t>
            </a:r>
            <a:r>
              <a:rPr lang="en-US" dirty="0" smtClean="0"/>
              <a:t>(</a:t>
            </a:r>
            <a:r>
              <a:rPr lang="en-US" i="1" dirty="0" smtClean="0"/>
              <a:t>n</a:t>
            </a:r>
            <a:r>
              <a:rPr lang="en-US" dirty="0" smtClean="0"/>
              <a:t>)</a:t>
            </a:r>
          </a:p>
          <a:p>
            <a:pPr lvl="2">
              <a:buNone/>
            </a:pPr>
            <a:endParaRPr lang="en-US" dirty="0" smtClean="0">
              <a:latin typeface="Cambria Math"/>
              <a:ea typeface="Cambria Math"/>
            </a:endParaRPr>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Recursively Defined Functions</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Give a recursive definition of:</a:t>
            </a:r>
          </a:p>
          <a:p>
            <a:endParaRPr lang="en-US" dirty="0" smtClean="0"/>
          </a:p>
          <a:p>
            <a:endParaRPr lang="en-US" dirty="0" smtClean="0"/>
          </a:p>
          <a:p>
            <a:pPr>
              <a:buNone/>
            </a:pPr>
            <a:r>
              <a:rPr lang="en-US" b="1" dirty="0" smtClean="0"/>
              <a:t>   Solution</a:t>
            </a:r>
            <a:r>
              <a:rPr lang="en-US" dirty="0" smtClean="0"/>
              <a:t>: The first part of the definition is</a:t>
            </a:r>
          </a:p>
          <a:p>
            <a:pPr>
              <a:buNone/>
            </a:pPr>
            <a:endParaRPr lang="en-US" dirty="0" smtClean="0"/>
          </a:p>
          <a:p>
            <a:pPr>
              <a:buNone/>
            </a:pPr>
            <a:endParaRPr lang="en-US" dirty="0" smtClean="0"/>
          </a:p>
          <a:p>
            <a:pPr>
              <a:buNone/>
            </a:pPr>
            <a:r>
              <a:rPr lang="en-US" dirty="0" smtClean="0"/>
              <a:t>   The second part is</a:t>
            </a:r>
            <a:endParaRPr lang="en-US" dirty="0"/>
          </a:p>
        </p:txBody>
      </p:sp>
      <p:pic>
        <p:nvPicPr>
          <p:cNvPr id="6" name="Picture 5" descr="addin_tmp.png"/>
          <p:cNvPicPr>
            <a:picLocks noChangeAspect="1"/>
          </p:cNvPicPr>
          <p:nvPr>
            <p:custDataLst>
              <p:tags r:id="rId1"/>
            </p:custDataLst>
          </p:nvPr>
        </p:nvPicPr>
        <p:blipFill>
          <a:blip r:embed="rId5" cstate="print"/>
          <a:stretch>
            <a:fillRect/>
          </a:stretch>
        </p:blipFill>
        <p:spPr>
          <a:xfrm>
            <a:off x="2514600" y="2514600"/>
            <a:ext cx="706755" cy="702945"/>
          </a:xfrm>
          <a:prstGeom prst="rect">
            <a:avLst/>
          </a:prstGeom>
        </p:spPr>
      </p:pic>
      <p:pic>
        <p:nvPicPr>
          <p:cNvPr id="10" name="Picture 9" descr="addin_tmp.png"/>
          <p:cNvPicPr>
            <a:picLocks noChangeAspect="1"/>
          </p:cNvPicPr>
          <p:nvPr>
            <p:custDataLst>
              <p:tags r:id="rId2"/>
            </p:custDataLst>
          </p:nvPr>
        </p:nvPicPr>
        <p:blipFill>
          <a:blip r:embed="rId6" cstate="print"/>
          <a:stretch>
            <a:fillRect/>
          </a:stretch>
        </p:blipFill>
        <p:spPr>
          <a:xfrm>
            <a:off x="2819400" y="4038600"/>
            <a:ext cx="1291590" cy="744855"/>
          </a:xfrm>
          <a:prstGeom prst="rect">
            <a:avLst/>
          </a:prstGeom>
        </p:spPr>
      </p:pic>
      <p:pic>
        <p:nvPicPr>
          <p:cNvPr id="12" name="Picture 11" descr="addin_tmp.png"/>
          <p:cNvPicPr>
            <a:picLocks noChangeAspect="1"/>
          </p:cNvPicPr>
          <p:nvPr>
            <p:custDataLst>
              <p:tags r:id="rId3"/>
            </p:custDataLst>
          </p:nvPr>
        </p:nvPicPr>
        <p:blipFill>
          <a:blip r:embed="rId7" cstate="print"/>
          <a:stretch>
            <a:fillRect/>
          </a:stretch>
        </p:blipFill>
        <p:spPr>
          <a:xfrm>
            <a:off x="4495801" y="5181602"/>
            <a:ext cx="2967990" cy="760095"/>
          </a:xfrm>
          <a:prstGeom prst="rect">
            <a:avLst/>
          </a:prstGeom>
        </p:spPr>
      </p:pic>
      <p:sp>
        <p:nvSpPr>
          <p:cNvPr id="7" name="Slide Number Placeholder 6"/>
          <p:cNvSpPr>
            <a:spLocks noGrp="1"/>
          </p:cNvSpPr>
          <p:nvPr>
            <p:ph type="sldNum" sz="quarter" idx="12"/>
          </p:nvPr>
        </p:nvSpPr>
        <p:spPr/>
        <p:txBody>
          <a:bodyPr/>
          <a:lstStyle/>
          <a:p>
            <a:fld id="{8CD41AC4-40F7-4FE0-8905-74C6698904F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Fibonacci Numbers</a:t>
            </a:r>
            <a:endParaRPr lang="en-US" dirty="0"/>
          </a:p>
        </p:txBody>
      </p:sp>
      <p:sp>
        <p:nvSpPr>
          <p:cNvPr id="3" name="Content Placeholder 2"/>
          <p:cNvSpPr>
            <a:spLocks noGrp="1"/>
          </p:cNvSpPr>
          <p:nvPr>
            <p:ph idx="1"/>
          </p:nvPr>
        </p:nvSpPr>
        <p:spPr/>
        <p:txBody>
          <a:bodyPr/>
          <a:lstStyle/>
          <a:p>
            <a:pPr>
              <a:buNone/>
            </a:pPr>
            <a:r>
              <a:rPr lang="en-US" b="1" dirty="0" smtClean="0"/>
              <a:t>   Example </a:t>
            </a:r>
            <a:r>
              <a:rPr lang="en-US" dirty="0" smtClean="0"/>
              <a:t>: The Fibonacci numbers are defined as follows:</a:t>
            </a:r>
          </a:p>
          <a:p>
            <a:pPr marL="971550" lvl="1" indent="-514350">
              <a:buNone/>
            </a:pPr>
            <a:r>
              <a:rPr lang="en-US" b="1" i="1" dirty="0" smtClean="0">
                <a:solidFill>
                  <a:srgbClr val="FF0000"/>
                </a:solidFill>
              </a:rPr>
              <a:t>f</a:t>
            </a:r>
            <a:r>
              <a:rPr lang="en-US" b="1" baseline="-25000" dirty="0" smtClean="0">
                <a:solidFill>
                  <a:srgbClr val="FF0000"/>
                </a:solidFill>
                <a:latin typeface="Cambria Math" pitchFamily="18" charset="0"/>
                <a:ea typeface="Cambria Math" pitchFamily="18" charset="0"/>
              </a:rPr>
              <a:t>0 </a:t>
            </a:r>
            <a:r>
              <a:rPr lang="en-US" b="1" i="1" dirty="0" smtClean="0">
                <a:solidFill>
                  <a:srgbClr val="FF0000"/>
                </a:solidFill>
              </a:rPr>
              <a:t> = </a:t>
            </a:r>
            <a:r>
              <a:rPr lang="en-US" b="1" dirty="0" smtClean="0">
                <a:solidFill>
                  <a:srgbClr val="FF0000"/>
                </a:solidFill>
                <a:latin typeface="Cambria Math" pitchFamily="18" charset="0"/>
                <a:ea typeface="Cambria Math" pitchFamily="18" charset="0"/>
              </a:rPr>
              <a:t>0</a:t>
            </a:r>
          </a:p>
          <a:p>
            <a:pPr marL="971550" lvl="1" indent="-514350">
              <a:buNone/>
            </a:pPr>
            <a:r>
              <a:rPr lang="en-US" b="1" i="1" dirty="0" smtClean="0">
                <a:solidFill>
                  <a:srgbClr val="FF0000"/>
                </a:solidFill>
              </a:rPr>
              <a:t>f</a:t>
            </a:r>
            <a:r>
              <a:rPr lang="en-US" b="1" baseline="-25000" dirty="0" smtClean="0">
                <a:solidFill>
                  <a:srgbClr val="FF0000"/>
                </a:solidFill>
                <a:latin typeface="Cambria Math" pitchFamily="18" charset="0"/>
                <a:ea typeface="Cambria Math" pitchFamily="18" charset="0"/>
              </a:rPr>
              <a:t>1</a:t>
            </a:r>
            <a:r>
              <a:rPr lang="en-US" b="1" i="1" dirty="0" smtClean="0">
                <a:solidFill>
                  <a:srgbClr val="FF0000"/>
                </a:solidFill>
              </a:rPr>
              <a:t> = </a:t>
            </a:r>
            <a:r>
              <a:rPr lang="en-US" b="1" dirty="0" smtClean="0">
                <a:solidFill>
                  <a:srgbClr val="FF0000"/>
                </a:solidFill>
                <a:latin typeface="Cambria Math" pitchFamily="18" charset="0"/>
                <a:ea typeface="Cambria Math" pitchFamily="18" charset="0"/>
              </a:rPr>
              <a:t>1</a:t>
            </a:r>
          </a:p>
          <a:p>
            <a:pPr marL="971550" lvl="1" indent="-514350">
              <a:buNone/>
            </a:pPr>
            <a:r>
              <a:rPr lang="en-US" b="1" i="1" dirty="0" smtClean="0">
                <a:solidFill>
                  <a:srgbClr val="FF0000"/>
                </a:solidFill>
              </a:rPr>
              <a:t>f</a:t>
            </a:r>
            <a:r>
              <a:rPr lang="en-US" b="1" i="1" baseline="-25000" dirty="0" smtClean="0">
                <a:solidFill>
                  <a:srgbClr val="FF0000"/>
                </a:solidFill>
                <a:ea typeface="Cambria Math" pitchFamily="18" charset="0"/>
              </a:rPr>
              <a:t>n</a:t>
            </a:r>
            <a:r>
              <a:rPr lang="en-US" b="1" i="1" dirty="0" smtClean="0">
                <a:solidFill>
                  <a:srgbClr val="FF0000"/>
                </a:solidFill>
              </a:rPr>
              <a:t> = f</a:t>
            </a:r>
            <a:r>
              <a:rPr lang="en-US" b="1" i="1" baseline="-25000" dirty="0" smtClean="0">
                <a:solidFill>
                  <a:srgbClr val="FF0000"/>
                </a:solidFill>
              </a:rPr>
              <a:t>n</a:t>
            </a:r>
            <a:r>
              <a:rPr lang="en-US" b="1" i="1" baseline="-25000" dirty="0" smtClean="0">
                <a:solidFill>
                  <a:srgbClr val="FF0000"/>
                </a:solidFill>
                <a:latin typeface="Cambria Math"/>
                <a:ea typeface="Cambria Math"/>
              </a:rPr>
              <a:t>−</a:t>
            </a:r>
            <a:r>
              <a:rPr lang="en-US" b="1" baseline="-25000" dirty="0" smtClean="0">
                <a:solidFill>
                  <a:srgbClr val="FF0000"/>
                </a:solidFill>
                <a:latin typeface="Cambria Math" pitchFamily="18" charset="0"/>
                <a:ea typeface="Cambria Math" pitchFamily="18" charset="0"/>
              </a:rPr>
              <a:t>1</a:t>
            </a:r>
            <a:r>
              <a:rPr lang="en-US" b="1" i="1" dirty="0" smtClean="0">
                <a:solidFill>
                  <a:srgbClr val="FF0000"/>
                </a:solidFill>
              </a:rPr>
              <a:t>  + f</a:t>
            </a:r>
            <a:r>
              <a:rPr lang="en-US" b="1" i="1" baseline="-25000" dirty="0" smtClean="0">
                <a:solidFill>
                  <a:srgbClr val="FF0000"/>
                </a:solidFill>
              </a:rPr>
              <a:t>n</a:t>
            </a:r>
            <a:r>
              <a:rPr lang="en-US" b="1" i="1" baseline="-25000" dirty="0" smtClean="0">
                <a:solidFill>
                  <a:srgbClr val="FF0000"/>
                </a:solidFill>
                <a:latin typeface="Cambria Math"/>
                <a:ea typeface="Cambria Math"/>
              </a:rPr>
              <a:t>−</a:t>
            </a:r>
            <a:r>
              <a:rPr lang="en-US" b="1" baseline="-25000" dirty="0" smtClean="0">
                <a:solidFill>
                  <a:srgbClr val="FF0000"/>
                </a:solidFill>
                <a:latin typeface="Cambria Math" pitchFamily="18" charset="0"/>
                <a:ea typeface="Cambria Math" pitchFamily="18" charset="0"/>
              </a:rPr>
              <a:t>2</a:t>
            </a:r>
            <a:endParaRPr lang="en-US" b="1" baseline="-25000" dirty="0" smtClean="0">
              <a:solidFill>
                <a:srgbClr val="FF0000"/>
              </a:solidFill>
            </a:endParaRPr>
          </a:p>
          <a:p>
            <a:pPr marL="571500" indent="-514350">
              <a:buNone/>
            </a:pPr>
            <a:r>
              <a:rPr lang="en-US" dirty="0" smtClean="0"/>
              <a:t>    Find</a:t>
            </a:r>
            <a:r>
              <a:rPr lang="en-US" i="1" dirty="0" smtClean="0"/>
              <a:t> f</a:t>
            </a:r>
            <a:r>
              <a:rPr lang="en-US" baseline="-25000" dirty="0" smtClean="0">
                <a:latin typeface="Cambria Math" pitchFamily="18" charset="0"/>
                <a:ea typeface="Cambria Math" pitchFamily="18" charset="0"/>
              </a:rPr>
              <a:t>2</a:t>
            </a:r>
            <a:r>
              <a:rPr lang="en-US" i="1" dirty="0" smtClean="0"/>
              <a:t>, f</a:t>
            </a:r>
            <a:r>
              <a:rPr lang="en-US" baseline="-25000" dirty="0" smtClean="0">
                <a:latin typeface="Cambria Math" pitchFamily="18" charset="0"/>
                <a:ea typeface="Cambria Math" pitchFamily="18" charset="0"/>
              </a:rPr>
              <a:t>3 </a:t>
            </a:r>
            <a:r>
              <a:rPr lang="en-US" i="1" dirty="0" smtClean="0"/>
              <a:t>, f</a:t>
            </a:r>
            <a:r>
              <a:rPr lang="en-US" baseline="-25000" dirty="0" smtClean="0">
                <a:latin typeface="Cambria Math" pitchFamily="18" charset="0"/>
                <a:ea typeface="Cambria Math" pitchFamily="18" charset="0"/>
              </a:rPr>
              <a:t>4 </a:t>
            </a:r>
            <a:r>
              <a:rPr lang="en-US" i="1" dirty="0" smtClean="0"/>
              <a:t>, f</a:t>
            </a:r>
            <a:r>
              <a:rPr lang="en-US" baseline="-25000" dirty="0" smtClean="0">
                <a:latin typeface="Cambria Math" pitchFamily="18" charset="0"/>
                <a:ea typeface="Cambria Math" pitchFamily="18" charset="0"/>
              </a:rPr>
              <a:t>5 </a:t>
            </a:r>
            <a:r>
              <a:rPr lang="en-US" dirty="0" smtClean="0"/>
              <a:t>.</a:t>
            </a:r>
          </a:p>
          <a:p>
            <a:pPr marL="1211580" lvl="2" indent="-514350"/>
            <a:r>
              <a:rPr lang="en-US" i="1" dirty="0" smtClean="0"/>
              <a:t>f</a:t>
            </a:r>
            <a:r>
              <a:rPr lang="en-US" baseline="-25000" dirty="0" smtClean="0">
                <a:latin typeface="Cambria Math" pitchFamily="18" charset="0"/>
                <a:ea typeface="Cambria Math" pitchFamily="18" charset="0"/>
              </a:rPr>
              <a:t>2 </a:t>
            </a:r>
            <a:r>
              <a:rPr lang="en-US" dirty="0" smtClean="0"/>
              <a:t> </a:t>
            </a:r>
            <a:r>
              <a:rPr lang="en-US" i="1" dirty="0" smtClean="0"/>
              <a:t>= f</a:t>
            </a:r>
            <a:r>
              <a:rPr lang="en-US" baseline="-25000" dirty="0" smtClean="0">
                <a:latin typeface="Cambria Math" pitchFamily="18" charset="0"/>
                <a:ea typeface="Cambria Math" pitchFamily="18" charset="0"/>
              </a:rPr>
              <a:t>1 </a:t>
            </a:r>
            <a:r>
              <a:rPr lang="en-US" i="1" dirty="0" smtClean="0"/>
              <a:t>  + f</a:t>
            </a:r>
            <a:r>
              <a:rPr lang="en-US" baseline="-25000" dirty="0" smtClean="0">
                <a:latin typeface="Cambria Math" pitchFamily="18" charset="0"/>
                <a:ea typeface="Cambria Math" pitchFamily="18" charset="0"/>
              </a:rPr>
              <a:t>0 </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1</a:t>
            </a:r>
          </a:p>
          <a:p>
            <a:pPr marL="1211580" lvl="2" indent="-514350"/>
            <a:r>
              <a:rPr lang="en-US" i="1" dirty="0" smtClean="0"/>
              <a:t>f</a:t>
            </a:r>
            <a:r>
              <a:rPr lang="en-US" baseline="-25000" dirty="0" smtClean="0">
                <a:latin typeface="Cambria Math" pitchFamily="18" charset="0"/>
                <a:ea typeface="Cambria Math" pitchFamily="18" charset="0"/>
              </a:rPr>
              <a:t>3 </a:t>
            </a:r>
            <a:r>
              <a:rPr lang="en-US" dirty="0" smtClean="0"/>
              <a:t> </a:t>
            </a:r>
            <a:r>
              <a:rPr lang="en-US" i="1" dirty="0" smtClean="0"/>
              <a:t>= f</a:t>
            </a:r>
            <a:r>
              <a:rPr lang="en-US" baseline="-25000" dirty="0" smtClean="0">
                <a:latin typeface="Cambria Math" pitchFamily="18" charset="0"/>
                <a:ea typeface="Cambria Math" pitchFamily="18" charset="0"/>
              </a:rPr>
              <a:t>2 </a:t>
            </a:r>
            <a:r>
              <a:rPr lang="en-US" i="1" dirty="0" smtClean="0"/>
              <a:t>  + f</a:t>
            </a:r>
            <a:r>
              <a:rPr lang="en-US" baseline="-25000" dirty="0" smtClean="0">
                <a:latin typeface="Cambria Math" pitchFamily="18" charset="0"/>
                <a:ea typeface="Cambria Math" pitchFamily="18" charset="0"/>
              </a:rPr>
              <a:t>1 </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2</a:t>
            </a:r>
          </a:p>
          <a:p>
            <a:pPr marL="1211580" lvl="2" indent="-514350"/>
            <a:r>
              <a:rPr lang="en-US" i="1" dirty="0" smtClean="0"/>
              <a:t>f</a:t>
            </a:r>
            <a:r>
              <a:rPr lang="en-US" baseline="-25000" dirty="0" smtClean="0">
                <a:latin typeface="Cambria Math" pitchFamily="18" charset="0"/>
                <a:ea typeface="Cambria Math" pitchFamily="18" charset="0"/>
              </a:rPr>
              <a:t>4</a:t>
            </a:r>
            <a:r>
              <a:rPr lang="en-US" dirty="0" smtClean="0"/>
              <a:t> </a:t>
            </a:r>
            <a:r>
              <a:rPr lang="en-US" i="1" dirty="0" smtClean="0"/>
              <a:t>= f</a:t>
            </a:r>
            <a:r>
              <a:rPr lang="en-US" baseline="-25000" dirty="0" smtClean="0">
                <a:latin typeface="Cambria Math" pitchFamily="18" charset="0"/>
                <a:ea typeface="Cambria Math" pitchFamily="18" charset="0"/>
              </a:rPr>
              <a:t>3</a:t>
            </a:r>
            <a:r>
              <a:rPr lang="en-US" i="1" dirty="0" smtClean="0"/>
              <a:t>  + f</a:t>
            </a:r>
            <a:r>
              <a:rPr lang="en-US" baseline="-25000" dirty="0" smtClean="0">
                <a:latin typeface="Cambria Math" pitchFamily="18" charset="0"/>
                <a:ea typeface="Cambria Math" pitchFamily="18" charset="0"/>
              </a:rPr>
              <a:t>2 </a:t>
            </a:r>
            <a:r>
              <a:rPr lang="en-US" dirty="0" smtClean="0"/>
              <a:t> = </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3</a:t>
            </a:r>
          </a:p>
          <a:p>
            <a:pPr marL="1211580" lvl="2" indent="-514350"/>
            <a:r>
              <a:rPr lang="en-US" i="1" dirty="0" smtClean="0"/>
              <a:t>f</a:t>
            </a:r>
            <a:r>
              <a:rPr lang="en-US" baseline="-25000" dirty="0" smtClean="0">
                <a:latin typeface="Cambria Math" pitchFamily="18" charset="0"/>
                <a:ea typeface="Cambria Math" pitchFamily="18" charset="0"/>
              </a:rPr>
              <a:t>5</a:t>
            </a:r>
            <a:r>
              <a:rPr lang="en-US" dirty="0" smtClean="0"/>
              <a:t> </a:t>
            </a:r>
            <a:r>
              <a:rPr lang="en-US" i="1" dirty="0" smtClean="0"/>
              <a:t>= f</a:t>
            </a:r>
            <a:r>
              <a:rPr lang="en-US" baseline="-25000" dirty="0" smtClean="0">
                <a:latin typeface="Cambria Math" pitchFamily="18" charset="0"/>
                <a:ea typeface="Cambria Math" pitchFamily="18" charset="0"/>
              </a:rPr>
              <a:t>4 </a:t>
            </a:r>
            <a:r>
              <a:rPr lang="en-US" i="1" dirty="0" smtClean="0"/>
              <a:t>  + f</a:t>
            </a:r>
            <a:r>
              <a:rPr lang="en-US" baseline="-25000" dirty="0" smtClean="0">
                <a:latin typeface="Cambria Math" pitchFamily="18" charset="0"/>
                <a:ea typeface="Cambria Math" pitchFamily="18" charset="0"/>
              </a:rPr>
              <a:t>3 </a:t>
            </a:r>
            <a:r>
              <a:rPr lang="en-US" dirty="0" smtClean="0"/>
              <a:t> =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5</a:t>
            </a:r>
          </a:p>
          <a:p>
            <a:pPr marL="1211580" lvl="2" indent="-514350"/>
            <a:endParaRPr lang="en-US" dirty="0" smtClean="0">
              <a:latin typeface="Cambria Math" pitchFamily="18" charset="0"/>
              <a:ea typeface="Cambria Math" pitchFamily="18" charset="0"/>
            </a:endParaRPr>
          </a:p>
          <a:p>
            <a:pPr marL="1211580" lvl="2" indent="-514350"/>
            <a:endParaRPr lang="en-US" dirty="0" smtClean="0">
              <a:latin typeface="Cambria Math" pitchFamily="18" charset="0"/>
              <a:ea typeface="Cambria Math" pitchFamily="18" charset="0"/>
            </a:endParaRPr>
          </a:p>
          <a:p>
            <a:pPr marL="1211580" lvl="2" indent="-514350"/>
            <a:endParaRPr lang="en-US" dirty="0" smtClean="0">
              <a:latin typeface="Cambria Math" pitchFamily="18" charset="0"/>
              <a:ea typeface="Cambria Math" pitchFamily="18" charset="0"/>
            </a:endParaRPr>
          </a:p>
          <a:p>
            <a:pPr marL="571500" indent="-514350">
              <a:buNone/>
            </a:pPr>
            <a:endParaRPr lang="en-US" dirty="0"/>
          </a:p>
        </p:txBody>
      </p:sp>
      <p:pic>
        <p:nvPicPr>
          <p:cNvPr id="4" name="Picture 3" descr="0414.jpg"/>
          <p:cNvPicPr>
            <a:picLocks noChangeAspect="1"/>
          </p:cNvPicPr>
          <p:nvPr/>
        </p:nvPicPr>
        <p:blipFill>
          <a:blip r:embed="rId3" cstate="print"/>
          <a:stretch>
            <a:fillRect/>
          </a:stretch>
        </p:blipFill>
        <p:spPr>
          <a:xfrm>
            <a:off x="7543800" y="381000"/>
            <a:ext cx="943356" cy="1097280"/>
          </a:xfrm>
          <a:prstGeom prst="rect">
            <a:avLst/>
          </a:prstGeom>
        </p:spPr>
      </p:pic>
      <p:sp>
        <p:nvSpPr>
          <p:cNvPr id="6" name="TextBox 5"/>
          <p:cNvSpPr txBox="1"/>
          <p:nvPr/>
        </p:nvSpPr>
        <p:spPr>
          <a:xfrm>
            <a:off x="5867400" y="609600"/>
            <a:ext cx="1524000" cy="646331"/>
          </a:xfrm>
          <a:prstGeom prst="rect">
            <a:avLst/>
          </a:prstGeom>
          <a:noFill/>
        </p:spPr>
        <p:txBody>
          <a:bodyPr wrap="square" rtlCol="0">
            <a:spAutoFit/>
          </a:bodyPr>
          <a:lstStyle/>
          <a:p>
            <a:r>
              <a:rPr lang="en-US" dirty="0" smtClean="0"/>
              <a:t>Fibonacci </a:t>
            </a:r>
          </a:p>
          <a:p>
            <a:r>
              <a:rPr lang="en-US" dirty="0" smtClean="0"/>
              <a:t>(</a:t>
            </a:r>
            <a:r>
              <a:rPr lang="en-US" dirty="0" smtClean="0">
                <a:latin typeface="Cambria Math" pitchFamily="18" charset="0"/>
                <a:ea typeface="Cambria Math" pitchFamily="18" charset="0"/>
              </a:rPr>
              <a:t>1170</a:t>
            </a:r>
            <a:r>
              <a:rPr lang="en-US" dirty="0" smtClean="0"/>
              <a:t>- </a:t>
            </a:r>
            <a:r>
              <a:rPr lang="en-US" dirty="0" smtClean="0">
                <a:latin typeface="Cambria Math" pitchFamily="18" charset="0"/>
                <a:ea typeface="Cambria Math" pitchFamily="18" charset="0"/>
              </a:rPr>
              <a:t>1250</a:t>
            </a:r>
            <a:r>
              <a:rPr lang="en-US" dirty="0" smtClean="0"/>
              <a:t>)</a:t>
            </a:r>
            <a:endParaRPr lang="en-US" dirty="0"/>
          </a:p>
        </p:txBody>
      </p:sp>
      <p:sp>
        <p:nvSpPr>
          <p:cNvPr id="8" name="Slide Number Placeholder 7"/>
          <p:cNvSpPr>
            <a:spLocks noGrp="1"/>
          </p:cNvSpPr>
          <p:nvPr>
            <p:ph type="sldNum" sz="quarter" idx="12"/>
          </p:nvPr>
        </p:nvSpPr>
        <p:spPr/>
        <p:txBody>
          <a:bodyPr/>
          <a:lstStyle/>
          <a:p>
            <a:fld id="{8CD41AC4-40F7-4FE0-8905-74C6698904F3}"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Recursively Defined Sets and Structures</a:t>
            </a:r>
            <a:endParaRPr lang="en-US" sz="4000" dirty="0"/>
          </a:p>
        </p:txBody>
      </p:sp>
      <p:sp>
        <p:nvSpPr>
          <p:cNvPr id="3" name="Content Placeholder 2"/>
          <p:cNvSpPr>
            <a:spLocks noGrp="1"/>
          </p:cNvSpPr>
          <p:nvPr>
            <p:ph idx="1"/>
          </p:nvPr>
        </p:nvSpPr>
        <p:spPr/>
        <p:txBody>
          <a:bodyPr>
            <a:normAutofit/>
          </a:bodyPr>
          <a:lstStyle/>
          <a:p>
            <a:pPr>
              <a:buNone/>
            </a:pPr>
            <a:r>
              <a:rPr lang="en-US" i="1" dirty="0" smtClean="0"/>
              <a:t>   Recursive definitions </a:t>
            </a:r>
            <a:r>
              <a:rPr lang="en-US" dirty="0" smtClean="0"/>
              <a:t>of sets have two parts:</a:t>
            </a:r>
          </a:p>
          <a:p>
            <a:pPr lvl="1"/>
            <a:r>
              <a:rPr lang="en-US" dirty="0" smtClean="0"/>
              <a:t>The </a:t>
            </a:r>
            <a:r>
              <a:rPr lang="en-US" b="1" i="1" dirty="0" smtClean="0">
                <a:solidFill>
                  <a:srgbClr val="FF0000"/>
                </a:solidFill>
              </a:rPr>
              <a:t>basis step </a:t>
            </a:r>
            <a:r>
              <a:rPr lang="en-US" dirty="0" smtClean="0"/>
              <a:t>specifies an initial collection of elements.</a:t>
            </a:r>
          </a:p>
          <a:p>
            <a:pPr lvl="1"/>
            <a:r>
              <a:rPr lang="en-US" dirty="0" smtClean="0"/>
              <a:t>The </a:t>
            </a:r>
            <a:r>
              <a:rPr lang="en-US" b="1" i="1" dirty="0" smtClean="0">
                <a:solidFill>
                  <a:srgbClr val="FF0000"/>
                </a:solidFill>
              </a:rPr>
              <a:t>recursive step </a:t>
            </a:r>
            <a:r>
              <a:rPr lang="en-US" dirty="0" smtClean="0"/>
              <a:t>gives the rules for forming new elements in the set from those already known to be in the set.</a:t>
            </a:r>
          </a:p>
        </p:txBody>
      </p:sp>
      <p:sp>
        <p:nvSpPr>
          <p:cNvPr id="4" name="Slide Number Placeholder 3"/>
          <p:cNvSpPr>
            <a:spLocks noGrp="1"/>
          </p:cNvSpPr>
          <p:nvPr>
            <p:ph type="sldNum" sz="quarter" idx="12"/>
          </p:nvPr>
        </p:nvSpPr>
        <p:spPr/>
        <p:txBody>
          <a:bodyPr/>
          <a:lstStyle/>
          <a:p>
            <a:fld id="{8CD41AC4-40F7-4FE0-8905-74C6698904F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Recursively Defined Sets and Structures</a:t>
            </a:r>
            <a:endParaRPr lang="en-US" sz="4000" dirty="0"/>
          </a:p>
        </p:txBody>
      </p:sp>
      <p:sp>
        <p:nvSpPr>
          <p:cNvPr id="3" name="Content Placeholder 2"/>
          <p:cNvSpPr>
            <a:spLocks noGrp="1"/>
          </p:cNvSpPr>
          <p:nvPr>
            <p:ph idx="1"/>
          </p:nvPr>
        </p:nvSpPr>
        <p:spPr/>
        <p:txBody>
          <a:bodyPr>
            <a:normAutofit/>
          </a:bodyPr>
          <a:lstStyle/>
          <a:p>
            <a:pPr>
              <a:buNone/>
            </a:pPr>
            <a:r>
              <a:rPr lang="en-US" b="1" dirty="0" smtClean="0"/>
              <a:t>Example </a:t>
            </a:r>
            <a:r>
              <a:rPr lang="en-US" dirty="0" smtClean="0"/>
              <a:t>:</a:t>
            </a:r>
            <a:r>
              <a:rPr lang="en-US" b="1" dirty="0" smtClean="0"/>
              <a:t>  </a:t>
            </a:r>
            <a:r>
              <a:rPr lang="en-US" dirty="0" smtClean="0"/>
              <a:t>Subset of Integers  </a:t>
            </a:r>
            <a:r>
              <a:rPr lang="en-US" i="1" dirty="0" smtClean="0"/>
              <a:t>S</a:t>
            </a:r>
            <a:r>
              <a:rPr lang="en-US" dirty="0" smtClean="0"/>
              <a:t>:</a:t>
            </a:r>
          </a:p>
          <a:p>
            <a:pPr marL="971550" lvl="1" indent="-514350">
              <a:buNone/>
            </a:pPr>
            <a:r>
              <a:rPr lang="en-US" b="1" dirty="0" smtClean="0">
                <a:solidFill>
                  <a:srgbClr val="FF0000"/>
                </a:solidFill>
                <a:ea typeface="Cambria Math" pitchFamily="18" charset="0"/>
              </a:rPr>
              <a:t>BASIS STEP</a:t>
            </a:r>
            <a:r>
              <a:rPr lang="en-US" dirty="0" smtClean="0">
                <a:latin typeface="Cambria Math" pitchFamily="18" charset="0"/>
                <a:ea typeface="Cambria Math" pitchFamily="18" charset="0"/>
              </a:rPr>
              <a:t>: 3</a:t>
            </a:r>
            <a:r>
              <a:rPr lang="en-US" dirty="0" smtClean="0">
                <a:latin typeface="Cambria Math"/>
                <a:ea typeface="Cambria Math"/>
              </a:rPr>
              <a:t> ∊</a:t>
            </a:r>
            <a:r>
              <a:rPr lang="en-US" i="1" dirty="0" smtClean="0"/>
              <a:t> </a:t>
            </a:r>
            <a:r>
              <a:rPr lang="en-US" dirty="0" smtClean="0"/>
              <a:t>S.</a:t>
            </a:r>
          </a:p>
          <a:p>
            <a:pPr marL="971550" lvl="1" indent="-514350">
              <a:buNone/>
            </a:pPr>
            <a:r>
              <a:rPr lang="en-US" b="1" dirty="0" smtClean="0">
                <a:solidFill>
                  <a:srgbClr val="FF0000"/>
                </a:solidFill>
              </a:rPr>
              <a:t>RECURSIVE STEP</a:t>
            </a:r>
            <a:r>
              <a:rPr lang="en-US" dirty="0" smtClean="0"/>
              <a:t>: If </a:t>
            </a:r>
            <a:r>
              <a:rPr lang="en-US" i="1" dirty="0" smtClean="0"/>
              <a:t>x</a:t>
            </a:r>
            <a:r>
              <a:rPr lang="en-US" dirty="0" smtClean="0"/>
              <a:t> </a:t>
            </a:r>
            <a:r>
              <a:rPr lang="en-US" dirty="0" smtClean="0">
                <a:latin typeface="Cambria Math"/>
                <a:ea typeface="Cambria Math"/>
              </a:rPr>
              <a:t>∊</a:t>
            </a:r>
            <a:r>
              <a:rPr lang="en-US" dirty="0" smtClean="0"/>
              <a:t> </a:t>
            </a:r>
            <a:r>
              <a:rPr lang="en-US" i="1" dirty="0" smtClean="0"/>
              <a:t>S</a:t>
            </a:r>
            <a:r>
              <a:rPr lang="en-US" dirty="0" smtClean="0"/>
              <a:t> and </a:t>
            </a:r>
            <a:r>
              <a:rPr lang="en-US" i="1" dirty="0" smtClean="0"/>
              <a:t>y</a:t>
            </a:r>
            <a:r>
              <a:rPr lang="en-US" dirty="0" smtClean="0"/>
              <a:t> </a:t>
            </a:r>
            <a:r>
              <a:rPr lang="en-US" dirty="0" smtClean="0">
                <a:latin typeface="Cambria Math"/>
                <a:ea typeface="Cambria Math"/>
              </a:rPr>
              <a:t>∊</a:t>
            </a:r>
            <a:r>
              <a:rPr lang="en-US" dirty="0" smtClean="0"/>
              <a:t> </a:t>
            </a:r>
            <a:r>
              <a:rPr lang="en-US" i="1" dirty="0" smtClean="0"/>
              <a:t>S</a:t>
            </a:r>
            <a:r>
              <a:rPr lang="en-US" dirty="0" smtClean="0"/>
              <a:t>, then </a:t>
            </a:r>
            <a:r>
              <a:rPr lang="en-US" i="1" dirty="0" smtClean="0"/>
              <a:t>x + y</a:t>
            </a:r>
            <a:r>
              <a:rPr lang="en-US" dirty="0" smtClean="0"/>
              <a:t> is in </a:t>
            </a:r>
            <a:r>
              <a:rPr lang="en-US" i="1" dirty="0" smtClean="0"/>
              <a:t>S.</a:t>
            </a:r>
            <a:endParaRPr lang="en-US" dirty="0" smtClean="0"/>
          </a:p>
          <a:p>
            <a:r>
              <a:rPr lang="en-US" dirty="0" smtClean="0"/>
              <a:t>Initially </a:t>
            </a:r>
            <a:r>
              <a:rPr lang="en-US" dirty="0" smtClean="0">
                <a:latin typeface="Cambria Math" pitchFamily="18" charset="0"/>
                <a:ea typeface="Cambria Math" pitchFamily="18" charset="0"/>
              </a:rPr>
              <a:t>3</a:t>
            </a:r>
            <a:r>
              <a:rPr lang="en-US" dirty="0" smtClean="0"/>
              <a:t> is in </a:t>
            </a:r>
            <a:r>
              <a:rPr lang="en-US" i="1" dirty="0" smtClean="0"/>
              <a:t>S</a:t>
            </a:r>
            <a:r>
              <a:rPr lang="en-US" dirty="0" smtClean="0"/>
              <a:t>, then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6</a:t>
            </a:r>
            <a:r>
              <a:rPr lang="en-US" dirty="0" smtClean="0"/>
              <a:t>, then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9</a:t>
            </a:r>
            <a:r>
              <a:rPr lang="en-US" dirty="0" smtClean="0"/>
              <a:t>, etc.</a:t>
            </a:r>
          </a:p>
          <a:p>
            <a:pPr marL="0" indent="0">
              <a:buNone/>
            </a:pPr>
            <a:r>
              <a:rPr lang="en-US" b="1" dirty="0" smtClean="0"/>
              <a:t>Example</a:t>
            </a:r>
            <a:r>
              <a:rPr lang="en-US" dirty="0" smtClean="0"/>
              <a:t>:</a:t>
            </a:r>
            <a:r>
              <a:rPr lang="en-US" b="1" dirty="0" smtClean="0"/>
              <a:t> </a:t>
            </a:r>
            <a:r>
              <a:rPr lang="en-US" dirty="0" smtClean="0"/>
              <a:t>The natural numbers</a:t>
            </a:r>
            <a:r>
              <a:rPr lang="en-US" b="1" dirty="0" smtClean="0"/>
              <a:t> N</a:t>
            </a:r>
            <a:r>
              <a:rPr lang="en-US" dirty="0" smtClean="0"/>
              <a:t>.</a:t>
            </a:r>
          </a:p>
          <a:p>
            <a:pPr marL="971550" lvl="1" indent="-514350">
              <a:buNone/>
            </a:pPr>
            <a:r>
              <a:rPr lang="en-US" b="1" dirty="0" smtClean="0">
                <a:solidFill>
                  <a:srgbClr val="FF0000"/>
                </a:solidFill>
                <a:ea typeface="Cambria Math" pitchFamily="18" charset="0"/>
              </a:rPr>
              <a:t>BASIS STEP</a:t>
            </a:r>
            <a:r>
              <a:rPr lang="en-US" b="1" dirty="0" smtClean="0">
                <a:solidFill>
                  <a:srgbClr val="FF0000"/>
                </a:solidFill>
                <a:latin typeface="Cambria Math" pitchFamily="18" charset="0"/>
                <a:ea typeface="Cambria Math" pitchFamily="18" charset="0"/>
              </a:rPr>
              <a:t>: </a:t>
            </a:r>
            <a:r>
              <a:rPr lang="en-US" dirty="0" smtClean="0">
                <a:latin typeface="Cambria Math" pitchFamily="18" charset="0"/>
                <a:ea typeface="Cambria Math" pitchFamily="18" charset="0"/>
              </a:rPr>
              <a:t>0 </a:t>
            </a:r>
            <a:r>
              <a:rPr lang="en-US" dirty="0" smtClean="0">
                <a:latin typeface="Cambria Math"/>
                <a:ea typeface="Cambria Math"/>
              </a:rPr>
              <a:t>∊</a:t>
            </a:r>
            <a:r>
              <a:rPr lang="en-US" dirty="0" smtClean="0"/>
              <a:t> </a:t>
            </a:r>
            <a:r>
              <a:rPr lang="en-US" b="1" dirty="0" smtClean="0"/>
              <a:t>N.</a:t>
            </a:r>
          </a:p>
          <a:p>
            <a:pPr marL="971550" lvl="1" indent="-514350">
              <a:buNone/>
            </a:pPr>
            <a:r>
              <a:rPr lang="en-US" b="1" dirty="0" smtClean="0">
                <a:solidFill>
                  <a:srgbClr val="FF0000"/>
                </a:solidFill>
              </a:rPr>
              <a:t>RECURSIVE STEP: </a:t>
            </a:r>
            <a:r>
              <a:rPr lang="en-US" dirty="0" smtClean="0"/>
              <a:t>If </a:t>
            </a:r>
            <a:r>
              <a:rPr lang="en-US" i="1" dirty="0" smtClean="0"/>
              <a:t>n</a:t>
            </a:r>
            <a:r>
              <a:rPr lang="en-US" dirty="0" smtClean="0"/>
              <a:t> is in </a:t>
            </a:r>
            <a:r>
              <a:rPr lang="en-US" b="1" dirty="0" smtClean="0"/>
              <a:t>N</a:t>
            </a:r>
            <a:r>
              <a:rPr lang="en-US" dirty="0" smtClean="0"/>
              <a:t>, then </a:t>
            </a:r>
            <a:r>
              <a:rPr lang="en-US" i="1" dirty="0" smtClean="0"/>
              <a:t>n + </a:t>
            </a:r>
            <a:r>
              <a:rPr lang="en-US" dirty="0" smtClean="0">
                <a:latin typeface="Cambria Math" pitchFamily="18" charset="0"/>
                <a:ea typeface="Cambria Math" pitchFamily="18" charset="0"/>
              </a:rPr>
              <a:t>1</a:t>
            </a:r>
            <a:r>
              <a:rPr lang="en-US" i="1" dirty="0" smtClean="0"/>
              <a:t> </a:t>
            </a:r>
            <a:r>
              <a:rPr lang="en-US" dirty="0" smtClean="0"/>
              <a:t>is in </a:t>
            </a:r>
            <a:r>
              <a:rPr lang="en-US" b="1" dirty="0" smtClean="0"/>
              <a:t>N</a:t>
            </a:r>
            <a:r>
              <a:rPr lang="en-US" dirty="0" smtClean="0"/>
              <a:t>.</a:t>
            </a:r>
            <a:r>
              <a:rPr lang="en-US" b="1" i="1" dirty="0" smtClean="0"/>
              <a:t>  </a:t>
            </a:r>
            <a:endParaRPr lang="en-US" dirty="0" smtClean="0"/>
          </a:p>
          <a:p>
            <a:r>
              <a:rPr lang="en-US" dirty="0" smtClean="0"/>
              <a:t>Initially </a:t>
            </a:r>
            <a:r>
              <a:rPr lang="en-US" dirty="0" smtClean="0">
                <a:latin typeface="Cambria Math" pitchFamily="18" charset="0"/>
                <a:ea typeface="Cambria Math" pitchFamily="18" charset="0"/>
              </a:rPr>
              <a:t>0</a:t>
            </a:r>
            <a:r>
              <a:rPr lang="en-US" dirty="0" smtClean="0"/>
              <a:t> is in </a:t>
            </a:r>
            <a:r>
              <a:rPr lang="en-US" i="1" dirty="0" smtClean="0"/>
              <a:t>S</a:t>
            </a:r>
            <a:r>
              <a:rPr lang="en-US" dirty="0" smtClean="0"/>
              <a:t>, then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1</a:t>
            </a:r>
            <a:r>
              <a:rPr lang="en-US" dirty="0" smtClean="0"/>
              <a:t>, then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2</a:t>
            </a:r>
            <a:r>
              <a:rPr lang="en-US" dirty="0" smtClean="0"/>
              <a:t>, etc.</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Definition</a:t>
            </a:r>
            <a:r>
              <a:rPr lang="en-US" dirty="0" smtClean="0"/>
              <a:t>:</a:t>
            </a:r>
            <a:r>
              <a:rPr lang="en-US" b="1" dirty="0" smtClean="0"/>
              <a:t>  </a:t>
            </a:r>
            <a:r>
              <a:rPr lang="en-US" dirty="0" smtClean="0"/>
              <a:t>The set  </a:t>
            </a:r>
            <a:r>
              <a:rPr lang="el-GR" dirty="0" smtClean="0"/>
              <a:t>Σ</a:t>
            </a:r>
            <a:r>
              <a:rPr lang="en-US" dirty="0" smtClean="0"/>
              <a:t>* of </a:t>
            </a:r>
            <a:r>
              <a:rPr lang="en-US" i="1" dirty="0" smtClean="0"/>
              <a:t>strings</a:t>
            </a:r>
            <a:r>
              <a:rPr lang="en-US" dirty="0" smtClean="0"/>
              <a:t> over the alphabet </a:t>
            </a:r>
            <a:r>
              <a:rPr lang="el-GR" dirty="0" smtClean="0"/>
              <a:t>Σ</a:t>
            </a:r>
            <a:r>
              <a:rPr lang="en-US" dirty="0" smtClean="0"/>
              <a:t>:</a:t>
            </a:r>
          </a:p>
          <a:p>
            <a:pPr marL="971550" lvl="1" indent="-514350">
              <a:buNone/>
            </a:pPr>
            <a:r>
              <a:rPr lang="en-US" b="1" dirty="0" smtClean="0">
                <a:solidFill>
                  <a:srgbClr val="FF0000"/>
                </a:solidFill>
                <a:ea typeface="Cambria Math" pitchFamily="18" charset="0"/>
              </a:rPr>
              <a:t>BASIS STEP</a:t>
            </a:r>
            <a:r>
              <a:rPr lang="en-US" dirty="0" smtClean="0">
                <a:latin typeface="Cambria Math" pitchFamily="18" charset="0"/>
                <a:ea typeface="Cambria Math" pitchFamily="18" charset="0"/>
              </a:rPr>
              <a:t>: </a:t>
            </a:r>
            <a:r>
              <a:rPr lang="el-GR" dirty="0" smtClean="0"/>
              <a:t>λ </a:t>
            </a:r>
            <a:r>
              <a:rPr lang="en-US" dirty="0" smtClean="0">
                <a:latin typeface="Cambria Math"/>
                <a:ea typeface="Cambria Math"/>
              </a:rPr>
              <a:t>∊</a:t>
            </a:r>
            <a:r>
              <a:rPr lang="en-US" dirty="0" smtClean="0"/>
              <a:t> </a:t>
            </a:r>
            <a:r>
              <a:rPr lang="el-GR" dirty="0" smtClean="0"/>
              <a:t>Σ</a:t>
            </a:r>
            <a:r>
              <a:rPr lang="en-US" dirty="0" smtClean="0"/>
              <a:t>*</a:t>
            </a:r>
            <a:r>
              <a:rPr lang="en-US" i="1" dirty="0" smtClean="0"/>
              <a:t> </a:t>
            </a:r>
            <a:r>
              <a:rPr lang="en-US" dirty="0" smtClean="0"/>
              <a:t>(</a:t>
            </a:r>
            <a:r>
              <a:rPr lang="el-GR" dirty="0" smtClean="0"/>
              <a:t>λ</a:t>
            </a:r>
            <a:r>
              <a:rPr lang="en-US" dirty="0" smtClean="0"/>
              <a:t> is the empty string)</a:t>
            </a:r>
            <a:endParaRPr lang="en-US" i="1" dirty="0" smtClean="0"/>
          </a:p>
          <a:p>
            <a:pPr marL="971550" lvl="1" indent="-514350">
              <a:buNone/>
            </a:pPr>
            <a:r>
              <a:rPr lang="en-US" b="1" dirty="0" smtClean="0">
                <a:solidFill>
                  <a:srgbClr val="FF0000"/>
                </a:solidFill>
              </a:rPr>
              <a:t>RECURSIVE STEP</a:t>
            </a:r>
            <a:r>
              <a:rPr lang="en-US" dirty="0" smtClean="0"/>
              <a:t>: If </a:t>
            </a:r>
            <a:r>
              <a:rPr lang="en-US" i="1" dirty="0" smtClean="0"/>
              <a:t>w</a:t>
            </a:r>
            <a:r>
              <a:rPr lang="en-US" dirty="0" smtClean="0"/>
              <a:t> is in </a:t>
            </a:r>
            <a:r>
              <a:rPr lang="el-GR" dirty="0" smtClean="0"/>
              <a:t>Σ</a:t>
            </a:r>
            <a:r>
              <a:rPr lang="en-US" dirty="0" smtClean="0"/>
              <a:t>*</a:t>
            </a:r>
            <a:r>
              <a:rPr lang="en-US" i="1" dirty="0" smtClean="0"/>
              <a:t> </a:t>
            </a:r>
            <a:r>
              <a:rPr lang="en-US" dirty="0" smtClean="0"/>
              <a:t>and</a:t>
            </a:r>
            <a:r>
              <a:rPr lang="en-US" i="1" dirty="0" smtClean="0"/>
              <a:t> x </a:t>
            </a:r>
            <a:r>
              <a:rPr lang="en-US" dirty="0" smtClean="0"/>
              <a:t>is in </a:t>
            </a:r>
            <a:r>
              <a:rPr lang="el-GR" dirty="0" smtClean="0"/>
              <a:t>Σ</a:t>
            </a:r>
            <a:r>
              <a:rPr lang="en-US" i="1" dirty="0" smtClean="0"/>
              <a:t>,                   </a:t>
            </a:r>
            <a:r>
              <a:rPr lang="en-US" dirty="0" smtClean="0"/>
              <a:t>then</a:t>
            </a:r>
            <a:r>
              <a:rPr lang="en-US" i="1" dirty="0" smtClean="0"/>
              <a:t> </a:t>
            </a:r>
            <a:r>
              <a:rPr lang="en-US" i="1" dirty="0" err="1" smtClean="0"/>
              <a:t>wx</a:t>
            </a:r>
            <a:r>
              <a:rPr lang="en-US" i="1" dirty="0" smtClean="0"/>
              <a:t> </a:t>
            </a:r>
            <a:r>
              <a:rPr lang="en-US" dirty="0" smtClean="0">
                <a:sym typeface="Symbol"/>
              </a:rPr>
              <a:t></a:t>
            </a:r>
            <a:r>
              <a:rPr lang="en-US" dirty="0" smtClean="0"/>
              <a:t> </a:t>
            </a:r>
            <a:r>
              <a:rPr lang="el-GR" dirty="0" smtClean="0"/>
              <a:t>Σ</a:t>
            </a:r>
            <a:r>
              <a:rPr lang="en-US" dirty="0" smtClean="0"/>
              <a:t>*</a:t>
            </a:r>
            <a:r>
              <a:rPr lang="en-US" i="1" dirty="0" smtClean="0"/>
              <a:t>.</a:t>
            </a:r>
          </a:p>
          <a:p>
            <a:pPr>
              <a:buNone/>
            </a:pPr>
            <a:r>
              <a:rPr lang="en-US" b="1" dirty="0" smtClean="0">
                <a:sym typeface="Symbol"/>
              </a:rPr>
              <a:t>   Example</a:t>
            </a:r>
            <a:r>
              <a:rPr lang="en-US" dirty="0" smtClean="0">
                <a:sym typeface="Symbol"/>
              </a:rPr>
              <a:t>:  If </a:t>
            </a:r>
            <a:r>
              <a:rPr lang="el-GR" dirty="0" smtClean="0"/>
              <a:t>Σ</a:t>
            </a:r>
            <a:r>
              <a:rPr lang="en-US" i="1" dirty="0" smtClean="0"/>
              <a:t> = </a:t>
            </a:r>
            <a:r>
              <a:rPr lang="en-US" dirty="0" smtClean="0"/>
              <a:t>{</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 the strings in </a:t>
            </a:r>
            <a:r>
              <a:rPr lang="en-US" dirty="0" smtClean="0">
                <a:sym typeface="Symbol"/>
              </a:rPr>
              <a:t>in </a:t>
            </a:r>
            <a:r>
              <a:rPr lang="el-GR" dirty="0" smtClean="0"/>
              <a:t>Σ</a:t>
            </a:r>
            <a:r>
              <a:rPr lang="en-US" dirty="0" smtClean="0"/>
              <a:t>*</a:t>
            </a:r>
            <a:r>
              <a:rPr lang="en-US" i="1" dirty="0" smtClean="0"/>
              <a:t> </a:t>
            </a:r>
            <a:r>
              <a:rPr lang="en-US" dirty="0" smtClean="0"/>
              <a:t>are the set of all bit strings, </a:t>
            </a:r>
            <a:r>
              <a:rPr lang="el-GR" dirty="0" smtClean="0"/>
              <a:t>λ</a:t>
            </a:r>
            <a:r>
              <a:rPr lang="en-US" dirty="0" smtClean="0"/>
              <a:t>,</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1, 00</a:t>
            </a:r>
            <a:r>
              <a:rPr lang="en-US" dirty="0" smtClean="0"/>
              <a:t>,</a:t>
            </a:r>
            <a:r>
              <a:rPr lang="en-US" dirty="0" smtClean="0">
                <a:latin typeface="Cambria Math" pitchFamily="18" charset="0"/>
                <a:ea typeface="Cambria Math" pitchFamily="18" charset="0"/>
              </a:rPr>
              <a:t>01,10, 11, etc.</a:t>
            </a:r>
            <a:endParaRPr lang="en-US" dirty="0" smtClean="0"/>
          </a:p>
          <a:p>
            <a:pPr>
              <a:buNone/>
            </a:pPr>
            <a:r>
              <a:rPr lang="en-US" b="1" dirty="0" smtClean="0">
                <a:sym typeface="Symbol"/>
              </a:rPr>
              <a:t>   Example</a:t>
            </a:r>
            <a:r>
              <a:rPr lang="en-US" dirty="0" smtClean="0">
                <a:sym typeface="Symbol"/>
              </a:rPr>
              <a:t>:  If </a:t>
            </a:r>
            <a:r>
              <a:rPr lang="el-GR" dirty="0" smtClean="0"/>
              <a:t>Σ</a:t>
            </a:r>
            <a:r>
              <a:rPr lang="en-US" i="1" dirty="0" smtClean="0"/>
              <a:t> = </a:t>
            </a:r>
            <a:r>
              <a:rPr lang="en-US" dirty="0" smtClean="0"/>
              <a:t>{</a:t>
            </a:r>
            <a:r>
              <a:rPr lang="en-US" i="1" dirty="0" err="1" smtClean="0">
                <a:ea typeface="Cambria Math" pitchFamily="18" charset="0"/>
              </a:rPr>
              <a:t>a</a:t>
            </a:r>
            <a:r>
              <a:rPr lang="en-US" dirty="0" err="1" smtClean="0"/>
              <a:t>,</a:t>
            </a:r>
            <a:r>
              <a:rPr lang="en-US" i="1" dirty="0" err="1" smtClean="0">
                <a:ea typeface="Cambria Math" pitchFamily="18" charset="0"/>
              </a:rPr>
              <a:t>b</a:t>
            </a:r>
            <a:r>
              <a:rPr lang="en-US" dirty="0" smtClean="0"/>
              <a:t>}, show that </a:t>
            </a:r>
            <a:r>
              <a:rPr lang="en-US" i="1" dirty="0" err="1" smtClean="0"/>
              <a:t>aab</a:t>
            </a:r>
            <a:r>
              <a:rPr lang="en-US" dirty="0" smtClean="0"/>
              <a:t> is in </a:t>
            </a:r>
            <a:r>
              <a:rPr lang="el-GR" dirty="0" smtClean="0"/>
              <a:t>Σ</a:t>
            </a:r>
            <a:r>
              <a:rPr lang="en-US" dirty="0" smtClean="0"/>
              <a:t>*</a:t>
            </a:r>
            <a:r>
              <a:rPr lang="en-US" dirty="0" smtClean="0">
                <a:latin typeface="Cambria Math" pitchFamily="18" charset="0"/>
                <a:ea typeface="Cambria Math" pitchFamily="18" charset="0"/>
              </a:rPr>
              <a:t>.</a:t>
            </a:r>
          </a:p>
          <a:p>
            <a:pPr lvl="1"/>
            <a:r>
              <a:rPr lang="en-US" dirty="0" smtClean="0">
                <a:latin typeface="Cambria Math" pitchFamily="18" charset="0"/>
                <a:ea typeface="Cambria Math" pitchFamily="18" charset="0"/>
              </a:rPr>
              <a:t>Since </a:t>
            </a:r>
            <a:r>
              <a:rPr lang="el-GR" dirty="0" smtClean="0"/>
              <a:t>λ </a:t>
            </a:r>
            <a:r>
              <a:rPr lang="en-US" dirty="0" smtClean="0">
                <a:latin typeface="Cambria Math"/>
                <a:ea typeface="Cambria Math"/>
              </a:rPr>
              <a:t>∊</a:t>
            </a:r>
            <a:r>
              <a:rPr lang="en-US" dirty="0" smtClean="0"/>
              <a:t> </a:t>
            </a:r>
            <a:r>
              <a:rPr lang="el-GR" dirty="0" smtClean="0"/>
              <a:t>Σ</a:t>
            </a:r>
            <a:r>
              <a:rPr lang="en-US" dirty="0" smtClean="0"/>
              <a:t>*</a:t>
            </a:r>
            <a:r>
              <a:rPr lang="en-US" i="1" dirty="0" smtClean="0"/>
              <a:t> </a:t>
            </a:r>
            <a:r>
              <a:rPr lang="en-US" dirty="0" smtClean="0"/>
              <a:t>and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t> </a:t>
            </a:r>
            <a:r>
              <a:rPr lang="el-GR" dirty="0" smtClean="0"/>
              <a:t>Σ</a:t>
            </a:r>
            <a:r>
              <a:rPr lang="en-US" dirty="0" smtClean="0"/>
              <a:t>, </a:t>
            </a:r>
            <a:r>
              <a:rPr lang="en-US" i="1" dirty="0" smtClean="0"/>
              <a:t>a </a:t>
            </a:r>
            <a:r>
              <a:rPr lang="en-US" dirty="0" smtClean="0">
                <a:latin typeface="Cambria Math"/>
                <a:ea typeface="Cambria Math"/>
              </a:rPr>
              <a:t>∊</a:t>
            </a:r>
            <a:r>
              <a:rPr lang="en-US" dirty="0" smtClean="0"/>
              <a:t> </a:t>
            </a:r>
            <a:r>
              <a:rPr lang="el-GR" dirty="0" smtClean="0"/>
              <a:t>Σ</a:t>
            </a:r>
            <a:r>
              <a:rPr lang="en-US" dirty="0" smtClean="0"/>
              <a:t>*.</a:t>
            </a:r>
          </a:p>
          <a:p>
            <a:pPr lvl="1"/>
            <a:r>
              <a:rPr lang="en-US" dirty="0" smtClean="0">
                <a:latin typeface="Cambria Math" pitchFamily="18" charset="0"/>
                <a:ea typeface="Cambria Math" pitchFamily="18" charset="0"/>
              </a:rPr>
              <a:t>Since </a:t>
            </a:r>
            <a:r>
              <a:rPr lang="en-US" i="1" dirty="0" smtClean="0">
                <a:ea typeface="Cambria Math" pitchFamily="18" charset="0"/>
              </a:rPr>
              <a:t>a </a:t>
            </a:r>
            <a:r>
              <a:rPr lang="en-US" dirty="0" smtClean="0">
                <a:latin typeface="Cambria Math"/>
                <a:ea typeface="Cambria Math"/>
              </a:rPr>
              <a:t>∊</a:t>
            </a:r>
            <a:r>
              <a:rPr lang="en-US" dirty="0" smtClean="0"/>
              <a:t> </a:t>
            </a:r>
            <a:r>
              <a:rPr lang="el-GR" dirty="0" smtClean="0"/>
              <a:t>Σ</a:t>
            </a:r>
            <a:r>
              <a:rPr lang="en-US" dirty="0" smtClean="0"/>
              <a:t>*</a:t>
            </a:r>
            <a:r>
              <a:rPr lang="en-US" i="1" dirty="0" smtClean="0"/>
              <a:t> </a:t>
            </a:r>
            <a:r>
              <a:rPr lang="en-US" dirty="0" smtClean="0"/>
              <a:t>and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t> </a:t>
            </a:r>
            <a:r>
              <a:rPr lang="el-GR" dirty="0" smtClean="0"/>
              <a:t>Σ</a:t>
            </a:r>
            <a:r>
              <a:rPr lang="en-US" dirty="0" smtClean="0"/>
              <a:t>, </a:t>
            </a:r>
            <a:r>
              <a:rPr lang="en-US" i="1" dirty="0" err="1" smtClean="0"/>
              <a:t>aa</a:t>
            </a:r>
            <a:r>
              <a:rPr lang="en-US" i="1" dirty="0" smtClean="0"/>
              <a:t> </a:t>
            </a:r>
            <a:r>
              <a:rPr lang="en-US" dirty="0" smtClean="0">
                <a:latin typeface="Cambria Math"/>
                <a:ea typeface="Cambria Math"/>
              </a:rPr>
              <a:t>∊</a:t>
            </a:r>
            <a:r>
              <a:rPr lang="en-US" dirty="0" smtClean="0"/>
              <a:t> </a:t>
            </a:r>
            <a:r>
              <a:rPr lang="el-GR" dirty="0" smtClean="0"/>
              <a:t>Σ</a:t>
            </a:r>
            <a:r>
              <a:rPr lang="en-US" dirty="0" smtClean="0"/>
              <a:t>*.</a:t>
            </a:r>
          </a:p>
          <a:p>
            <a:pPr lvl="1"/>
            <a:r>
              <a:rPr lang="en-US" dirty="0" smtClean="0">
                <a:latin typeface="Cambria Math" pitchFamily="18" charset="0"/>
                <a:ea typeface="Cambria Math" pitchFamily="18" charset="0"/>
              </a:rPr>
              <a:t>Since </a:t>
            </a:r>
            <a:r>
              <a:rPr lang="en-US" i="1" dirty="0" err="1" smtClean="0">
                <a:ea typeface="Cambria Math" pitchFamily="18" charset="0"/>
              </a:rPr>
              <a:t>aa</a:t>
            </a:r>
            <a:r>
              <a:rPr lang="en-US" i="1" dirty="0" smtClean="0">
                <a:ea typeface="Cambria Math" pitchFamily="18" charset="0"/>
              </a:rPr>
              <a:t> </a:t>
            </a:r>
            <a:r>
              <a:rPr lang="en-US" dirty="0" smtClean="0">
                <a:latin typeface="Cambria Math"/>
                <a:ea typeface="Cambria Math"/>
              </a:rPr>
              <a:t>∊</a:t>
            </a:r>
            <a:r>
              <a:rPr lang="en-US" dirty="0" smtClean="0"/>
              <a:t> </a:t>
            </a:r>
            <a:r>
              <a:rPr lang="el-GR" dirty="0" smtClean="0"/>
              <a:t>Σ</a:t>
            </a:r>
            <a:r>
              <a:rPr lang="en-US" dirty="0" smtClean="0"/>
              <a:t>*</a:t>
            </a:r>
            <a:r>
              <a:rPr lang="en-US" i="1" dirty="0" smtClean="0"/>
              <a:t> </a:t>
            </a:r>
            <a:r>
              <a:rPr lang="en-US" dirty="0" smtClean="0"/>
              <a:t>and </a:t>
            </a:r>
            <a:r>
              <a:rPr lang="en-US" i="1" dirty="0" smtClean="0">
                <a:ea typeface="Cambria Math" pitchFamily="18" charset="0"/>
              </a:rPr>
              <a:t>b</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t> </a:t>
            </a:r>
            <a:r>
              <a:rPr lang="el-GR" dirty="0" smtClean="0"/>
              <a:t>Σ</a:t>
            </a:r>
            <a:r>
              <a:rPr lang="en-US" dirty="0" smtClean="0"/>
              <a:t>, </a:t>
            </a:r>
            <a:r>
              <a:rPr lang="en-US" i="1" dirty="0" err="1" smtClean="0"/>
              <a:t>aab</a:t>
            </a:r>
            <a:r>
              <a:rPr lang="en-US" i="1" dirty="0" smtClean="0"/>
              <a:t> </a:t>
            </a:r>
            <a:r>
              <a:rPr lang="en-US" dirty="0" smtClean="0">
                <a:latin typeface="Cambria Math"/>
                <a:ea typeface="Cambria Math"/>
              </a:rPr>
              <a:t>∊</a:t>
            </a:r>
            <a:r>
              <a:rPr lang="en-US" dirty="0" smtClean="0"/>
              <a:t> </a:t>
            </a:r>
            <a:r>
              <a:rPr lang="el-GR" dirty="0" smtClean="0"/>
              <a:t>Σ</a:t>
            </a:r>
            <a:r>
              <a:rPr lang="en-US" dirty="0" smtClean="0"/>
              <a:t>*.</a:t>
            </a:r>
          </a:p>
          <a:p>
            <a:pPr lvl="1"/>
            <a:endParaRPr lang="en-US" dirty="0" smtClean="0"/>
          </a:p>
          <a:p>
            <a:pPr lvl="1"/>
            <a:endParaRPr lang="en-US" dirty="0" smtClean="0"/>
          </a:p>
          <a:p>
            <a:pPr marL="571500" indent="-514350">
              <a:buNone/>
            </a:pPr>
            <a:endParaRPr lang="en-US" i="1" dirty="0" smtClean="0">
              <a:sym typeface="Symbol"/>
            </a:endParaRPr>
          </a:p>
          <a:p>
            <a:pPr marL="571500" indent="-514350">
              <a:buNone/>
            </a:pPr>
            <a:endParaRPr lang="en-US" i="1" dirty="0" smtClean="0"/>
          </a:p>
          <a:p>
            <a:pPr marL="571500" indent="-514350"/>
            <a:endParaRPr lang="en-US" dirty="0" smtClean="0">
              <a:sym typeface="Symbol"/>
            </a:endParaRPr>
          </a:p>
        </p:txBody>
      </p:sp>
      <p:sp>
        <p:nvSpPr>
          <p:cNvPr id="4" name="Slide Number Placeholder 3"/>
          <p:cNvSpPr>
            <a:spLocks noGrp="1"/>
          </p:cNvSpPr>
          <p:nvPr>
            <p:ph type="sldNum" sz="quarter" idx="12"/>
          </p:nvPr>
        </p:nvSpPr>
        <p:spPr/>
        <p:txBody>
          <a:bodyPr/>
          <a:lstStyle/>
          <a:p>
            <a:fld id="{8CD41AC4-40F7-4FE0-8905-74C6698904F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Length of a String</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Give a recursive definition of </a:t>
            </a:r>
            <a:r>
              <a:rPr lang="en-US" i="1" dirty="0" smtClean="0"/>
              <a:t>l</a:t>
            </a:r>
            <a:r>
              <a:rPr lang="en-US" dirty="0" smtClean="0"/>
              <a:t>(</a:t>
            </a:r>
            <a:r>
              <a:rPr lang="en-US" i="1" dirty="0" smtClean="0"/>
              <a:t>w</a:t>
            </a:r>
            <a:r>
              <a:rPr lang="en-US" dirty="0" smtClean="0"/>
              <a:t>), the length of the string </a:t>
            </a:r>
            <a:r>
              <a:rPr lang="en-US" i="1" dirty="0" smtClean="0"/>
              <a:t>w</a:t>
            </a:r>
            <a:r>
              <a:rPr lang="en-US" dirty="0" smtClean="0"/>
              <a:t>.</a:t>
            </a:r>
          </a:p>
          <a:p>
            <a:pPr>
              <a:buNone/>
            </a:pPr>
            <a:r>
              <a:rPr lang="en-US" b="1" dirty="0" smtClean="0"/>
              <a:t>   Solution</a:t>
            </a:r>
            <a:r>
              <a:rPr lang="en-US" dirty="0" smtClean="0"/>
              <a:t>: The length of a string can be recursively defined by:</a:t>
            </a:r>
          </a:p>
          <a:p>
            <a:pPr lvl="1">
              <a:buNone/>
            </a:pPr>
            <a:r>
              <a:rPr lang="en-US" b="1" dirty="0" smtClean="0">
                <a:solidFill>
                  <a:srgbClr val="FF0000"/>
                </a:solidFill>
              </a:rPr>
              <a:t>BASIS STEP: </a:t>
            </a:r>
            <a:r>
              <a:rPr lang="en-US" i="1" dirty="0" smtClean="0"/>
              <a:t>l</a:t>
            </a:r>
            <a:r>
              <a:rPr lang="en-US" dirty="0" smtClean="0"/>
              <a:t>(</a:t>
            </a:r>
            <a:r>
              <a:rPr lang="el-GR" b="1" dirty="0" smtClean="0">
                <a:solidFill>
                  <a:srgbClr val="7030A0"/>
                </a:solidFill>
              </a:rPr>
              <a:t>λ</a:t>
            </a:r>
            <a:r>
              <a:rPr lang="en-US" dirty="0" smtClean="0"/>
              <a:t>) = </a:t>
            </a:r>
            <a:r>
              <a:rPr lang="en-US" dirty="0" smtClean="0">
                <a:latin typeface="Cambria Math" pitchFamily="18" charset="0"/>
                <a:ea typeface="Cambria Math" pitchFamily="18" charset="0"/>
              </a:rPr>
              <a:t>0</a:t>
            </a:r>
            <a:r>
              <a:rPr lang="en-US" dirty="0" smtClean="0"/>
              <a:t>;</a:t>
            </a:r>
          </a:p>
          <a:p>
            <a:pPr lvl="1">
              <a:buNone/>
            </a:pPr>
            <a:r>
              <a:rPr lang="en-US" b="1" dirty="0" smtClean="0">
                <a:solidFill>
                  <a:srgbClr val="FF0000"/>
                </a:solidFill>
              </a:rPr>
              <a:t>RECURSIVE STEP: </a:t>
            </a:r>
            <a:r>
              <a:rPr lang="en-US" i="1" dirty="0" smtClean="0"/>
              <a:t>l</a:t>
            </a:r>
            <a:r>
              <a:rPr lang="en-US" dirty="0" smtClean="0"/>
              <a:t>(</a:t>
            </a:r>
            <a:r>
              <a:rPr lang="en-US" i="1" dirty="0" err="1" smtClean="0"/>
              <a:t>wx</a:t>
            </a:r>
            <a:r>
              <a:rPr lang="en-US" dirty="0" smtClean="0"/>
              <a:t>) = </a:t>
            </a:r>
            <a:r>
              <a:rPr lang="en-US" i="1" dirty="0" smtClean="0"/>
              <a:t>l</a:t>
            </a:r>
            <a:r>
              <a:rPr lang="en-US" dirty="0" smtClean="0"/>
              <a:t>(</a:t>
            </a:r>
            <a:r>
              <a:rPr lang="en-US" i="1" dirty="0" smtClean="0"/>
              <a:t>w</a:t>
            </a:r>
            <a:r>
              <a:rPr lang="en-US" dirty="0" smtClean="0"/>
              <a:t>) + </a:t>
            </a:r>
            <a:r>
              <a:rPr lang="en-US" dirty="0" smtClean="0">
                <a:latin typeface="Cambria Math" pitchFamily="18" charset="0"/>
                <a:ea typeface="Cambria Math" pitchFamily="18" charset="0"/>
              </a:rPr>
              <a:t>1 </a:t>
            </a:r>
            <a:r>
              <a:rPr lang="en-US" dirty="0" smtClean="0">
                <a:ea typeface="Cambria Math" pitchFamily="18" charset="0"/>
              </a:rPr>
              <a:t>if </a:t>
            </a:r>
            <a:r>
              <a:rPr lang="en-US" i="1" dirty="0" smtClean="0"/>
              <a:t>w </a:t>
            </a:r>
            <a:r>
              <a:rPr lang="en-US" dirty="0" smtClean="0">
                <a:latin typeface="Cambria Math"/>
                <a:ea typeface="Cambria Math"/>
              </a:rPr>
              <a:t>∊</a:t>
            </a:r>
            <a:r>
              <a:rPr lang="en-US" dirty="0" smtClean="0"/>
              <a:t> </a:t>
            </a:r>
            <a:r>
              <a:rPr lang="el-GR" dirty="0" smtClean="0"/>
              <a:t>Σ</a:t>
            </a:r>
            <a:r>
              <a:rPr lang="en-US" dirty="0" smtClean="0"/>
              <a:t>* and </a:t>
            </a:r>
            <a:r>
              <a:rPr lang="en-US" i="1" dirty="0" smtClean="0"/>
              <a:t>x</a:t>
            </a:r>
            <a:r>
              <a:rPr lang="en-US" dirty="0" smtClean="0">
                <a:sym typeface="Symbol"/>
              </a:rPr>
              <a:t> </a:t>
            </a:r>
            <a:r>
              <a:rPr lang="en-US" dirty="0" smtClean="0">
                <a:latin typeface="Cambria Math"/>
                <a:ea typeface="Cambria Math"/>
              </a:rPr>
              <a:t>∊</a:t>
            </a:r>
            <a:r>
              <a:rPr lang="en-US" dirty="0" smtClean="0"/>
              <a:t> </a:t>
            </a:r>
            <a:r>
              <a:rPr lang="el-GR" dirty="0" smtClean="0"/>
              <a:t>Σ</a:t>
            </a:r>
            <a:r>
              <a:rPr lang="en-US" i="1" dirty="0" smtClean="0"/>
              <a:t>.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Balanced Parentheses</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Give a recursive definition of the set  of balanced parentheses </a:t>
            </a:r>
            <a:r>
              <a:rPr lang="en-US" i="1" dirty="0" smtClean="0"/>
              <a:t>P</a:t>
            </a:r>
            <a:r>
              <a:rPr lang="en-US" dirty="0" smtClean="0"/>
              <a:t>.</a:t>
            </a:r>
          </a:p>
          <a:p>
            <a:pPr>
              <a:buNone/>
            </a:pPr>
            <a:r>
              <a:rPr lang="en-US" dirty="0" smtClean="0"/>
              <a:t>   </a:t>
            </a:r>
            <a:r>
              <a:rPr lang="en-US" b="1" dirty="0" smtClean="0"/>
              <a:t>Solution</a:t>
            </a:r>
            <a:r>
              <a:rPr lang="en-US" dirty="0" smtClean="0"/>
              <a:t>:</a:t>
            </a:r>
          </a:p>
          <a:p>
            <a:pPr lvl="1">
              <a:buNone/>
            </a:pPr>
            <a:r>
              <a:rPr lang="en-US" b="1" dirty="0" smtClean="0">
                <a:solidFill>
                  <a:srgbClr val="FF0000"/>
                </a:solidFill>
                <a:ea typeface="Cambria Math" pitchFamily="18" charset="0"/>
              </a:rPr>
              <a:t>BASIS STEP</a:t>
            </a:r>
            <a:r>
              <a:rPr lang="en-US" b="1" dirty="0" smtClean="0">
                <a:solidFill>
                  <a:srgbClr val="FF0000"/>
                </a:solidFill>
                <a:latin typeface="Cambria Math" pitchFamily="18" charset="0"/>
                <a:ea typeface="Cambria Math" pitchFamily="18" charset="0"/>
              </a:rPr>
              <a:t>:</a:t>
            </a:r>
            <a:r>
              <a:rPr lang="en-US" b="1" dirty="0" smtClean="0">
                <a:solidFill>
                  <a:srgbClr val="FF0000"/>
                </a:solidFill>
              </a:rPr>
              <a:t>  </a:t>
            </a:r>
            <a:r>
              <a:rPr lang="en-US" dirty="0" smtClean="0"/>
              <a:t>() </a:t>
            </a:r>
            <a:r>
              <a:rPr lang="en-US" dirty="0" smtClean="0">
                <a:latin typeface="Cambria Math"/>
                <a:ea typeface="Cambria Math"/>
              </a:rPr>
              <a:t>∊</a:t>
            </a:r>
            <a:r>
              <a:rPr lang="en-US" dirty="0" smtClean="0"/>
              <a:t> </a:t>
            </a:r>
            <a:r>
              <a:rPr lang="en-US" i="1" dirty="0" smtClean="0"/>
              <a:t>P</a:t>
            </a:r>
          </a:p>
          <a:p>
            <a:pPr lvl="1">
              <a:buNone/>
            </a:pPr>
            <a:r>
              <a:rPr lang="en-US" b="1" dirty="0" smtClean="0">
                <a:solidFill>
                  <a:srgbClr val="FF0000"/>
                </a:solidFill>
              </a:rPr>
              <a:t>RECURSIVE STEP: </a:t>
            </a:r>
            <a:r>
              <a:rPr lang="en-US" dirty="0" smtClean="0"/>
              <a:t>If </a:t>
            </a:r>
            <a:r>
              <a:rPr lang="en-US" i="1" dirty="0" smtClean="0"/>
              <a:t>w</a:t>
            </a:r>
            <a:r>
              <a:rPr lang="en-US" dirty="0" smtClean="0"/>
              <a:t> </a:t>
            </a:r>
            <a:r>
              <a:rPr lang="en-US" dirty="0" smtClean="0">
                <a:latin typeface="Cambria Math"/>
                <a:ea typeface="Cambria Math"/>
              </a:rPr>
              <a:t>∊</a:t>
            </a:r>
            <a:r>
              <a:rPr lang="en-US" dirty="0" smtClean="0"/>
              <a:t> </a:t>
            </a:r>
            <a:r>
              <a:rPr lang="en-US" i="1" dirty="0" smtClean="0"/>
              <a:t>P</a:t>
            </a:r>
            <a:r>
              <a:rPr lang="en-US" dirty="0" smtClean="0"/>
              <a:t>, then</a:t>
            </a:r>
            <a:r>
              <a:rPr lang="en-US" b="1" dirty="0" smtClean="0"/>
              <a:t>  </a:t>
            </a:r>
            <a:r>
              <a:rPr lang="en-US" dirty="0" smtClean="0"/>
              <a:t>()</a:t>
            </a:r>
            <a:r>
              <a:rPr lang="en-US" i="1" dirty="0" smtClean="0"/>
              <a:t> w </a:t>
            </a:r>
            <a:r>
              <a:rPr lang="en-US" dirty="0" smtClean="0">
                <a:latin typeface="Cambria Math"/>
                <a:ea typeface="Cambria Math"/>
              </a:rPr>
              <a:t>∊</a:t>
            </a:r>
            <a:r>
              <a:rPr lang="en-US" dirty="0" smtClean="0"/>
              <a:t> </a:t>
            </a:r>
            <a:r>
              <a:rPr lang="en-US" i="1" dirty="0" smtClean="0"/>
              <a:t>P,  </a:t>
            </a:r>
            <a:r>
              <a:rPr lang="en-US" dirty="0" smtClean="0"/>
              <a:t>(</a:t>
            </a:r>
            <a:r>
              <a:rPr lang="en-US" i="1" dirty="0" smtClean="0"/>
              <a:t>w</a:t>
            </a:r>
            <a:r>
              <a:rPr lang="en-US" dirty="0" smtClean="0"/>
              <a:t>)</a:t>
            </a:r>
            <a:r>
              <a:rPr lang="en-US" i="1" dirty="0" smtClean="0"/>
              <a:t> </a:t>
            </a:r>
            <a:r>
              <a:rPr lang="en-US" dirty="0" smtClean="0">
                <a:latin typeface="Cambria Math"/>
                <a:ea typeface="Cambria Math"/>
              </a:rPr>
              <a:t>∊</a:t>
            </a:r>
            <a:r>
              <a:rPr lang="en-US" dirty="0" smtClean="0"/>
              <a:t> </a:t>
            </a:r>
            <a:r>
              <a:rPr lang="en-US" i="1" dirty="0" smtClean="0"/>
              <a:t>P </a:t>
            </a:r>
            <a:r>
              <a:rPr lang="en-US" dirty="0" smtClean="0"/>
              <a:t>and       </a:t>
            </a:r>
            <a:r>
              <a:rPr lang="en-US" i="1" dirty="0" smtClean="0"/>
              <a:t> w </a:t>
            </a:r>
            <a:r>
              <a:rPr lang="en-US" dirty="0" smtClean="0"/>
              <a:t>()</a:t>
            </a:r>
            <a:r>
              <a:rPr lang="en-US" i="1" dirty="0" smtClean="0"/>
              <a:t> </a:t>
            </a:r>
            <a:r>
              <a:rPr lang="en-US" dirty="0" smtClean="0"/>
              <a:t> </a:t>
            </a:r>
            <a:r>
              <a:rPr lang="en-US" dirty="0" smtClean="0">
                <a:latin typeface="Cambria Math"/>
                <a:ea typeface="Cambria Math"/>
              </a:rPr>
              <a:t>∊</a:t>
            </a:r>
            <a:r>
              <a:rPr lang="en-US" dirty="0" smtClean="0"/>
              <a:t> </a:t>
            </a:r>
            <a:r>
              <a:rPr lang="en-US" i="1" dirty="0" smtClean="0"/>
              <a:t>P</a:t>
            </a:r>
            <a:r>
              <a:rPr lang="en-US" dirty="0" smtClean="0"/>
              <a:t>.</a:t>
            </a:r>
            <a:endParaRPr lang="en-US" b="1" dirty="0" smtClean="0"/>
          </a:p>
          <a:p>
            <a:r>
              <a:rPr lang="en-US" dirty="0" smtClean="0"/>
              <a:t>Show that (() ()) is in </a:t>
            </a:r>
            <a:r>
              <a:rPr lang="en-US" i="1" dirty="0" smtClean="0"/>
              <a:t>P</a:t>
            </a:r>
            <a:r>
              <a:rPr lang="en-US" dirty="0" smtClean="0"/>
              <a:t>.</a:t>
            </a:r>
          </a:p>
          <a:p>
            <a:r>
              <a:rPr lang="en-US" dirty="0" smtClean="0"/>
              <a:t>Why is ))(() not in </a:t>
            </a:r>
            <a:r>
              <a:rPr lang="en-US" i="1" dirty="0" smtClean="0"/>
              <a:t>P</a:t>
            </a:r>
            <a:r>
              <a:rPr lang="en-US" dirty="0" smtClean="0"/>
              <a:t>?</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14</a:t>
            </a:fld>
            <a:endParaRPr lang="en-US"/>
          </a:p>
        </p:txBody>
      </p:sp>
      <p:sp>
        <p:nvSpPr>
          <p:cNvPr id="5" name="TextBox 4"/>
          <p:cNvSpPr txBox="1"/>
          <p:nvPr/>
        </p:nvSpPr>
        <p:spPr>
          <a:xfrm>
            <a:off x="762000" y="5791200"/>
            <a:ext cx="7596951" cy="646331"/>
          </a:xfrm>
          <a:prstGeom prst="rect">
            <a:avLst/>
          </a:prstGeom>
          <a:noFill/>
        </p:spPr>
        <p:txBody>
          <a:bodyPr wrap="none" rtlCol="0">
            <a:spAutoFit/>
          </a:bodyPr>
          <a:lstStyle/>
          <a:p>
            <a:r>
              <a:rPr lang="en-US" dirty="0" smtClean="0">
                <a:solidFill>
                  <a:srgbClr val="FF0000"/>
                </a:solidFill>
              </a:rPr>
              <a:t>Assignment: Provide another definition of the set of balanced parenthesis, </a:t>
            </a:r>
          </a:p>
          <a:p>
            <a:r>
              <a:rPr lang="en-US" dirty="0" smtClean="0">
                <a:solidFill>
                  <a:srgbClr val="FF0000"/>
                </a:solidFill>
              </a:rPr>
              <a:t>such that a string with no parenthesis is considered balanced too.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Well-Formed Formulae in Propositional Logic</a:t>
            </a:r>
            <a:endParaRPr lang="en-US" sz="4000" dirty="0"/>
          </a:p>
        </p:txBody>
      </p:sp>
      <p:sp>
        <p:nvSpPr>
          <p:cNvPr id="3" name="Content Placeholder 2"/>
          <p:cNvSpPr>
            <a:spLocks noGrp="1"/>
          </p:cNvSpPr>
          <p:nvPr>
            <p:ph idx="1"/>
          </p:nvPr>
        </p:nvSpPr>
        <p:spPr/>
        <p:txBody>
          <a:bodyPr>
            <a:normAutofit/>
          </a:bodyPr>
          <a:lstStyle/>
          <a:p>
            <a:pPr>
              <a:buNone/>
            </a:pPr>
            <a:r>
              <a:rPr lang="en-US" b="1" dirty="0" smtClean="0"/>
              <a:t>   Definition</a:t>
            </a:r>
            <a:r>
              <a:rPr lang="en-US" dirty="0" smtClean="0"/>
              <a:t>: The set of </a:t>
            </a:r>
            <a:r>
              <a:rPr lang="en-US" i="1" dirty="0" smtClean="0"/>
              <a:t>well-formed formulae </a:t>
            </a:r>
            <a:r>
              <a:rPr lang="en-US" dirty="0" smtClean="0"/>
              <a:t>in propositional logic involving </a:t>
            </a:r>
            <a:r>
              <a:rPr lang="en-US" b="1" dirty="0" smtClean="0"/>
              <a:t>T</a:t>
            </a:r>
            <a:r>
              <a:rPr lang="en-US" dirty="0" smtClean="0"/>
              <a:t>, </a:t>
            </a:r>
            <a:r>
              <a:rPr lang="en-US" b="1" dirty="0" smtClean="0"/>
              <a:t>F</a:t>
            </a:r>
            <a:r>
              <a:rPr lang="en-US" dirty="0" smtClean="0"/>
              <a:t>, propositional variables, and operators from the set {</a:t>
            </a:r>
            <a:r>
              <a:rPr lang="en-US" dirty="0" smtClean="0">
                <a:latin typeface="Cambria Math"/>
                <a:ea typeface="Cambria Math"/>
              </a:rPr>
              <a:t>¬,∧,∨,→,↔</a:t>
            </a:r>
            <a:r>
              <a:rPr lang="en-US" dirty="0" smtClean="0"/>
              <a:t>}.</a:t>
            </a:r>
          </a:p>
          <a:p>
            <a:pPr lvl="1">
              <a:buNone/>
            </a:pPr>
            <a:r>
              <a:rPr lang="en-US" b="1" dirty="0" smtClean="0">
                <a:solidFill>
                  <a:srgbClr val="FF0000"/>
                </a:solidFill>
                <a:ea typeface="Cambria Math" pitchFamily="18" charset="0"/>
              </a:rPr>
              <a:t>BASIS STEP</a:t>
            </a:r>
            <a:r>
              <a:rPr lang="en-US" b="1" dirty="0" smtClean="0">
                <a:solidFill>
                  <a:srgbClr val="FF0000"/>
                </a:solidFill>
                <a:latin typeface="Cambria Math" pitchFamily="18" charset="0"/>
                <a:ea typeface="Cambria Math" pitchFamily="18" charset="0"/>
              </a:rPr>
              <a:t>:</a:t>
            </a:r>
            <a:r>
              <a:rPr lang="en-US" b="1" dirty="0" smtClean="0">
                <a:solidFill>
                  <a:srgbClr val="FF0000"/>
                </a:solidFill>
              </a:rPr>
              <a:t>  </a:t>
            </a:r>
            <a:r>
              <a:rPr lang="en-US" b="1" dirty="0" smtClean="0"/>
              <a:t>T</a:t>
            </a:r>
            <a:r>
              <a:rPr lang="en-US" dirty="0" smtClean="0"/>
              <a:t>,</a:t>
            </a:r>
            <a:r>
              <a:rPr lang="en-US" b="1" dirty="0" smtClean="0"/>
              <a:t>F</a:t>
            </a:r>
            <a:r>
              <a:rPr lang="en-US" dirty="0" smtClean="0"/>
              <a:t>, and </a:t>
            </a:r>
            <a:r>
              <a:rPr lang="en-US" i="1" dirty="0" smtClean="0"/>
              <a:t>s</a:t>
            </a:r>
            <a:r>
              <a:rPr lang="en-US" dirty="0" smtClean="0"/>
              <a:t>, where </a:t>
            </a:r>
            <a:r>
              <a:rPr lang="en-US" i="1" dirty="0" smtClean="0"/>
              <a:t>s</a:t>
            </a:r>
            <a:r>
              <a:rPr lang="en-US" dirty="0" smtClean="0"/>
              <a:t> is a propositional variable, are well-formed formulae.</a:t>
            </a:r>
            <a:endParaRPr lang="en-US" i="1" dirty="0" smtClean="0"/>
          </a:p>
          <a:p>
            <a:pPr lvl="1">
              <a:buNone/>
            </a:pPr>
            <a:r>
              <a:rPr lang="en-US" b="1" dirty="0" smtClean="0">
                <a:solidFill>
                  <a:srgbClr val="FF0000"/>
                </a:solidFill>
              </a:rPr>
              <a:t>RECURSIVE STEP: </a:t>
            </a:r>
            <a:r>
              <a:rPr lang="en-US" dirty="0" smtClean="0"/>
              <a:t>If </a:t>
            </a:r>
            <a:r>
              <a:rPr lang="en-US" i="1" dirty="0" smtClean="0"/>
              <a:t>E</a:t>
            </a:r>
            <a:r>
              <a:rPr lang="en-US" dirty="0" smtClean="0"/>
              <a:t> and </a:t>
            </a:r>
            <a:r>
              <a:rPr lang="en-US" i="1" dirty="0" smtClean="0"/>
              <a:t>F</a:t>
            </a:r>
            <a:r>
              <a:rPr lang="en-US" dirty="0" smtClean="0"/>
              <a:t> are well formed formulae, then </a:t>
            </a:r>
            <a:r>
              <a:rPr lang="en-US" b="1" dirty="0" smtClean="0"/>
              <a:t>  </a:t>
            </a:r>
            <a:r>
              <a:rPr lang="en-US" dirty="0" smtClean="0"/>
              <a:t>(</a:t>
            </a:r>
            <a:r>
              <a:rPr lang="en-US" dirty="0" smtClean="0">
                <a:latin typeface="Cambria Math"/>
                <a:ea typeface="Cambria Math"/>
              </a:rPr>
              <a:t>¬</a:t>
            </a:r>
            <a:r>
              <a:rPr lang="en-US" i="1" dirty="0" smtClean="0"/>
              <a:t> E</a:t>
            </a:r>
            <a:r>
              <a:rPr lang="en-US" dirty="0" smtClean="0"/>
              <a:t>)</a:t>
            </a:r>
            <a:r>
              <a:rPr lang="en-US" i="1" dirty="0" smtClean="0"/>
              <a:t>,  </a:t>
            </a:r>
            <a:r>
              <a:rPr lang="en-US" dirty="0" smtClean="0"/>
              <a:t>(</a:t>
            </a:r>
            <a:r>
              <a:rPr lang="en-US" i="1" dirty="0" smtClean="0"/>
              <a:t>E</a:t>
            </a:r>
            <a:r>
              <a:rPr lang="en-US" dirty="0" smtClean="0">
                <a:latin typeface="Cambria Math"/>
                <a:ea typeface="Cambria Math"/>
              </a:rPr>
              <a:t> ∧ </a:t>
            </a:r>
            <a:r>
              <a:rPr lang="en-US" i="1" dirty="0" smtClean="0"/>
              <a:t>F</a:t>
            </a:r>
            <a:r>
              <a:rPr lang="en-US" dirty="0" smtClean="0"/>
              <a:t>),</a:t>
            </a:r>
            <a:r>
              <a:rPr lang="en-US" i="1" dirty="0" smtClean="0"/>
              <a:t> </a:t>
            </a:r>
            <a:r>
              <a:rPr lang="en-US" dirty="0" smtClean="0"/>
              <a:t>(</a:t>
            </a:r>
            <a:r>
              <a:rPr lang="en-US" i="1" dirty="0" smtClean="0"/>
              <a:t>E</a:t>
            </a:r>
            <a:r>
              <a:rPr lang="en-US" dirty="0" smtClean="0">
                <a:latin typeface="Cambria Math"/>
                <a:ea typeface="Cambria Math"/>
              </a:rPr>
              <a:t> ∨ </a:t>
            </a:r>
            <a:r>
              <a:rPr lang="en-US" i="1" dirty="0" smtClean="0"/>
              <a:t>F</a:t>
            </a:r>
            <a:r>
              <a:rPr lang="en-US" dirty="0" smtClean="0"/>
              <a:t>), (</a:t>
            </a:r>
            <a:r>
              <a:rPr lang="en-US" i="1" dirty="0" smtClean="0"/>
              <a:t>E</a:t>
            </a:r>
            <a:r>
              <a:rPr lang="en-US" dirty="0" smtClean="0">
                <a:latin typeface="Cambria Math"/>
                <a:ea typeface="Cambria Math"/>
              </a:rPr>
              <a:t> → </a:t>
            </a:r>
            <a:r>
              <a:rPr lang="en-US" i="1" dirty="0" smtClean="0"/>
              <a:t>F</a:t>
            </a:r>
            <a:r>
              <a:rPr lang="en-US" dirty="0" smtClean="0"/>
              <a:t>), (</a:t>
            </a:r>
            <a:r>
              <a:rPr lang="en-US" i="1" dirty="0" smtClean="0"/>
              <a:t>E</a:t>
            </a:r>
            <a:r>
              <a:rPr lang="en-US" dirty="0" smtClean="0">
                <a:latin typeface="Cambria Math"/>
                <a:ea typeface="Cambria Math"/>
              </a:rPr>
              <a:t> ↔ </a:t>
            </a:r>
            <a:r>
              <a:rPr lang="en-US" i="1" dirty="0" smtClean="0"/>
              <a:t>F</a:t>
            </a:r>
            <a:r>
              <a:rPr lang="en-US" dirty="0" smtClean="0"/>
              <a:t>), are well-formed formulae.</a:t>
            </a:r>
          </a:p>
          <a:p>
            <a:pPr>
              <a:buNone/>
            </a:pPr>
            <a:r>
              <a:rPr lang="en-US" b="1" dirty="0" smtClean="0"/>
              <a:t>   Examples</a:t>
            </a:r>
            <a:r>
              <a:rPr lang="en-US" dirty="0" smtClean="0"/>
              <a:t>: ((</a:t>
            </a:r>
            <a:r>
              <a:rPr lang="en-US" i="1" dirty="0" smtClean="0"/>
              <a:t>p</a:t>
            </a:r>
            <a:r>
              <a:rPr lang="en-US" dirty="0" smtClean="0"/>
              <a:t> </a:t>
            </a:r>
            <a:r>
              <a:rPr lang="en-US" dirty="0" smtClean="0">
                <a:latin typeface="Cambria Math"/>
                <a:ea typeface="Cambria Math"/>
              </a:rPr>
              <a:t>∨</a:t>
            </a:r>
            <a:r>
              <a:rPr lang="en-US" i="1" dirty="0" smtClean="0">
                <a:ea typeface="Cambria Math"/>
              </a:rPr>
              <a:t>q</a:t>
            </a:r>
            <a:r>
              <a:rPr lang="en-US" dirty="0" smtClean="0">
                <a:latin typeface="Cambria Math"/>
                <a:ea typeface="Cambria Math"/>
              </a:rPr>
              <a:t>) → (</a:t>
            </a:r>
            <a:r>
              <a:rPr lang="en-US" i="1" dirty="0" smtClean="0">
                <a:ea typeface="Cambria Math"/>
              </a:rPr>
              <a:t>q</a:t>
            </a:r>
            <a:r>
              <a:rPr lang="en-US" dirty="0" smtClean="0">
                <a:latin typeface="Cambria Math"/>
                <a:ea typeface="Cambria Math"/>
              </a:rPr>
              <a:t> ∧ </a:t>
            </a:r>
            <a:r>
              <a:rPr lang="en-US" b="1" dirty="0" smtClean="0">
                <a:latin typeface="Cambria Math"/>
                <a:ea typeface="Cambria Math"/>
              </a:rPr>
              <a:t>F</a:t>
            </a:r>
            <a:r>
              <a:rPr lang="en-US" dirty="0" smtClean="0">
                <a:ea typeface="Cambria Math"/>
              </a:rPr>
              <a:t>))</a:t>
            </a:r>
            <a:r>
              <a:rPr lang="en-US" dirty="0" smtClean="0">
                <a:latin typeface="Cambria Math"/>
                <a:ea typeface="Cambria Math"/>
              </a:rPr>
              <a:t> </a:t>
            </a:r>
            <a:r>
              <a:rPr lang="en-US" dirty="0" smtClean="0">
                <a:ea typeface="Cambria Math"/>
              </a:rPr>
              <a:t>is a well-formed formula.</a:t>
            </a:r>
          </a:p>
          <a:p>
            <a:pPr>
              <a:buNone/>
            </a:pPr>
            <a:r>
              <a:rPr lang="en-US" dirty="0" smtClean="0">
                <a:ea typeface="Cambria Math"/>
              </a:rPr>
              <a:t>                             </a:t>
            </a:r>
            <a:r>
              <a:rPr lang="en-US" i="1" dirty="0" err="1" smtClean="0">
                <a:ea typeface="Cambria Math"/>
              </a:rPr>
              <a:t>pq</a:t>
            </a:r>
            <a:r>
              <a:rPr lang="en-US" i="1" dirty="0" smtClean="0">
                <a:ea typeface="Cambria Math"/>
              </a:rPr>
              <a:t> </a:t>
            </a:r>
            <a:r>
              <a:rPr lang="en-US" dirty="0" smtClean="0">
                <a:latin typeface="Cambria Math"/>
                <a:ea typeface="Cambria Math"/>
              </a:rPr>
              <a:t>∧  </a:t>
            </a:r>
            <a:r>
              <a:rPr lang="en-US" dirty="0" smtClean="0">
                <a:ea typeface="Cambria Math"/>
              </a:rPr>
              <a:t>is not a  well formed formula.</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Rooted Trees</a:t>
            </a:r>
            <a:endParaRPr lang="en-US" sz="4000" dirty="0"/>
          </a:p>
        </p:txBody>
      </p:sp>
      <p:sp>
        <p:nvSpPr>
          <p:cNvPr id="3" name="Content Placeholder 2"/>
          <p:cNvSpPr>
            <a:spLocks noGrp="1"/>
          </p:cNvSpPr>
          <p:nvPr>
            <p:ph idx="1"/>
          </p:nvPr>
        </p:nvSpPr>
        <p:spPr/>
        <p:txBody>
          <a:bodyPr>
            <a:normAutofit fontScale="92500"/>
          </a:bodyPr>
          <a:lstStyle/>
          <a:p>
            <a:pPr>
              <a:buNone/>
            </a:pPr>
            <a:r>
              <a:rPr lang="en-US" b="1" dirty="0" smtClean="0"/>
              <a:t>   Definition</a:t>
            </a:r>
            <a:r>
              <a:rPr lang="en-US" dirty="0" smtClean="0"/>
              <a:t>: The set of </a:t>
            </a:r>
            <a:r>
              <a:rPr lang="en-US" i="1" dirty="0" smtClean="0"/>
              <a:t>rooted trees, </a:t>
            </a:r>
            <a:r>
              <a:rPr lang="en-US" dirty="0" smtClean="0"/>
              <a:t>where a rooted tree consists of a set of vertices containing a distinguished vertex called the </a:t>
            </a:r>
            <a:r>
              <a:rPr lang="en-US" i="1" dirty="0" smtClean="0"/>
              <a:t>root</a:t>
            </a:r>
            <a:r>
              <a:rPr lang="en-US" dirty="0" smtClean="0"/>
              <a:t>, and edges connecting these vertices, can be defined recursively by these steps:</a:t>
            </a:r>
          </a:p>
          <a:p>
            <a:pPr lvl="1">
              <a:buNone/>
            </a:pPr>
            <a:r>
              <a:rPr lang="en-US" b="1" dirty="0" smtClean="0">
                <a:solidFill>
                  <a:srgbClr val="FF0000"/>
                </a:solidFill>
                <a:ea typeface="Cambria Math" pitchFamily="18" charset="0"/>
              </a:rPr>
              <a:t>BASIS STEP</a:t>
            </a:r>
            <a:r>
              <a:rPr lang="en-US" b="1" dirty="0" smtClean="0">
                <a:solidFill>
                  <a:srgbClr val="FF0000"/>
                </a:solidFill>
                <a:latin typeface="Cambria Math" pitchFamily="18" charset="0"/>
                <a:ea typeface="Cambria Math" pitchFamily="18" charset="0"/>
              </a:rPr>
              <a:t>:</a:t>
            </a:r>
            <a:r>
              <a:rPr lang="en-US" b="1" dirty="0" smtClean="0">
                <a:solidFill>
                  <a:srgbClr val="FF0000"/>
                </a:solidFill>
              </a:rPr>
              <a:t>  </a:t>
            </a:r>
            <a:r>
              <a:rPr lang="en-US" dirty="0" smtClean="0"/>
              <a:t>A single vertex </a:t>
            </a:r>
            <a:r>
              <a:rPr lang="en-US" i="1" dirty="0" smtClean="0"/>
              <a:t>r</a:t>
            </a:r>
            <a:r>
              <a:rPr lang="en-US" dirty="0" smtClean="0"/>
              <a:t> is a rooted tree.</a:t>
            </a:r>
            <a:endParaRPr lang="en-US" i="1" dirty="0" smtClean="0"/>
          </a:p>
          <a:p>
            <a:pPr lvl="1">
              <a:buNone/>
            </a:pPr>
            <a:r>
              <a:rPr lang="en-US" b="1" dirty="0" smtClean="0">
                <a:solidFill>
                  <a:srgbClr val="FF0000"/>
                </a:solidFill>
              </a:rPr>
              <a:t>RECURSIVE STEP: </a:t>
            </a:r>
            <a:r>
              <a:rPr lang="en-US" dirty="0" smtClean="0"/>
              <a:t>Suppose that </a:t>
            </a:r>
            <a:r>
              <a:rPr lang="en-US" i="1" dirty="0" smtClean="0"/>
              <a:t>T</a:t>
            </a:r>
            <a:r>
              <a:rPr lang="en-US" baseline="-25000" dirty="0" smtClean="0">
                <a:latin typeface="Cambria Math" pitchFamily="18" charset="0"/>
                <a:ea typeface="Cambria Math" pitchFamily="18" charset="0"/>
              </a:rPr>
              <a:t>1</a:t>
            </a:r>
            <a:r>
              <a:rPr lang="en-US" dirty="0" smtClean="0"/>
              <a:t>, </a:t>
            </a:r>
            <a:r>
              <a:rPr lang="en-US" i="1" dirty="0" smtClean="0"/>
              <a:t>T</a:t>
            </a:r>
            <a:r>
              <a:rPr lang="en-US" baseline="-25000" dirty="0" smtClean="0">
                <a:latin typeface="Cambria Math" pitchFamily="18" charset="0"/>
                <a:ea typeface="Cambria Math" pitchFamily="18" charset="0"/>
              </a:rPr>
              <a:t>2</a:t>
            </a:r>
            <a:r>
              <a:rPr lang="en-US" dirty="0" smtClean="0"/>
              <a:t>, …,</a:t>
            </a:r>
            <a:r>
              <a:rPr lang="en-US" i="1" dirty="0" err="1" smtClean="0"/>
              <a:t>T</a:t>
            </a:r>
            <a:r>
              <a:rPr lang="en-US" i="1" baseline="-25000" dirty="0" err="1" smtClean="0">
                <a:ea typeface="Cambria Math" pitchFamily="18" charset="0"/>
              </a:rPr>
              <a:t>n</a:t>
            </a:r>
            <a:r>
              <a:rPr lang="en-US" dirty="0" smtClean="0"/>
              <a:t> are disjoint rooted trees with roots </a:t>
            </a:r>
            <a:r>
              <a:rPr lang="en-US" i="1" dirty="0" smtClean="0"/>
              <a:t>r</a:t>
            </a:r>
            <a:r>
              <a:rPr lang="en-US" baseline="-25000" dirty="0" smtClean="0">
                <a:latin typeface="Cambria Math" pitchFamily="18" charset="0"/>
                <a:ea typeface="Cambria Math" pitchFamily="18" charset="0"/>
              </a:rPr>
              <a:t>1</a:t>
            </a:r>
            <a:r>
              <a:rPr lang="en-US" dirty="0" smtClean="0"/>
              <a:t>, </a:t>
            </a:r>
            <a:r>
              <a:rPr lang="en-US" i="1" dirty="0" smtClean="0"/>
              <a:t>r</a:t>
            </a:r>
            <a:r>
              <a:rPr lang="en-US" baseline="-25000" dirty="0" smtClean="0">
                <a:latin typeface="Cambria Math" pitchFamily="18" charset="0"/>
                <a:ea typeface="Cambria Math" pitchFamily="18" charset="0"/>
              </a:rPr>
              <a:t>2</a:t>
            </a:r>
            <a:r>
              <a:rPr lang="en-US" dirty="0" smtClean="0"/>
              <a:t>,…,</a:t>
            </a:r>
            <a:r>
              <a:rPr lang="en-US" i="1" dirty="0" err="1" smtClean="0"/>
              <a:t>r</a:t>
            </a:r>
            <a:r>
              <a:rPr lang="en-US" i="1" baseline="-25000" dirty="0" err="1" smtClean="0"/>
              <a:t>n</a:t>
            </a:r>
            <a:r>
              <a:rPr lang="en-US" dirty="0" smtClean="0"/>
              <a:t>, respectively. Then the graph formed by starting with a root </a:t>
            </a:r>
            <a:r>
              <a:rPr lang="en-US" i="1" dirty="0" smtClean="0"/>
              <a:t>r</a:t>
            </a:r>
            <a:r>
              <a:rPr lang="en-US" dirty="0" smtClean="0"/>
              <a:t>, which is not in any of the rooted trees</a:t>
            </a:r>
            <a:r>
              <a:rPr lang="en-US" i="1" dirty="0" smtClean="0"/>
              <a:t> T</a:t>
            </a:r>
            <a:r>
              <a:rPr lang="en-US" baseline="-25000" dirty="0" smtClean="0">
                <a:latin typeface="Cambria Math" pitchFamily="18" charset="0"/>
                <a:ea typeface="Cambria Math" pitchFamily="18" charset="0"/>
              </a:rPr>
              <a:t>1</a:t>
            </a:r>
            <a:r>
              <a:rPr lang="en-US" dirty="0" smtClean="0"/>
              <a:t>, </a:t>
            </a:r>
            <a:r>
              <a:rPr lang="en-US" i="1" dirty="0" smtClean="0"/>
              <a:t>T</a:t>
            </a:r>
            <a:r>
              <a:rPr lang="en-US" baseline="-25000" dirty="0" smtClean="0">
                <a:latin typeface="Cambria Math" pitchFamily="18" charset="0"/>
                <a:ea typeface="Cambria Math" pitchFamily="18" charset="0"/>
              </a:rPr>
              <a:t>2</a:t>
            </a:r>
            <a:r>
              <a:rPr lang="en-US" dirty="0" smtClean="0"/>
              <a:t>, …,</a:t>
            </a:r>
            <a:r>
              <a:rPr lang="en-US" i="1" dirty="0" err="1" smtClean="0"/>
              <a:t>T</a:t>
            </a:r>
            <a:r>
              <a:rPr lang="en-US" i="1" baseline="-25000" dirty="0" err="1" smtClean="0">
                <a:ea typeface="Cambria Math" pitchFamily="18" charset="0"/>
              </a:rPr>
              <a:t>n</a:t>
            </a:r>
            <a:r>
              <a:rPr lang="en-US" dirty="0" smtClean="0"/>
              <a:t>, and adding an edge from </a:t>
            </a:r>
            <a:r>
              <a:rPr lang="en-US" i="1" dirty="0" smtClean="0"/>
              <a:t>r</a:t>
            </a:r>
            <a:r>
              <a:rPr lang="en-US" dirty="0" smtClean="0"/>
              <a:t> to each of the vertices </a:t>
            </a:r>
            <a:r>
              <a:rPr lang="en-US" i="1" dirty="0" smtClean="0"/>
              <a:t>r</a:t>
            </a:r>
            <a:r>
              <a:rPr lang="en-US" baseline="-25000" dirty="0" smtClean="0">
                <a:latin typeface="Cambria Math" pitchFamily="18" charset="0"/>
                <a:ea typeface="Cambria Math" pitchFamily="18" charset="0"/>
              </a:rPr>
              <a:t>1</a:t>
            </a:r>
            <a:r>
              <a:rPr lang="en-US" dirty="0" smtClean="0"/>
              <a:t>, </a:t>
            </a:r>
            <a:r>
              <a:rPr lang="en-US" i="1" dirty="0" smtClean="0"/>
              <a:t>r</a:t>
            </a:r>
            <a:r>
              <a:rPr lang="en-US" baseline="-25000" dirty="0" smtClean="0">
                <a:latin typeface="Cambria Math" pitchFamily="18" charset="0"/>
                <a:ea typeface="Cambria Math" pitchFamily="18" charset="0"/>
              </a:rPr>
              <a:t>2</a:t>
            </a:r>
            <a:r>
              <a:rPr lang="en-US" dirty="0" smtClean="0"/>
              <a:t>,…,</a:t>
            </a:r>
            <a:r>
              <a:rPr lang="en-US" i="1" dirty="0" err="1" smtClean="0"/>
              <a:t>r</a:t>
            </a:r>
            <a:r>
              <a:rPr lang="en-US" i="1" baseline="-25000" dirty="0" err="1" smtClean="0"/>
              <a:t>n</a:t>
            </a:r>
            <a:r>
              <a:rPr lang="en-US" dirty="0" smtClean="0"/>
              <a:t>, is also a rooted tree.</a:t>
            </a:r>
          </a:p>
          <a:p>
            <a:pPr>
              <a:buNone/>
            </a:pPr>
            <a:r>
              <a:rPr lang="en-US" b="1" dirty="0" smtClean="0"/>
              <a:t>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Up Rooted Trees</a:t>
            </a:r>
            <a:endParaRPr lang="en-US" dirty="0"/>
          </a:p>
        </p:txBody>
      </p:sp>
      <p:pic>
        <p:nvPicPr>
          <p:cNvPr id="4" name="Content Placeholder 3" descr="0416.jpg"/>
          <p:cNvPicPr>
            <a:picLocks noGrp="1" noChangeAspect="1"/>
          </p:cNvPicPr>
          <p:nvPr>
            <p:ph idx="1"/>
          </p:nvPr>
        </p:nvPicPr>
        <p:blipFill>
          <a:blip r:embed="rId2" cstate="print"/>
          <a:stretch>
            <a:fillRect/>
          </a:stretch>
        </p:blipFill>
        <p:spPr>
          <a:xfrm>
            <a:off x="762000" y="2438400"/>
            <a:ext cx="7524090" cy="2590800"/>
          </a:xfrm>
        </p:spPr>
      </p:pic>
      <p:sp>
        <p:nvSpPr>
          <p:cNvPr id="5" name="TextBox 4"/>
          <p:cNvSpPr txBox="1"/>
          <p:nvPr/>
        </p:nvSpPr>
        <p:spPr>
          <a:xfrm>
            <a:off x="1371600" y="5334000"/>
            <a:ext cx="6858000" cy="646331"/>
          </a:xfrm>
          <a:prstGeom prst="rect">
            <a:avLst/>
          </a:prstGeom>
          <a:noFill/>
        </p:spPr>
        <p:txBody>
          <a:bodyPr wrap="square" rtlCol="0">
            <a:spAutoFit/>
          </a:bodyPr>
          <a:lstStyle/>
          <a:p>
            <a:pPr>
              <a:buClr>
                <a:schemeClr val="accent1"/>
              </a:buClr>
              <a:buFont typeface="Arial" pitchFamily="34" charset="0"/>
              <a:buChar char="•"/>
            </a:pPr>
            <a:r>
              <a:rPr lang="en-US" dirty="0" smtClean="0"/>
              <a:t> Trees are studied extensively in Chapter </a:t>
            </a:r>
            <a:r>
              <a:rPr lang="en-US" dirty="0" smtClean="0">
                <a:latin typeface="Cambria Math" pitchFamily="18" charset="0"/>
                <a:ea typeface="Cambria Math" pitchFamily="18" charset="0"/>
              </a:rPr>
              <a:t>11</a:t>
            </a:r>
            <a:r>
              <a:rPr lang="en-US" dirty="0" smtClean="0"/>
              <a:t>.</a:t>
            </a:r>
          </a:p>
          <a:p>
            <a:pPr>
              <a:buClr>
                <a:schemeClr val="accent1"/>
              </a:buClr>
              <a:buFont typeface="Arial" pitchFamily="34" charset="0"/>
              <a:buChar char="•"/>
            </a:pPr>
            <a:r>
              <a:rPr lang="en-US" dirty="0" smtClean="0"/>
              <a:t> Next we look at a special type of tree, the full binary tree. </a:t>
            </a:r>
            <a:endParaRPr lang="en-US" dirty="0"/>
          </a:p>
        </p:txBody>
      </p:sp>
      <p:sp>
        <p:nvSpPr>
          <p:cNvPr id="6" name="Slide Number Placeholder 5"/>
          <p:cNvSpPr>
            <a:spLocks noGrp="1"/>
          </p:cNvSpPr>
          <p:nvPr>
            <p:ph type="sldNum" sz="quarter" idx="12"/>
          </p:nvPr>
        </p:nvSpPr>
        <p:spPr/>
        <p:txBody>
          <a:bodyPr/>
          <a:lstStyle/>
          <a:p>
            <a:fld id="{8CD41AC4-40F7-4FE0-8905-74C6698904F3}"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Binary Trees</a:t>
            </a:r>
            <a:endParaRPr lang="en-US" dirty="0"/>
          </a:p>
        </p:txBody>
      </p:sp>
      <p:sp>
        <p:nvSpPr>
          <p:cNvPr id="3" name="Content Placeholder 2"/>
          <p:cNvSpPr>
            <a:spLocks noGrp="1"/>
          </p:cNvSpPr>
          <p:nvPr>
            <p:ph idx="1"/>
          </p:nvPr>
        </p:nvSpPr>
        <p:spPr/>
        <p:txBody>
          <a:bodyPr/>
          <a:lstStyle/>
          <a:p>
            <a:pPr>
              <a:buNone/>
            </a:pPr>
            <a:r>
              <a:rPr lang="en-US" b="1" dirty="0" smtClean="0"/>
              <a:t>   Definition: </a:t>
            </a:r>
            <a:r>
              <a:rPr lang="en-US" dirty="0" smtClean="0"/>
              <a:t>The set of </a:t>
            </a:r>
            <a:r>
              <a:rPr lang="en-US" b="1" i="1" dirty="0" smtClean="0">
                <a:solidFill>
                  <a:srgbClr val="FF0000"/>
                </a:solidFill>
              </a:rPr>
              <a:t>full binary trees </a:t>
            </a:r>
            <a:r>
              <a:rPr lang="en-US" dirty="0" smtClean="0"/>
              <a:t>can be defined recursively by these steps.</a:t>
            </a:r>
          </a:p>
          <a:p>
            <a:pPr lvl="1">
              <a:buNone/>
            </a:pPr>
            <a:r>
              <a:rPr lang="en-US" dirty="0" smtClean="0">
                <a:solidFill>
                  <a:srgbClr val="FF0000"/>
                </a:solidFill>
              </a:rPr>
              <a:t>BASIS STEP: </a:t>
            </a:r>
            <a:r>
              <a:rPr lang="en-US" dirty="0" smtClean="0"/>
              <a:t>There is a full binary tree consisting of only a single vertex </a:t>
            </a:r>
            <a:r>
              <a:rPr lang="en-US" i="1" dirty="0" smtClean="0"/>
              <a:t>r</a:t>
            </a:r>
            <a:r>
              <a:rPr lang="en-US" dirty="0" smtClean="0"/>
              <a:t>.</a:t>
            </a:r>
          </a:p>
          <a:p>
            <a:pPr lvl="1">
              <a:buNone/>
            </a:pPr>
            <a:r>
              <a:rPr lang="en-US" b="1" dirty="0" smtClean="0">
                <a:solidFill>
                  <a:srgbClr val="FF0000"/>
                </a:solidFill>
              </a:rPr>
              <a:t>RECURSIVE STEP: </a:t>
            </a:r>
            <a:r>
              <a:rPr lang="en-US" dirty="0" smtClean="0"/>
              <a:t>If </a:t>
            </a:r>
            <a:r>
              <a:rPr lang="en-US" i="1" dirty="0" smtClean="0"/>
              <a:t>T</a:t>
            </a:r>
            <a:r>
              <a:rPr lang="en-US" baseline="-25000" dirty="0" smtClean="0">
                <a:latin typeface="Cambria Math" pitchFamily="18" charset="0"/>
                <a:ea typeface="Cambria Math" pitchFamily="18" charset="0"/>
              </a:rPr>
              <a:t>1</a:t>
            </a:r>
            <a:r>
              <a:rPr lang="en-US" dirty="0" smtClean="0"/>
              <a:t> and </a:t>
            </a:r>
            <a:r>
              <a:rPr lang="en-US" i="1" dirty="0" smtClean="0"/>
              <a:t>T</a:t>
            </a:r>
            <a:r>
              <a:rPr lang="en-US" baseline="-25000" dirty="0" smtClean="0">
                <a:latin typeface="Cambria Math" pitchFamily="18" charset="0"/>
                <a:ea typeface="Cambria Math" pitchFamily="18" charset="0"/>
              </a:rPr>
              <a:t>2</a:t>
            </a:r>
            <a:r>
              <a:rPr lang="en-US" dirty="0" smtClean="0"/>
              <a:t> are disjoint full binary trees, there is a full binary tree, denoted by </a:t>
            </a:r>
            <a:r>
              <a:rPr lang="en-US" i="1" dirty="0" smtClean="0"/>
              <a:t>T</a:t>
            </a:r>
            <a:r>
              <a:rPr lang="en-US" baseline="-25000" dirty="0" smtClean="0">
                <a:latin typeface="Cambria Math" pitchFamily="18" charset="0"/>
                <a:ea typeface="Cambria Math" pitchFamily="18" charset="0"/>
              </a:rPr>
              <a:t>1</a:t>
            </a:r>
            <a:r>
              <a:rPr lang="en-US" dirty="0" smtClean="0"/>
              <a:t>∙</a:t>
            </a:r>
            <a:r>
              <a:rPr lang="en-US" i="1" dirty="0" smtClean="0"/>
              <a:t>T</a:t>
            </a:r>
            <a:r>
              <a:rPr lang="en-US" baseline="-25000" dirty="0" smtClean="0">
                <a:latin typeface="Cambria Math" pitchFamily="18" charset="0"/>
                <a:ea typeface="Cambria Math" pitchFamily="18" charset="0"/>
              </a:rPr>
              <a:t>2</a:t>
            </a:r>
            <a:r>
              <a:rPr lang="en-US" dirty="0" smtClean="0"/>
              <a:t>, consisting of a root </a:t>
            </a:r>
            <a:r>
              <a:rPr lang="en-US" i="1" dirty="0" smtClean="0"/>
              <a:t>r</a:t>
            </a:r>
            <a:r>
              <a:rPr lang="en-US" dirty="0" smtClean="0"/>
              <a:t> together with edges connecting the root to each of the roots of the left </a:t>
            </a:r>
            <a:r>
              <a:rPr lang="en-US" dirty="0" err="1" smtClean="0"/>
              <a:t>subtree</a:t>
            </a:r>
            <a:r>
              <a:rPr lang="en-US" dirty="0" smtClean="0"/>
              <a:t> </a:t>
            </a:r>
            <a:r>
              <a:rPr lang="en-US" i="1" dirty="0" smtClean="0"/>
              <a:t>T</a:t>
            </a:r>
            <a:r>
              <a:rPr lang="en-US" baseline="-25000" dirty="0" smtClean="0">
                <a:latin typeface="Cambria Math" pitchFamily="18" charset="0"/>
                <a:ea typeface="Cambria Math" pitchFamily="18" charset="0"/>
              </a:rPr>
              <a:t>1</a:t>
            </a:r>
            <a:r>
              <a:rPr lang="en-US" dirty="0" smtClean="0"/>
              <a:t> and the right </a:t>
            </a:r>
            <a:r>
              <a:rPr lang="en-US" dirty="0" err="1" smtClean="0"/>
              <a:t>subtree</a:t>
            </a:r>
            <a:r>
              <a:rPr lang="en-US" dirty="0" smtClean="0"/>
              <a:t> </a:t>
            </a:r>
            <a:r>
              <a:rPr lang="en-US" i="1" dirty="0" smtClean="0"/>
              <a:t>T</a:t>
            </a:r>
            <a:r>
              <a:rPr lang="en-US" baseline="-25000" dirty="0" smtClean="0">
                <a:latin typeface="Cambria Math" pitchFamily="18" charset="0"/>
                <a:ea typeface="Cambria Math" pitchFamily="18" charset="0"/>
              </a:rPr>
              <a:t>2</a:t>
            </a:r>
            <a:r>
              <a:rPr lang="en-US" dirty="0" smtClean="0"/>
              <a:t>.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Up Full Binary Trees</a:t>
            </a:r>
            <a:endParaRPr lang="en-US" dirty="0"/>
          </a:p>
        </p:txBody>
      </p:sp>
      <p:pic>
        <p:nvPicPr>
          <p:cNvPr id="4" name="Content Placeholder 3" descr="0418.jpg"/>
          <p:cNvPicPr>
            <a:picLocks noGrp="1" noChangeAspect="1"/>
          </p:cNvPicPr>
          <p:nvPr>
            <p:ph idx="1"/>
          </p:nvPr>
        </p:nvPicPr>
        <p:blipFill>
          <a:blip r:embed="rId2" cstate="print"/>
          <a:stretch>
            <a:fillRect/>
          </a:stretch>
        </p:blipFill>
        <p:spPr>
          <a:xfrm>
            <a:off x="1143000" y="2819400"/>
            <a:ext cx="7138579" cy="2727357"/>
          </a:xfrm>
        </p:spPr>
      </p:pic>
      <p:sp>
        <p:nvSpPr>
          <p:cNvPr id="5" name="Slide Number Placeholder 4"/>
          <p:cNvSpPr>
            <a:spLocks noGrp="1"/>
          </p:cNvSpPr>
          <p:nvPr>
            <p:ph type="sldNum" sz="quarter" idx="12"/>
          </p:nvPr>
        </p:nvSpPr>
        <p:spPr/>
        <p:txBody>
          <a:bodyPr/>
          <a:lstStyle/>
          <a:p>
            <a:fld id="{8CD41AC4-40F7-4FE0-8905-74C6698904F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Induction and Recursively Defined Sets</a:t>
            </a:r>
            <a:endParaRPr lang="en-US" sz="4000"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Example</a:t>
            </a:r>
            <a:r>
              <a:rPr lang="en-US" dirty="0" smtClean="0"/>
              <a:t>:  Show that the set S defined  by specifying that </a:t>
            </a:r>
            <a:r>
              <a:rPr lang="en-US" dirty="0" smtClean="0">
                <a:latin typeface="Cambria Math" pitchFamily="18" charset="0"/>
                <a:ea typeface="Cambria Math" pitchFamily="18" charset="0"/>
              </a:rPr>
              <a:t>3</a:t>
            </a:r>
            <a:r>
              <a:rPr lang="en-US" dirty="0" smtClean="0">
                <a:latin typeface="Cambria Math"/>
                <a:ea typeface="Cambria Math"/>
              </a:rPr>
              <a:t> ∊</a:t>
            </a:r>
            <a:r>
              <a:rPr lang="en-US" i="1" dirty="0" smtClean="0"/>
              <a:t> </a:t>
            </a:r>
            <a:r>
              <a:rPr lang="en-US" dirty="0" smtClean="0"/>
              <a:t>S and that if </a:t>
            </a:r>
            <a:r>
              <a:rPr lang="en-US" i="1" dirty="0" smtClean="0"/>
              <a:t>x</a:t>
            </a:r>
            <a:r>
              <a:rPr lang="en-US" dirty="0" smtClean="0"/>
              <a:t> </a:t>
            </a:r>
            <a:r>
              <a:rPr lang="en-US" dirty="0" smtClean="0">
                <a:latin typeface="Cambria Math"/>
                <a:ea typeface="Cambria Math"/>
              </a:rPr>
              <a:t>∊</a:t>
            </a:r>
            <a:r>
              <a:rPr lang="en-US" dirty="0" smtClean="0"/>
              <a:t> </a:t>
            </a:r>
            <a:r>
              <a:rPr lang="en-US" i="1" dirty="0" smtClean="0"/>
              <a:t>S</a:t>
            </a:r>
            <a:r>
              <a:rPr lang="en-US" dirty="0" smtClean="0"/>
              <a:t> and   </a:t>
            </a:r>
            <a:r>
              <a:rPr lang="en-US" i="1" dirty="0" smtClean="0"/>
              <a:t>y</a:t>
            </a:r>
            <a:r>
              <a:rPr lang="en-US" dirty="0" smtClean="0">
                <a:latin typeface="Cambria Math"/>
                <a:ea typeface="Cambria Math"/>
              </a:rPr>
              <a:t> ∊</a:t>
            </a:r>
            <a:r>
              <a:rPr lang="en-US" dirty="0" smtClean="0"/>
              <a:t>  </a:t>
            </a:r>
            <a:r>
              <a:rPr lang="en-US" i="1" dirty="0" smtClean="0"/>
              <a:t>S</a:t>
            </a:r>
            <a:r>
              <a:rPr lang="en-US" dirty="0" smtClean="0"/>
              <a:t>, then </a:t>
            </a:r>
            <a:r>
              <a:rPr lang="en-US" i="1" dirty="0" smtClean="0"/>
              <a:t>x + y</a:t>
            </a:r>
            <a:r>
              <a:rPr lang="en-US" dirty="0" smtClean="0"/>
              <a:t> is in </a:t>
            </a:r>
            <a:r>
              <a:rPr lang="en-US" i="1" dirty="0" smtClean="0"/>
              <a:t>S, </a:t>
            </a:r>
            <a:r>
              <a:rPr lang="en-US" dirty="0" smtClean="0"/>
              <a:t>is</a:t>
            </a:r>
            <a:r>
              <a:rPr lang="en-US" i="1" dirty="0" smtClean="0"/>
              <a:t> </a:t>
            </a:r>
            <a:r>
              <a:rPr lang="en-US" dirty="0" smtClean="0"/>
              <a:t>the set of all positive integers that are multiples of </a:t>
            </a:r>
            <a:r>
              <a:rPr lang="en-US" dirty="0" smtClean="0">
                <a:latin typeface="Cambria Math" pitchFamily="18" charset="0"/>
                <a:ea typeface="Cambria Math" pitchFamily="18" charset="0"/>
              </a:rPr>
              <a:t>3</a:t>
            </a:r>
            <a:r>
              <a:rPr lang="en-US" dirty="0" smtClean="0"/>
              <a:t>.</a:t>
            </a:r>
          </a:p>
          <a:p>
            <a:pPr>
              <a:buNone/>
            </a:pPr>
            <a:r>
              <a:rPr lang="en-US" b="1" dirty="0" smtClean="0"/>
              <a:t>    Solution</a:t>
            </a:r>
            <a:r>
              <a:rPr lang="en-US" dirty="0" smtClean="0"/>
              <a:t>: Let </a:t>
            </a:r>
            <a:r>
              <a:rPr lang="en-US" i="1" dirty="0" smtClean="0"/>
              <a:t>A</a:t>
            </a:r>
            <a:r>
              <a:rPr lang="en-US" dirty="0" smtClean="0"/>
              <a:t> be the set of all positive integers divisible by </a:t>
            </a:r>
            <a:r>
              <a:rPr lang="en-US" dirty="0" smtClean="0">
                <a:latin typeface="Cambria Math" pitchFamily="18" charset="0"/>
                <a:ea typeface="Cambria Math" pitchFamily="18" charset="0"/>
              </a:rPr>
              <a:t>3</a:t>
            </a:r>
            <a:r>
              <a:rPr lang="en-US" dirty="0" smtClean="0"/>
              <a:t>. To prove that      </a:t>
            </a:r>
            <a:r>
              <a:rPr lang="en-US" i="1" dirty="0" smtClean="0"/>
              <a:t>A</a:t>
            </a:r>
            <a:r>
              <a:rPr lang="en-US" dirty="0" smtClean="0"/>
              <a:t> = </a:t>
            </a:r>
            <a:r>
              <a:rPr lang="en-US" i="1" dirty="0" smtClean="0"/>
              <a:t>S</a:t>
            </a:r>
            <a:r>
              <a:rPr lang="en-US" dirty="0" smtClean="0"/>
              <a:t>, show that </a:t>
            </a:r>
            <a:r>
              <a:rPr lang="en-US" i="1" dirty="0" smtClean="0"/>
              <a:t>A</a:t>
            </a:r>
            <a:r>
              <a:rPr lang="en-US" dirty="0" smtClean="0"/>
              <a:t> is a subset of </a:t>
            </a:r>
            <a:r>
              <a:rPr lang="en-US" i="1" dirty="0" smtClean="0"/>
              <a:t>S</a:t>
            </a:r>
            <a:r>
              <a:rPr lang="en-US" dirty="0" smtClean="0"/>
              <a:t> and </a:t>
            </a:r>
            <a:r>
              <a:rPr lang="en-US" i="1" dirty="0" smtClean="0"/>
              <a:t>S</a:t>
            </a:r>
            <a:r>
              <a:rPr lang="en-US" dirty="0" smtClean="0"/>
              <a:t> is a subset of </a:t>
            </a:r>
            <a:r>
              <a:rPr lang="en-US" i="1" dirty="0" smtClean="0"/>
              <a:t>A</a:t>
            </a:r>
            <a:r>
              <a:rPr lang="en-US" dirty="0" smtClean="0"/>
              <a:t>. </a:t>
            </a:r>
          </a:p>
          <a:p>
            <a:pPr lvl="1"/>
            <a:r>
              <a:rPr lang="en-US" dirty="0" smtClean="0"/>
              <a:t>A</a:t>
            </a:r>
            <a:r>
              <a:rPr lang="en-US" dirty="0" smtClean="0">
                <a:latin typeface="Cambria Math"/>
                <a:ea typeface="Cambria Math"/>
                <a:sym typeface="Symbol"/>
              </a:rPr>
              <a:t></a:t>
            </a:r>
            <a:r>
              <a:rPr lang="en-US" dirty="0" smtClean="0"/>
              <a:t> S: Let P(</a:t>
            </a:r>
            <a:r>
              <a:rPr lang="en-US" i="1" dirty="0" smtClean="0"/>
              <a:t>n</a:t>
            </a:r>
            <a:r>
              <a:rPr lang="en-US" dirty="0" smtClean="0"/>
              <a:t>) be the statement that </a:t>
            </a:r>
            <a:r>
              <a:rPr lang="en-US" dirty="0" smtClean="0">
                <a:latin typeface="Cambria Math" pitchFamily="18" charset="0"/>
                <a:ea typeface="Cambria Math" pitchFamily="18" charset="0"/>
              </a:rPr>
              <a:t>3</a:t>
            </a:r>
            <a:r>
              <a:rPr lang="en-US" i="1" dirty="0" smtClean="0"/>
              <a:t>n</a:t>
            </a:r>
            <a:r>
              <a:rPr lang="en-US" dirty="0" smtClean="0"/>
              <a:t> belongs to </a:t>
            </a:r>
            <a:r>
              <a:rPr lang="en-US" i="1" dirty="0" smtClean="0"/>
              <a:t>S</a:t>
            </a:r>
            <a:r>
              <a:rPr lang="en-US" dirty="0" smtClean="0"/>
              <a:t>. </a:t>
            </a:r>
          </a:p>
          <a:p>
            <a:pPr lvl="2">
              <a:buNone/>
            </a:pPr>
            <a:r>
              <a:rPr lang="en-US" dirty="0" smtClean="0"/>
              <a:t>     </a:t>
            </a:r>
            <a:r>
              <a:rPr lang="en-US" b="1" dirty="0" smtClean="0">
                <a:solidFill>
                  <a:srgbClr val="FF0000"/>
                </a:solidFill>
              </a:rPr>
              <a:t>BASIS STEP: </a:t>
            </a:r>
            <a:r>
              <a:rPr lang="en-US" dirty="0" smtClean="0">
                <a:latin typeface="Cambria Math" pitchFamily="18" charset="0"/>
                <a:ea typeface="Cambria Math" pitchFamily="18" charset="0"/>
              </a:rPr>
              <a:t>3</a:t>
            </a:r>
            <a:r>
              <a:rPr lang="en-US" dirty="0" smtClean="0">
                <a:latin typeface="Cambria Math"/>
                <a:ea typeface="Cambria Math"/>
              </a:rPr>
              <a:t>∙1 = 3 ∊</a:t>
            </a:r>
            <a:r>
              <a:rPr lang="en-US" i="1" dirty="0" smtClean="0"/>
              <a:t> </a:t>
            </a:r>
            <a:r>
              <a:rPr lang="en-US" dirty="0" smtClean="0"/>
              <a:t>S, by the first part of recursive definition.</a:t>
            </a:r>
          </a:p>
          <a:p>
            <a:pPr lvl="2">
              <a:buNone/>
            </a:pPr>
            <a:r>
              <a:rPr lang="en-US" dirty="0" smtClean="0"/>
              <a:t>     </a:t>
            </a:r>
            <a:r>
              <a:rPr lang="en-US" b="1" dirty="0" smtClean="0">
                <a:solidFill>
                  <a:srgbClr val="FF0000"/>
                </a:solidFill>
              </a:rPr>
              <a:t>INDUCTIVE STEP: </a:t>
            </a:r>
            <a:r>
              <a:rPr lang="en-US" dirty="0" smtClean="0"/>
              <a:t>Assume </a:t>
            </a:r>
            <a:r>
              <a:rPr lang="en-US" i="1" dirty="0" smtClean="0"/>
              <a:t>P</a:t>
            </a:r>
            <a:r>
              <a:rPr lang="en-US" dirty="0" smtClean="0"/>
              <a:t>(</a:t>
            </a:r>
            <a:r>
              <a:rPr lang="en-US" i="1" dirty="0" smtClean="0"/>
              <a:t>k</a:t>
            </a:r>
            <a:r>
              <a:rPr lang="en-US" dirty="0" smtClean="0"/>
              <a:t>) is true. By the second part of the recursive definition, if </a:t>
            </a:r>
            <a:r>
              <a:rPr lang="en-US" dirty="0" smtClean="0">
                <a:latin typeface="Cambria Math"/>
                <a:ea typeface="Cambria Math"/>
              </a:rPr>
              <a:t>3</a:t>
            </a:r>
            <a:r>
              <a:rPr lang="en-US" i="1" dirty="0" smtClean="0">
                <a:ea typeface="Cambria Math"/>
              </a:rPr>
              <a:t>k</a:t>
            </a:r>
            <a:r>
              <a:rPr lang="en-US" dirty="0" smtClean="0">
                <a:latin typeface="Cambria Math"/>
                <a:ea typeface="Cambria Math"/>
              </a:rPr>
              <a:t> ∊</a:t>
            </a:r>
            <a:r>
              <a:rPr lang="en-US" i="1" dirty="0" smtClean="0"/>
              <a:t> </a:t>
            </a:r>
            <a:r>
              <a:rPr lang="en-US" dirty="0" smtClean="0"/>
              <a:t>S, then since </a:t>
            </a:r>
            <a:r>
              <a:rPr lang="en-US" dirty="0" smtClean="0">
                <a:latin typeface="Cambria Math"/>
                <a:ea typeface="Cambria Math"/>
              </a:rPr>
              <a:t>3 ∊</a:t>
            </a:r>
            <a:r>
              <a:rPr lang="en-US" i="1" dirty="0" smtClean="0"/>
              <a:t> </a:t>
            </a:r>
            <a:r>
              <a:rPr lang="en-US" dirty="0" smtClean="0"/>
              <a:t>S, </a:t>
            </a:r>
            <a:r>
              <a:rPr lang="en-US" dirty="0" smtClean="0">
                <a:latin typeface="Cambria Math"/>
                <a:ea typeface="Cambria Math"/>
              </a:rPr>
              <a:t>3</a:t>
            </a:r>
            <a:r>
              <a:rPr lang="en-US" i="1" dirty="0" smtClean="0">
                <a:ea typeface="Cambria Math"/>
              </a:rPr>
              <a:t>k + </a:t>
            </a:r>
            <a:r>
              <a:rPr lang="en-US" dirty="0" smtClean="0">
                <a:latin typeface="Cambria Math"/>
                <a:ea typeface="Cambria Math"/>
              </a:rPr>
              <a:t>3</a:t>
            </a:r>
            <a:r>
              <a:rPr lang="en-US" i="1" dirty="0" smtClean="0">
                <a:ea typeface="Cambria Math"/>
              </a:rPr>
              <a:t> = </a:t>
            </a:r>
            <a:r>
              <a:rPr lang="en-US" dirty="0" smtClean="0">
                <a:latin typeface="Cambria Math"/>
                <a:ea typeface="Cambria Math"/>
              </a:rPr>
              <a:t>3(</a:t>
            </a:r>
            <a:r>
              <a:rPr lang="en-US" i="1" dirty="0" smtClean="0">
                <a:latin typeface="Cambria Math"/>
                <a:ea typeface="Cambria Math"/>
              </a:rPr>
              <a:t>k</a:t>
            </a:r>
            <a:r>
              <a:rPr lang="en-US" dirty="0" smtClean="0">
                <a:latin typeface="Cambria Math"/>
                <a:ea typeface="Cambria Math"/>
              </a:rPr>
              <a:t> + 1) ∊</a:t>
            </a:r>
            <a:r>
              <a:rPr lang="en-US" i="1" dirty="0" smtClean="0"/>
              <a:t> </a:t>
            </a:r>
            <a:r>
              <a:rPr lang="en-US" dirty="0" smtClean="0"/>
              <a:t>S. Hence, </a:t>
            </a:r>
            <a:r>
              <a:rPr lang="en-US" i="1" dirty="0" smtClean="0"/>
              <a:t>P</a:t>
            </a:r>
            <a:r>
              <a:rPr lang="en-US" dirty="0" smtClean="0"/>
              <a:t>(</a:t>
            </a:r>
            <a:r>
              <a:rPr lang="en-US" i="1" dirty="0" smtClean="0"/>
              <a:t>k </a:t>
            </a:r>
            <a:r>
              <a:rPr lang="en-US" dirty="0" smtClean="0"/>
              <a:t>+ </a:t>
            </a:r>
            <a:r>
              <a:rPr lang="en-US" dirty="0" smtClean="0">
                <a:latin typeface="Cambria Math" pitchFamily="18" charset="0"/>
                <a:ea typeface="Cambria Math" pitchFamily="18" charset="0"/>
              </a:rPr>
              <a:t>1</a:t>
            </a:r>
            <a:r>
              <a:rPr lang="en-US" dirty="0" smtClean="0"/>
              <a:t>) is true. </a:t>
            </a:r>
          </a:p>
          <a:p>
            <a:pPr lvl="1"/>
            <a:r>
              <a:rPr lang="en-US" dirty="0" smtClean="0"/>
              <a:t>S </a:t>
            </a:r>
            <a:r>
              <a:rPr lang="en-US" dirty="0" smtClean="0">
                <a:latin typeface="Cambria Math"/>
                <a:ea typeface="Cambria Math"/>
                <a:sym typeface="Symbol"/>
              </a:rPr>
              <a:t></a:t>
            </a:r>
            <a:r>
              <a:rPr lang="en-US" dirty="0" smtClean="0">
                <a:latin typeface="Cambria Math"/>
                <a:ea typeface="Cambria Math"/>
              </a:rPr>
              <a:t> </a:t>
            </a:r>
            <a:r>
              <a:rPr lang="en-US" dirty="0" smtClean="0"/>
              <a:t>A:</a:t>
            </a:r>
          </a:p>
          <a:p>
            <a:pPr lvl="2">
              <a:buNone/>
            </a:pPr>
            <a:r>
              <a:rPr lang="en-US" dirty="0" smtClean="0"/>
              <a:t>     </a:t>
            </a:r>
            <a:r>
              <a:rPr lang="en-US" b="1" dirty="0" smtClean="0">
                <a:solidFill>
                  <a:srgbClr val="FF0000"/>
                </a:solidFill>
              </a:rPr>
              <a:t>BASIS STEP: </a:t>
            </a:r>
            <a:r>
              <a:rPr lang="en-US" dirty="0" smtClean="0">
                <a:latin typeface="Cambria Math"/>
                <a:ea typeface="Cambria Math"/>
              </a:rPr>
              <a:t>3 ∊</a:t>
            </a:r>
            <a:r>
              <a:rPr lang="en-US" i="1" dirty="0" smtClean="0"/>
              <a:t> </a:t>
            </a:r>
            <a:r>
              <a:rPr lang="en-US" dirty="0" smtClean="0"/>
              <a:t>S by the first part of recursive definition, and   </a:t>
            </a:r>
            <a:r>
              <a:rPr lang="en-US" dirty="0" smtClean="0">
                <a:latin typeface="Cambria Math" pitchFamily="18" charset="0"/>
                <a:ea typeface="Cambria Math" pitchFamily="18" charset="0"/>
              </a:rPr>
              <a:t>3</a:t>
            </a:r>
            <a:r>
              <a:rPr lang="en-US" dirty="0" smtClean="0">
                <a:latin typeface="Cambria Math"/>
                <a:ea typeface="Cambria Math"/>
              </a:rPr>
              <a:t> = </a:t>
            </a:r>
            <a:r>
              <a:rPr lang="en-US" dirty="0" smtClean="0">
                <a:latin typeface="Cambria Math" pitchFamily="18" charset="0"/>
                <a:ea typeface="Cambria Math" pitchFamily="18" charset="0"/>
              </a:rPr>
              <a:t>3</a:t>
            </a:r>
            <a:r>
              <a:rPr lang="en-US" dirty="0" smtClean="0">
                <a:latin typeface="Cambria Math"/>
                <a:ea typeface="Cambria Math"/>
              </a:rPr>
              <a:t>∙1.</a:t>
            </a:r>
            <a:endParaRPr lang="en-US" dirty="0" smtClean="0"/>
          </a:p>
          <a:p>
            <a:pPr lvl="2">
              <a:buNone/>
            </a:pPr>
            <a:r>
              <a:rPr lang="en-US" dirty="0" smtClean="0"/>
              <a:t>     </a:t>
            </a:r>
            <a:r>
              <a:rPr lang="en-US" b="1" dirty="0" smtClean="0">
                <a:solidFill>
                  <a:srgbClr val="FF0000"/>
                </a:solidFill>
              </a:rPr>
              <a:t>INDUCTIVE STEP:  </a:t>
            </a:r>
            <a:r>
              <a:rPr lang="en-US" dirty="0" smtClean="0"/>
              <a:t>The second part of the recursive definition adds </a:t>
            </a:r>
            <a:r>
              <a:rPr lang="en-US" i="1" dirty="0" smtClean="0"/>
              <a:t>x</a:t>
            </a:r>
            <a:r>
              <a:rPr lang="en-US" dirty="0" smtClean="0"/>
              <a:t> +</a:t>
            </a:r>
            <a:r>
              <a:rPr lang="en-US" i="1" dirty="0" smtClean="0"/>
              <a:t>y</a:t>
            </a:r>
            <a:r>
              <a:rPr lang="en-US" dirty="0" smtClean="0"/>
              <a:t> to </a:t>
            </a:r>
            <a:r>
              <a:rPr lang="en-US" i="1" dirty="0" smtClean="0"/>
              <a:t>S</a:t>
            </a:r>
            <a:r>
              <a:rPr lang="en-US" dirty="0" smtClean="0"/>
              <a:t>, if both </a:t>
            </a:r>
            <a:r>
              <a:rPr lang="en-US" i="1" dirty="0" smtClean="0"/>
              <a:t>x</a:t>
            </a:r>
            <a:r>
              <a:rPr lang="en-US" dirty="0" smtClean="0"/>
              <a:t> and </a:t>
            </a:r>
            <a:r>
              <a:rPr lang="en-US" i="1" dirty="0" smtClean="0"/>
              <a:t>y</a:t>
            </a:r>
            <a:r>
              <a:rPr lang="en-US" dirty="0" smtClean="0"/>
              <a:t> are in </a:t>
            </a:r>
            <a:r>
              <a:rPr lang="en-US" i="1" dirty="0" smtClean="0"/>
              <a:t>S</a:t>
            </a:r>
            <a:r>
              <a:rPr lang="en-US" dirty="0" smtClean="0"/>
              <a:t>. If </a:t>
            </a:r>
            <a:r>
              <a:rPr lang="en-US" i="1" dirty="0" smtClean="0"/>
              <a:t>x</a:t>
            </a:r>
            <a:r>
              <a:rPr lang="en-US" dirty="0" smtClean="0"/>
              <a:t> and </a:t>
            </a:r>
            <a:r>
              <a:rPr lang="en-US" i="1" dirty="0" smtClean="0"/>
              <a:t>y</a:t>
            </a:r>
            <a:r>
              <a:rPr lang="en-US" dirty="0" smtClean="0"/>
              <a:t> are both in </a:t>
            </a:r>
            <a:r>
              <a:rPr lang="en-US" i="1" dirty="0" smtClean="0"/>
              <a:t>A</a:t>
            </a:r>
            <a:r>
              <a:rPr lang="en-US" dirty="0" smtClean="0"/>
              <a:t>, then both </a:t>
            </a:r>
            <a:r>
              <a:rPr lang="en-US" i="1" dirty="0" smtClean="0"/>
              <a:t>x</a:t>
            </a:r>
            <a:r>
              <a:rPr lang="en-US" dirty="0" smtClean="0"/>
              <a:t> and </a:t>
            </a:r>
            <a:r>
              <a:rPr lang="en-US" i="1" dirty="0" smtClean="0"/>
              <a:t>y</a:t>
            </a:r>
            <a:r>
              <a:rPr lang="en-US" dirty="0" smtClean="0"/>
              <a:t> are divisible by </a:t>
            </a:r>
            <a:r>
              <a:rPr lang="en-US" dirty="0" smtClean="0">
                <a:latin typeface="Cambria Math" pitchFamily="18" charset="0"/>
                <a:ea typeface="Cambria Math" pitchFamily="18" charset="0"/>
              </a:rPr>
              <a:t>3</a:t>
            </a:r>
            <a:r>
              <a:rPr lang="en-US" dirty="0" smtClean="0"/>
              <a:t>. By part (</a:t>
            </a:r>
            <a:r>
              <a:rPr lang="en-US" dirty="0" err="1" smtClean="0"/>
              <a:t>i</a:t>
            </a:r>
            <a:r>
              <a:rPr lang="en-US" dirty="0" smtClean="0"/>
              <a:t>) of Theorem </a:t>
            </a:r>
            <a:r>
              <a:rPr lang="en-US" dirty="0" smtClean="0">
                <a:latin typeface="Cambria Math" pitchFamily="18" charset="0"/>
                <a:ea typeface="Cambria Math" pitchFamily="18" charset="0"/>
              </a:rPr>
              <a:t>1</a:t>
            </a:r>
            <a:r>
              <a:rPr lang="en-US" dirty="0" smtClean="0"/>
              <a:t> of Section </a:t>
            </a:r>
            <a:r>
              <a:rPr lang="en-US" dirty="0" smtClean="0">
                <a:latin typeface="Cambria Math" pitchFamily="18" charset="0"/>
                <a:ea typeface="Cambria Math" pitchFamily="18" charset="0"/>
              </a:rPr>
              <a:t>4.1</a:t>
            </a:r>
            <a:r>
              <a:rPr lang="en-US" dirty="0" smtClean="0"/>
              <a:t>, it follows that  </a:t>
            </a:r>
            <a:r>
              <a:rPr lang="en-US" i="1" dirty="0" smtClean="0"/>
              <a:t>x</a:t>
            </a:r>
            <a:r>
              <a:rPr lang="en-US" dirty="0" smtClean="0"/>
              <a:t> + </a:t>
            </a:r>
            <a:r>
              <a:rPr lang="en-US" i="1" dirty="0" smtClean="0"/>
              <a:t>y</a:t>
            </a:r>
            <a:r>
              <a:rPr lang="en-US" dirty="0" smtClean="0"/>
              <a:t> is divisible by </a:t>
            </a:r>
            <a:r>
              <a:rPr lang="en-US" dirty="0" smtClean="0">
                <a:latin typeface="Cambria Math" pitchFamily="18" charset="0"/>
                <a:ea typeface="Cambria Math" pitchFamily="18" charset="0"/>
              </a:rPr>
              <a:t>3</a:t>
            </a:r>
            <a:r>
              <a:rPr lang="en-US" dirty="0" smtClean="0"/>
              <a:t>. </a:t>
            </a:r>
          </a:p>
          <a:p>
            <a:r>
              <a:rPr lang="en-US" dirty="0" smtClean="0"/>
              <a:t>We used mathematical induction to prove a result about a recursively defined set. Next  we study a more direct form induction for proving results about recursively defined sets.</a:t>
            </a:r>
          </a:p>
          <a:p>
            <a:pPr lvl="1">
              <a:buNone/>
            </a:pP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Induction</a:t>
            </a:r>
            <a:endParaRPr lang="en-US" dirty="0"/>
          </a:p>
        </p:txBody>
      </p:sp>
      <p:sp>
        <p:nvSpPr>
          <p:cNvPr id="3" name="Content Placeholder 2"/>
          <p:cNvSpPr>
            <a:spLocks noGrp="1"/>
          </p:cNvSpPr>
          <p:nvPr>
            <p:ph idx="1"/>
          </p:nvPr>
        </p:nvSpPr>
        <p:spPr/>
        <p:txBody>
          <a:bodyPr>
            <a:normAutofit/>
          </a:bodyPr>
          <a:lstStyle/>
          <a:p>
            <a:pPr>
              <a:buNone/>
            </a:pPr>
            <a:r>
              <a:rPr lang="en-US" b="1" dirty="0" smtClean="0"/>
              <a:t>   Definition</a:t>
            </a:r>
            <a:r>
              <a:rPr lang="en-US" dirty="0" smtClean="0"/>
              <a:t>: To prove a property of the elements of a recursively defined set, we use  </a:t>
            </a:r>
            <a:r>
              <a:rPr lang="en-US" b="1" i="1" dirty="0" smtClean="0">
                <a:solidFill>
                  <a:srgbClr val="FF0000"/>
                </a:solidFill>
              </a:rPr>
              <a:t>structural induction</a:t>
            </a:r>
            <a:r>
              <a:rPr lang="en-US" dirty="0" smtClean="0"/>
              <a:t>. </a:t>
            </a:r>
          </a:p>
          <a:p>
            <a:pPr lvl="1">
              <a:buNone/>
            </a:pPr>
            <a:r>
              <a:rPr lang="en-US" b="1" dirty="0" smtClean="0">
                <a:solidFill>
                  <a:srgbClr val="FF0000"/>
                </a:solidFill>
              </a:rPr>
              <a:t>BASIS STEP: </a:t>
            </a:r>
            <a:r>
              <a:rPr lang="en-US" dirty="0" smtClean="0"/>
              <a:t>Show that the result holds for all elements specified in the basis step of the recursive definition.</a:t>
            </a:r>
          </a:p>
          <a:p>
            <a:pPr lvl="1">
              <a:buNone/>
            </a:pPr>
            <a:r>
              <a:rPr lang="en-US" b="1" dirty="0" smtClean="0">
                <a:solidFill>
                  <a:srgbClr val="FF0000"/>
                </a:solidFill>
              </a:rPr>
              <a:t>RECURSIVE STEP: </a:t>
            </a:r>
            <a:r>
              <a:rPr lang="en-US" dirty="0" smtClean="0"/>
              <a:t>Show that if the statement is true for each of the elements used to construct new elements in the recursive step of the definition, the result holds for these new elements. </a:t>
            </a:r>
          </a:p>
          <a:p>
            <a:r>
              <a:rPr lang="en-US" dirty="0" smtClean="0"/>
              <a:t>The validity of structural induction can be shown to follow from the principle of mathematical induction. </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Binary Trees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The </a:t>
            </a:r>
            <a:r>
              <a:rPr lang="en-US" i="1" dirty="0" smtClean="0"/>
              <a:t>height</a:t>
            </a:r>
            <a:r>
              <a:rPr lang="en-US" dirty="0" smtClean="0"/>
              <a:t> </a:t>
            </a:r>
            <a:r>
              <a:rPr lang="en-US" i="1" dirty="0" smtClean="0"/>
              <a:t>h(T) </a:t>
            </a:r>
            <a:r>
              <a:rPr lang="en-US" dirty="0" smtClean="0"/>
              <a:t>of a full binary tree </a:t>
            </a:r>
            <a:r>
              <a:rPr lang="en-US" i="1" dirty="0" smtClean="0"/>
              <a:t>T</a:t>
            </a:r>
            <a:r>
              <a:rPr lang="en-US" dirty="0" smtClean="0"/>
              <a:t> is defined recursively as follows:</a:t>
            </a:r>
          </a:p>
          <a:p>
            <a:pPr lvl="1"/>
            <a:r>
              <a:rPr lang="en-US" b="1" dirty="0" smtClean="0">
                <a:solidFill>
                  <a:srgbClr val="FF0000"/>
                </a:solidFill>
              </a:rPr>
              <a:t>BASIS STEP: </a:t>
            </a:r>
            <a:r>
              <a:rPr lang="en-US" dirty="0" smtClean="0"/>
              <a:t>The height of a full binary tree </a:t>
            </a:r>
            <a:r>
              <a:rPr lang="en-US" i="1" dirty="0" smtClean="0"/>
              <a:t>T </a:t>
            </a:r>
            <a:r>
              <a:rPr lang="en-US" dirty="0" smtClean="0"/>
              <a:t>consisting of only a root </a:t>
            </a:r>
            <a:r>
              <a:rPr lang="en-US" i="1" dirty="0" smtClean="0"/>
              <a:t>r</a:t>
            </a:r>
            <a:r>
              <a:rPr lang="en-US" dirty="0" smtClean="0"/>
              <a:t> is </a:t>
            </a:r>
            <a:r>
              <a:rPr lang="en-US" i="1" dirty="0" smtClean="0"/>
              <a:t>h(T) = </a:t>
            </a:r>
            <a:r>
              <a:rPr lang="en-US" dirty="0" smtClean="0">
                <a:latin typeface="Cambria Math" pitchFamily="18" charset="0"/>
                <a:ea typeface="Cambria Math" pitchFamily="18" charset="0"/>
              </a:rPr>
              <a:t>0</a:t>
            </a:r>
            <a:r>
              <a:rPr lang="en-US" dirty="0" smtClean="0"/>
              <a:t>.</a:t>
            </a:r>
          </a:p>
          <a:p>
            <a:pPr lvl="1"/>
            <a:r>
              <a:rPr lang="en-US" b="1" dirty="0" smtClean="0">
                <a:solidFill>
                  <a:srgbClr val="FF0000"/>
                </a:solidFill>
              </a:rPr>
              <a:t>RECURSIVE STEP:</a:t>
            </a:r>
            <a:r>
              <a:rPr lang="en-US" dirty="0" smtClean="0"/>
              <a:t> If </a:t>
            </a:r>
            <a:r>
              <a:rPr lang="en-US" i="1" dirty="0" smtClean="0"/>
              <a:t>T</a:t>
            </a:r>
            <a:r>
              <a:rPr lang="en-US" baseline="-25000" dirty="0" smtClean="0">
                <a:latin typeface="Cambria Math" pitchFamily="18" charset="0"/>
                <a:ea typeface="Cambria Math" pitchFamily="18" charset="0"/>
              </a:rPr>
              <a:t>1</a:t>
            </a:r>
            <a:r>
              <a:rPr lang="en-US" dirty="0" smtClean="0"/>
              <a:t> and </a:t>
            </a:r>
            <a:r>
              <a:rPr lang="en-US" i="1" dirty="0" smtClean="0"/>
              <a:t>T</a:t>
            </a:r>
            <a:r>
              <a:rPr lang="en-US" baseline="-25000" dirty="0" smtClean="0">
                <a:latin typeface="Cambria Math" pitchFamily="18" charset="0"/>
                <a:ea typeface="Cambria Math" pitchFamily="18" charset="0"/>
              </a:rPr>
              <a:t>2</a:t>
            </a:r>
            <a:r>
              <a:rPr lang="en-US" i="1" dirty="0" smtClean="0"/>
              <a:t> </a:t>
            </a:r>
            <a:r>
              <a:rPr lang="en-US" dirty="0" smtClean="0"/>
              <a:t>are full binary trees, then the full binary tree </a:t>
            </a:r>
            <a:r>
              <a:rPr lang="en-US" i="1" dirty="0" smtClean="0"/>
              <a:t>T = T</a:t>
            </a:r>
            <a:r>
              <a:rPr lang="en-US" baseline="-25000" dirty="0" smtClean="0">
                <a:latin typeface="Cambria Math" pitchFamily="18" charset="0"/>
                <a:ea typeface="Cambria Math" pitchFamily="18" charset="0"/>
              </a:rPr>
              <a:t>1</a:t>
            </a:r>
            <a:r>
              <a:rPr lang="en-US" i="1" dirty="0" smtClean="0"/>
              <a:t>∙T</a:t>
            </a:r>
            <a:r>
              <a:rPr lang="en-US" baseline="-25000" dirty="0" smtClean="0">
                <a:latin typeface="Cambria Math" pitchFamily="18" charset="0"/>
                <a:ea typeface="Cambria Math" pitchFamily="18" charset="0"/>
              </a:rPr>
              <a:t>2</a:t>
            </a:r>
            <a:r>
              <a:rPr lang="en-US" i="1" dirty="0" smtClean="0"/>
              <a:t> </a:t>
            </a:r>
            <a:r>
              <a:rPr lang="en-US" dirty="0" smtClean="0"/>
              <a:t>has height                                           </a:t>
            </a:r>
            <a:r>
              <a:rPr lang="en-US" i="1" dirty="0" smtClean="0"/>
              <a:t>h(T) = </a:t>
            </a:r>
            <a:r>
              <a:rPr lang="en-US" dirty="0" smtClean="0">
                <a:latin typeface="Cambria Math" pitchFamily="18" charset="0"/>
                <a:ea typeface="Cambria Math" pitchFamily="18" charset="0"/>
              </a:rPr>
              <a:t>1</a:t>
            </a:r>
            <a:r>
              <a:rPr lang="en-US" i="1" dirty="0" smtClean="0"/>
              <a:t> + </a:t>
            </a:r>
            <a:r>
              <a:rPr lang="en-US" dirty="0" smtClean="0"/>
              <a:t>max(</a:t>
            </a:r>
            <a:r>
              <a:rPr lang="en-US" i="1" dirty="0" smtClean="0"/>
              <a:t>h(T</a:t>
            </a:r>
            <a:r>
              <a:rPr lang="en-US" baseline="-25000" dirty="0" smtClean="0">
                <a:latin typeface="Cambria Math" pitchFamily="18" charset="0"/>
                <a:ea typeface="Cambria Math" pitchFamily="18" charset="0"/>
              </a:rPr>
              <a:t>1</a:t>
            </a:r>
            <a:r>
              <a:rPr lang="en-US" i="1" dirty="0" smtClean="0"/>
              <a:t>),h</a:t>
            </a:r>
            <a:r>
              <a:rPr lang="en-US" dirty="0" smtClean="0"/>
              <a:t>(</a:t>
            </a:r>
            <a:r>
              <a:rPr lang="en-US" i="1" dirty="0" smtClean="0"/>
              <a:t>T</a:t>
            </a:r>
            <a:r>
              <a:rPr lang="en-US" baseline="-25000" dirty="0" smtClean="0">
                <a:latin typeface="Cambria Math" pitchFamily="18" charset="0"/>
                <a:ea typeface="Cambria Math" pitchFamily="18" charset="0"/>
              </a:rPr>
              <a:t>2</a:t>
            </a:r>
            <a:r>
              <a:rPr lang="en-US" dirty="0" smtClean="0"/>
              <a:t>))</a:t>
            </a:r>
            <a:r>
              <a:rPr lang="en-US" i="1" dirty="0" smtClean="0"/>
              <a:t>.</a:t>
            </a:r>
          </a:p>
          <a:p>
            <a:r>
              <a:rPr lang="en-US" dirty="0" smtClean="0"/>
              <a:t>The number of vertices  </a:t>
            </a:r>
            <a:r>
              <a:rPr lang="en-US" i="1" dirty="0" smtClean="0"/>
              <a:t>n</a:t>
            </a:r>
            <a:r>
              <a:rPr lang="en-US" dirty="0" smtClean="0"/>
              <a:t>(</a:t>
            </a:r>
            <a:r>
              <a:rPr lang="en-US" i="1" dirty="0" smtClean="0"/>
              <a:t>T</a:t>
            </a:r>
            <a:r>
              <a:rPr lang="en-US" dirty="0" smtClean="0"/>
              <a:t>) of a full binary tree </a:t>
            </a:r>
            <a:r>
              <a:rPr lang="en-US" i="1" dirty="0" smtClean="0"/>
              <a:t>T</a:t>
            </a:r>
            <a:r>
              <a:rPr lang="en-US" dirty="0" smtClean="0"/>
              <a:t> satisfies the following recursive formula:</a:t>
            </a:r>
          </a:p>
          <a:p>
            <a:pPr lvl="1"/>
            <a:r>
              <a:rPr lang="en-US" b="1" dirty="0" smtClean="0">
                <a:solidFill>
                  <a:srgbClr val="FF0000"/>
                </a:solidFill>
              </a:rPr>
              <a:t>BASIS STEP: </a:t>
            </a:r>
            <a:r>
              <a:rPr lang="en-US" dirty="0" smtClean="0"/>
              <a:t>The number of vertices of a full binary tree </a:t>
            </a:r>
            <a:r>
              <a:rPr lang="en-US" i="1" dirty="0" smtClean="0"/>
              <a:t>T </a:t>
            </a:r>
            <a:r>
              <a:rPr lang="en-US" dirty="0" smtClean="0"/>
              <a:t>consisting of only a root </a:t>
            </a:r>
            <a:r>
              <a:rPr lang="en-US" i="1" dirty="0" smtClean="0"/>
              <a:t>r</a:t>
            </a:r>
            <a:r>
              <a:rPr lang="en-US" dirty="0" smtClean="0"/>
              <a:t> is </a:t>
            </a:r>
            <a:r>
              <a:rPr lang="en-US" i="1" dirty="0" smtClean="0"/>
              <a:t>n</a:t>
            </a:r>
            <a:r>
              <a:rPr lang="en-US" dirty="0" smtClean="0"/>
              <a:t>(</a:t>
            </a:r>
            <a:r>
              <a:rPr lang="en-US" i="1" dirty="0" smtClean="0"/>
              <a:t>T</a:t>
            </a:r>
            <a:r>
              <a:rPr lang="en-US" dirty="0" smtClean="0"/>
              <a:t>)</a:t>
            </a:r>
            <a:r>
              <a:rPr lang="en-US" i="1" dirty="0" smtClean="0"/>
              <a:t> = </a:t>
            </a:r>
            <a:r>
              <a:rPr lang="en-US" dirty="0" smtClean="0">
                <a:latin typeface="Cambria Math" pitchFamily="18" charset="0"/>
                <a:ea typeface="Cambria Math" pitchFamily="18" charset="0"/>
              </a:rPr>
              <a:t>1</a:t>
            </a:r>
            <a:r>
              <a:rPr lang="en-US" dirty="0" smtClean="0"/>
              <a:t>.</a:t>
            </a:r>
          </a:p>
          <a:p>
            <a:pPr lvl="1"/>
            <a:r>
              <a:rPr lang="en-US" b="1" dirty="0" smtClean="0">
                <a:solidFill>
                  <a:srgbClr val="FF0000"/>
                </a:solidFill>
              </a:rPr>
              <a:t>RECURSIVE STEP: </a:t>
            </a:r>
            <a:r>
              <a:rPr lang="en-US" dirty="0" smtClean="0"/>
              <a:t>If </a:t>
            </a:r>
            <a:r>
              <a:rPr lang="en-US" i="1" dirty="0" smtClean="0"/>
              <a:t>T</a:t>
            </a:r>
            <a:r>
              <a:rPr lang="en-US" baseline="-25000" dirty="0" smtClean="0">
                <a:latin typeface="Cambria Math" pitchFamily="18" charset="0"/>
                <a:ea typeface="Cambria Math" pitchFamily="18" charset="0"/>
              </a:rPr>
              <a:t>1</a:t>
            </a:r>
            <a:r>
              <a:rPr lang="en-US" dirty="0" smtClean="0"/>
              <a:t> and </a:t>
            </a:r>
            <a:r>
              <a:rPr lang="en-US" i="1" dirty="0" smtClean="0"/>
              <a:t>T</a:t>
            </a:r>
            <a:r>
              <a:rPr lang="en-US" baseline="-25000" dirty="0" smtClean="0">
                <a:latin typeface="Cambria Math" pitchFamily="18" charset="0"/>
                <a:ea typeface="Cambria Math" pitchFamily="18" charset="0"/>
              </a:rPr>
              <a:t>2</a:t>
            </a:r>
            <a:r>
              <a:rPr lang="en-US" i="1" dirty="0" smtClean="0"/>
              <a:t> </a:t>
            </a:r>
            <a:r>
              <a:rPr lang="en-US" dirty="0" smtClean="0"/>
              <a:t>are full binary trees, then the  full binary tree </a:t>
            </a:r>
            <a:r>
              <a:rPr lang="en-US" i="1" dirty="0" smtClean="0"/>
              <a:t>T = T</a:t>
            </a:r>
            <a:r>
              <a:rPr lang="en-US" baseline="-25000" dirty="0" smtClean="0">
                <a:latin typeface="Cambria Math" pitchFamily="18" charset="0"/>
                <a:ea typeface="Cambria Math" pitchFamily="18" charset="0"/>
              </a:rPr>
              <a:t>1</a:t>
            </a:r>
            <a:r>
              <a:rPr lang="en-US" i="1" dirty="0" smtClean="0"/>
              <a:t>∙T</a:t>
            </a:r>
            <a:r>
              <a:rPr lang="en-US" baseline="-25000" dirty="0" smtClean="0">
                <a:latin typeface="Cambria Math" pitchFamily="18" charset="0"/>
                <a:ea typeface="Cambria Math" pitchFamily="18" charset="0"/>
              </a:rPr>
              <a:t>2</a:t>
            </a:r>
            <a:r>
              <a:rPr lang="en-US" i="1" dirty="0" smtClean="0"/>
              <a:t> </a:t>
            </a:r>
            <a:r>
              <a:rPr lang="en-US" dirty="0" smtClean="0"/>
              <a:t>has the number of vertices                                                                 		</a:t>
            </a:r>
            <a:r>
              <a:rPr lang="en-US" i="1" dirty="0" smtClean="0"/>
              <a:t>n</a:t>
            </a:r>
            <a:r>
              <a:rPr lang="en-US" dirty="0" smtClean="0"/>
              <a:t>(</a:t>
            </a:r>
            <a:r>
              <a:rPr lang="en-US" i="1" dirty="0" smtClean="0"/>
              <a:t>T</a:t>
            </a:r>
            <a:r>
              <a:rPr lang="en-US" dirty="0" smtClean="0"/>
              <a:t>)</a:t>
            </a:r>
            <a:r>
              <a:rPr lang="en-US" i="1" dirty="0" smtClean="0"/>
              <a:t> = </a:t>
            </a:r>
            <a:r>
              <a:rPr lang="en-US" dirty="0" smtClean="0">
                <a:latin typeface="Cambria Math" pitchFamily="18" charset="0"/>
                <a:ea typeface="Cambria Math" pitchFamily="18" charset="0"/>
              </a:rPr>
              <a:t>1</a:t>
            </a:r>
            <a:r>
              <a:rPr lang="en-US" i="1" dirty="0" smtClean="0"/>
              <a:t> + n</a:t>
            </a:r>
            <a:r>
              <a:rPr lang="en-US" dirty="0" smtClean="0"/>
              <a:t>(</a:t>
            </a:r>
            <a:r>
              <a:rPr lang="en-US" i="1" dirty="0" smtClean="0"/>
              <a:t>T</a:t>
            </a:r>
            <a:r>
              <a:rPr lang="en-US" baseline="-25000" dirty="0" smtClean="0">
                <a:latin typeface="Cambria Math" pitchFamily="18" charset="0"/>
                <a:ea typeface="Cambria Math" pitchFamily="18" charset="0"/>
              </a:rPr>
              <a:t>1</a:t>
            </a:r>
            <a:r>
              <a:rPr lang="en-US" dirty="0" smtClean="0"/>
              <a:t>)</a:t>
            </a:r>
            <a:r>
              <a:rPr lang="en-US" i="1" dirty="0" smtClean="0"/>
              <a:t> + n</a:t>
            </a:r>
            <a:r>
              <a:rPr lang="en-US" dirty="0" smtClean="0"/>
              <a:t>(</a:t>
            </a:r>
            <a:r>
              <a:rPr lang="en-US" i="1" dirty="0" smtClean="0"/>
              <a:t>T</a:t>
            </a:r>
            <a:r>
              <a:rPr lang="en-US" baseline="-25000" dirty="0" smtClean="0">
                <a:latin typeface="Cambria Math" pitchFamily="18" charset="0"/>
                <a:ea typeface="Cambria Math" pitchFamily="18" charset="0"/>
              </a:rPr>
              <a:t>2</a:t>
            </a:r>
            <a:r>
              <a:rPr lang="en-US" dirty="0" smtClean="0"/>
              <a:t>).</a:t>
            </a:r>
            <a:endParaRPr lang="en-US" dirty="0"/>
          </a:p>
        </p:txBody>
      </p:sp>
      <p:sp>
        <p:nvSpPr>
          <p:cNvPr id="4" name="Slide Number Placeholder 3"/>
          <p:cNvSpPr>
            <a:spLocks noGrp="1"/>
          </p:cNvSpPr>
          <p:nvPr>
            <p:ph type="sldNum" sz="quarter" idx="12"/>
          </p:nvPr>
        </p:nvSpPr>
        <p:spPr/>
        <p:txBody>
          <a:bodyPr/>
          <a:lstStyle/>
          <a:p>
            <a:fld id="{8CD41AC4-40F7-4FE0-8905-74C6698904F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Structural Induction and Binary Trees</a:t>
            </a:r>
            <a:endParaRPr lang="en-US" sz="4000" dirty="0"/>
          </a:p>
        </p:txBody>
      </p:sp>
      <p:sp>
        <p:nvSpPr>
          <p:cNvPr id="3" name="Content Placeholder 2"/>
          <p:cNvSpPr>
            <a:spLocks noGrp="1"/>
          </p:cNvSpPr>
          <p:nvPr>
            <p:ph idx="1"/>
          </p:nvPr>
        </p:nvSpPr>
        <p:spPr/>
        <p:txBody>
          <a:bodyPr/>
          <a:lstStyle/>
          <a:p>
            <a:pPr>
              <a:buNone/>
            </a:pPr>
            <a:r>
              <a:rPr lang="en-US" b="1" dirty="0" smtClean="0"/>
              <a:t>  </a:t>
            </a:r>
            <a:r>
              <a:rPr lang="en-US" sz="2400" b="1" dirty="0" smtClean="0"/>
              <a:t>Theorem</a:t>
            </a:r>
            <a:r>
              <a:rPr lang="en-US" sz="2400" dirty="0" smtClean="0"/>
              <a:t>: If </a:t>
            </a:r>
            <a:r>
              <a:rPr lang="en-US" sz="2400" i="1" dirty="0" smtClean="0"/>
              <a:t>T</a:t>
            </a:r>
            <a:r>
              <a:rPr lang="en-US" sz="2400" dirty="0" smtClean="0"/>
              <a:t> is a full binary tree, then   </a:t>
            </a:r>
            <a:r>
              <a:rPr lang="en-US" sz="2400" i="1" dirty="0" smtClean="0"/>
              <a:t>n</a:t>
            </a:r>
            <a:r>
              <a:rPr lang="en-US" sz="2400" dirty="0" smtClean="0"/>
              <a:t>(</a:t>
            </a:r>
            <a:r>
              <a:rPr lang="en-US" sz="2400" i="1" dirty="0" smtClean="0"/>
              <a:t>T</a:t>
            </a:r>
            <a:r>
              <a:rPr lang="en-US" sz="2400" dirty="0" smtClean="0"/>
              <a:t>) ≤ </a:t>
            </a:r>
            <a:r>
              <a:rPr lang="en-US" sz="2400" dirty="0" smtClean="0">
                <a:latin typeface="Cambria Math" pitchFamily="18" charset="0"/>
                <a:ea typeface="Cambria Math" pitchFamily="18" charset="0"/>
              </a:rPr>
              <a:t>2</a:t>
            </a:r>
            <a:r>
              <a:rPr lang="en-US" sz="2400" i="1" baseline="30000" dirty="0" smtClean="0"/>
              <a:t>h</a:t>
            </a:r>
            <a:r>
              <a:rPr lang="en-US" sz="2400" baseline="30000" dirty="0" smtClean="0"/>
              <a:t>(</a:t>
            </a:r>
            <a:r>
              <a:rPr lang="en-US" sz="2400" i="1" baseline="30000" dirty="0" smtClean="0"/>
              <a:t>T</a:t>
            </a:r>
            <a:r>
              <a:rPr lang="en-US" sz="2400" baseline="30000" dirty="0" smtClean="0"/>
              <a:t>)+</a:t>
            </a:r>
            <a:r>
              <a:rPr lang="en-US" sz="2400" baseline="30000" dirty="0" smtClean="0">
                <a:latin typeface="Cambria Math" pitchFamily="18" charset="0"/>
                <a:ea typeface="Cambria Math" pitchFamily="18" charset="0"/>
              </a:rPr>
              <a:t>1</a:t>
            </a:r>
            <a:r>
              <a:rPr lang="en-US" sz="2400" baseline="30000" dirty="0" smtClean="0"/>
              <a:t> </a:t>
            </a:r>
            <a:r>
              <a:rPr lang="en-US" sz="2400" dirty="0" smtClean="0"/>
              <a:t>– </a:t>
            </a:r>
            <a:r>
              <a:rPr lang="en-US" sz="2400" dirty="0" smtClean="0">
                <a:latin typeface="Cambria Math" pitchFamily="18" charset="0"/>
                <a:ea typeface="Cambria Math" pitchFamily="18" charset="0"/>
              </a:rPr>
              <a:t>1.</a:t>
            </a:r>
          </a:p>
          <a:p>
            <a:pPr>
              <a:buNone/>
            </a:pPr>
            <a:r>
              <a:rPr lang="en-US" sz="2400" b="1" dirty="0" smtClean="0">
                <a:ea typeface="Cambria Math" pitchFamily="18" charset="0"/>
              </a:rPr>
              <a:t>   Proof</a:t>
            </a:r>
            <a:r>
              <a:rPr lang="en-US" sz="2400" dirty="0" smtClean="0">
                <a:ea typeface="Cambria Math" pitchFamily="18" charset="0"/>
              </a:rPr>
              <a:t>: Use structural induction.</a:t>
            </a:r>
          </a:p>
          <a:p>
            <a:pPr lvl="1"/>
            <a:r>
              <a:rPr lang="en-US" sz="2000" b="1" dirty="0" smtClean="0">
                <a:solidFill>
                  <a:srgbClr val="FF0000"/>
                </a:solidFill>
              </a:rPr>
              <a:t>BASIS  STEP: </a:t>
            </a:r>
            <a:r>
              <a:rPr lang="en-US" sz="2000" dirty="0" smtClean="0"/>
              <a:t>The result holds for a full binary tree consisting only of a root, </a:t>
            </a:r>
            <a:r>
              <a:rPr lang="en-US" sz="2000" i="1" dirty="0" smtClean="0"/>
              <a:t>n</a:t>
            </a:r>
            <a:r>
              <a:rPr lang="en-US" sz="2000" dirty="0" smtClean="0"/>
              <a:t>(</a:t>
            </a:r>
            <a:r>
              <a:rPr lang="en-US" sz="2000" i="1" dirty="0" smtClean="0"/>
              <a:t>T</a:t>
            </a:r>
            <a:r>
              <a:rPr lang="en-US" sz="2000" dirty="0" smtClean="0"/>
              <a:t>) = </a:t>
            </a:r>
            <a:r>
              <a:rPr lang="en-US" sz="2000" dirty="0" smtClean="0">
                <a:latin typeface="Cambria Math" pitchFamily="18" charset="0"/>
                <a:ea typeface="Cambria Math" pitchFamily="18" charset="0"/>
              </a:rPr>
              <a:t>1</a:t>
            </a:r>
            <a:r>
              <a:rPr lang="en-US" sz="2000" dirty="0" smtClean="0"/>
              <a:t> and </a:t>
            </a:r>
            <a:r>
              <a:rPr lang="en-US" sz="2000" i="1" dirty="0" smtClean="0"/>
              <a:t>h</a:t>
            </a:r>
            <a:r>
              <a:rPr lang="en-US" sz="2000" dirty="0" smtClean="0"/>
              <a:t>(</a:t>
            </a:r>
            <a:r>
              <a:rPr lang="en-US" sz="2000" i="1" dirty="0" smtClean="0"/>
              <a:t>T</a:t>
            </a:r>
            <a:r>
              <a:rPr lang="en-US" sz="2000" dirty="0" smtClean="0"/>
              <a:t>) = </a:t>
            </a:r>
            <a:r>
              <a:rPr lang="en-US" sz="2000" dirty="0" smtClean="0">
                <a:latin typeface="Cambria Math" pitchFamily="18" charset="0"/>
                <a:ea typeface="Cambria Math" pitchFamily="18" charset="0"/>
              </a:rPr>
              <a:t>0</a:t>
            </a:r>
            <a:r>
              <a:rPr lang="en-US" sz="2000" dirty="0" smtClean="0"/>
              <a:t>.  Hence, </a:t>
            </a:r>
            <a:r>
              <a:rPr lang="en-US" sz="2000" i="1" dirty="0" smtClean="0"/>
              <a:t>n</a:t>
            </a:r>
            <a:r>
              <a:rPr lang="en-US" sz="2000" dirty="0" smtClean="0"/>
              <a:t>(</a:t>
            </a:r>
            <a:r>
              <a:rPr lang="en-US" sz="2000" i="1" dirty="0" smtClean="0"/>
              <a:t>T</a:t>
            </a:r>
            <a:r>
              <a:rPr lang="en-US" sz="2000" dirty="0" smtClean="0"/>
              <a:t>) = </a:t>
            </a:r>
            <a:r>
              <a:rPr lang="en-US" sz="2000" dirty="0" smtClean="0">
                <a:latin typeface="Cambria Math" pitchFamily="18" charset="0"/>
                <a:ea typeface="Cambria Math" pitchFamily="18" charset="0"/>
              </a:rPr>
              <a:t>1</a:t>
            </a:r>
            <a:r>
              <a:rPr lang="en-US" sz="2000" dirty="0" smtClean="0"/>
              <a:t>  ≤ </a:t>
            </a:r>
            <a:r>
              <a:rPr lang="en-US" sz="2000" dirty="0" smtClean="0">
                <a:latin typeface="Cambria Math" pitchFamily="18" charset="0"/>
                <a:ea typeface="Cambria Math" pitchFamily="18" charset="0"/>
              </a:rPr>
              <a:t>2</a:t>
            </a:r>
            <a:r>
              <a:rPr lang="en-US" sz="2000" baseline="30000" dirty="0" smtClean="0">
                <a:latin typeface="Cambria Math" pitchFamily="18" charset="0"/>
                <a:ea typeface="Cambria Math" pitchFamily="18" charset="0"/>
              </a:rPr>
              <a:t>0</a:t>
            </a:r>
            <a:r>
              <a:rPr lang="en-US" sz="2000" baseline="30000" dirty="0" smtClean="0"/>
              <a:t>+</a:t>
            </a:r>
            <a:r>
              <a:rPr lang="en-US" sz="2000" baseline="30000" dirty="0" smtClean="0">
                <a:latin typeface="Cambria Math" pitchFamily="18" charset="0"/>
                <a:ea typeface="Cambria Math" pitchFamily="18" charset="0"/>
              </a:rPr>
              <a:t>1</a:t>
            </a:r>
            <a:r>
              <a:rPr lang="en-US" sz="2000" baseline="30000" dirty="0" smtClean="0"/>
              <a:t> </a:t>
            </a:r>
            <a:r>
              <a:rPr lang="en-US" sz="2000" dirty="0" smtClean="0"/>
              <a:t>– </a:t>
            </a:r>
            <a:r>
              <a:rPr lang="en-US" sz="2000" dirty="0" smtClean="0">
                <a:latin typeface="Cambria Math" pitchFamily="18" charset="0"/>
                <a:ea typeface="Cambria Math" pitchFamily="18" charset="0"/>
              </a:rPr>
              <a:t>1</a:t>
            </a:r>
            <a:r>
              <a:rPr lang="en-US" sz="2000" dirty="0" smtClean="0"/>
              <a:t>   = </a:t>
            </a:r>
            <a:r>
              <a:rPr lang="en-US" sz="2000" dirty="0" smtClean="0">
                <a:latin typeface="Cambria Math" pitchFamily="18" charset="0"/>
                <a:ea typeface="Cambria Math" pitchFamily="18" charset="0"/>
              </a:rPr>
              <a:t>1.</a:t>
            </a:r>
          </a:p>
          <a:p>
            <a:pPr lvl="1"/>
            <a:r>
              <a:rPr lang="en-US" sz="2000" b="1" dirty="0" smtClean="0">
                <a:solidFill>
                  <a:srgbClr val="FF0000"/>
                </a:solidFill>
              </a:rPr>
              <a:t>RECURSIVE STEP:  </a:t>
            </a:r>
            <a:r>
              <a:rPr lang="en-US" sz="2000" dirty="0" smtClean="0"/>
              <a:t>Assume </a:t>
            </a:r>
            <a:r>
              <a:rPr lang="en-US" sz="2000" i="1" dirty="0" smtClean="0"/>
              <a:t>n</a:t>
            </a:r>
            <a:r>
              <a:rPr lang="en-US" sz="2000" dirty="0" smtClean="0"/>
              <a:t>(</a:t>
            </a:r>
            <a:r>
              <a:rPr lang="en-US" sz="2000" i="1" dirty="0" smtClean="0"/>
              <a:t>T</a:t>
            </a:r>
            <a:r>
              <a:rPr lang="en-US" sz="2000" baseline="-25000" dirty="0" smtClean="0">
                <a:latin typeface="Cambria Math" pitchFamily="18" charset="0"/>
                <a:ea typeface="Cambria Math" pitchFamily="18" charset="0"/>
              </a:rPr>
              <a:t>1</a:t>
            </a:r>
            <a:r>
              <a:rPr lang="en-US" sz="2000" dirty="0" smtClean="0"/>
              <a:t>) ≤ </a:t>
            </a:r>
            <a:r>
              <a:rPr lang="en-US" sz="2000" dirty="0" smtClean="0">
                <a:latin typeface="Cambria Math" pitchFamily="18" charset="0"/>
                <a:ea typeface="Cambria Math" pitchFamily="18" charset="0"/>
              </a:rPr>
              <a:t>2</a:t>
            </a:r>
            <a:r>
              <a:rPr lang="en-US" sz="2000" i="1" baseline="30000" dirty="0" smtClean="0"/>
              <a:t>h</a:t>
            </a:r>
            <a:r>
              <a:rPr lang="en-US" sz="2000" baseline="30000" dirty="0" smtClean="0"/>
              <a:t>(</a:t>
            </a:r>
            <a:r>
              <a:rPr lang="en-US" sz="2000" i="1" baseline="30000" dirty="0" smtClean="0"/>
              <a:t>T</a:t>
            </a:r>
            <a:r>
              <a:rPr lang="en-US" sz="1800" baseline="30000" dirty="0" smtClean="0">
                <a:latin typeface="Cambria Math" pitchFamily="18" charset="0"/>
                <a:ea typeface="Cambria Math" pitchFamily="18" charset="0"/>
              </a:rPr>
              <a:t>1</a:t>
            </a:r>
            <a:r>
              <a:rPr lang="en-US" sz="2000" baseline="30000" dirty="0" smtClean="0"/>
              <a:t>)+</a:t>
            </a:r>
            <a:r>
              <a:rPr lang="en-US" sz="2000" baseline="30000" dirty="0" smtClean="0">
                <a:latin typeface="Cambria Math" pitchFamily="18" charset="0"/>
                <a:ea typeface="Cambria Math" pitchFamily="18" charset="0"/>
              </a:rPr>
              <a:t>1</a:t>
            </a:r>
            <a:r>
              <a:rPr lang="en-US" sz="2000" baseline="30000" dirty="0" smtClean="0"/>
              <a:t> </a:t>
            </a:r>
            <a:r>
              <a:rPr lang="en-US" sz="2000" dirty="0" smtClean="0"/>
              <a:t>– </a:t>
            </a:r>
            <a:r>
              <a:rPr lang="en-US" sz="2000" dirty="0" smtClean="0">
                <a:latin typeface="Cambria Math" pitchFamily="18" charset="0"/>
                <a:ea typeface="Cambria Math" pitchFamily="18" charset="0"/>
              </a:rPr>
              <a:t>1</a:t>
            </a:r>
            <a:r>
              <a:rPr lang="en-US" sz="2000" dirty="0" smtClean="0"/>
              <a:t> and also                   </a:t>
            </a:r>
            <a:r>
              <a:rPr lang="en-US" sz="2000" i="1" dirty="0" smtClean="0"/>
              <a:t>n</a:t>
            </a:r>
            <a:r>
              <a:rPr lang="en-US" sz="2000" dirty="0" smtClean="0"/>
              <a:t>(</a:t>
            </a:r>
            <a:r>
              <a:rPr lang="en-US" sz="2000" i="1" dirty="0" smtClean="0"/>
              <a:t>T</a:t>
            </a:r>
            <a:r>
              <a:rPr lang="en-US" sz="2000" baseline="-25000" dirty="0" smtClean="0">
                <a:latin typeface="Cambria Math" pitchFamily="18" charset="0"/>
                <a:ea typeface="Cambria Math" pitchFamily="18" charset="0"/>
              </a:rPr>
              <a:t>2</a:t>
            </a:r>
            <a:r>
              <a:rPr lang="en-US" sz="2000" dirty="0" smtClean="0"/>
              <a:t>) ≤ </a:t>
            </a:r>
            <a:r>
              <a:rPr lang="en-US" sz="2000" dirty="0" smtClean="0">
                <a:latin typeface="Cambria Math" pitchFamily="18" charset="0"/>
                <a:ea typeface="Cambria Math" pitchFamily="18" charset="0"/>
              </a:rPr>
              <a:t>2</a:t>
            </a:r>
            <a:r>
              <a:rPr lang="en-US" sz="2000" i="1" baseline="30000" dirty="0" smtClean="0"/>
              <a:t>h</a:t>
            </a:r>
            <a:r>
              <a:rPr lang="en-US" sz="2000" baseline="30000" dirty="0" smtClean="0"/>
              <a:t>(</a:t>
            </a:r>
            <a:r>
              <a:rPr lang="en-US" sz="2000" i="1" baseline="30000" dirty="0" smtClean="0"/>
              <a:t>T</a:t>
            </a:r>
            <a:r>
              <a:rPr lang="en-US" sz="1800" baseline="30000" dirty="0" smtClean="0">
                <a:latin typeface="Cambria Math" pitchFamily="18" charset="0"/>
                <a:ea typeface="Cambria Math" pitchFamily="18" charset="0"/>
              </a:rPr>
              <a:t>2</a:t>
            </a:r>
            <a:r>
              <a:rPr lang="en-US" sz="2000" baseline="30000" dirty="0" smtClean="0"/>
              <a:t>)+</a:t>
            </a:r>
            <a:r>
              <a:rPr lang="en-US" sz="2000" baseline="30000" dirty="0" smtClean="0">
                <a:latin typeface="Cambria Math" pitchFamily="18" charset="0"/>
                <a:ea typeface="Cambria Math" pitchFamily="18" charset="0"/>
              </a:rPr>
              <a:t>1  </a:t>
            </a:r>
            <a:r>
              <a:rPr lang="en-US" sz="2000" dirty="0" smtClean="0"/>
              <a:t>– </a:t>
            </a:r>
            <a:r>
              <a:rPr lang="en-US" sz="2000" dirty="0" smtClean="0">
                <a:latin typeface="Cambria Math" pitchFamily="18" charset="0"/>
                <a:ea typeface="Cambria Math" pitchFamily="18" charset="0"/>
              </a:rPr>
              <a:t>1</a:t>
            </a:r>
            <a:r>
              <a:rPr lang="en-US" sz="2000" dirty="0" smtClean="0"/>
              <a:t> whenever </a:t>
            </a:r>
            <a:r>
              <a:rPr lang="en-US" sz="2000" i="1" dirty="0" smtClean="0"/>
              <a:t>T</a:t>
            </a:r>
            <a:r>
              <a:rPr lang="en-US" sz="2000" baseline="-25000" dirty="0" smtClean="0">
                <a:latin typeface="Cambria Math" pitchFamily="18" charset="0"/>
                <a:ea typeface="Cambria Math" pitchFamily="18" charset="0"/>
              </a:rPr>
              <a:t>1</a:t>
            </a:r>
            <a:r>
              <a:rPr lang="en-US" sz="2000" dirty="0" smtClean="0"/>
              <a:t> and </a:t>
            </a:r>
            <a:r>
              <a:rPr lang="en-US" sz="2000" i="1" dirty="0" smtClean="0"/>
              <a:t>T</a:t>
            </a:r>
            <a:r>
              <a:rPr lang="en-US" sz="2000" baseline="-25000" dirty="0" smtClean="0">
                <a:latin typeface="Cambria Math" pitchFamily="18" charset="0"/>
                <a:ea typeface="Cambria Math" pitchFamily="18" charset="0"/>
              </a:rPr>
              <a:t>2</a:t>
            </a:r>
            <a:r>
              <a:rPr lang="en-US" sz="2000" dirty="0" smtClean="0">
                <a:latin typeface="Cambria Math" pitchFamily="18" charset="0"/>
                <a:ea typeface="Cambria Math" pitchFamily="18" charset="0"/>
              </a:rPr>
              <a:t> </a:t>
            </a:r>
            <a:r>
              <a:rPr lang="en-US" sz="2000" dirty="0" smtClean="0"/>
              <a:t>are full binary trees.</a:t>
            </a:r>
          </a:p>
          <a:p>
            <a:pPr>
              <a:buNone/>
            </a:pPr>
            <a:endParaRPr lang="en-US" sz="2000" dirty="0" smtClean="0"/>
          </a:p>
        </p:txBody>
      </p:sp>
      <p:sp>
        <p:nvSpPr>
          <p:cNvPr id="4" name="Content Placeholder 2"/>
          <p:cNvSpPr txBox="1">
            <a:spLocks/>
          </p:cNvSpPr>
          <p:nvPr/>
        </p:nvSpPr>
        <p:spPr>
          <a:xfrm>
            <a:off x="1219200" y="4343400"/>
            <a:ext cx="7467600" cy="2286000"/>
          </a:xfrm>
          <a:prstGeom prst="rect">
            <a:avLst/>
          </a:prstGeom>
        </p:spPr>
        <p:txBody>
          <a:bodyPr vert="horz">
            <a:normAutofit fontScale="925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0" i="1" u="none" strike="noStrike" kern="1200" cap="none" spc="0" normalizeH="0" baseline="0" noProof="0" dirty="0" smtClean="0">
                <a:ln>
                  <a:noFill/>
                </a:ln>
                <a:solidFill>
                  <a:schemeClr val="tx1"/>
                </a:solidFill>
                <a:effectLst/>
                <a:uLnTx/>
                <a:uFillTx/>
                <a:latin typeface="+mn-lt"/>
                <a:ea typeface="+mn-ea"/>
                <a:cs typeface="+mn-cs"/>
              </a:rPr>
              <a:t>n</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n</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25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n</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25000" noProof="0" dirty="0" smtClean="0">
                <a:ln>
                  <a:noFill/>
                </a:ln>
                <a:solidFill>
                  <a:schemeClr val="tx1"/>
                </a:solidFill>
                <a:effectLst/>
                <a:uLnTx/>
                <a:uFillTx/>
                <a:latin typeface="Cambria Math" pitchFamily="18" charset="0"/>
                <a:ea typeface="Cambria Math" pitchFamily="18" charset="0"/>
              </a:rPr>
              <a:t>2</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by recursive formula of n(T)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2)+</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1" u="none" strike="noStrike" kern="1200" cap="none" spc="0" normalizeH="0" baseline="0" noProof="0" dirty="0" smtClean="0">
                <a:ln>
                  <a:noFill/>
                </a:ln>
                <a:solidFill>
                  <a:schemeClr val="tx1"/>
                </a:solidFill>
                <a:effectLst/>
                <a:uLnTx/>
                <a:uFillTx/>
                <a:latin typeface="+mn-lt"/>
                <a:ea typeface="+mn-ea"/>
                <a:cs typeface="+mn-cs"/>
              </a:rPr>
              <a:t>by inductive hypothesis</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∙max(</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2)+</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p>
          <a:p>
            <a:pPr marL="274320" lvl="0" indent="-274320">
              <a:spcBef>
                <a:spcPct val="20000"/>
              </a:spcBef>
              <a:buClr>
                <a:schemeClr val="accent3"/>
              </a:buClr>
              <a:buSzPct val="95000"/>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2∙2</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max(</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2))+</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noProof="0" dirty="0" smtClean="0">
                <a:ln>
                  <a:noFill/>
                </a:ln>
                <a:solidFill>
                  <a:schemeClr val="tx1"/>
                </a:solidFill>
                <a:effectLst/>
                <a:uLnTx/>
                <a:uFillTx/>
                <a:latin typeface="+mn-lt"/>
                <a:ea typeface="+mn-ea"/>
                <a:cs typeface="+mn-cs"/>
              </a:rPr>
              <a:t>                (max(</a:t>
            </a:r>
            <a:r>
              <a:rPr lang="en-US" sz="2000" dirty="0" smtClean="0">
                <a:latin typeface="Cambria Math" pitchFamily="18" charset="0"/>
                <a:ea typeface="Cambria Math" pitchFamily="18" charset="0"/>
              </a:rPr>
              <a:t>2</a:t>
            </a:r>
            <a:r>
              <a:rPr lang="en-US" sz="2000" i="1" baseline="30000" dirty="0" smtClean="0"/>
              <a:t>x</a:t>
            </a:r>
            <a:r>
              <a:rPr lang="en-US" sz="2000" dirty="0" smtClean="0"/>
              <a:t> ,</a:t>
            </a:r>
            <a:r>
              <a:rPr lang="en-US" sz="2000" dirty="0" smtClean="0">
                <a:latin typeface="Cambria Math" pitchFamily="18" charset="0"/>
                <a:ea typeface="Cambria Math" pitchFamily="18" charset="0"/>
              </a:rPr>
              <a:t> 2</a:t>
            </a:r>
            <a:r>
              <a:rPr lang="en-US" sz="2000" i="1" baseline="30000" dirty="0" smtClean="0"/>
              <a:t>y</a:t>
            </a:r>
            <a:r>
              <a:rPr lang="en-US" sz="2000" dirty="0" smtClean="0"/>
              <a:t>)= </a:t>
            </a:r>
            <a:r>
              <a:rPr lang="en-US" sz="2000" dirty="0" smtClean="0">
                <a:latin typeface="Cambria Math" pitchFamily="18" charset="0"/>
                <a:ea typeface="Cambria Math" pitchFamily="18" charset="0"/>
              </a:rPr>
              <a:t>2</a:t>
            </a:r>
            <a:r>
              <a:rPr lang="en-US" sz="2000" baseline="30000" dirty="0" smtClean="0"/>
              <a:t>max(</a:t>
            </a:r>
            <a:r>
              <a:rPr lang="en-US" sz="2000" i="1" baseline="30000" dirty="0" err="1" smtClean="0"/>
              <a:t>x,y</a:t>
            </a:r>
            <a:r>
              <a:rPr lang="en-US" sz="2000" baseline="30000" dirty="0" smtClean="0"/>
              <a:t>)</a:t>
            </a:r>
            <a:r>
              <a:rPr lang="en-US" sz="2000" dirty="0" smtClean="0"/>
              <a:t> )</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ct val="20000"/>
              </a:spcBef>
              <a:buClr>
                <a:schemeClr val="accent3"/>
              </a:buClr>
              <a:buSzPct val="95000"/>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lang="en-US" sz="2000" dirty="0" smtClean="0"/>
              <a:t>                                     (</a:t>
            </a:r>
            <a:r>
              <a:rPr lang="en-US" sz="2000" i="1" dirty="0" smtClean="0"/>
              <a:t>by recursive definition of h(T)</a:t>
            </a:r>
            <a:r>
              <a:rPr lang="en-US" sz="2000" dirty="0" smtClean="0"/>
              <a:t>)</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2</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h</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1" u="none" strike="noStrike" kern="1200" cap="none" spc="0" normalizeH="0" baseline="30000" noProof="0" dirty="0" smtClean="0">
                <a:ln>
                  <a:noFill/>
                </a:ln>
                <a:solidFill>
                  <a:schemeClr val="tx1"/>
                </a:solidFill>
                <a:effectLst/>
                <a:uLnTx/>
                <a:uFillTx/>
                <a:latin typeface="+mn-lt"/>
                <a:ea typeface="+mn-ea"/>
                <a:cs typeface="+mn-cs"/>
              </a:rPr>
              <a:t>t</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a:t>
            </a:r>
            <a:r>
              <a:rPr kumimoji="0" lang="en-US" sz="2000" b="0" i="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3000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5" name="Isosceles Triangle 4"/>
          <p:cNvSpPr/>
          <p:nvPr/>
        </p:nvSpPr>
        <p:spPr>
          <a:xfrm rot="5400000" flipH="1" flipV="1">
            <a:off x="8724900" y="6438900"/>
            <a:ext cx="2286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aseline="30000" dirty="0" smtClean="0">
                <a:latin typeface="Cambria Math"/>
                <a:ea typeface="Cambria Math"/>
              </a:rPr>
              <a:t>−2 </a:t>
            </a:r>
            <a:r>
              <a:rPr lang="en-US" dirty="0" smtClean="0">
                <a:ea typeface="Cambria Math"/>
              </a:rPr>
              <a:t>. </a:t>
            </a:r>
            <a:endParaRPr lang="en-US" dirty="0"/>
          </a:p>
        </p:txBody>
      </p:sp>
      <p:sp>
        <p:nvSpPr>
          <p:cNvPr id="6" name="Slide Number Placeholder 5"/>
          <p:cNvSpPr>
            <a:spLocks noGrp="1"/>
          </p:cNvSpPr>
          <p:nvPr>
            <p:ph type="sldNum" sz="quarter" idx="12"/>
          </p:nvPr>
        </p:nvSpPr>
        <p:spPr/>
        <p:txBody>
          <a:bodyPr/>
          <a:lstStyle/>
          <a:p>
            <a:fld id="{8CD41AC4-40F7-4FE0-8905-74C6698904F3}" type="slidenum">
              <a:rPr lang="en-US" smtClean="0"/>
              <a:pPr/>
              <a:t>23</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 a_k.$$&#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0} a_k = a_0.$$&#10;&#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 + 1} a_k = \left( \sum_{k = 0}^{n}a_k \right) + a_{n + 1}.$$&#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17439</TotalTime>
  <Words>2019</Words>
  <Application>Microsoft Office PowerPoint</Application>
  <PresentationFormat>On-screen Show (4:3)</PresentationFormat>
  <Paragraphs>188</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Constantia</vt:lpstr>
      <vt:lpstr>Wingdings 2</vt:lpstr>
      <vt:lpstr>Symbol</vt:lpstr>
      <vt:lpstr>Cambria Math</vt:lpstr>
      <vt:lpstr>Flow</vt:lpstr>
      <vt:lpstr>Induction and recursion</vt:lpstr>
      <vt:lpstr>Chapter Summary</vt:lpstr>
      <vt:lpstr>Recursive Definitions and Structural Induction</vt:lpstr>
      <vt:lpstr>Section Summary</vt:lpstr>
      <vt:lpstr>Math induction vs. Structural induction</vt:lpstr>
      <vt:lpstr>Recursively Defined Functions</vt:lpstr>
      <vt:lpstr>Recursively Defined Functions</vt:lpstr>
      <vt:lpstr>Recursively Defined Functions</vt:lpstr>
      <vt:lpstr>Fibonacci Numbers</vt:lpstr>
      <vt:lpstr>Recursively Defined Sets and Structures</vt:lpstr>
      <vt:lpstr>Recursively Defined Sets and Structures</vt:lpstr>
      <vt:lpstr>Strings</vt:lpstr>
      <vt:lpstr>Length of a String</vt:lpstr>
      <vt:lpstr>Balanced Parentheses</vt:lpstr>
      <vt:lpstr>Well-Formed Formulae in Propositional Logic</vt:lpstr>
      <vt:lpstr>Rooted Trees</vt:lpstr>
      <vt:lpstr>Building Up Rooted Trees</vt:lpstr>
      <vt:lpstr>Full Binary Trees</vt:lpstr>
      <vt:lpstr>Building Up Full Binary Trees</vt:lpstr>
      <vt:lpstr>Induction and Recursively Defined Sets</vt:lpstr>
      <vt:lpstr>Structural Induction</vt:lpstr>
      <vt:lpstr>Full Binary Trees</vt:lpstr>
      <vt:lpstr>Structural Induction and Binary Trees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Hiva</cp:lastModifiedBy>
  <cp:revision>1011</cp:revision>
  <dcterms:created xsi:type="dcterms:W3CDTF">2011-03-27T19:21:35Z</dcterms:created>
  <dcterms:modified xsi:type="dcterms:W3CDTF">2014-11-08T02:59:19Z</dcterms:modified>
</cp:coreProperties>
</file>