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3"/>
  </p:notesMasterIdLst>
  <p:sldIdLst>
    <p:sldId id="256" r:id="rId2"/>
    <p:sldId id="292" r:id="rId3"/>
    <p:sldId id="258" r:id="rId4"/>
    <p:sldId id="301" r:id="rId5"/>
    <p:sldId id="302" r:id="rId6"/>
    <p:sldId id="257" r:id="rId7"/>
    <p:sldId id="307" r:id="rId8"/>
    <p:sldId id="357" r:id="rId9"/>
    <p:sldId id="303" r:id="rId10"/>
    <p:sldId id="260" r:id="rId11"/>
    <p:sldId id="304" r:id="rId12"/>
    <p:sldId id="264" r:id="rId13"/>
    <p:sldId id="316" r:id="rId14"/>
    <p:sldId id="317" r:id="rId15"/>
    <p:sldId id="308" r:id="rId16"/>
    <p:sldId id="309" r:id="rId17"/>
    <p:sldId id="313" r:id="rId18"/>
    <p:sldId id="312" r:id="rId19"/>
    <p:sldId id="314" r:id="rId20"/>
    <p:sldId id="315" r:id="rId21"/>
    <p:sldId id="297" r:id="rId22"/>
    <p:sldId id="259" r:id="rId23"/>
    <p:sldId id="318" r:id="rId24"/>
    <p:sldId id="261" r:id="rId25"/>
    <p:sldId id="319" r:id="rId26"/>
    <p:sldId id="358" r:id="rId27"/>
    <p:sldId id="320" r:id="rId28"/>
    <p:sldId id="266" r:id="rId29"/>
    <p:sldId id="321" r:id="rId30"/>
    <p:sldId id="269" r:id="rId31"/>
    <p:sldId id="322" r:id="rId32"/>
  </p:sldIdLst>
  <p:sldSz cx="9144000" cy="6858000" type="screen4x3"/>
  <p:notesSz cx="6858000" cy="9144000"/>
  <p:embeddedFontLst>
    <p:embeddedFont>
      <p:font typeface="Calibri" pitchFamily="34" charset="0"/>
      <p:regular r:id="rId34"/>
      <p:bold r:id="rId35"/>
      <p:italic r:id="rId36"/>
      <p:boldItalic r:id="rId37"/>
    </p:embeddedFont>
    <p:embeddedFont>
      <p:font typeface="Constantia" pitchFamily="18" charset="0"/>
      <p:regular r:id="rId38"/>
      <p:bold r:id="rId39"/>
      <p:italic r:id="rId40"/>
      <p:boldItalic r:id="rId41"/>
    </p:embeddedFont>
    <p:embeddedFont>
      <p:font typeface="Wingdings 2" pitchFamily="18" charset="2"/>
      <p:regular r:id="rId42"/>
    </p:embeddedFont>
    <p:embeddedFont>
      <p:font typeface="Cambria Math"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4690" autoAdjust="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7DA584A-B4E8-48A3-8D2F-5911175431C3}" type="datetime1">
              <a:rPr lang="en-US" smtClean="0"/>
              <a:pPr/>
              <a:t>11/7/2014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970A32-109E-4E21-B588-42B5AC673AFD}" type="datetime1">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694C5C-1648-4467-BB0D-139CDE07647D}" type="datetime1">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6025D-DDC0-4868-B810-7F1B7AA5638D}" type="datetime1">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8E975D-0FA5-438B-9FC6-DDE2494F9F9C}" type="datetime1">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845010-1DC1-4477-84D2-0628ECDF0E7D}" type="datetime1">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22B113B-9BD7-4361-BF25-53D3C36E6C47}" type="datetime1">
              <a:rPr lang="en-US" smtClean="0"/>
              <a:pPr/>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615937-49E4-4A56-B3C8-2C30FE4DBF3F}" type="datetime1">
              <a:rPr lang="en-US" smtClean="0"/>
              <a:pPr/>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022E8-75EC-41C8-BC82-F453E25A83A1}" type="datetime1">
              <a:rPr lang="en-US" smtClean="0"/>
              <a:pPr/>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50516C-B6C2-40CF-AA37-4B16A689B93E}" type="datetime1">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641191-FB81-4E6E-A3B4-116D23117750}" type="datetime1">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3BD325-5634-4542-B491-7774AB794637}" type="datetime1">
              <a:rPr lang="en-US" smtClean="0"/>
              <a:pPr/>
              <a:t>11/7/2014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Slide Number Placeholder 4"/>
          <p:cNvSpPr>
            <a:spLocks noGrp="1"/>
          </p:cNvSpPr>
          <p:nvPr>
            <p:ph type="sldNum" sz="quarter" idx="12"/>
          </p:nvPr>
        </p:nvSpPr>
        <p:spPr/>
        <p:txBody>
          <a:bodyPr/>
          <a:lstStyle/>
          <a:p>
            <a:fld id="{8CD41AC4-40F7-4FE0-8905-74C6698904F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a Summation Formula by Mathematical Induction</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b="1" dirty="0" smtClean="0">
                <a:solidFill>
                  <a:srgbClr val="FF0000"/>
                </a:solidFill>
              </a:rPr>
              <a:t>BASIS STEP</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b="1" dirty="0" smtClean="0">
                <a:solidFill>
                  <a:srgbClr val="FF0000"/>
                </a:solidFill>
              </a:rPr>
              <a:t>INDUCTIVE STEP</a:t>
            </a:r>
            <a:r>
              <a:rPr lang="en-US" dirty="0" smtClean="0"/>
              <a:t>: Assume true for </a:t>
            </a:r>
            <a:r>
              <a:rPr lang="en-US" i="1" dirty="0" smtClean="0"/>
              <a:t>P</a:t>
            </a:r>
            <a:r>
              <a:rPr lang="en-US" dirty="0" smtClean="0"/>
              <a:t>(</a:t>
            </a:r>
            <a:r>
              <a:rPr lang="en-US" i="1" dirty="0" smtClean="0"/>
              <a:t>k</a:t>
            </a:r>
            <a:r>
              <a:rPr lang="en-US" dirty="0" smtClean="0"/>
              <a:t>).</a:t>
            </a:r>
          </a:p>
          <a:p>
            <a:pPr>
              <a:buNone/>
            </a:pPr>
            <a:r>
              <a:rPr lang="en-US" dirty="0" smtClean="0"/>
              <a:t>                     The inductive hypothesis is</a:t>
            </a:r>
          </a:p>
          <a:p>
            <a:pPr>
              <a:buNone/>
            </a:pPr>
            <a:r>
              <a:rPr lang="en-US" dirty="0" smtClean="0"/>
              <a:t>        Under this assumption,   </a:t>
            </a:r>
            <a:endParaRPr lang="en-US" dirty="0"/>
          </a:p>
        </p:txBody>
      </p:sp>
      <p:pic>
        <p:nvPicPr>
          <p:cNvPr id="5" name="Picture 4" descr="addin_tmp.png"/>
          <p:cNvPicPr>
            <a:picLocks noChangeAspect="1"/>
          </p:cNvPicPr>
          <p:nvPr>
            <p:custDataLst>
              <p:tags r:id="rId1"/>
            </p:custDataLst>
          </p:nvPr>
        </p:nvPicPr>
        <p:blipFill>
          <a:blip r:embed="rId7" cstate="print"/>
          <a:stretch>
            <a:fillRect/>
          </a:stretch>
        </p:blipFill>
        <p:spPr>
          <a:xfrm>
            <a:off x="4267200" y="1905000"/>
            <a:ext cx="1657350" cy="695325"/>
          </a:xfrm>
          <a:prstGeom prst="rect">
            <a:avLst/>
          </a:prstGeom>
        </p:spPr>
      </p:pic>
      <p:pic>
        <p:nvPicPr>
          <p:cNvPr id="6" name="Picture 5" descr="addin_tmp.png"/>
          <p:cNvPicPr>
            <a:picLocks noChangeAspect="1"/>
          </p:cNvPicPr>
          <p:nvPr>
            <p:custDataLst>
              <p:tags r:id="rId2"/>
            </p:custDataLst>
          </p:nvPr>
        </p:nvPicPr>
        <p:blipFill>
          <a:blip r:embed="rId8" cstate="print"/>
          <a:stretch>
            <a:fillRect/>
          </a:stretch>
        </p:blipFill>
        <p:spPr>
          <a:xfrm>
            <a:off x="6477000" y="3733800"/>
            <a:ext cx="1632585" cy="741045"/>
          </a:xfrm>
          <a:prstGeom prst="rect">
            <a:avLst/>
          </a:prstGeom>
        </p:spPr>
      </p:pic>
      <p:pic>
        <p:nvPicPr>
          <p:cNvPr id="11" name="Picture 10" descr="addin_tmp.png"/>
          <p:cNvPicPr>
            <a:picLocks noChangeAspect="1"/>
          </p:cNvPicPr>
          <p:nvPr>
            <p:custDataLst>
              <p:tags r:id="rId3"/>
            </p:custDataLst>
          </p:nvPr>
        </p:nvPicPr>
        <p:blipFill>
          <a:blip r:embed="rId9"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4"/>
            </p:custDataLst>
          </p:nvPr>
        </p:nvPicPr>
        <p:blipFill>
          <a:blip r:embed="rId10"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5"/>
            </p:custDataLst>
          </p:nvPr>
        </p:nvPicPr>
        <p:blipFill>
          <a:blip r:embed="rId11"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1905000"/>
            <a:ext cx="2209800" cy="954107"/>
          </a:xfrm>
          <a:prstGeom prst="rect">
            <a:avLst/>
          </a:prstGeom>
          <a:noFill/>
          <a:ln>
            <a:solidFill>
              <a:schemeClr val="accent1"/>
            </a:solidFill>
          </a:ln>
        </p:spPr>
        <p:txBody>
          <a:bodyPr wrap="square" rtlCol="0">
            <a:spAutoFit/>
          </a:bodyPr>
          <a:lstStyle/>
          <a:p>
            <a:r>
              <a:rPr lang="en-US" sz="1400" dirty="0" smtClean="0"/>
              <a:t>Note: Once we have this conjecture, mathematical induction can be used to prove it correct.</a:t>
            </a:r>
            <a:endParaRPr lang="en-US" sz="1400" dirty="0"/>
          </a:p>
        </p:txBody>
      </p:sp>
      <p:sp>
        <p:nvSpPr>
          <p:cNvPr id="14" name="Slide Number Placeholder 13"/>
          <p:cNvSpPr>
            <a:spLocks noGrp="1"/>
          </p:cNvSpPr>
          <p:nvPr>
            <p:ph type="sldNum" sz="quarter" idx="12"/>
          </p:nvPr>
        </p:nvSpPr>
        <p:spPr/>
        <p:txBody>
          <a:bodyPr/>
          <a:lstStyle/>
          <a:p>
            <a:fld id="{8CD41AC4-40F7-4FE0-8905-74C6698904F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a:t>
            </a:r>
            <a:r>
              <a:rPr lang="en-US" b="1" dirty="0" smtClean="0">
                <a:solidFill>
                  <a:srgbClr val="FF0000"/>
                </a:solidFill>
              </a:rPr>
              <a:t>sum of the first </a:t>
            </a:r>
            <a:r>
              <a:rPr lang="en-US" b="1" i="1" dirty="0" smtClean="0">
                <a:solidFill>
                  <a:srgbClr val="FF0000"/>
                </a:solidFill>
              </a:rPr>
              <a:t>n</a:t>
            </a:r>
            <a:r>
              <a:rPr lang="en-US" b="1" dirty="0" smtClean="0">
                <a:solidFill>
                  <a:srgbClr val="FF0000"/>
                </a:solidFill>
              </a:rPr>
              <a:t> positive odd integers</a:t>
            </a:r>
            <a:r>
              <a:rPr lang="en-US" dirty="0" smtClean="0"/>
              <a:t>.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b="1" dirty="0" smtClean="0">
                <a:solidFill>
                  <a:srgbClr val="FF0000"/>
                </a:solidFill>
                <a:ea typeface="Cambria Math" pitchFamily="18" charset="0"/>
              </a:rPr>
              <a:t>BASIS STEP</a:t>
            </a:r>
            <a:r>
              <a:rPr lang="en-US" dirty="0" smtClean="0">
                <a:ea typeface="Cambria Math" pitchFamily="18" charset="0"/>
              </a:rPr>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b="1" dirty="0" smtClean="0">
                <a:solidFill>
                  <a:srgbClr val="FF0000"/>
                </a:solidFill>
                <a:latin typeface="Cambria Math" pitchFamily="18" charset="0"/>
                <a:ea typeface="Cambria Math" pitchFamily="18" charset="0"/>
              </a:rPr>
              <a:t>INDUCTIVE STEP</a:t>
            </a:r>
            <a:r>
              <a:rPr lang="en-US" dirty="0" smtClean="0">
                <a:latin typeface="Cambria Math" pitchFamily="18" charset="0"/>
                <a:ea typeface="Cambria Math" pitchFamily="18" charset="0"/>
              </a:rPr>
              <a:t>: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4" name="TextBox 3"/>
          <p:cNvSpPr txBox="1"/>
          <p:nvPr/>
        </p:nvSpPr>
        <p:spPr>
          <a:xfrm>
            <a:off x="2590800" y="2819400"/>
            <a:ext cx="4419600" cy="30777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n</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n</a:t>
            </a:r>
            <a:r>
              <a:rPr lang="en-US" sz="1400" dirty="0" smtClean="0">
                <a:latin typeface="Cambria Math" pitchFamily="18" charset="0"/>
                <a:ea typeface="Cambria Math" pitchFamily="18" charset="0"/>
              </a:rPr>
              <a:t> + 1) =</a:t>
            </a:r>
            <a:r>
              <a:rPr lang="en-US" sz="1400" i="1" dirty="0" smtClean="0">
                <a:ea typeface="Cambria Math" pitchFamily="18" charset="0"/>
              </a:rPr>
              <a:t>n</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a:t>
            </a:r>
            <a:endParaRPr lang="en-US" sz="1400"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8CD41AC4-40F7-4FE0-8905-74C6698904F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b="1" dirty="0" smtClean="0">
                <a:solidFill>
                  <a:srgbClr val="FF0000"/>
                </a:solidFill>
              </a:rPr>
              <a:t>BASIS STEP</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b="1" dirty="0" smtClean="0">
                <a:solidFill>
                  <a:srgbClr val="FF0000"/>
                </a:solidFill>
              </a:rPr>
              <a:t>INDUCTIVE STEP</a:t>
            </a:r>
            <a:r>
              <a:rPr lang="en-US" dirty="0" smtClean="0"/>
              <a:t>: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b="1" dirty="0" smtClean="0">
                <a:solidFill>
                  <a:srgbClr val="FF0000"/>
                </a:solidFill>
              </a:rPr>
              <a:t>BASIS STEP</a:t>
            </a:r>
            <a:r>
              <a:rPr lang="en-US" dirty="0" smtClean="0"/>
              <a:t>: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b="1" dirty="0" smtClean="0">
                <a:solidFill>
                  <a:srgbClr val="FF0000"/>
                </a:solidFill>
              </a:rPr>
              <a:t>INDUCTIVE STEP</a:t>
            </a:r>
            <a:r>
              <a:rPr lang="en-US" dirty="0" smtClean="0"/>
              <a:t>: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
        <p:nvSpPr>
          <p:cNvPr id="6" name="Slide Number Placeholder 5"/>
          <p:cNvSpPr>
            <a:spLocks noGrp="1"/>
          </p:cNvSpPr>
          <p:nvPr>
            <p:ph type="sldNum" sz="quarter" idx="12"/>
          </p:nvPr>
        </p:nvSpPr>
        <p:spPr/>
        <p:txBody>
          <a:bodyPr/>
          <a:lstStyle/>
          <a:p>
            <a:fld id="{8CD41AC4-40F7-4FE0-8905-74C6698904F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Divisibility Results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b="1" dirty="0" smtClean="0">
                <a:solidFill>
                  <a:srgbClr val="FF0000"/>
                </a:solidFill>
              </a:rPr>
              <a:t>BASIS STEP</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b="1" dirty="0" smtClean="0">
                <a:solidFill>
                  <a:srgbClr val="FF0000"/>
                </a:solidFill>
              </a:rPr>
              <a:t>INDUCTIVE STEP</a:t>
            </a:r>
            <a:r>
              <a:rPr lang="en-US" dirty="0" smtClean="0"/>
              <a:t>: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in Section </a:t>
            </a:r>
            <a:r>
              <a:rPr lang="en-US" dirty="0" smtClean="0">
                <a:latin typeface="Cambria Math" pitchFamily="18" charset="0"/>
                <a:ea typeface="Cambria Math" pitchFamily="18" charset="0"/>
              </a:rPr>
              <a:t>4.1</a:t>
            </a:r>
            <a:r>
              <a:rPr lang="en-US" dirty="0" smtClean="0"/>
              <a:t> ,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integer positive integer </a:t>
            </a:r>
            <a:r>
              <a:rPr lang="en-US" i="1" dirty="0" smtClean="0"/>
              <a:t>n</a:t>
            </a:r>
            <a:r>
              <a:rPr lang="en-US" dirty="0" smtClean="0"/>
              <a:t>.</a:t>
            </a:r>
          </a:p>
          <a:p>
            <a:endParaRPr lang="en-US" i="1" dirty="0"/>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b="1" dirty="0" smtClean="0">
                <a:solidFill>
                  <a:srgbClr val="FF0000"/>
                </a:solidFill>
              </a:rPr>
              <a:t>Basis Step</a:t>
            </a:r>
            <a:r>
              <a:rPr lang="en-US" dirty="0" smtClean="0"/>
              <a:t>: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b="1" dirty="0" smtClean="0">
                <a:solidFill>
                  <a:srgbClr val="FF0000"/>
                </a:solidFill>
              </a:rPr>
              <a:t>Inductive Step</a:t>
            </a:r>
            <a:r>
              <a:rPr lang="en-US" dirty="0" smtClean="0"/>
              <a:t>: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
        <p:nvSpPr>
          <p:cNvPr id="5" name="Slide Number Placeholder 4"/>
          <p:cNvSpPr>
            <a:spLocks noGrp="1"/>
          </p:cNvSpPr>
          <p:nvPr>
            <p:ph type="sldNum" sz="quarter" idx="12"/>
          </p:nvPr>
        </p:nvSpPr>
        <p:spPr/>
        <p:txBody>
          <a:bodyPr/>
          <a:lstStyle/>
          <a:p>
            <a:fld id="{8CD41AC4-40F7-4FE0-8905-74C6698904F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T</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
        <p:nvSpPr>
          <p:cNvPr id="7" name="Slide Number Placeholder 6"/>
          <p:cNvSpPr>
            <a:spLocks noGrp="1"/>
          </p:cNvSpPr>
          <p:nvPr>
            <p:ph type="sldNum" sz="quarter" idx="12"/>
          </p:nvPr>
        </p:nvSpPr>
        <p:spPr/>
        <p:txBody>
          <a:bodyPr/>
          <a:lstStyle/>
          <a:p>
            <a:fld id="{8CD41AC4-40F7-4FE0-8905-74C6698904F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Tiling Checkerboards (self study)</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
        <p:nvSpPr>
          <p:cNvPr id="12" name="Slide Number Placeholder 11"/>
          <p:cNvSpPr>
            <a:spLocks noGrp="1"/>
          </p:cNvSpPr>
          <p:nvPr>
            <p:ph type="sldNum" sz="quarter" idx="12"/>
          </p:nvPr>
        </p:nvSpPr>
        <p:spPr/>
        <p:txBody>
          <a:bodyPr/>
          <a:lstStyle/>
          <a:p>
            <a:fld id="{8CD41AC4-40F7-4FE0-8905-74C6698904F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Tiling Checkerboards (self study)</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1447800" y="1981200"/>
            <a:ext cx="6629400" cy="923330"/>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8CD41AC4-40F7-4FE0-8905-74C6698904F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 Incorrect “Proof” by Mathematical Induction</a:t>
            </a:r>
            <a:br>
              <a:rPr lang="en-US" sz="3200" dirty="0" smtClean="0"/>
            </a:br>
            <a:r>
              <a:rPr lang="en-US" sz="3200" dirty="0" smtClean="0"/>
              <a:t> (self study)</a:t>
            </a:r>
            <a:endParaRPr lang="en-US" sz="3200"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b="1" dirty="0" smtClean="0">
                <a:solidFill>
                  <a:srgbClr val="FF0000"/>
                </a:solidFill>
                <a:ea typeface="Cambria Math"/>
              </a:rPr>
              <a:t>BASIS STEP</a:t>
            </a:r>
            <a:r>
              <a:rPr lang="en-US" dirty="0" smtClean="0">
                <a:ea typeface="Cambria Math"/>
              </a:rPr>
              <a:t>: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b="1" dirty="0" smtClean="0">
                <a:solidFill>
                  <a:srgbClr val="FF0000"/>
                </a:solidFill>
                <a:ea typeface="Cambria Math"/>
              </a:rPr>
              <a:t>INDUCTIVE STEP</a:t>
            </a:r>
            <a:r>
              <a:rPr lang="en-US" dirty="0" smtClean="0">
                <a:ea typeface="Cambria Math"/>
              </a:rPr>
              <a:t>: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
        <p:nvSpPr>
          <p:cNvPr id="5" name="Slide Number Placeholder 4"/>
          <p:cNvSpPr>
            <a:spLocks noGrp="1"/>
          </p:cNvSpPr>
          <p:nvPr>
            <p:ph type="sldNum" sz="quarter" idx="12"/>
          </p:nvPr>
        </p:nvSpPr>
        <p:spPr/>
        <p:txBody>
          <a:bodyPr/>
          <a:lstStyle/>
          <a:p>
            <a:fld id="{8CD41AC4-40F7-4FE0-8905-74C6698904F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a:xfrm>
            <a:off x="457200" y="1935480"/>
            <a:ext cx="7086600" cy="4389120"/>
          </a:xfrm>
        </p:spPr>
        <p:txBody>
          <a:bodyPr>
            <a:normAutofit/>
          </a:bodyPr>
          <a:lstStyle/>
          <a:p>
            <a:r>
              <a:rPr lang="en-US" dirty="0" smtClean="0">
                <a:solidFill>
                  <a:srgbClr val="FF0000"/>
                </a:solidFill>
              </a:rPr>
              <a:t>Mathematical Induction - Sec 5.1</a:t>
            </a:r>
          </a:p>
          <a:p>
            <a:r>
              <a:rPr lang="en-US" dirty="0" smtClean="0">
                <a:solidFill>
                  <a:srgbClr val="FF0000"/>
                </a:solidFill>
              </a:rPr>
              <a:t>Strong Induction and Well-Ordering - Sec 5.2</a:t>
            </a:r>
          </a:p>
          <a:p>
            <a:pPr>
              <a:buNone/>
            </a:pPr>
            <a:r>
              <a:rPr lang="en-US" dirty="0" smtClean="0">
                <a:solidFill>
                  <a:srgbClr val="FF0000"/>
                </a:solidFill>
              </a:rPr>
              <a:t> Lecture 18 - (This Slide)</a:t>
            </a:r>
            <a:endParaRPr lang="en-US" dirty="0" smtClean="0"/>
          </a:p>
          <a:p>
            <a:endParaRPr lang="en-US" dirty="0" smtClean="0"/>
          </a:p>
          <a:p>
            <a:r>
              <a:rPr lang="en-US" dirty="0" smtClean="0"/>
              <a:t>Recursive Definitions and Structural Induction – Sec 5.3 – Lecture </a:t>
            </a:r>
            <a:r>
              <a:rPr lang="en-US" dirty="0" smtClean="0"/>
              <a:t>20, 21</a:t>
            </a:r>
            <a:endParaRPr lang="en-US" dirty="0" smtClean="0"/>
          </a:p>
          <a:p>
            <a:pPr>
              <a:buNone/>
            </a:pPr>
            <a:endParaRPr lang="en-US" dirty="0" smtClean="0">
              <a:solidFill>
                <a:srgbClr val="FF0000"/>
              </a:solidFill>
            </a:endParaRPr>
          </a:p>
          <a:p>
            <a:r>
              <a:rPr lang="en-US" dirty="0" smtClean="0"/>
              <a:t>Recursive Algorithms – Sec 5.4 – Lecture </a:t>
            </a:r>
            <a:r>
              <a:rPr lang="en-US" dirty="0" smtClean="0"/>
              <a:t>22</a:t>
            </a:r>
            <a:endParaRPr lang="en-US" dirty="0" smtClean="0"/>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 Incorrect “Proof” by Mathematical Induction</a:t>
            </a:r>
            <a:br>
              <a:rPr lang="en-US" sz="3200" dirty="0" smtClean="0"/>
            </a:br>
            <a:r>
              <a:rPr lang="en-US" sz="3200" dirty="0" smtClean="0"/>
              <a:t> (self study)</a:t>
            </a:r>
            <a:endParaRPr lang="en-US" sz="3200" dirty="0"/>
          </a:p>
        </p:txBody>
      </p:sp>
      <p:sp>
        <p:nvSpPr>
          <p:cNvPr id="3" name="Content Placeholder 2"/>
          <p:cNvSpPr>
            <a:spLocks noGrp="1"/>
          </p:cNvSpPr>
          <p:nvPr>
            <p:ph idx="1"/>
          </p:nvPr>
        </p:nvSpPr>
        <p:spPr/>
        <p:txBody>
          <a:bodyPr>
            <a:normAutofit fontScale="70000" lnSpcReduction="20000"/>
          </a:bodyPr>
          <a:lstStyle/>
          <a:p>
            <a:pPr lvl="1"/>
            <a:endParaRPr lang="en-US" dirty="0" smtClean="0">
              <a:ea typeface="Cambria Math"/>
            </a:endParaRPr>
          </a:p>
          <a:p>
            <a:pPr lvl="1">
              <a:buNone/>
            </a:pPr>
            <a:endParaRPr lang="en-US" dirty="0" smtClean="0">
              <a:ea typeface="Cambria Math"/>
            </a:endParaRPr>
          </a:p>
          <a:p>
            <a:pPr lvl="1">
              <a:buNone/>
            </a:pPr>
            <a:endParaRPr lang="en-US" dirty="0" smtClean="0">
              <a:ea typeface="Cambria Math"/>
            </a:endParaRPr>
          </a:p>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p>
          <a:p>
            <a:pPr lvl="1"/>
            <a:r>
              <a:rPr lang="en-US" dirty="0" smtClean="0">
                <a:latin typeface="Cambria Math"/>
                <a:ea typeface="Cambria Math"/>
              </a:rPr>
              <a:t>There must be an error in this proof  since the conclusion is absurd. But where is the error?</a:t>
            </a:r>
          </a:p>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a:p>
            <a:pPr lvl="1">
              <a:buNone/>
            </a:pPr>
            <a:endParaRPr lang="en-US" dirty="0"/>
          </a:p>
        </p:txBody>
      </p:sp>
      <p:sp>
        <p:nvSpPr>
          <p:cNvPr id="6" name="TextBox 5"/>
          <p:cNvSpPr txBox="1"/>
          <p:nvPr/>
        </p:nvSpPr>
        <p:spPr>
          <a:xfrm>
            <a:off x="1219200" y="19812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
        <p:nvSpPr>
          <p:cNvPr id="5" name="Slide Number Placeholder 4"/>
          <p:cNvSpPr>
            <a:spLocks noGrp="1"/>
          </p:cNvSpPr>
          <p:nvPr>
            <p:ph type="sldNum" sz="quarter" idx="12"/>
          </p:nvPr>
        </p:nvSpPr>
        <p:spPr/>
        <p:txBody>
          <a:bodyPr/>
          <a:lstStyle/>
          <a:p>
            <a:fld id="{8CD41AC4-40F7-4FE0-8905-74C6698904F3}"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Guidelines:</a:t>
            </a:r>
            <a:br>
              <a:rPr lang="en-US" sz="4000" dirty="0" smtClean="0"/>
            </a:br>
            <a:r>
              <a:rPr lang="en-US" sz="4000" dirty="0" smtClean="0"/>
              <a:t>     Mathematical Induction Proofs</a:t>
            </a:r>
            <a:br>
              <a:rPr lang="en-US" sz="4000" dirty="0" smtClean="0"/>
            </a:br>
            <a:r>
              <a:rPr lang="en-US" sz="4000" dirty="0" smtClean="0"/>
              <a:t> (self study)</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
        <p:nvSpPr>
          <p:cNvPr id="5" name="Slide Number Placeholder 4"/>
          <p:cNvSpPr>
            <a:spLocks noGrp="1"/>
          </p:cNvSpPr>
          <p:nvPr>
            <p:ph type="sldNum" sz="quarter" idx="12"/>
          </p:nvPr>
        </p:nvSpPr>
        <p:spPr/>
        <p:txBody>
          <a:bodyPr/>
          <a:lstStyle/>
          <a:p>
            <a:fld id="{8CD41AC4-40F7-4FE0-8905-74C6698904F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a:xfrm>
            <a:off x="685800" y="2971800"/>
            <a:ext cx="6705600" cy="1950720"/>
          </a:xfrm>
        </p:spPr>
        <p:txBody>
          <a:bodyPr>
            <a:normAutofit/>
          </a:bodyPr>
          <a:lstStyle/>
          <a:p>
            <a:r>
              <a:rPr lang="en-US" dirty="0" smtClean="0"/>
              <a:t>Strong Induction</a:t>
            </a:r>
          </a:p>
          <a:p>
            <a:r>
              <a:rPr lang="en-US" dirty="0" smtClean="0"/>
              <a:t>Example Proofs using Strong Induction</a:t>
            </a:r>
          </a:p>
          <a:p>
            <a:r>
              <a:rPr lang="en-US" dirty="0" smtClean="0"/>
              <a:t>Well-Ordering Property</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b="1" i="1" dirty="0" smtClean="0">
                <a:solidFill>
                  <a:srgbClr val="FF0000"/>
                </a:solidFill>
              </a:rPr>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b="1" i="1" dirty="0" smtClean="0">
                <a:solidFill>
                  <a:srgbClr val="FF0000"/>
                </a:solidFill>
              </a:rPr>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
        <p:nvSpPr>
          <p:cNvPr id="5" name="Slide Number Placeholder 4"/>
          <p:cNvSpPr>
            <a:spLocks noGrp="1"/>
          </p:cNvSpPr>
          <p:nvPr>
            <p:ph type="sldNum" sz="quarter" idx="12"/>
          </p:nvPr>
        </p:nvSpPr>
        <p:spPr/>
        <p:txBody>
          <a:bodyPr/>
          <a:lstStyle/>
          <a:p>
            <a:fld id="{8CD41AC4-40F7-4FE0-8905-74C6698904F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a:t>
            </a:r>
            <a:r>
              <a:rPr lang="en-US" b="1" dirty="0" smtClean="0">
                <a:solidFill>
                  <a:srgbClr val="FF0000"/>
                </a:solidFill>
              </a:rPr>
              <a:t>BASIS STEP</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a:t>
            </a:r>
            <a:r>
              <a:rPr lang="en-US" b="1" dirty="0" smtClean="0">
                <a:solidFill>
                  <a:srgbClr val="FF0000"/>
                </a:solidFill>
              </a:rPr>
              <a:t>INDUCTIVE STEP</a:t>
            </a:r>
            <a:r>
              <a:rPr lang="en-US" dirty="0" smtClean="0"/>
              <a:t>: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endParaRPr lang="en-US" dirty="0" smtClean="0"/>
          </a:p>
          <a:p>
            <a:r>
              <a:rPr lang="en-US" dirty="0" smtClean="0"/>
              <a:t>We can always use strong induction instead of  mathematical induction. But there is no reason to use it </a:t>
            </a:r>
            <a:r>
              <a:rPr lang="en-US" dirty="0" smtClean="0">
                <a:solidFill>
                  <a:srgbClr val="0070C0"/>
                </a:solidFill>
              </a:rPr>
              <a:t>if it is simpler </a:t>
            </a:r>
            <a:r>
              <a:rPr lang="en-US" dirty="0" smtClean="0"/>
              <a:t>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a:t>
            </a:r>
            <a:r>
              <a:rPr lang="en-US" b="1" dirty="0" smtClean="0"/>
              <a:t>mathematical induction</a:t>
            </a:r>
            <a:r>
              <a:rPr lang="en-US" dirty="0" smtClean="0"/>
              <a:t>, </a:t>
            </a:r>
            <a:r>
              <a:rPr lang="en-US" b="1" dirty="0" smtClean="0"/>
              <a:t>strong induction</a:t>
            </a:r>
            <a:r>
              <a:rPr lang="en-US" dirty="0" smtClean="0"/>
              <a:t>, and the </a:t>
            </a:r>
            <a:r>
              <a:rPr lang="en-US" b="1" dirty="0" smtClean="0"/>
              <a:t>well-ordering property </a:t>
            </a:r>
            <a:r>
              <a:rPr lang="en-US" dirty="0" smtClean="0"/>
              <a:t>are all </a:t>
            </a:r>
            <a:r>
              <a:rPr lang="en-US" dirty="0" smtClean="0">
                <a:solidFill>
                  <a:srgbClr val="0070C0"/>
                </a:solidFill>
              </a:rPr>
              <a:t>equivalent</a:t>
            </a:r>
            <a:r>
              <a:rPr lang="en-US" dirty="0" smtClean="0"/>
              <a: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p:txBody>
      </p:sp>
      <p:sp>
        <p:nvSpPr>
          <p:cNvPr id="4" name="Slide Number Placeholder 3"/>
          <p:cNvSpPr>
            <a:spLocks noGrp="1"/>
          </p:cNvSpPr>
          <p:nvPr>
            <p:ph type="sldNum" sz="quarter" idx="12"/>
          </p:nvPr>
        </p:nvSpPr>
        <p:spPr/>
        <p:txBody>
          <a:bodyPr/>
          <a:lstStyle/>
          <a:p>
            <a:fld id="{8CD41AC4-40F7-4FE0-8905-74C6698904F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Completion of the proof of the 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b="1" dirty="0" smtClean="0">
                <a:solidFill>
                  <a:srgbClr val="FF0000"/>
                </a:solidFill>
              </a:rPr>
              <a:t>BASIS STEP</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b="1" dirty="0" smtClean="0">
                <a:solidFill>
                  <a:srgbClr val="FF0000"/>
                </a:solidFill>
              </a:rPr>
              <a:t>INDUCTIVE STEP</a:t>
            </a:r>
            <a:r>
              <a:rPr lang="en-US" dirty="0" smtClean="0"/>
              <a:t>: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By the inductive hypothesis a and b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b="1" dirty="0" smtClean="0">
                <a:solidFill>
                  <a:srgbClr val="FF0000"/>
                </a:solidFill>
              </a:rPr>
              <a:t>BASIS STEP</a:t>
            </a:r>
            <a:r>
              <a:rPr lang="en-US" dirty="0" smtClean="0"/>
              <a:t>: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b="1" dirty="0" smtClean="0">
                <a:solidFill>
                  <a:srgbClr val="FF0000"/>
                </a:solidFill>
              </a:rPr>
              <a:t>INDUCTIVE STEP</a:t>
            </a:r>
            <a:r>
              <a:rPr lang="en-US" dirty="0" smtClean="0"/>
              <a:t>: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b="1" dirty="0" smtClean="0">
                <a:solidFill>
                  <a:srgbClr val="FF0000"/>
                </a:solidFill>
              </a:rPr>
              <a:t>BASIS STEP</a:t>
            </a:r>
            <a:r>
              <a:rPr lang="en-US" dirty="0" smtClean="0"/>
              <a:t>: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b="1" dirty="0" smtClean="0">
                <a:solidFill>
                  <a:srgbClr val="FF0000"/>
                </a:solidFill>
              </a:rPr>
              <a:t>INDUCTIVE STEP</a:t>
            </a:r>
            <a:r>
              <a:rPr lang="en-US" dirty="0" smtClean="0"/>
              <a:t>: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solidFill>
                  <a:srgbClr val="FF0000"/>
                </a:solidFill>
              </a:rPr>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
        <p:nvSpPr>
          <p:cNvPr id="4" name="Slide Number Placeholder 3"/>
          <p:cNvSpPr>
            <a:spLocks noGrp="1"/>
          </p:cNvSpPr>
          <p:nvPr>
            <p:ph type="sldNum" sz="quarter" idx="12"/>
          </p:nvPr>
        </p:nvSpPr>
        <p:spPr/>
        <p:txBody>
          <a:bodyPr/>
          <a:lstStyle/>
          <a:p>
            <a:fld id="{8CD41AC4-40F7-4FE0-8905-74C6698904F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
        <p:nvSpPr>
          <p:cNvPr id="5" name="Slide Number Placeholder 4"/>
          <p:cNvSpPr>
            <a:spLocks noGrp="1"/>
          </p:cNvSpPr>
          <p:nvPr>
            <p:ph type="sldNum" sz="quarter" idx="12"/>
          </p:nvPr>
        </p:nvSpPr>
        <p:spPr/>
        <p:txBody>
          <a:bodyPr/>
          <a:lstStyle/>
          <a:p>
            <a:fld id="{8CD41AC4-40F7-4FE0-8905-74C6698904F3}" type="slidenum">
              <a:rPr lang="en-US" smtClean="0"/>
              <a:pPr/>
              <a:t>31</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a:xfrm>
            <a:off x="457200" y="2514600"/>
            <a:ext cx="8229600" cy="2255520"/>
          </a:xfrm>
        </p:spPr>
        <p:txBody>
          <a:bodyPr/>
          <a:lstStyle/>
          <a:p>
            <a:r>
              <a:rPr lang="en-US" dirty="0" smtClean="0"/>
              <a:t>Mathematical Induction</a:t>
            </a:r>
          </a:p>
          <a:p>
            <a:r>
              <a:rPr lang="en-US" dirty="0" smtClean="0"/>
              <a:t>Examples of Proof by Mathematical Induction</a:t>
            </a:r>
          </a:p>
          <a:p>
            <a:r>
              <a:rPr lang="en-US" dirty="0" smtClean="0">
                <a:solidFill>
                  <a:schemeClr val="bg1">
                    <a:lumMod val="65000"/>
                  </a:schemeClr>
                </a:solidFill>
              </a:rPr>
              <a:t>Mistaken Proofs by Mathematical Induction</a:t>
            </a:r>
          </a:p>
          <a:p>
            <a:r>
              <a:rPr lang="en-US" dirty="0" smtClean="0">
                <a:solidFill>
                  <a:schemeClr val="bg1">
                    <a:lumMod val="65000"/>
                  </a:schemeClr>
                </a:solidFill>
              </a:rPr>
              <a:t>Guidelines for Proofs by Mathematical Induction</a:t>
            </a: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8CD41AC4-40F7-4FE0-8905-74C6698904F3}"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
        <p:nvSpPr>
          <p:cNvPr id="8" name="Slide Number Placeholder 7"/>
          <p:cNvSpPr>
            <a:spLocks noGrp="1"/>
          </p:cNvSpPr>
          <p:nvPr>
            <p:ph type="sldNum" sz="quarter" idx="12"/>
          </p:nvPr>
        </p:nvSpPr>
        <p:spPr/>
        <p:txBody>
          <a:bodyPr/>
          <a:lstStyle/>
          <a:p>
            <a:fld id="{8CD41AC4-40F7-4FE0-8905-74C6698904F3}"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b="1" i="1" dirty="0" smtClean="0">
                <a:solidFill>
                  <a:srgbClr val="FF0000"/>
                </a:solidFill>
              </a:rPr>
              <a:t>Basis Step</a:t>
            </a:r>
            <a:r>
              <a:rPr lang="en-US" b="1" dirty="0" smtClean="0">
                <a:solidFill>
                  <a:srgbClr val="FF0000"/>
                </a:solidFill>
              </a:rPr>
              <a:t>: </a:t>
            </a:r>
            <a:r>
              <a:rPr lang="en-US" dirty="0" smtClean="0"/>
              <a:t>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b="1" i="1" dirty="0" smtClean="0">
                <a:solidFill>
                  <a:srgbClr val="FF0000"/>
                </a:solidFill>
              </a:rPr>
              <a:t>Inductive Step</a:t>
            </a:r>
            <a:r>
              <a:rPr lang="en-US" b="1" dirty="0" smtClean="0">
                <a:solidFill>
                  <a:srgbClr val="FF0000"/>
                </a:solidFill>
              </a:rPr>
              <a:t>: </a:t>
            </a:r>
            <a:r>
              <a:rPr lang="en-US" dirty="0" smtClean="0"/>
              <a:t>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solidFill>
                  <a:srgbClr val="FF0000"/>
                </a:solidFill>
              </a:rPr>
              <a:t>BASIS STEP: </a:t>
            </a:r>
            <a:r>
              <a:rPr lang="en-US" dirty="0" smtClean="0"/>
              <a:t>we can reach rung </a:t>
            </a:r>
            <a:r>
              <a:rPr lang="en-US" dirty="0" smtClean="0">
                <a:latin typeface="Cambria Math" pitchFamily="18" charset="0"/>
                <a:ea typeface="Cambria Math" pitchFamily="18" charset="0"/>
              </a:rPr>
              <a:t>1</a:t>
            </a:r>
            <a:r>
              <a:rPr lang="en-US" dirty="0" smtClean="0"/>
              <a:t>.</a:t>
            </a:r>
          </a:p>
          <a:p>
            <a:pPr lvl="1"/>
            <a:r>
              <a:rPr lang="en-US" dirty="0" smtClean="0">
                <a:solidFill>
                  <a:srgbClr val="FF0000"/>
                </a:solidFill>
              </a:rPr>
              <a:t>INDUCTIVE STEP: </a:t>
            </a:r>
            <a:r>
              <a:rPr lang="en-US" dirty="0" smtClean="0"/>
              <a:t>Assume the inductive hypothesis that we can reach rung </a:t>
            </a:r>
            <a:r>
              <a:rPr lang="en-US" i="1" dirty="0" smtClean="0"/>
              <a:t>k</a:t>
            </a:r>
            <a:r>
              <a:rPr lang="en-US" dirty="0" smtClean="0"/>
              <a:t>. Then,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 </a:t>
            </a:r>
            <a:r>
              <a:rPr lang="en-US" sz="2900" b="1" dirty="0" smtClean="0">
                <a:solidFill>
                  <a:srgbClr val="0070C0"/>
                </a:solidFill>
              </a:rPr>
              <a:t>NOT</a:t>
            </a:r>
            <a:r>
              <a:rPr lang="en-US" sz="2900" dirty="0" smtClean="0"/>
              <a:t> assume that </a:t>
            </a:r>
            <a:r>
              <a:rPr lang="en-US" sz="2900" i="1" dirty="0" smtClean="0">
                <a:solidFill>
                  <a:srgbClr val="0070C0"/>
                </a:solidFill>
              </a:rPr>
              <a:t>P</a:t>
            </a:r>
            <a:r>
              <a:rPr lang="en-US" sz="2900" dirty="0" smtClean="0">
                <a:solidFill>
                  <a:srgbClr val="0070C0"/>
                </a:solidFill>
              </a:rPr>
              <a:t>(</a:t>
            </a:r>
            <a:r>
              <a:rPr lang="en-US" sz="2900" i="1" dirty="0" smtClean="0">
                <a:solidFill>
                  <a:srgbClr val="0070C0"/>
                </a:solidFill>
              </a:rPr>
              <a:t>k</a:t>
            </a:r>
            <a:r>
              <a:rPr lang="en-US" sz="2900" dirty="0" smtClean="0">
                <a:solidFill>
                  <a:srgbClr val="0070C0"/>
                </a:solidFill>
              </a:rPr>
              <a:t>) is true for all </a:t>
            </a:r>
            <a:r>
              <a:rPr lang="en-US" sz="2900" dirty="0" smtClean="0"/>
              <a:t>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a:t>
            </a:r>
            <a:r>
              <a:rPr lang="en-US" sz="2900" dirty="0" smtClean="0">
                <a:solidFill>
                  <a:srgbClr val="0070C0"/>
                </a:solidFill>
                <a:ea typeface="Cambria Math" pitchFamily="18" charset="0"/>
                <a:sym typeface="Wingdings" pitchFamily="2" charset="2"/>
              </a:rPr>
              <a:t>not always</a:t>
            </a:r>
            <a:r>
              <a:rPr lang="en-US" sz="2900" dirty="0" smtClean="0">
                <a:ea typeface="Cambria Math" pitchFamily="18" charset="0"/>
                <a:sym typeface="Wingdings" pitchFamily="2" charset="2"/>
              </a:rPr>
              <a:t> </a:t>
            </a:r>
            <a:r>
              <a:rPr lang="en-US" sz="2900" dirty="0" smtClean="0">
                <a:solidFill>
                  <a:srgbClr val="0070C0"/>
                </a:solidFill>
                <a:ea typeface="Cambria Math" pitchFamily="18" charset="0"/>
                <a:sym typeface="Wingdings" pitchFamily="2" charset="2"/>
              </a:rPr>
              <a:t>start at the integer </a:t>
            </a:r>
            <a:r>
              <a:rPr lang="en-US" sz="2900" dirty="0" smtClean="0">
                <a:solidFill>
                  <a:srgbClr val="0070C0"/>
                </a:solidFill>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b="1" dirty="0" smtClean="0">
                <a:solidFill>
                  <a:srgbClr val="FF0000"/>
                </a:solidFill>
              </a:rPr>
              <a:t>(</a:t>
            </a:r>
            <a:r>
              <a:rPr lang="en-US" sz="2400" b="1" i="1" dirty="0" smtClean="0">
                <a:solidFill>
                  <a:srgbClr val="FF0000"/>
                </a:solidFill>
              </a:rPr>
              <a:t>P</a:t>
            </a:r>
            <a:r>
              <a:rPr lang="en-US" sz="2400" b="1" dirty="0" smtClean="0">
                <a:solidFill>
                  <a:srgbClr val="FF0000"/>
                </a:solidFill>
              </a:rPr>
              <a:t>(</a:t>
            </a:r>
            <a:r>
              <a:rPr lang="en-US" sz="2400" b="1" dirty="0" smtClean="0">
                <a:solidFill>
                  <a:srgbClr val="FF0000"/>
                </a:solidFill>
                <a:latin typeface="Cambria Math" pitchFamily="18" charset="0"/>
                <a:ea typeface="Cambria Math" pitchFamily="18" charset="0"/>
              </a:rPr>
              <a:t>1</a:t>
            </a:r>
            <a:r>
              <a:rPr lang="en-US" sz="2400" b="1" dirty="0" smtClean="0">
                <a:solidFill>
                  <a:srgbClr val="FF0000"/>
                </a:solidFill>
              </a:rPr>
              <a:t>) </a:t>
            </a:r>
            <a:r>
              <a:rPr lang="en-US" sz="2400" b="1" dirty="0" smtClean="0">
                <a:solidFill>
                  <a:srgbClr val="FF0000"/>
                </a:solidFill>
                <a:latin typeface="Cambria Math"/>
                <a:ea typeface="Cambria Math"/>
              </a:rPr>
              <a:t> ∧ ∀</a:t>
            </a:r>
            <a:r>
              <a:rPr lang="en-US" sz="2400" b="1" i="1" dirty="0" smtClean="0">
                <a:solidFill>
                  <a:srgbClr val="FF0000"/>
                </a:solidFill>
                <a:ea typeface="Cambria Math"/>
              </a:rPr>
              <a:t>k </a:t>
            </a:r>
            <a:r>
              <a:rPr lang="en-US" sz="2400" b="1" dirty="0" smtClean="0">
                <a:solidFill>
                  <a:srgbClr val="FF0000"/>
                </a:solidFill>
              </a:rPr>
              <a:t>(</a:t>
            </a:r>
            <a:r>
              <a:rPr lang="en-US" sz="2400" b="1" i="1" dirty="0" smtClean="0">
                <a:solidFill>
                  <a:srgbClr val="FF0000"/>
                </a:solidFill>
              </a:rPr>
              <a:t>P</a:t>
            </a:r>
            <a:r>
              <a:rPr lang="en-US" sz="2400" b="1" dirty="0" smtClean="0">
                <a:solidFill>
                  <a:srgbClr val="FF0000"/>
                </a:solidFill>
              </a:rPr>
              <a:t>(</a:t>
            </a:r>
            <a:r>
              <a:rPr lang="en-US" sz="2400" b="1" i="1" dirty="0" smtClean="0">
                <a:solidFill>
                  <a:srgbClr val="FF0000"/>
                </a:solidFill>
              </a:rPr>
              <a:t>k</a:t>
            </a:r>
            <a:r>
              <a:rPr lang="en-US" sz="2400" b="1" dirty="0" smtClean="0">
                <a:solidFill>
                  <a:srgbClr val="FF0000"/>
                </a:solidFill>
              </a:rPr>
              <a:t>)</a:t>
            </a:r>
            <a:r>
              <a:rPr lang="en-US" sz="2400" b="1" i="1" dirty="0" smtClean="0">
                <a:solidFill>
                  <a:srgbClr val="FF0000"/>
                </a:solidFill>
              </a:rPr>
              <a:t> </a:t>
            </a:r>
            <a:r>
              <a:rPr lang="en-US" sz="2400" b="1" dirty="0" smtClean="0">
                <a:solidFill>
                  <a:srgbClr val="FF0000"/>
                </a:solidFill>
                <a:latin typeface="Cambria Math"/>
                <a:ea typeface="Cambria Math"/>
                <a:sym typeface="Wingdings" pitchFamily="2" charset="2"/>
              </a:rPr>
              <a:t>→</a:t>
            </a:r>
            <a:r>
              <a:rPr lang="en-US" sz="2400" b="1" i="1" dirty="0" smtClean="0">
                <a:solidFill>
                  <a:srgbClr val="FF0000"/>
                </a:solidFill>
                <a:sym typeface="Wingdings" pitchFamily="2" charset="2"/>
              </a:rPr>
              <a:t> P</a:t>
            </a:r>
            <a:r>
              <a:rPr lang="en-US" sz="2400" b="1" dirty="0" smtClean="0">
                <a:solidFill>
                  <a:srgbClr val="FF0000"/>
                </a:solidFill>
                <a:sym typeface="Wingdings" pitchFamily="2" charset="2"/>
              </a:rPr>
              <a:t>(</a:t>
            </a:r>
            <a:r>
              <a:rPr lang="en-US" sz="2400" b="1" i="1" dirty="0" smtClean="0">
                <a:solidFill>
                  <a:srgbClr val="FF0000"/>
                </a:solidFill>
                <a:sym typeface="Wingdings" pitchFamily="2" charset="2"/>
              </a:rPr>
              <a:t>k + </a:t>
            </a:r>
            <a:r>
              <a:rPr lang="en-US" sz="2400" b="1" dirty="0" smtClean="0">
                <a:solidFill>
                  <a:srgbClr val="FF0000"/>
                </a:solidFill>
                <a:latin typeface="Cambria Math" pitchFamily="18" charset="0"/>
                <a:ea typeface="Cambria Math" pitchFamily="18" charset="0"/>
                <a:sym typeface="Wingdings" pitchFamily="2" charset="2"/>
              </a:rPr>
              <a:t>1</a:t>
            </a:r>
            <a:r>
              <a:rPr lang="en-US" sz="2400" b="1" dirty="0" smtClean="0">
                <a:solidFill>
                  <a:srgbClr val="FF0000"/>
                </a:solidFill>
                <a:sym typeface="Wingdings" pitchFamily="2" charset="2"/>
              </a:rPr>
              <a:t>)))</a:t>
            </a:r>
            <a:r>
              <a:rPr lang="en-US" sz="2400" b="1" dirty="0" smtClean="0">
                <a:solidFill>
                  <a:srgbClr val="FF0000"/>
                </a:solidFill>
                <a:latin typeface="Cambria Math"/>
                <a:ea typeface="Cambria Math"/>
                <a:sym typeface="Wingdings" pitchFamily="2" charset="2"/>
              </a:rPr>
              <a:t> → </a:t>
            </a:r>
            <a:r>
              <a:rPr lang="en-US" sz="2400" b="1" dirty="0" smtClean="0">
                <a:solidFill>
                  <a:srgbClr val="FF0000"/>
                </a:solidFill>
                <a:latin typeface="Cambria Math"/>
                <a:ea typeface="Cambria Math"/>
              </a:rPr>
              <a:t> ∀</a:t>
            </a:r>
            <a:r>
              <a:rPr lang="en-US" sz="2400" b="1" i="1" dirty="0" smtClean="0">
                <a:solidFill>
                  <a:srgbClr val="FF0000"/>
                </a:solidFill>
                <a:ea typeface="Cambria Math"/>
              </a:rPr>
              <a:t>n P</a:t>
            </a:r>
            <a:r>
              <a:rPr lang="en-US" sz="2400" b="1" dirty="0" smtClean="0">
                <a:solidFill>
                  <a:srgbClr val="FF0000"/>
                </a:solidFill>
                <a:ea typeface="Cambria Math"/>
              </a:rPr>
              <a:t>(</a:t>
            </a:r>
            <a:r>
              <a:rPr lang="en-US" sz="2400" b="1" i="1" dirty="0" smtClean="0">
                <a:solidFill>
                  <a:srgbClr val="FF0000"/>
                </a:solidFill>
                <a:ea typeface="Cambria Math"/>
              </a:rPr>
              <a:t>n</a:t>
            </a:r>
            <a:r>
              <a:rPr lang="en-US" sz="2400" b="1" dirty="0" smtClean="0">
                <a:solidFill>
                  <a:srgbClr val="FF0000"/>
                </a:solidFill>
                <a:ea typeface="Cambria Math"/>
              </a:rPr>
              <a:t>)</a:t>
            </a:r>
            <a:r>
              <a:rPr lang="en-US" sz="2400" dirty="0" smtClean="0">
                <a:ea typeface="Cambria Math"/>
              </a:rPr>
              <a:t>,</a:t>
            </a:r>
            <a:r>
              <a:rPr lang="en-US" sz="2400" dirty="0" smtClean="0">
                <a:sym typeface="Wingdings" pitchFamily="2" charset="2"/>
              </a:rPr>
              <a:t> </a:t>
            </a:r>
            <a:endParaRPr lang="en-US" sz="2400" dirty="0"/>
          </a:p>
        </p:txBody>
      </p:sp>
      <p:sp>
        <p:nvSpPr>
          <p:cNvPr id="6" name="Slide Number Placeholder 5"/>
          <p:cNvSpPr>
            <a:spLocks noGrp="1"/>
          </p:cNvSpPr>
          <p:nvPr>
            <p:ph type="sldNum" sz="quarter" idx="12"/>
          </p:nvPr>
        </p:nvSpPr>
        <p:spPr/>
        <p:txBody>
          <a:bodyPr/>
          <a:lstStyle/>
          <a:p>
            <a:fld id="{8CD41AC4-40F7-4FE0-8905-74C6698904F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a:t>
            </a:r>
            <a:r>
              <a:rPr lang="en-US" sz="2900" dirty="0" smtClean="0">
                <a:solidFill>
                  <a:srgbClr val="0070C0"/>
                </a:solidFill>
                <a:ea typeface="Cambria Math" pitchFamily="18" charset="0"/>
                <a:sym typeface="Wingdings" pitchFamily="2" charset="2"/>
              </a:rPr>
              <a:t>well ordering property</a:t>
            </a:r>
            <a:r>
              <a:rPr lang="en-US" sz="2900" dirty="0" smtClean="0">
                <a:ea typeface="Cambria Math" pitchFamily="18" charset="0"/>
                <a:sym typeface="Wingdings" pitchFamily="2" charset="2"/>
              </a:rPr>
              <a:t>,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
        <p:nvSpPr>
          <p:cNvPr id="10" name="Slide Number Placeholder 9"/>
          <p:cNvSpPr>
            <a:spLocks noGrp="1"/>
          </p:cNvSpPr>
          <p:nvPr>
            <p:ph type="sldNum" sz="quarter" idx="12"/>
          </p:nvPr>
        </p:nvSpPr>
        <p:spPr/>
        <p:txBody>
          <a:bodyPr/>
          <a:lstStyle/>
          <a:p>
            <a:fld id="{8CD41AC4-40F7-4FE0-8905-74C6698904F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n} = \frac{n(n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k} = \frac{k(k + 1)}{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16229</TotalTime>
  <Words>3881</Words>
  <Application>Microsoft Office PowerPoint</Application>
  <PresentationFormat>On-screen Show (4:3)</PresentationFormat>
  <Paragraphs>297</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Constantia</vt:lpstr>
      <vt:lpstr>Wingdings 2</vt:lpstr>
      <vt:lpstr>Cambria Math</vt:lpstr>
      <vt:lpstr>Wingdings</vt:lpstr>
      <vt:lpstr>Flow</vt:lpstr>
      <vt:lpstr>Induction and recursion</vt:lpstr>
      <vt:lpstr>Chapter Summary</vt:lpstr>
      <vt:lpstr>Mathematical Induction</vt:lpstr>
      <vt:lpstr>Section Summary</vt:lpstr>
      <vt:lpstr>Climbing an  Infinite Ladder</vt:lpstr>
      <vt:lpstr>Principle of Mathematical Induction</vt:lpstr>
      <vt:lpstr>Important Points About Using Mathematical  Induction</vt:lpstr>
      <vt:lpstr>Validity of Mathematical Induction</vt:lpstr>
      <vt:lpstr>Remembering How Mathematical Induction Works</vt:lpstr>
      <vt:lpstr>Proving a Summation Formula by Mathematical Induction</vt:lpstr>
      <vt:lpstr>Conjecturing and Proving Correct a Summation Formula</vt:lpstr>
      <vt:lpstr>Proving Inequalities</vt:lpstr>
      <vt:lpstr>Proving Inequalities</vt:lpstr>
      <vt:lpstr>Proving Divisibility Results</vt:lpstr>
      <vt:lpstr>Number of Subsets of a Finite Set</vt:lpstr>
      <vt:lpstr>Number of Subsets of a Finite Set</vt:lpstr>
      <vt:lpstr>Tiling Checkerboards (self study)</vt:lpstr>
      <vt:lpstr>Tiling Checkerboards (self study)</vt:lpstr>
      <vt:lpstr>An Incorrect “Proof” by Mathematical Induction  (self study)</vt:lpstr>
      <vt:lpstr>An Incorrect “Proof” by Mathematical Induction  (self study)</vt:lpstr>
      <vt:lpstr>Guidelines:      Mathematical Induction Proofs  (self study)</vt:lpstr>
      <vt:lpstr>Strong Induction and Well-Ordering</vt:lpstr>
      <vt:lpstr>Section Summary</vt:lpstr>
      <vt:lpstr>Strong Induction</vt:lpstr>
      <vt:lpstr>Strong Induction and   the Infinite Ladder</vt:lpstr>
      <vt:lpstr>Which Form of Induction Should Be Used?</vt:lpstr>
      <vt:lpstr>Completion of the proof of the Fundamental Theorem of Arithmetic</vt:lpstr>
      <vt:lpstr>Proof using Strong Induction</vt:lpstr>
      <vt:lpstr>Proof of Same Example using Mathematical Induction</vt:lpstr>
      <vt:lpstr>Well-Ordering Property</vt:lpstr>
      <vt:lpstr>Well-Ordering Property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Hiva</cp:lastModifiedBy>
  <cp:revision>892</cp:revision>
  <dcterms:created xsi:type="dcterms:W3CDTF">2011-03-27T19:21:35Z</dcterms:created>
  <dcterms:modified xsi:type="dcterms:W3CDTF">2014-11-08T02:58:55Z</dcterms:modified>
</cp:coreProperties>
</file>