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57" r:id="rId4"/>
    <p:sldId id="263" r:id="rId5"/>
    <p:sldId id="258" r:id="rId6"/>
    <p:sldId id="275" r:id="rId7"/>
    <p:sldId id="260" r:id="rId8"/>
    <p:sldId id="259" r:id="rId9"/>
    <p:sldId id="261" r:id="rId10"/>
    <p:sldId id="262" r:id="rId11"/>
    <p:sldId id="264" r:id="rId12"/>
    <p:sldId id="265" r:id="rId13"/>
    <p:sldId id="266" r:id="rId14"/>
    <p:sldId id="267" r:id="rId15"/>
    <p:sldId id="268" r:id="rId16"/>
    <p:sldId id="269" r:id="rId17"/>
    <p:sldId id="270" r:id="rId18"/>
    <p:sldId id="271" r:id="rId19"/>
    <p:sldId id="277" r:id="rId20"/>
    <p:sldId id="272" r:id="rId21"/>
    <p:sldId id="273" r:id="rId22"/>
    <p:sldId id="27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F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6"/>
    <p:restoredTop sz="93692"/>
  </p:normalViewPr>
  <p:slideViewPr>
    <p:cSldViewPr snapToGrid="0" snapToObjects="1">
      <p:cViewPr varScale="1">
        <p:scale>
          <a:sx n="66" d="100"/>
          <a:sy n="66" d="100"/>
        </p:scale>
        <p:origin x="78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5248"/>
            <a:ext cx="7772400" cy="978408"/>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685800" y="3352800"/>
            <a:ext cx="7772400" cy="877824"/>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5082" y="969264"/>
            <a:ext cx="3657600" cy="1161288"/>
          </a:xfrm>
        </p:spPr>
        <p:txBody>
          <a:bodyPr anchor="b">
            <a:noAutofit/>
          </a:bodyPr>
          <a:lstStyle>
            <a:lvl1pPr algn="l">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63388" y="510988"/>
            <a:ext cx="3657600" cy="5553636"/>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99853" y="2130552"/>
            <a:ext cx="3657600" cy="3584448"/>
          </a:xfrm>
        </p:spPr>
        <p:txBody>
          <a:bodyPr vert="horz" lIns="91440" tIns="45720" rIns="91440" bIns="45720" rtlCol="0">
            <a:normAutofit/>
          </a:bodyPr>
          <a:lstStyle>
            <a:lvl1pPr marL="0" indent="0">
              <a:spcBef>
                <a:spcPts val="10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151376"/>
            <a:ext cx="7776882" cy="1014984"/>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1828800" y="457199"/>
            <a:ext cx="5486400" cy="3644153"/>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oryboard">
    <p:spTree>
      <p:nvGrpSpPr>
        <p:cNvPr id="1" name=""/>
        <p:cNvGrpSpPr/>
        <p:nvPr/>
      </p:nvGrpSpPr>
      <p:grpSpPr>
        <a:xfrm>
          <a:off x="0" y="0"/>
          <a:ext cx="0" cy="0"/>
          <a:chOff x="0" y="0"/>
          <a:chExt cx="0" cy="0"/>
        </a:xfrm>
      </p:grpSpPr>
      <p:sp>
        <p:nvSpPr>
          <p:cNvPr id="2" name="Title 1"/>
          <p:cNvSpPr>
            <a:spLocks noGrp="1"/>
          </p:cNvSpPr>
          <p:nvPr>
            <p:ph type="title"/>
          </p:nvPr>
        </p:nvSpPr>
        <p:spPr>
          <a:xfrm>
            <a:off x="685800" y="4155141"/>
            <a:ext cx="7776882" cy="1013011"/>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8580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
        <p:nvSpPr>
          <p:cNvPr id="11" name="Picture Placeholder 2"/>
          <p:cNvSpPr>
            <a:spLocks noGrp="1"/>
          </p:cNvSpPr>
          <p:nvPr>
            <p:ph type="pic" idx="13"/>
          </p:nvPr>
        </p:nvSpPr>
        <p:spPr>
          <a:xfrm>
            <a:off x="68580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6" name="Picture Placeholder 2"/>
          <p:cNvSpPr>
            <a:spLocks noGrp="1"/>
          </p:cNvSpPr>
          <p:nvPr>
            <p:ph type="pic" idx="14"/>
          </p:nvPr>
        </p:nvSpPr>
        <p:spPr>
          <a:xfrm>
            <a:off x="341249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a:off x="341249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8" name="Picture Placeholder 2"/>
          <p:cNvSpPr>
            <a:spLocks noGrp="1"/>
          </p:cNvSpPr>
          <p:nvPr>
            <p:ph type="pic" idx="16"/>
          </p:nvPr>
        </p:nvSpPr>
        <p:spPr>
          <a:xfrm>
            <a:off x="613918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9" name="Picture Placeholder 2"/>
          <p:cNvSpPr>
            <a:spLocks noGrp="1"/>
          </p:cNvSpPr>
          <p:nvPr>
            <p:ph type="pic" idx="17"/>
          </p:nvPr>
        </p:nvSpPr>
        <p:spPr>
          <a:xfrm>
            <a:off x="613918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3400"/>
            <a:ext cx="1600200" cy="55927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3400"/>
            <a:ext cx="6019800" cy="55927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685800" y="1869141"/>
            <a:ext cx="7770813" cy="425702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67200"/>
            <a:ext cx="7772400" cy="977153"/>
          </a:xfrm>
        </p:spPr>
        <p:txBody>
          <a:bodyPr anchor="b" anchorCtr="0">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85799" y="5257800"/>
            <a:ext cx="7770813" cy="874058"/>
          </a:xfrm>
        </p:spPr>
        <p:txBody>
          <a:bodyPr>
            <a:normAutofit/>
          </a:bodyPr>
          <a:lstStyle>
            <a:lvl1pPr marL="0" indent="0" algn="ctr">
              <a:spcBef>
                <a:spcPts val="300"/>
              </a:spcBef>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651A0C47-018D-4460-B945-BFF7981B6CA6}"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
        <p:nvSpPr>
          <p:cNvPr id="8" name="Picture Placeholder 7"/>
          <p:cNvSpPr>
            <a:spLocks noGrp="1"/>
          </p:cNvSpPr>
          <p:nvPr>
            <p:ph type="pic" sz="quarter" idx="13"/>
          </p:nvPr>
        </p:nvSpPr>
        <p:spPr>
          <a:xfrm rot="21540000">
            <a:off x="2056196" y="424650"/>
            <a:ext cx="5031609" cy="337580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a:buFont typeface="Arial" pitchFamily="34" charset="0"/>
              <a:buNone/>
              <a:defRPr/>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743075"/>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2756647"/>
            <a:ext cx="7770813" cy="1281953"/>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1A0C47-018D-4460-B945-BFF7981B6CA6}"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p>
            <a:r>
              <a:rPr lang="en-US" smtClean="0"/>
              <a:t>Click to edit Master title style</a:t>
            </a:r>
            <a:endParaRPr/>
          </a:p>
        </p:txBody>
      </p:sp>
      <p:sp>
        <p:nvSpPr>
          <p:cNvPr id="3" name="Content Placeholder 2"/>
          <p:cNvSpPr>
            <a:spLocks noGrp="1"/>
          </p:cNvSpPr>
          <p:nvPr>
            <p:ph sz="half" idx="1"/>
          </p:nvPr>
        </p:nvSpPr>
        <p:spPr>
          <a:xfrm>
            <a:off x="685800" y="1760538"/>
            <a:ext cx="3611880" cy="4365625"/>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44733" y="1760538"/>
            <a:ext cx="3611880" cy="4365625"/>
          </a:xfrm>
        </p:spPr>
        <p:txBody>
          <a:bodyPr>
            <a:normAutofit/>
          </a:bodyPr>
          <a:lstStyle>
            <a:lvl1pPr>
              <a:defRPr sz="2200"/>
            </a:lvl1pPr>
            <a:lvl2pPr>
              <a:defRPr sz="2000"/>
            </a:lvl2pPr>
            <a:lvl3pPr>
              <a:defRPr sz="2000"/>
            </a:lvl3pPr>
            <a:lvl4pPr>
              <a:defRPr sz="2000"/>
            </a:lvl4pPr>
            <a:lvl5pPr>
              <a:defRPr sz="20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51A0C47-018D-4460-B945-BFF7981B6CA6}"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45526"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45526"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651A0C47-018D-4460-B945-BFF7981B6CA6}" type="datetimeFigureOut">
              <a:rPr lang="en-US" smtClean="0"/>
              <a:t>11/3/16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1F5A0A-F6FC-4FFD-9B49-0DA8697211D9}" type="slidenum">
              <a:rPr lang="en-US" smtClean="0"/>
              <a:t>‹#›</a:t>
            </a:fld>
            <a:endParaRPr lang="en-US"/>
          </a:p>
        </p:txBody>
      </p:sp>
      <p:cxnSp>
        <p:nvCxnSpPr>
          <p:cNvPr id="11" name="Straight Connector 10"/>
          <p:cNvCxnSpPr/>
          <p:nvPr/>
        </p:nvCxnSpPr>
        <p:spPr>
          <a:xfrm>
            <a:off x="786205"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936966"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51A0C47-018D-4460-B945-BFF7981B6CA6}" type="datetimeFigureOut">
              <a:rPr lang="en-US" smtClean="0"/>
              <a:t>11/3/16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A0C47-018D-4460-B945-BFF7981B6CA6}" type="datetimeFigureOut">
              <a:rPr lang="en-US" smtClean="0"/>
              <a:t>11/3/16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5" y="971550"/>
            <a:ext cx="3657600" cy="1162050"/>
          </a:xfrm>
        </p:spPr>
        <p:txBody>
          <a:bodyPr anchor="b">
            <a:noAutofit/>
          </a:bodyPr>
          <a:lstStyle>
            <a:lvl1pPr algn="l">
              <a:defRPr sz="3600" b="0"/>
            </a:lvl1pPr>
          </a:lstStyle>
          <a:p>
            <a:r>
              <a:rPr lang="en-US" smtClean="0"/>
              <a:t>Click to edit Master title style</a:t>
            </a:r>
            <a:endParaRPr/>
          </a:p>
        </p:txBody>
      </p:sp>
      <p:sp>
        <p:nvSpPr>
          <p:cNvPr id="3" name="Content Placeholder 2"/>
          <p:cNvSpPr>
            <a:spLocks noGrp="1"/>
          </p:cNvSpPr>
          <p:nvPr>
            <p:ph idx="1"/>
          </p:nvPr>
        </p:nvSpPr>
        <p:spPr>
          <a:xfrm>
            <a:off x="4800600" y="457200"/>
            <a:ext cx="3657600" cy="56689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5" y="2133601"/>
            <a:ext cx="3657600" cy="3581400"/>
          </a:xfrm>
        </p:spPr>
        <p:txBody>
          <a:bodyPr>
            <a:normAutofit/>
          </a:bodyPr>
          <a:lstStyle>
            <a:lvl1pPr marL="0" indent="0">
              <a:spcBef>
                <a:spcPts val="10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21023"/>
            <a:ext cx="7770813" cy="1429871"/>
          </a:xfrm>
          <a:prstGeom prst="rect">
            <a:avLst/>
          </a:prstGeom>
        </p:spPr>
        <p:txBody>
          <a:bodyPr vert="horz" lIns="91440" tIns="45720" rIns="91440" bIns="45720" rtlCol="0" anchor="ctr" anchorCtr="0">
            <a:normAutofit/>
          </a:bodyPr>
          <a:lstStyle/>
          <a:p>
            <a:r>
              <a:rPr lang="en-US" smtClean="0"/>
              <a:t>Click to edit Master title style</a:t>
            </a:r>
            <a:endParaRPr/>
          </a:p>
        </p:txBody>
      </p:sp>
      <p:sp>
        <p:nvSpPr>
          <p:cNvPr id="3" name="Text Placeholder 2"/>
          <p:cNvSpPr>
            <a:spLocks noGrp="1"/>
          </p:cNvSpPr>
          <p:nvPr>
            <p:ph type="body" idx="1"/>
          </p:nvPr>
        </p:nvSpPr>
        <p:spPr>
          <a:xfrm>
            <a:off x="685800" y="1752600"/>
            <a:ext cx="7770813"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20435" y="6356350"/>
            <a:ext cx="2133600" cy="365125"/>
          </a:xfrm>
          <a:prstGeom prst="rect">
            <a:avLst/>
          </a:prstGeom>
        </p:spPr>
        <p:txBody>
          <a:bodyPr vert="horz" lIns="91440" tIns="45720" rIns="91440" bIns="45720" rtlCol="0" anchor="ctr"/>
          <a:lstStyle>
            <a:lvl1pPr algn="r">
              <a:defRPr sz="1200">
                <a:solidFill>
                  <a:schemeClr val="tx1">
                    <a:tint val="75000"/>
                  </a:schemeClr>
                </a:solidFill>
                <a:effectLst>
                  <a:outerShdw blurRad="50800" dist="38100" dir="5400000" sx="101000" sy="101000" algn="t" rotWithShape="0">
                    <a:prstClr val="black">
                      <a:alpha val="40000"/>
                    </a:prstClr>
                  </a:outerShdw>
                </a:effectLst>
              </a:defRPr>
            </a:lvl1pPr>
          </a:lstStyle>
          <a:p>
            <a:fld id="{651A0C47-018D-4460-B945-BFF7981B6CA6}" type="datetimeFigureOut">
              <a:rPr lang="en-US" smtClean="0"/>
              <a:t>11/3/16</a:t>
            </a:fld>
            <a:endParaRPr lang="en-US"/>
          </a:p>
        </p:txBody>
      </p:sp>
      <p:sp>
        <p:nvSpPr>
          <p:cNvPr id="5" name="Footer Placeholder 4"/>
          <p:cNvSpPr>
            <a:spLocks noGrp="1"/>
          </p:cNvSpPr>
          <p:nvPr>
            <p:ph type="ftr" sz="quarter" idx="3"/>
          </p:nvPr>
        </p:nvSpPr>
        <p:spPr>
          <a:xfrm>
            <a:off x="354105" y="6356350"/>
            <a:ext cx="2895600" cy="365125"/>
          </a:xfrm>
          <a:prstGeom prst="rect">
            <a:avLst/>
          </a:prstGeom>
        </p:spPr>
        <p:txBody>
          <a:bodyPr vert="horz" lIns="91440" tIns="45720" rIns="91440" bIns="45720" rtlCol="0" anchor="ctr"/>
          <a:lstStyle>
            <a:lvl1pPr algn="l">
              <a:defRPr sz="1200">
                <a:solidFill>
                  <a:schemeClr val="tx1">
                    <a:tint val="75000"/>
                  </a:schemeClr>
                </a:solidFill>
                <a:effectLst>
                  <a:outerShdw blurRad="50800" dist="38100" dir="5400000" sx="101000" sy="101000" algn="t" rotWithShape="0">
                    <a:prstClr val="black">
                      <a:alpha val="40000"/>
                    </a:prstClr>
                  </a:outerShdw>
                </a:effectLst>
              </a:defRPr>
            </a:lvl1pPr>
          </a:lstStyle>
          <a:p>
            <a:endParaRPr lang="en-US"/>
          </a:p>
        </p:txBody>
      </p:sp>
      <p:sp>
        <p:nvSpPr>
          <p:cNvPr id="6" name="Slide Number Placeholder 5"/>
          <p:cNvSpPr>
            <a:spLocks noGrp="1"/>
          </p:cNvSpPr>
          <p:nvPr>
            <p:ph type="sldNum" sz="quarter" idx="4"/>
          </p:nvPr>
        </p:nvSpPr>
        <p:spPr>
          <a:xfrm>
            <a:off x="4229100" y="6356350"/>
            <a:ext cx="685800" cy="365125"/>
          </a:xfrm>
          <a:prstGeom prst="rect">
            <a:avLst/>
          </a:prstGeom>
        </p:spPr>
        <p:txBody>
          <a:bodyPr vert="horz" lIns="91440" tIns="45720" rIns="91440" bIns="45720" rtlCol="0" anchor="ctr"/>
          <a:lstStyle>
            <a:lvl1pPr algn="ctr">
              <a:defRPr sz="1200">
                <a:solidFill>
                  <a:schemeClr val="tx1">
                    <a:tint val="75000"/>
                  </a:schemeClr>
                </a:solidFill>
                <a:effectLst>
                  <a:outerShdw blurRad="50800" dist="38100" dir="5400000" sx="101000" sy="101000" algn="t" rotWithShape="0">
                    <a:prstClr val="black">
                      <a:alpha val="40000"/>
                    </a:prstClr>
                  </a:outerShdw>
                </a:effectLst>
              </a:defRPr>
            </a:lvl1pPr>
          </a:lstStyle>
          <a:p>
            <a:fld id="{9C1F5A0A-F6FC-4FFD-9B49-0DA8697211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ts val="2000"/>
        </a:spcBef>
        <a:buFontTx/>
        <a:buBlip>
          <a:blip r:embed="rId16"/>
        </a:buBlip>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685800" indent="-336550" algn="l" defTabSz="914400" rtl="0" eaLnBrk="1" latinLnBrk="0" hangingPunct="1">
        <a:spcBef>
          <a:spcPts val="600"/>
        </a:spcBef>
        <a:buFontTx/>
        <a:buBlip>
          <a:blip r:embed="rId16"/>
        </a:buBlip>
        <a:defRPr sz="2000" kern="1200">
          <a:solidFill>
            <a:schemeClr val="tx1"/>
          </a:solidFill>
          <a:effectLst>
            <a:outerShdw blurRad="50800" dist="50800" dir="5400000" sx="101000" sy="101000" algn="t" rotWithShape="0">
              <a:prstClr val="black">
                <a:alpha val="40000"/>
              </a:prstClr>
            </a:outerShdw>
          </a:effectLst>
          <a:latin typeface="+mn-lt"/>
          <a:ea typeface="+mn-ea"/>
          <a:cs typeface="+mn-cs"/>
        </a:defRPr>
      </a:lvl2pPr>
      <a:lvl3pPr marL="10350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3pPr>
      <a:lvl4pPr marL="1371600" indent="-3365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4pPr>
      <a:lvl5pPr marL="17208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5pPr>
      <a:lvl6pPr marL="20558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6pPr>
      <a:lvl7pPr marL="23987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7pPr>
      <a:lvl8pPr marL="2743200"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8pPr>
      <a:lvl9pPr marL="3087688" indent="-336550" algn="l" defTabSz="914400" rtl="0" eaLnBrk="1" latinLnBrk="0" hangingPunct="1">
        <a:spcBef>
          <a:spcPct val="20000"/>
        </a:spcBef>
        <a:buFontTx/>
        <a:buBlip>
          <a:blip r:embed="rId16"/>
        </a:buBlip>
        <a:defRPr lang="en-US" sz="1800" kern="1200" dirty="0">
          <a:solidFill>
            <a:schemeClr val="tx1"/>
          </a:solidFill>
          <a:effectLst>
            <a:outerShdw blurRad="50800" dist="50800" dir="5400000" sx="101000" sy="101000" algn="t" rotWithShape="0">
              <a:prstClr val="black">
                <a:alpha val="4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779" y="87682"/>
            <a:ext cx="8424537" cy="4371583"/>
          </a:xfrm>
        </p:spPr>
        <p:txBody>
          <a:bodyPr/>
          <a:lstStyle/>
          <a:p>
            <a:r>
              <a:rPr lang="es-ES_tradnl" sz="6000" dirty="0" smtClean="0">
                <a:solidFill>
                  <a:srgbClr val="FEFF2D"/>
                </a:solidFill>
              </a:rPr>
              <a:t>“La sustitución de las cercanías por la lejanía”</a:t>
            </a:r>
            <a:br>
              <a:rPr lang="es-ES_tradnl" sz="6000" dirty="0" smtClean="0">
                <a:solidFill>
                  <a:srgbClr val="FEFF2D"/>
                </a:solidFill>
              </a:rPr>
            </a:br>
            <a:r>
              <a:rPr lang="es-ES_tradnl" sz="6000" dirty="0" smtClean="0">
                <a:solidFill>
                  <a:srgbClr val="FEFF2D"/>
                </a:solidFill>
              </a:rPr>
              <a:t> </a:t>
            </a:r>
            <a:r>
              <a:rPr lang="es-ES_tradnl" sz="2000" dirty="0" smtClean="0"/>
              <a:t>Capítulo 6 del libro </a:t>
            </a:r>
            <a:r>
              <a:rPr lang="es-ES_tradnl" sz="2000" b="1" dirty="0">
                <a:solidFill>
                  <a:schemeClr val="accent2">
                    <a:lumMod val="40000"/>
                    <a:lumOff val="60000"/>
                  </a:schemeClr>
                </a:solidFill>
              </a:rPr>
              <a:t>Tras otro progreso: Filosofía de la tecnología desde la </a:t>
            </a:r>
            <a:r>
              <a:rPr lang="es-ES_tradnl" sz="2000" b="1" dirty="0" smtClean="0">
                <a:solidFill>
                  <a:schemeClr val="accent2">
                    <a:lumMod val="40000"/>
                    <a:lumOff val="60000"/>
                  </a:schemeClr>
                </a:solidFill>
              </a:rPr>
              <a:t>periferia</a:t>
            </a:r>
            <a:r>
              <a:rPr lang="es-ES_tradnl" sz="2000" dirty="0" smtClean="0"/>
              <a:t>, del oscuro autor Héctor José Huyke </a:t>
            </a:r>
            <a:endParaRPr lang="es-ES_tradnl" sz="2000" b="1" dirty="0"/>
          </a:p>
        </p:txBody>
      </p:sp>
      <p:sp>
        <p:nvSpPr>
          <p:cNvPr id="3" name="Subtitle 2"/>
          <p:cNvSpPr>
            <a:spLocks noGrp="1"/>
          </p:cNvSpPr>
          <p:nvPr>
            <p:ph type="subTitle" idx="1"/>
          </p:nvPr>
        </p:nvSpPr>
        <p:spPr>
          <a:xfrm>
            <a:off x="685800" y="5173248"/>
            <a:ext cx="7772400" cy="1002083"/>
          </a:xfrm>
        </p:spPr>
        <p:txBody>
          <a:bodyPr>
            <a:normAutofit/>
          </a:bodyPr>
          <a:lstStyle/>
          <a:p>
            <a:pPr algn="l"/>
            <a:r>
              <a:rPr lang="es-ES_tradnl" b="1" dirty="0"/>
              <a:t>transparencias para la discusión en la clase </a:t>
            </a:r>
            <a:r>
              <a:rPr lang="en-US" b="1" dirty="0" smtClean="0"/>
              <a:t>d</a:t>
            </a:r>
            <a:r>
              <a:rPr lang="es-ES_tradnl" b="1" dirty="0" smtClean="0"/>
              <a:t>e Tecnología, Bienestar y Justicia, </a:t>
            </a:r>
            <a:r>
              <a:rPr lang="es-ES_tradnl" b="1" dirty="0"/>
              <a:t>INTD 3990, </a:t>
            </a:r>
            <a:r>
              <a:rPr lang="es-ES_tradnl" b="1" dirty="0" smtClean="0"/>
              <a:t>1 y 3 de noviembre </a:t>
            </a:r>
            <a:r>
              <a:rPr lang="es-ES_tradnl" b="1" dirty="0"/>
              <a:t>de </a:t>
            </a:r>
            <a:r>
              <a:rPr lang="es-ES_tradnl" b="1" dirty="0" smtClean="0"/>
              <a:t>2016</a:t>
            </a:r>
            <a:endParaRPr lang="es-ES_tradnl" dirty="0"/>
          </a:p>
          <a:p>
            <a:endParaRPr lang="es-ES_tradnl" dirty="0"/>
          </a:p>
        </p:txBody>
      </p:sp>
    </p:spTree>
    <p:extLst>
      <p:ext uri="{BB962C8B-B14F-4D97-AF65-F5344CB8AC3E}">
        <p14:creationId xmlns:p14="http://schemas.microsoft.com/office/powerpoint/2010/main" val="852431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2"/>
            <a:ext cx="7770813" cy="6003555"/>
          </a:xfrm>
        </p:spPr>
        <p:txBody>
          <a:bodyPr>
            <a:normAutofit fontScale="90000"/>
          </a:bodyPr>
          <a:lstStyle/>
          <a:p>
            <a:pPr algn="l"/>
            <a:r>
              <a:rPr lang="es-ES_tradnl" sz="2800" dirty="0" smtClean="0"/>
              <a:t>“Cada persona está dentro de su burbuja.” (111)</a:t>
            </a:r>
            <a:br>
              <a:rPr lang="es-ES_tradnl" sz="2800" dirty="0" smtClean="0"/>
            </a:br>
            <a:r>
              <a:rPr lang="es-ES_tradnl" sz="2800" dirty="0" smtClean="0"/>
              <a:t/>
            </a:r>
            <a:br>
              <a:rPr lang="es-ES_tradnl" sz="2800" dirty="0" smtClean="0"/>
            </a:br>
            <a:r>
              <a:rPr lang="es-ES_tradnl" sz="2800" dirty="0" smtClean="0"/>
              <a:t>“. . . sustituimos casi sistemáticamente las cercanías por alguna lejanía.  Cada cual está en alguna lejanía particular y todos están alejados el uno del otro.” (111)</a:t>
            </a:r>
            <a:br>
              <a:rPr lang="es-ES_tradnl" sz="2800" dirty="0" smtClean="0"/>
            </a:br>
            <a:r>
              <a:rPr lang="es-ES_tradnl" sz="2800" dirty="0" smtClean="0"/>
              <a:t/>
            </a:r>
            <a:br>
              <a:rPr lang="es-ES_tradnl" sz="2800" dirty="0" smtClean="0"/>
            </a:br>
            <a:r>
              <a:rPr lang="es-ES_tradnl" sz="2800" dirty="0" smtClean="0"/>
              <a:t>“Preguntemos qué están captando los niños sentados atrás en ese automóvil de estos tiempos acerca del mundo que les tocará a ellos continuar construyendo cuando sean adultos.  </a:t>
            </a:r>
            <a:r>
              <a:rPr lang="en-US" sz="2800" dirty="0" smtClean="0"/>
              <a:t>D</a:t>
            </a:r>
            <a:r>
              <a:rPr lang="es-ES_tradnl" sz="2800" dirty="0" smtClean="0"/>
              <a:t>e hecho, si lo que han de continuar construyendo es exactamente el mismo país en que viven, ni siquiera lo están viendo o pensando, . . .” (112)</a:t>
            </a:r>
            <a:endParaRPr lang="es-ES_tradnl" sz="2800" dirty="0"/>
          </a:p>
        </p:txBody>
      </p:sp>
    </p:spTree>
    <p:extLst>
      <p:ext uri="{BB962C8B-B14F-4D97-AF65-F5344CB8AC3E}">
        <p14:creationId xmlns:p14="http://schemas.microsoft.com/office/powerpoint/2010/main" val="4070396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6274"/>
            <a:ext cx="7770813" cy="4726053"/>
          </a:xfrm>
        </p:spPr>
        <p:txBody>
          <a:bodyPr>
            <a:normAutofit/>
          </a:bodyPr>
          <a:lstStyle/>
          <a:p>
            <a:pPr algn="l"/>
            <a:r>
              <a:rPr lang="es-ES_tradnl" dirty="0" smtClean="0"/>
              <a:t>El automóvil, según este autor, parece formar parte de algo más grande.  ¿Cómo le denomina?  ¿Cuáles son las propiedades de esto que es ‘más grande’?</a:t>
            </a:r>
            <a:endParaRPr lang="es-ES_tradnl" dirty="0"/>
          </a:p>
        </p:txBody>
      </p:sp>
    </p:spTree>
    <p:extLst>
      <p:ext uri="{BB962C8B-B14F-4D97-AF65-F5344CB8AC3E}">
        <p14:creationId xmlns:p14="http://schemas.microsoft.com/office/powerpoint/2010/main" val="2512752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EFF2D"/>
                </a:solidFill>
              </a:rPr>
              <a:t>u</a:t>
            </a:r>
            <a:r>
              <a:rPr lang="es-ES_tradnl" dirty="0" smtClean="0">
                <a:solidFill>
                  <a:srgbClr val="FEFF2D"/>
                </a:solidFill>
              </a:rPr>
              <a:t>n acoplamiento tecnológico</a:t>
            </a:r>
            <a:endParaRPr lang="es-ES_tradnl" dirty="0">
              <a:solidFill>
                <a:srgbClr val="FEFF2D"/>
              </a:solidFill>
            </a:endParaRPr>
          </a:p>
        </p:txBody>
      </p:sp>
      <p:sp>
        <p:nvSpPr>
          <p:cNvPr id="3" name="Content Placeholder 2"/>
          <p:cNvSpPr>
            <a:spLocks noGrp="1"/>
          </p:cNvSpPr>
          <p:nvPr>
            <p:ph idx="1"/>
          </p:nvPr>
        </p:nvSpPr>
        <p:spPr/>
        <p:txBody>
          <a:bodyPr>
            <a:normAutofit lnSpcReduction="10000"/>
          </a:bodyPr>
          <a:lstStyle/>
          <a:p>
            <a:pPr marL="0" indent="0">
              <a:buNone/>
            </a:pPr>
            <a:r>
              <a:rPr lang="es-ES_tradnl" sz="2800" dirty="0" smtClean="0"/>
              <a:t>“No se trata de un singular automóvil, sino de una forma de vida en una ciudad. . . .” (segundo párrafo del 6.3, páginas 113-114)</a:t>
            </a:r>
          </a:p>
          <a:p>
            <a:pPr marL="0" indent="0">
              <a:buNone/>
            </a:pPr>
            <a:r>
              <a:rPr lang="en-US" sz="2800" dirty="0" smtClean="0"/>
              <a:t>De </a:t>
            </a:r>
            <a:r>
              <a:rPr lang="en-US" sz="2800" dirty="0" err="1" smtClean="0"/>
              <a:t>dicha</a:t>
            </a:r>
            <a:r>
              <a:rPr lang="en-US" sz="2800" dirty="0" smtClean="0"/>
              <a:t> forma de </a:t>
            </a:r>
            <a:r>
              <a:rPr lang="en-US" sz="2800" dirty="0" err="1" smtClean="0"/>
              <a:t>vida</a:t>
            </a:r>
            <a:r>
              <a:rPr lang="en-US" sz="2800" dirty="0" smtClean="0"/>
              <a:t> s</a:t>
            </a:r>
            <a:r>
              <a:rPr lang="es-ES_tradnl" sz="2800" dirty="0" smtClean="0"/>
              <a:t>e desprende . . .  </a:t>
            </a:r>
            <a:r>
              <a:rPr lang="en-US" sz="2800" dirty="0" err="1" smtClean="0"/>
              <a:t>También</a:t>
            </a:r>
            <a:r>
              <a:rPr lang="en-US" sz="2800" dirty="0" smtClean="0"/>
              <a:t> s</a:t>
            </a:r>
            <a:r>
              <a:rPr lang="es-ES_tradnl" sz="2800" dirty="0" smtClean="0"/>
              <a:t>e desprende . . .  Asimismo, se desprende . . .  Se desprende, a su vez, . . .</a:t>
            </a:r>
            <a:endParaRPr lang="es-ES_tradnl" sz="2800" dirty="0"/>
          </a:p>
          <a:p>
            <a:pPr marL="0" indent="0">
              <a:buNone/>
            </a:pPr>
            <a:r>
              <a:rPr lang="es-ES_tradnl" sz="2800" dirty="0" smtClean="0"/>
              <a:t>Se hace conveniente . . .</a:t>
            </a:r>
          </a:p>
          <a:p>
            <a:pPr marL="0" indent="0">
              <a:buNone/>
            </a:pPr>
            <a:r>
              <a:rPr lang="es-ES_tradnl" sz="2800" dirty="0" smtClean="0"/>
              <a:t>Es posible que lleguemos a pensar . . .</a:t>
            </a:r>
            <a:endParaRPr lang="es-ES_tradnl" sz="2800" dirty="0"/>
          </a:p>
        </p:txBody>
      </p:sp>
    </p:spTree>
    <p:extLst>
      <p:ext uri="{BB962C8B-B14F-4D97-AF65-F5344CB8AC3E}">
        <p14:creationId xmlns:p14="http://schemas.microsoft.com/office/powerpoint/2010/main" val="2307429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a:t>e</a:t>
            </a:r>
            <a:r>
              <a:rPr lang="es-ES_tradnl" sz="3600" dirty="0" err="1" smtClean="0"/>
              <a:t>ntonces</a:t>
            </a:r>
            <a:r>
              <a:rPr lang="es-ES_tradnl" sz="3600" dirty="0" smtClean="0"/>
              <a:t> viene la distinción,</a:t>
            </a:r>
            <a:r>
              <a:rPr lang="es-ES_tradnl" sz="2800" dirty="0" smtClean="0"/>
              <a:t> </a:t>
            </a:r>
            <a:r>
              <a:rPr lang="es-ES_tradnl" sz="2400" dirty="0" smtClean="0"/>
              <a:t>que no es una distinción entre el bien y el mal</a:t>
            </a:r>
            <a:endParaRPr lang="es-ES_tradnl" sz="2400" dirty="0"/>
          </a:p>
        </p:txBody>
      </p:sp>
      <p:sp>
        <p:nvSpPr>
          <p:cNvPr id="5" name="Text Placeholder 4"/>
          <p:cNvSpPr>
            <a:spLocks noGrp="1"/>
          </p:cNvSpPr>
          <p:nvPr>
            <p:ph type="body" idx="1"/>
          </p:nvPr>
        </p:nvSpPr>
        <p:spPr>
          <a:xfrm>
            <a:off x="685800" y="1550895"/>
            <a:ext cx="3611880" cy="887504"/>
          </a:xfrm>
        </p:spPr>
        <p:txBody>
          <a:bodyPr/>
          <a:lstStyle/>
          <a:p>
            <a:r>
              <a:rPr lang="en-US" dirty="0" smtClean="0">
                <a:solidFill>
                  <a:srgbClr val="FEFF2D"/>
                </a:solidFill>
              </a:rPr>
              <a:t>A</a:t>
            </a:r>
            <a:r>
              <a:rPr lang="es-ES_tradnl" dirty="0" err="1" smtClean="0">
                <a:solidFill>
                  <a:srgbClr val="FEFF2D"/>
                </a:solidFill>
              </a:rPr>
              <a:t>coplamientos</a:t>
            </a:r>
            <a:r>
              <a:rPr lang="es-ES_tradnl" dirty="0" smtClean="0">
                <a:solidFill>
                  <a:srgbClr val="FEFF2D"/>
                </a:solidFill>
              </a:rPr>
              <a:t> debilitadores</a:t>
            </a:r>
            <a:endParaRPr lang="es-ES_tradnl" dirty="0">
              <a:solidFill>
                <a:srgbClr val="FEFF2D"/>
              </a:solidFill>
            </a:endParaRPr>
          </a:p>
        </p:txBody>
      </p:sp>
      <p:sp>
        <p:nvSpPr>
          <p:cNvPr id="6" name="Content Placeholder 5"/>
          <p:cNvSpPr>
            <a:spLocks noGrp="1"/>
          </p:cNvSpPr>
          <p:nvPr>
            <p:ph sz="half" idx="2"/>
          </p:nvPr>
        </p:nvSpPr>
        <p:spPr>
          <a:xfrm>
            <a:off x="685799" y="2620226"/>
            <a:ext cx="3928403" cy="3890152"/>
          </a:xfrm>
        </p:spPr>
        <p:txBody>
          <a:bodyPr>
            <a:normAutofit fontScale="92500" lnSpcReduction="20000"/>
          </a:bodyPr>
          <a:lstStyle/>
          <a:p>
            <a:r>
              <a:rPr lang="es-ES_tradnl" dirty="0" smtClean="0"/>
              <a:t>“aquellos que nos invitan a abandonar las cercanías que enriquecen la vida,” (114)</a:t>
            </a:r>
          </a:p>
          <a:p>
            <a:r>
              <a:rPr lang="es-ES_tradnl" dirty="0" smtClean="0"/>
              <a:t>En el caso del automóvil como medio hegemónico de transporte urbano, cada paso en la dirección que se sugiere en el acoplamiento “va sustituyendo cabalmente una realidad que pudiera ser rica en cercanías por una aparatosa realidad artificial con gran movilidad y vocación hacia la lejanía.” (114)</a:t>
            </a:r>
            <a:endParaRPr lang="es-ES_tradnl" dirty="0"/>
          </a:p>
        </p:txBody>
      </p:sp>
      <p:sp>
        <p:nvSpPr>
          <p:cNvPr id="7" name="Text Placeholder 6"/>
          <p:cNvSpPr>
            <a:spLocks noGrp="1"/>
          </p:cNvSpPr>
          <p:nvPr>
            <p:ph type="body" sz="quarter" idx="3"/>
          </p:nvPr>
        </p:nvSpPr>
        <p:spPr>
          <a:xfrm>
            <a:off x="4845526" y="1550894"/>
            <a:ext cx="3611880" cy="887505"/>
          </a:xfrm>
        </p:spPr>
        <p:txBody>
          <a:bodyPr/>
          <a:lstStyle/>
          <a:p>
            <a:r>
              <a:rPr lang="es-ES_tradnl" dirty="0" smtClean="0">
                <a:solidFill>
                  <a:srgbClr val="FEFF2D"/>
                </a:solidFill>
              </a:rPr>
              <a:t>Acoplamientos fortalecedores</a:t>
            </a:r>
            <a:endParaRPr lang="es-ES_tradnl" dirty="0">
              <a:solidFill>
                <a:srgbClr val="FEFF2D"/>
              </a:solidFill>
            </a:endParaRPr>
          </a:p>
        </p:txBody>
      </p:sp>
      <p:sp>
        <p:nvSpPr>
          <p:cNvPr id="8" name="Content Placeholder 7"/>
          <p:cNvSpPr>
            <a:spLocks noGrp="1"/>
          </p:cNvSpPr>
          <p:nvPr>
            <p:ph sz="quarter" idx="4"/>
          </p:nvPr>
        </p:nvSpPr>
        <p:spPr>
          <a:xfrm>
            <a:off x="5128679" y="2438400"/>
            <a:ext cx="3328727" cy="4071978"/>
          </a:xfrm>
        </p:spPr>
        <p:txBody>
          <a:bodyPr>
            <a:normAutofit lnSpcReduction="10000"/>
          </a:bodyPr>
          <a:lstStyle/>
          <a:p>
            <a:r>
              <a:rPr lang="es-ES_tradnl" dirty="0" smtClean="0"/>
              <a:t>“aquellos que nos invitan a aprovechar las cercanías”; acoplamientos que  “permiten ver  con claridad aquello en lo que hay que esforzarse para progresar” (114); acoplamientos que proveen para vitalidad, prosperidad y diversidad.</a:t>
            </a:r>
            <a:endParaRPr lang="es-ES_tradnl" dirty="0"/>
          </a:p>
        </p:txBody>
      </p:sp>
    </p:spTree>
    <p:extLst>
      <p:ext uri="{BB962C8B-B14F-4D97-AF65-F5344CB8AC3E}">
        <p14:creationId xmlns:p14="http://schemas.microsoft.com/office/powerpoint/2010/main" val="1659515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¿por qué estos ejemplos?</a:t>
            </a:r>
            <a:endParaRPr lang="es-ES_tradnl" dirty="0"/>
          </a:p>
        </p:txBody>
      </p:sp>
      <p:sp>
        <p:nvSpPr>
          <p:cNvPr id="3" name="Text Placeholder 2"/>
          <p:cNvSpPr>
            <a:spLocks noGrp="1"/>
          </p:cNvSpPr>
          <p:nvPr>
            <p:ph type="body" idx="1"/>
          </p:nvPr>
        </p:nvSpPr>
        <p:spPr>
          <a:xfrm>
            <a:off x="685800" y="1550895"/>
            <a:ext cx="3611880" cy="887506"/>
          </a:xfrm>
        </p:spPr>
        <p:txBody>
          <a:bodyPr/>
          <a:lstStyle/>
          <a:p>
            <a:r>
              <a:rPr lang="es-ES_tradnl" dirty="0" smtClean="0">
                <a:solidFill>
                  <a:srgbClr val="FEFF2D"/>
                </a:solidFill>
              </a:rPr>
              <a:t>Acoplamientos debilitadores</a:t>
            </a:r>
            <a:endParaRPr lang="es-ES_tradnl" dirty="0">
              <a:solidFill>
                <a:srgbClr val="FEFF2D"/>
              </a:solidFill>
            </a:endParaRPr>
          </a:p>
        </p:txBody>
      </p:sp>
      <p:sp>
        <p:nvSpPr>
          <p:cNvPr id="4" name="Content Placeholder 3"/>
          <p:cNvSpPr>
            <a:spLocks noGrp="1"/>
          </p:cNvSpPr>
          <p:nvPr>
            <p:ph sz="half" idx="2"/>
          </p:nvPr>
        </p:nvSpPr>
        <p:spPr/>
        <p:txBody>
          <a:bodyPr>
            <a:normAutofit fontScale="92500"/>
          </a:bodyPr>
          <a:lstStyle/>
          <a:p>
            <a:r>
              <a:rPr lang="es-ES_tradnl" dirty="0" smtClean="0"/>
              <a:t>En torno al automóvil como medio hegemónico de transporte urbano (113-114)</a:t>
            </a:r>
          </a:p>
          <a:p>
            <a:r>
              <a:rPr lang="es-ES_tradnl" dirty="0" smtClean="0"/>
              <a:t>En torno a la medicalización del parto (115)</a:t>
            </a:r>
          </a:p>
          <a:p>
            <a:r>
              <a:rPr lang="es-ES_tradnl" dirty="0" smtClean="0"/>
              <a:t>En torno a la cadena de medidas necesarias para el despliegue y el control de las armas nucleares (115-116)</a:t>
            </a:r>
            <a:endParaRPr lang="es-ES_tradnl" dirty="0"/>
          </a:p>
        </p:txBody>
      </p:sp>
      <p:sp>
        <p:nvSpPr>
          <p:cNvPr id="5" name="Text Placeholder 4"/>
          <p:cNvSpPr>
            <a:spLocks noGrp="1"/>
          </p:cNvSpPr>
          <p:nvPr>
            <p:ph type="body" sz="quarter" idx="3"/>
          </p:nvPr>
        </p:nvSpPr>
        <p:spPr>
          <a:xfrm>
            <a:off x="4845526" y="1550894"/>
            <a:ext cx="3611880" cy="887505"/>
          </a:xfrm>
        </p:spPr>
        <p:txBody>
          <a:bodyPr/>
          <a:lstStyle/>
          <a:p>
            <a:r>
              <a:rPr lang="es-ES_tradnl" dirty="0" smtClean="0">
                <a:solidFill>
                  <a:srgbClr val="FEFF2D"/>
                </a:solidFill>
              </a:rPr>
              <a:t>Acoplamientos fortalecedores</a:t>
            </a:r>
            <a:endParaRPr lang="es-ES_tradnl" dirty="0">
              <a:solidFill>
                <a:srgbClr val="FEFF2D"/>
              </a:solidFill>
            </a:endParaRPr>
          </a:p>
        </p:txBody>
      </p:sp>
      <p:sp>
        <p:nvSpPr>
          <p:cNvPr id="6" name="Content Placeholder 5"/>
          <p:cNvSpPr>
            <a:spLocks noGrp="1"/>
          </p:cNvSpPr>
          <p:nvPr>
            <p:ph sz="quarter" idx="4"/>
          </p:nvPr>
        </p:nvSpPr>
        <p:spPr/>
        <p:txBody>
          <a:bodyPr>
            <a:normAutofit fontScale="92500" lnSpcReduction="20000"/>
          </a:bodyPr>
          <a:lstStyle/>
          <a:p>
            <a:r>
              <a:rPr lang="en-US" dirty="0" smtClean="0"/>
              <a:t>E</a:t>
            </a:r>
            <a:r>
              <a:rPr lang="es-ES_tradnl" dirty="0" smtClean="0"/>
              <a:t>n torno al carril para autobuses y bicicletas en Bogotá, Colombia (114-115)</a:t>
            </a:r>
          </a:p>
          <a:p>
            <a:r>
              <a:rPr lang="en-US" dirty="0" smtClean="0"/>
              <a:t>E</a:t>
            </a:r>
            <a:r>
              <a:rPr lang="es-ES_tradnl" dirty="0" smtClean="0"/>
              <a:t>n torno a los arreglos de membresía e intercambio en una finca a las afueras de Rochester, Nueva York (115)</a:t>
            </a:r>
          </a:p>
          <a:p>
            <a:r>
              <a:rPr lang="es-ES_tradnl" dirty="0" smtClean="0"/>
              <a:t> En torno a las plazas del mercado y la compra de producto agrícola local y estacional (115 y 116)</a:t>
            </a:r>
            <a:endParaRPr lang="es-ES_tradnl" dirty="0"/>
          </a:p>
        </p:txBody>
      </p:sp>
    </p:spTree>
    <p:extLst>
      <p:ext uri="{BB962C8B-B14F-4D97-AF65-F5344CB8AC3E}">
        <p14:creationId xmlns:p14="http://schemas.microsoft.com/office/powerpoint/2010/main" val="1023760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s-ES_tradnl" dirty="0" smtClean="0"/>
              <a:t>Para el jueves . . .</a:t>
            </a:r>
            <a:endParaRPr lang="es-ES_tradnl" dirty="0"/>
          </a:p>
        </p:txBody>
      </p:sp>
      <p:sp>
        <p:nvSpPr>
          <p:cNvPr id="9" name="Content Placeholder 8"/>
          <p:cNvSpPr>
            <a:spLocks noGrp="1"/>
          </p:cNvSpPr>
          <p:nvPr>
            <p:ph idx="1"/>
          </p:nvPr>
        </p:nvSpPr>
        <p:spPr>
          <a:xfrm>
            <a:off x="685800" y="1550894"/>
            <a:ext cx="7770813" cy="4959483"/>
          </a:xfrm>
        </p:spPr>
        <p:txBody>
          <a:bodyPr>
            <a:noAutofit/>
          </a:bodyPr>
          <a:lstStyle/>
          <a:p>
            <a:r>
              <a:rPr lang="es-ES_tradnl" sz="2000" dirty="0" smtClean="0"/>
              <a:t>¿</a:t>
            </a:r>
            <a:r>
              <a:rPr lang="es-ES_tradnl" sz="1800" dirty="0" smtClean="0"/>
              <a:t>Te has reunido en la cercanía de las horas de oficina con alguno de los profesores?  Ya en dos semanas es la fecha de entrega del segundo trabajo. </a:t>
            </a:r>
          </a:p>
          <a:p>
            <a:r>
              <a:rPr lang="es-ES_tradnl" sz="1800" dirty="0" smtClean="0"/>
              <a:t>Releer y leer lo que no hayan leído del Capítulo “La sustitución de las cercanías por la lejanía” </a:t>
            </a:r>
          </a:p>
          <a:p>
            <a:r>
              <a:rPr lang="es-ES_tradnl" sz="2400" dirty="0" smtClean="0"/>
              <a:t>Como </a:t>
            </a:r>
            <a:r>
              <a:rPr lang="es-ES_tradnl" sz="2400" dirty="0" smtClean="0"/>
              <a:t>trabajo especial para puntos en participación, tienen hasta el domingo a media noche para enviarme </a:t>
            </a:r>
            <a:r>
              <a:rPr lang="es-ES_tradnl" sz="2400" dirty="0" smtClean="0">
                <a:solidFill>
                  <a:srgbClr val="FEFF2D"/>
                </a:solidFill>
              </a:rPr>
              <a:t>enlaces a videos de anuncios de productos que ilustren el patrón de la sustitución de las cercanías por la lejanía</a:t>
            </a:r>
            <a:r>
              <a:rPr lang="es-ES_tradnl" sz="2400" dirty="0" smtClean="0">
                <a:solidFill>
                  <a:srgbClr val="FEFF2D"/>
                </a:solidFill>
              </a:rPr>
              <a:t>.  Una a dos páginas aplicando el marco teórico en el Capítulo actual al anuncio.  </a:t>
            </a:r>
            <a:r>
              <a:rPr lang="es-ES_tradnl" sz="2400" dirty="0" smtClean="0"/>
              <a:t>Esto nos debe ayudar a ver de cerca al Principio de las Cercanías.  Mi correo electrónico es </a:t>
            </a:r>
            <a:r>
              <a:rPr lang="es-ES_tradnl" sz="2400" dirty="0" err="1" smtClean="0"/>
              <a:t>hector.huyke@upr.edu</a:t>
            </a:r>
            <a:r>
              <a:rPr lang="es-ES_tradnl" sz="2400" dirty="0" smtClean="0"/>
              <a:t>.</a:t>
            </a:r>
            <a:endParaRPr lang="es-ES_tradnl" sz="2400" dirty="0"/>
          </a:p>
        </p:txBody>
      </p:sp>
    </p:spTree>
    <p:extLst>
      <p:ext uri="{BB962C8B-B14F-4D97-AF65-F5344CB8AC3E}">
        <p14:creationId xmlns:p14="http://schemas.microsoft.com/office/powerpoint/2010/main" val="1088761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121022"/>
            <a:ext cx="7770813" cy="4090629"/>
          </a:xfrm>
        </p:spPr>
        <p:txBody>
          <a:bodyPr>
            <a:normAutofit/>
          </a:bodyPr>
          <a:lstStyle/>
          <a:p>
            <a:r>
              <a:rPr lang="es-ES_tradnl" dirty="0" smtClean="0"/>
              <a:t>¿Por qué dedicarle tanta atención al ejemplo de comprar libros presencialmente?</a:t>
            </a:r>
            <a:br>
              <a:rPr lang="es-ES_tradnl" dirty="0" smtClean="0"/>
            </a:br>
            <a:r>
              <a:rPr lang="es-ES_tradnl" sz="3600" dirty="0" smtClean="0"/>
              <a:t>(6.6, páginas 117-119)</a:t>
            </a:r>
            <a:endParaRPr lang="es-ES_tradnl" sz="3600" dirty="0"/>
          </a:p>
        </p:txBody>
      </p:sp>
      <p:sp>
        <p:nvSpPr>
          <p:cNvPr id="5" name="Content Placeholder 4"/>
          <p:cNvSpPr>
            <a:spLocks noGrp="1"/>
          </p:cNvSpPr>
          <p:nvPr>
            <p:ph sz="half" idx="1"/>
          </p:nvPr>
        </p:nvSpPr>
        <p:spPr>
          <a:xfrm>
            <a:off x="685800" y="4452777"/>
            <a:ext cx="3611880" cy="1673386"/>
          </a:xfrm>
        </p:spPr>
        <p:txBody>
          <a:bodyPr/>
          <a:lstStyle/>
          <a:p>
            <a:r>
              <a:rPr lang="en-US" dirty="0" smtClean="0">
                <a:solidFill>
                  <a:srgbClr val="FEFF2D"/>
                </a:solidFill>
              </a:rPr>
              <a:t>L</a:t>
            </a:r>
            <a:r>
              <a:rPr lang="es-ES_tradnl" dirty="0" smtClean="0">
                <a:solidFill>
                  <a:srgbClr val="FEFF2D"/>
                </a:solidFill>
              </a:rPr>
              <a:t>a librería virtual</a:t>
            </a:r>
            <a:endParaRPr lang="es-ES_tradnl" dirty="0">
              <a:solidFill>
                <a:srgbClr val="FEFF2D"/>
              </a:solidFill>
            </a:endParaRPr>
          </a:p>
        </p:txBody>
      </p:sp>
      <p:sp>
        <p:nvSpPr>
          <p:cNvPr id="6" name="Content Placeholder 5"/>
          <p:cNvSpPr>
            <a:spLocks noGrp="1"/>
          </p:cNvSpPr>
          <p:nvPr>
            <p:ph sz="half" idx="2"/>
          </p:nvPr>
        </p:nvSpPr>
        <p:spPr>
          <a:xfrm>
            <a:off x="4844733" y="4452777"/>
            <a:ext cx="3611880" cy="1673386"/>
          </a:xfrm>
        </p:spPr>
        <p:txBody>
          <a:bodyPr/>
          <a:lstStyle/>
          <a:p>
            <a:r>
              <a:rPr lang="en-US" dirty="0" smtClean="0">
                <a:solidFill>
                  <a:srgbClr val="FEFF2D"/>
                </a:solidFill>
              </a:rPr>
              <a:t>L</a:t>
            </a:r>
            <a:r>
              <a:rPr lang="es-ES_tradnl" dirty="0" smtClean="0">
                <a:solidFill>
                  <a:srgbClr val="FEFF2D"/>
                </a:solidFill>
              </a:rPr>
              <a:t>a reconstrucción de la librería presencial</a:t>
            </a:r>
            <a:endParaRPr lang="es-ES_tradnl" dirty="0">
              <a:solidFill>
                <a:srgbClr val="FEFF2D"/>
              </a:solidFill>
            </a:endParaRPr>
          </a:p>
        </p:txBody>
      </p:sp>
    </p:spTree>
    <p:extLst>
      <p:ext uri="{BB962C8B-B14F-4D97-AF65-F5344CB8AC3E}">
        <p14:creationId xmlns:p14="http://schemas.microsoft.com/office/powerpoint/2010/main" val="2140363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714877"/>
          </a:xfrm>
        </p:spPr>
        <p:txBody>
          <a:bodyPr>
            <a:normAutofit fontScale="90000"/>
          </a:bodyPr>
          <a:lstStyle/>
          <a:p>
            <a:endParaRPr lang="es-ES_tradnl" dirty="0"/>
          </a:p>
        </p:txBody>
      </p:sp>
      <p:sp>
        <p:nvSpPr>
          <p:cNvPr id="3" name="Content Placeholder 2"/>
          <p:cNvSpPr>
            <a:spLocks noGrp="1"/>
          </p:cNvSpPr>
          <p:nvPr>
            <p:ph sz="half" idx="1"/>
          </p:nvPr>
        </p:nvSpPr>
        <p:spPr>
          <a:xfrm>
            <a:off x="685800" y="835899"/>
            <a:ext cx="3611880" cy="5290263"/>
          </a:xfrm>
        </p:spPr>
        <p:txBody>
          <a:bodyPr>
            <a:normAutofit fontScale="92500" lnSpcReduction="20000"/>
          </a:bodyPr>
          <a:lstStyle/>
          <a:p>
            <a:r>
              <a:rPr lang="es-ES_tradnl" dirty="0" smtClean="0"/>
              <a:t>“la virtualidad en la que reina la lejanía” de </a:t>
            </a:r>
            <a:r>
              <a:rPr lang="es-ES_tradnl" dirty="0" smtClean="0">
                <a:solidFill>
                  <a:srgbClr val="FEFF2D"/>
                </a:solidFill>
              </a:rPr>
              <a:t>la tienda virtual</a:t>
            </a:r>
            <a:r>
              <a:rPr lang="es-ES_tradnl" dirty="0" smtClean="0"/>
              <a:t> “vacía toda localidad de personalidad y potencial propios; es decir, la vacía de la vitalidad, la prosperidad y la diversidad que asociamos al progreso” (119)</a:t>
            </a:r>
          </a:p>
          <a:p>
            <a:r>
              <a:rPr lang="es-ES_tradnl" dirty="0" smtClean="0"/>
              <a:t>Aunque, claro, “Nadie en su sano juicio puede querer, por ejemplo, acabar con el comercio electrónico.” (119)</a:t>
            </a:r>
            <a:endParaRPr lang="es-ES_tradnl" dirty="0"/>
          </a:p>
        </p:txBody>
      </p:sp>
      <p:sp>
        <p:nvSpPr>
          <p:cNvPr id="4" name="Content Placeholder 3"/>
          <p:cNvSpPr>
            <a:spLocks noGrp="1"/>
          </p:cNvSpPr>
          <p:nvPr>
            <p:ph sz="half" idx="2"/>
          </p:nvPr>
        </p:nvSpPr>
        <p:spPr>
          <a:xfrm>
            <a:off x="4844733" y="835900"/>
            <a:ext cx="3611880" cy="5290264"/>
          </a:xfrm>
        </p:spPr>
        <p:txBody>
          <a:bodyPr>
            <a:normAutofit fontScale="92500" lnSpcReduction="20000"/>
          </a:bodyPr>
          <a:lstStyle/>
          <a:p>
            <a:r>
              <a:rPr lang="es-ES_tradnl" dirty="0" smtClean="0">
                <a:solidFill>
                  <a:srgbClr val="FEFF2D"/>
                </a:solidFill>
              </a:rPr>
              <a:t>La tienda local</a:t>
            </a:r>
            <a:r>
              <a:rPr lang="es-ES_tradnl" dirty="0" smtClean="0"/>
              <a:t>, por el contrario, es un foco de vida arraigante en una comunidad, y puede procurar y establecer vínculos entre seres humanos que comparten una misma localidad.” (118)</a:t>
            </a:r>
          </a:p>
          <a:p>
            <a:r>
              <a:rPr lang="es-ES_tradnl" dirty="0" smtClean="0"/>
              <a:t>“Es muy poco el tiempo  que los contemporáneos en general dedicarían a repensar la tienda presencial y sus tecnologías como parte de un acoplamiento fortalecedor” (117)</a:t>
            </a:r>
          </a:p>
          <a:p>
            <a:r>
              <a:rPr lang="es-ES_tradnl" dirty="0" smtClean="0">
                <a:solidFill>
                  <a:srgbClr val="FEFF2D"/>
                </a:solidFill>
              </a:rPr>
              <a:t>“Algo análogo habría que decir acerca de la compra de todo tipo de artículo, mercancía o servicio.” </a:t>
            </a:r>
            <a:r>
              <a:rPr lang="es-ES_tradnl" dirty="0" smtClean="0"/>
              <a:t>(119)</a:t>
            </a:r>
            <a:endParaRPr lang="es-ES_tradnl" dirty="0"/>
          </a:p>
        </p:txBody>
      </p:sp>
    </p:spTree>
    <p:extLst>
      <p:ext uri="{BB962C8B-B14F-4D97-AF65-F5344CB8AC3E}">
        <p14:creationId xmlns:p14="http://schemas.microsoft.com/office/powerpoint/2010/main" val="1208987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43200"/>
            <a:ext cx="7770813" cy="3472202"/>
          </a:xfrm>
        </p:spPr>
        <p:txBody>
          <a:bodyPr>
            <a:normAutofit fontScale="90000"/>
          </a:bodyPr>
          <a:lstStyle/>
          <a:p>
            <a:pPr algn="l"/>
            <a:r>
              <a:rPr lang="es-ES_tradnl" dirty="0" smtClean="0"/>
              <a:t>Hablábamos de acoplamientos fortalecedores y acoplamientos debilitadores, lo que quizás debemos pensar comparativamente según un continuo.  </a:t>
            </a:r>
            <a:r>
              <a:rPr lang="en-US" dirty="0" smtClean="0"/>
              <a:t>L</a:t>
            </a:r>
            <a:r>
              <a:rPr lang="es-ES_tradnl" dirty="0" smtClean="0"/>
              <a:t>a tienda local que </a:t>
            </a:r>
            <a:r>
              <a:rPr lang="es-ES_tradnl" dirty="0" smtClean="0"/>
              <a:t>procurara </a:t>
            </a:r>
            <a:r>
              <a:rPr lang="es-ES_tradnl" dirty="0" smtClean="0"/>
              <a:t>y </a:t>
            </a:r>
            <a:r>
              <a:rPr lang="es-ES_tradnl" dirty="0" smtClean="0"/>
              <a:t>estableciera </a:t>
            </a:r>
            <a:r>
              <a:rPr lang="es-ES_tradnl" dirty="0" smtClean="0"/>
              <a:t>vínculos es </a:t>
            </a:r>
            <a:r>
              <a:rPr lang="es-ES_tradnl" dirty="0" smtClean="0">
                <a:solidFill>
                  <a:srgbClr val="FEFF2D"/>
                </a:solidFill>
              </a:rPr>
              <a:t>un acoplamiento comparativamente fortalecedor</a:t>
            </a:r>
            <a:r>
              <a:rPr lang="es-ES_tradnl" dirty="0" smtClean="0"/>
              <a:t>.</a:t>
            </a:r>
            <a:endParaRPr lang="es-ES_tradnl" dirty="0"/>
          </a:p>
        </p:txBody>
      </p:sp>
    </p:spTree>
    <p:extLst>
      <p:ext uri="{BB962C8B-B14F-4D97-AF65-F5344CB8AC3E}">
        <p14:creationId xmlns:p14="http://schemas.microsoft.com/office/powerpoint/2010/main" val="3310326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121023"/>
            <a:ext cx="7770813" cy="668117"/>
          </a:xfrm>
        </p:spPr>
        <p:txBody>
          <a:bodyPr>
            <a:normAutofit/>
          </a:bodyPr>
          <a:lstStyle/>
          <a:p>
            <a:r>
              <a:rPr lang="es-ES_tradnl" sz="1400" dirty="0"/>
              <a:t>a</a:t>
            </a:r>
            <a:r>
              <a:rPr lang="es-ES_tradnl" sz="1400" dirty="0" smtClean="0"/>
              <a:t>coplamientos comparativamente debilitadores       acoplamientos comparativamente  fortalecedores</a:t>
            </a:r>
            <a:endParaRPr lang="es-ES_tradnl" sz="1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73340330"/>
              </p:ext>
            </p:extLst>
          </p:nvPr>
        </p:nvGraphicFramePr>
        <p:xfrm>
          <a:off x="685800" y="789141"/>
          <a:ext cx="7770812" cy="5793758"/>
        </p:xfrm>
        <a:graphic>
          <a:graphicData uri="http://schemas.openxmlformats.org/drawingml/2006/table">
            <a:tbl>
              <a:tblPr firstRow="1" bandRow="1">
                <a:tableStyleId>{21E4AEA4-8DFA-4A89-87EB-49C32662AFE0}</a:tableStyleId>
              </a:tblPr>
              <a:tblGrid>
                <a:gridCol w="1942703"/>
                <a:gridCol w="1942703"/>
                <a:gridCol w="1942703"/>
                <a:gridCol w="1942703"/>
              </a:tblGrid>
              <a:tr h="2204071">
                <a:tc>
                  <a:txBody>
                    <a:bodyPr/>
                    <a:lstStyle/>
                    <a:p>
                      <a:r>
                        <a:rPr lang="es-ES_tradnl" sz="1400" b="0" dirty="0" smtClean="0"/>
                        <a:t>La</a:t>
                      </a:r>
                      <a:r>
                        <a:rPr lang="es-ES_tradnl" sz="1400" b="0" baseline="0" dirty="0" smtClean="0"/>
                        <a:t> más común</a:t>
                      </a:r>
                      <a:r>
                        <a:rPr lang="es-ES_tradnl" sz="1400" b="0" dirty="0" smtClean="0"/>
                        <a:t> tienda virtual de</a:t>
                      </a:r>
                      <a:r>
                        <a:rPr lang="es-ES_tradnl" sz="1400" b="0" baseline="0" dirty="0" smtClean="0"/>
                        <a:t> libros</a:t>
                      </a:r>
                      <a:r>
                        <a:rPr lang="es-ES_tradnl" sz="1400" baseline="0" dirty="0" smtClean="0"/>
                        <a:t>, lo que se presta para unas tecnologías</a:t>
                      </a:r>
                      <a:endParaRPr lang="es-ES_tradnl"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1400" b="0" dirty="0" smtClean="0"/>
                        <a:t>Una tienda virtual</a:t>
                      </a:r>
                      <a:r>
                        <a:rPr lang="es-ES_tradnl" sz="1400" b="0" baseline="0" dirty="0" smtClean="0"/>
                        <a:t> de libros </a:t>
                      </a:r>
                      <a:r>
                        <a:rPr lang="es-ES_tradnl" sz="1400" b="0" dirty="0" smtClean="0"/>
                        <a:t> que</a:t>
                      </a:r>
                      <a:r>
                        <a:rPr lang="es-ES_tradnl" sz="1400" b="0" baseline="0" dirty="0" smtClean="0"/>
                        <a:t> a través de algoritmos procurara y estableciera vínculos locales</a:t>
                      </a:r>
                      <a:r>
                        <a:rPr lang="es-ES_tradnl" sz="1400" baseline="0" dirty="0" smtClean="0"/>
                        <a:t>, lo que se presta </a:t>
                      </a:r>
                      <a:r>
                        <a:rPr lang="es-ES_tradnl" sz="1400" baseline="0" dirty="0" smtClean="0"/>
                        <a:t>a aquellas </a:t>
                      </a:r>
                      <a:r>
                        <a:rPr lang="es-ES_tradnl" sz="1400" baseline="0" dirty="0" smtClean="0"/>
                        <a:t>tecnologías y otras</a:t>
                      </a:r>
                      <a:endParaRPr lang="es-ES_tradnl"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1400" b="0" dirty="0" smtClean="0"/>
                        <a:t>La</a:t>
                      </a:r>
                      <a:r>
                        <a:rPr lang="es-ES_tradnl" sz="1400" b="0" baseline="0" dirty="0" smtClean="0"/>
                        <a:t> más común</a:t>
                      </a:r>
                      <a:r>
                        <a:rPr lang="es-ES_tradnl" sz="1400" b="0" dirty="0" smtClean="0"/>
                        <a:t> tienda de libros en una localidad</a:t>
                      </a:r>
                      <a:r>
                        <a:rPr lang="es-ES_tradnl" sz="1400" dirty="0" smtClean="0"/>
                        <a:t>, lo que se presta</a:t>
                      </a:r>
                      <a:r>
                        <a:rPr lang="es-ES_tradnl" sz="1400" baseline="0" dirty="0" smtClean="0"/>
                        <a:t> para </a:t>
                      </a:r>
                      <a:r>
                        <a:rPr lang="es-ES_tradnl" sz="1400" dirty="0" smtClean="0"/>
                        <a:t>otras tecnologías</a:t>
                      </a:r>
                      <a:r>
                        <a:rPr lang="es-ES_tradnl" sz="1400" baseline="0" dirty="0" smtClean="0"/>
                        <a:t> que son</a:t>
                      </a:r>
                      <a:r>
                        <a:rPr lang="es-ES_tradnl" sz="1400" dirty="0" smtClean="0"/>
                        <a:t> comunes y bien tradicionales</a:t>
                      </a:r>
                    </a:p>
                    <a:p>
                      <a:endParaRPr lang="es-ES_tradnl" dirty="0"/>
                    </a:p>
                  </a:txBody>
                  <a:tcPr/>
                </a:tc>
                <a:tc>
                  <a:txBody>
                    <a:bodyPr/>
                    <a:lstStyle/>
                    <a:p>
                      <a:r>
                        <a:rPr lang="es-ES_tradnl" sz="1400" b="0" dirty="0" smtClean="0"/>
                        <a:t>Una tienda de libros que procura y establece vínculos en una localidad</a:t>
                      </a:r>
                      <a:r>
                        <a:rPr lang="es-ES_tradnl" sz="1400" dirty="0" smtClean="0"/>
                        <a:t>, lo que se presta para</a:t>
                      </a:r>
                      <a:r>
                        <a:rPr lang="es-ES_tradnl" sz="1400" baseline="0" dirty="0" smtClean="0"/>
                        <a:t> todas las tecnologías aludidas </a:t>
                      </a:r>
                      <a:r>
                        <a:rPr lang="es-ES_tradnl" sz="1400" dirty="0" smtClean="0"/>
                        <a:t>y otras en</a:t>
                      </a:r>
                      <a:r>
                        <a:rPr lang="es-ES_tradnl" sz="1400" baseline="0" dirty="0" smtClean="0"/>
                        <a:t> gran parte</a:t>
                      </a:r>
                      <a:r>
                        <a:rPr lang="es-ES_tradnl" sz="1400" dirty="0" smtClean="0"/>
                        <a:t> desconocidas</a:t>
                      </a:r>
                      <a:endParaRPr lang="es-ES_tradnl" sz="1400" dirty="0"/>
                    </a:p>
                  </a:txBody>
                  <a:tcPr/>
                </a:tc>
              </a:tr>
              <a:tr h="1463349">
                <a:tc>
                  <a:txBody>
                    <a:bodyPr/>
                    <a:lstStyle/>
                    <a:p>
                      <a:r>
                        <a:rPr lang="es-ES_tradnl" sz="1400" dirty="0" smtClean="0"/>
                        <a:t>Un</a:t>
                      </a:r>
                      <a:r>
                        <a:rPr lang="es-ES_tradnl" sz="1400" baseline="0" dirty="0" smtClean="0"/>
                        <a:t> sistema nacional de manejo, usos y disposición de aguas, </a:t>
                      </a:r>
                      <a:r>
                        <a:rPr lang="es-ES_tradnl" sz="1400" b="1" baseline="0" dirty="0" smtClean="0"/>
                        <a:t>lo que se presta para unas tecnologías</a:t>
                      </a:r>
                      <a:endParaRPr lang="es-ES_tradnl" sz="1400" b="1" dirty="0"/>
                    </a:p>
                  </a:txBody>
                  <a:tcPr/>
                </a:tc>
                <a:tc>
                  <a:txBody>
                    <a:bodyPr/>
                    <a:lstStyle/>
                    <a:p>
                      <a:endParaRPr lang="es-ES_tradnl" dirty="0"/>
                    </a:p>
                  </a:txBody>
                  <a:tcPr/>
                </a:tc>
                <a:tc>
                  <a:txBody>
                    <a:bodyPr/>
                    <a:lstStyle/>
                    <a:p>
                      <a:endParaRPr lang="es-ES_tradnl" dirty="0"/>
                    </a:p>
                  </a:txBody>
                  <a:tcPr/>
                </a:tc>
                <a:tc>
                  <a:txBody>
                    <a:bodyPr/>
                    <a:lstStyle/>
                    <a:p>
                      <a:r>
                        <a:rPr lang="es-ES_tradnl" sz="1400" dirty="0" smtClean="0"/>
                        <a:t>Un sistema comunitario de manejo,</a:t>
                      </a:r>
                      <a:r>
                        <a:rPr lang="es-ES_tradnl" sz="1400" baseline="0" dirty="0" smtClean="0"/>
                        <a:t> usos y disposición de aguas, </a:t>
                      </a:r>
                      <a:r>
                        <a:rPr lang="es-ES_tradnl" sz="1400" b="1" baseline="0" dirty="0" smtClean="0"/>
                        <a:t>lo que se presta para otras tecnologías</a:t>
                      </a:r>
                      <a:endParaRPr lang="es-ES_tradnl" sz="1400" b="1" dirty="0"/>
                    </a:p>
                  </a:txBody>
                  <a:tcPr/>
                </a:tc>
              </a:tr>
              <a:tr h="2126338">
                <a:tc>
                  <a:txBody>
                    <a:bodyPr/>
                    <a:lstStyle/>
                    <a:p>
                      <a:r>
                        <a:rPr lang="es-ES_tradnl" sz="1400" dirty="0" smtClean="0"/>
                        <a:t>Un sistema nacional de producción y distribución de energía eléctrica, </a:t>
                      </a:r>
                      <a:r>
                        <a:rPr lang="es-ES_tradnl" sz="1400" b="1" dirty="0" smtClean="0"/>
                        <a:t>lo que se presta para unas tecnologías</a:t>
                      </a:r>
                      <a:endParaRPr lang="es-ES_tradnl" sz="1400" b="1" dirty="0"/>
                    </a:p>
                  </a:txBody>
                  <a:tcPr/>
                </a:tc>
                <a:tc>
                  <a:txBody>
                    <a:bodyPr/>
                    <a:lstStyle/>
                    <a:p>
                      <a:r>
                        <a:rPr lang="es-ES_tradnl" sz="1400" dirty="0" smtClean="0"/>
                        <a:t>Un sistema nacional</a:t>
                      </a:r>
                      <a:r>
                        <a:rPr lang="es-ES_tradnl" sz="1400" baseline="0" dirty="0" smtClean="0"/>
                        <a:t> que permite y promueve que el usuario contribuya a la producción nacional, </a:t>
                      </a:r>
                      <a:r>
                        <a:rPr lang="es-ES_tradnl" sz="1400" b="1" baseline="0" dirty="0" smtClean="0"/>
                        <a:t>lo que se presta para aquellas tecnologías y otras </a:t>
                      </a:r>
                      <a:endParaRPr lang="es-ES_tradnl" sz="1400" b="1" dirty="0"/>
                    </a:p>
                  </a:txBody>
                  <a:tcPr/>
                </a:tc>
                <a:tc>
                  <a:txBody>
                    <a:bodyPr/>
                    <a:lstStyle/>
                    <a:p>
                      <a:endParaRPr lang="es-ES_tradnl" dirty="0"/>
                    </a:p>
                  </a:txBody>
                  <a:tcPr/>
                </a:tc>
                <a:tc>
                  <a:txBody>
                    <a:bodyPr/>
                    <a:lstStyle/>
                    <a:p>
                      <a:r>
                        <a:rPr lang="es-ES_tradnl" sz="1400" dirty="0" smtClean="0"/>
                        <a:t>Un sistema</a:t>
                      </a:r>
                      <a:r>
                        <a:rPr lang="es-ES_tradnl" sz="1400" baseline="0" dirty="0" smtClean="0"/>
                        <a:t> comunitario de producción y distribución de energía eléctrica, </a:t>
                      </a:r>
                      <a:r>
                        <a:rPr lang="es-ES_tradnl" sz="1400" b="1" baseline="0" dirty="0" smtClean="0"/>
                        <a:t>lo que se presta para otras tecnologías</a:t>
                      </a:r>
                      <a:endParaRPr lang="es-ES_tradnl" sz="1400" b="1" dirty="0"/>
                    </a:p>
                  </a:txBody>
                  <a:tcPr/>
                </a:tc>
              </a:tr>
            </a:tbl>
          </a:graphicData>
        </a:graphic>
      </p:graphicFrame>
    </p:spTree>
    <p:extLst>
      <p:ext uri="{BB962C8B-B14F-4D97-AF65-F5344CB8AC3E}">
        <p14:creationId xmlns:p14="http://schemas.microsoft.com/office/powerpoint/2010/main" val="1403856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6005140"/>
          </a:xfrm>
        </p:spPr>
        <p:txBody>
          <a:bodyPr/>
          <a:lstStyle/>
          <a:p>
            <a:endParaRPr lang="es-ES_tradnl" dirty="0"/>
          </a:p>
        </p:txBody>
      </p:sp>
      <p:sp>
        <p:nvSpPr>
          <p:cNvPr id="3" name="Content Placeholder 2"/>
          <p:cNvSpPr>
            <a:spLocks noGrp="1"/>
          </p:cNvSpPr>
          <p:nvPr>
            <p:ph idx="1"/>
          </p:nvPr>
        </p:nvSpPr>
        <p:spPr>
          <a:xfrm>
            <a:off x="685800" y="836097"/>
            <a:ext cx="7770813" cy="6005140"/>
          </a:xfrm>
        </p:spPr>
        <p:txBody>
          <a:bodyPr>
            <a:noAutofit/>
          </a:bodyPr>
          <a:lstStyle/>
          <a:p>
            <a:pPr marL="0" lvl="0" indent="0">
              <a:spcBef>
                <a:spcPts val="0"/>
              </a:spcBef>
              <a:buNone/>
            </a:pPr>
            <a:r>
              <a:rPr lang="es-ES_tradnl" sz="4000" dirty="0"/>
              <a:t>“Preguntarse qué es la tecnología y si es buena, en qué sentido es buena y cómo las nociones que predominan de ella corresponden o no corresponden con lo que la tecnología es, constituye el núcleo central de la </a:t>
            </a:r>
            <a:r>
              <a:rPr lang="es-ES_tradnl" sz="4000" b="1" dirty="0">
                <a:solidFill>
                  <a:srgbClr val="FFFF00"/>
                </a:solidFill>
              </a:rPr>
              <a:t>filosofía de la tecnología</a:t>
            </a:r>
            <a:r>
              <a:rPr lang="es-ES_tradnl" sz="4000" dirty="0"/>
              <a:t>.” </a:t>
            </a:r>
          </a:p>
        </p:txBody>
      </p:sp>
    </p:spTree>
    <p:extLst>
      <p:ext uri="{BB962C8B-B14F-4D97-AF65-F5344CB8AC3E}">
        <p14:creationId xmlns:p14="http://schemas.microsoft.com/office/powerpoint/2010/main" val="1846026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s-ES_tradnl" dirty="0" smtClean="0"/>
              <a:t>Las tecnologías arraigantes, en general:</a:t>
            </a:r>
            <a:endParaRPr lang="es-ES_tradnl" dirty="0"/>
          </a:p>
        </p:txBody>
      </p:sp>
      <p:sp>
        <p:nvSpPr>
          <p:cNvPr id="4" name="Content Placeholder 3"/>
          <p:cNvSpPr>
            <a:spLocks noGrp="1"/>
          </p:cNvSpPr>
          <p:nvPr>
            <p:ph idx="1"/>
          </p:nvPr>
        </p:nvSpPr>
        <p:spPr/>
        <p:txBody>
          <a:bodyPr/>
          <a:lstStyle/>
          <a:p>
            <a:r>
              <a:rPr lang="en-US" dirty="0" smtClean="0">
                <a:solidFill>
                  <a:srgbClr val="FEFF2D"/>
                </a:solidFill>
              </a:rPr>
              <a:t>C</a:t>
            </a:r>
            <a:r>
              <a:rPr lang="es-ES_tradnl" dirty="0" err="1" smtClean="0">
                <a:solidFill>
                  <a:srgbClr val="FEFF2D"/>
                </a:solidFill>
              </a:rPr>
              <a:t>olaboran</a:t>
            </a:r>
            <a:r>
              <a:rPr lang="es-ES_tradnl" dirty="0" smtClean="0">
                <a:solidFill>
                  <a:srgbClr val="FEFF2D"/>
                </a:solidFill>
              </a:rPr>
              <a:t> con el esfuerzo, el trabajo y la creatividad en el desarrollo de alguna o varias capacidades;</a:t>
            </a:r>
          </a:p>
          <a:p>
            <a:r>
              <a:rPr lang="en-US" dirty="0" smtClean="0">
                <a:solidFill>
                  <a:srgbClr val="FEFF2D"/>
                </a:solidFill>
              </a:rPr>
              <a:t>M</a:t>
            </a:r>
            <a:r>
              <a:rPr lang="es-ES_tradnl" dirty="0" err="1" smtClean="0">
                <a:solidFill>
                  <a:srgbClr val="FEFF2D"/>
                </a:solidFill>
              </a:rPr>
              <a:t>otivan</a:t>
            </a:r>
            <a:r>
              <a:rPr lang="es-ES_tradnl" dirty="0" smtClean="0">
                <a:solidFill>
                  <a:srgbClr val="FEFF2D"/>
                </a:solidFill>
              </a:rPr>
              <a:t> la creación de lazos entre seres humanos en la presencia de las cercanías;</a:t>
            </a:r>
          </a:p>
          <a:p>
            <a:r>
              <a:rPr lang="en-US" dirty="0" smtClean="0">
                <a:solidFill>
                  <a:srgbClr val="FEFF2D"/>
                </a:solidFill>
              </a:rPr>
              <a:t>A</a:t>
            </a:r>
            <a:r>
              <a:rPr lang="es-ES_tradnl" dirty="0" err="1" smtClean="0">
                <a:solidFill>
                  <a:srgbClr val="FEFF2D"/>
                </a:solidFill>
              </a:rPr>
              <a:t>rraigan</a:t>
            </a:r>
            <a:r>
              <a:rPr lang="es-ES_tradnl" dirty="0" smtClean="0">
                <a:solidFill>
                  <a:srgbClr val="FEFF2D"/>
                </a:solidFill>
              </a:rPr>
              <a:t> a las personas en alguna localidad;</a:t>
            </a:r>
          </a:p>
          <a:p>
            <a:r>
              <a:rPr lang="en-US" dirty="0" smtClean="0">
                <a:solidFill>
                  <a:srgbClr val="FEFF2D"/>
                </a:solidFill>
              </a:rPr>
              <a:t>N</a:t>
            </a:r>
            <a:r>
              <a:rPr lang="es-ES_tradnl" dirty="0" smtClean="0">
                <a:solidFill>
                  <a:srgbClr val="FEFF2D"/>
                </a:solidFill>
              </a:rPr>
              <a:t>os vinculan con los recursos que aprovechamos al apropiarlas y nos comprometen con su mantenimiento;</a:t>
            </a:r>
          </a:p>
          <a:p>
            <a:r>
              <a:rPr lang="en-US" dirty="0" smtClean="0">
                <a:solidFill>
                  <a:srgbClr val="FEFF2D"/>
                </a:solidFill>
              </a:rPr>
              <a:t>Y</a:t>
            </a:r>
            <a:r>
              <a:rPr lang="es-ES_tradnl" dirty="0" smtClean="0">
                <a:solidFill>
                  <a:srgbClr val="FEFF2D"/>
                </a:solidFill>
              </a:rPr>
              <a:t> en la consecución de estos fines, no nos cierran el paso al ejercicio de la autonomía moral. </a:t>
            </a:r>
            <a:r>
              <a:rPr lang="es-ES_tradnl" dirty="0" smtClean="0"/>
              <a:t>(121)</a:t>
            </a:r>
            <a:endParaRPr lang="es-ES_tradnl" dirty="0"/>
          </a:p>
        </p:txBody>
      </p:sp>
    </p:spTree>
    <p:extLst>
      <p:ext uri="{BB962C8B-B14F-4D97-AF65-F5344CB8AC3E}">
        <p14:creationId xmlns:p14="http://schemas.microsoft.com/office/powerpoint/2010/main" val="242021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_tradnl"/>
          </a:p>
        </p:txBody>
      </p:sp>
      <p:sp>
        <p:nvSpPr>
          <p:cNvPr id="3" name="Content Placeholder 2"/>
          <p:cNvSpPr>
            <a:spLocks noGrp="1"/>
          </p:cNvSpPr>
          <p:nvPr>
            <p:ph idx="1"/>
          </p:nvPr>
        </p:nvSpPr>
        <p:spPr/>
        <p:txBody>
          <a:bodyPr>
            <a:normAutofit/>
          </a:bodyPr>
          <a:lstStyle/>
          <a:p>
            <a:r>
              <a:rPr lang="es-ES_tradnl" sz="4800" dirty="0" smtClean="0"/>
              <a:t>Elaborar los ejemplos en la página 121 . . .</a:t>
            </a:r>
          </a:p>
          <a:p>
            <a:r>
              <a:rPr lang="es-ES_tradnl" sz="4800" dirty="0" smtClean="0"/>
              <a:t>Traer otras comparaciones . . .</a:t>
            </a:r>
            <a:endParaRPr lang="es-ES_tradnl" sz="4800" dirty="0"/>
          </a:p>
        </p:txBody>
      </p:sp>
    </p:spTree>
    <p:extLst>
      <p:ext uri="{BB962C8B-B14F-4D97-AF65-F5344CB8AC3E}">
        <p14:creationId xmlns:p14="http://schemas.microsoft.com/office/powerpoint/2010/main" val="2504675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solidFill>
                  <a:srgbClr val="FEFF2D"/>
                </a:solidFill>
              </a:rPr>
              <a:t>El principio de las cercanías</a:t>
            </a:r>
            <a:endParaRPr lang="es-ES_tradnl" dirty="0">
              <a:solidFill>
                <a:srgbClr val="FEFF2D"/>
              </a:solidFill>
            </a:endParaRPr>
          </a:p>
        </p:txBody>
      </p:sp>
      <p:sp>
        <p:nvSpPr>
          <p:cNvPr id="3" name="Content Placeholder 2"/>
          <p:cNvSpPr>
            <a:spLocks noGrp="1"/>
          </p:cNvSpPr>
          <p:nvPr>
            <p:ph idx="1"/>
          </p:nvPr>
        </p:nvSpPr>
        <p:spPr/>
        <p:txBody>
          <a:bodyPr/>
          <a:lstStyle/>
          <a:p>
            <a:pPr marL="0" indent="0">
              <a:buNone/>
            </a:pPr>
            <a:r>
              <a:rPr lang="es-ES_tradnl" sz="2800" dirty="0" smtClean="0"/>
              <a:t>“El progreso a través de las tecnologías es el resultado de que los fines de las tecnologías que apropiamos y construimos para nuestro uso y el de los demás, en sus diversos acoplamientos entre sí y en apertura a la lejanía, fortalezcan las cercanías.” </a:t>
            </a:r>
            <a:r>
              <a:rPr lang="es-ES_tradnl" dirty="0" smtClean="0"/>
              <a:t>(122)</a:t>
            </a:r>
          </a:p>
          <a:p>
            <a:pPr marL="0" indent="0">
              <a:buNone/>
            </a:pPr>
            <a:r>
              <a:rPr lang="es-ES_tradnl" dirty="0" smtClean="0"/>
              <a:t>(entendiendo “por cercanías todo aquello que tiene proximidad  presencial, encuentros reales con las cosas, y encuentros cara cara con otras personas y con uno mismo.” (119))</a:t>
            </a:r>
            <a:endParaRPr lang="es-ES_tradnl" dirty="0"/>
          </a:p>
        </p:txBody>
      </p:sp>
    </p:spTree>
    <p:extLst>
      <p:ext uri="{BB962C8B-B14F-4D97-AF65-F5344CB8AC3E}">
        <p14:creationId xmlns:p14="http://schemas.microsoft.com/office/powerpoint/2010/main" val="3840365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869141"/>
            <a:ext cx="7770813" cy="1763811"/>
          </a:xfrm>
        </p:spPr>
        <p:txBody>
          <a:bodyPr>
            <a:normAutofit/>
          </a:bodyPr>
          <a:lstStyle/>
          <a:p>
            <a:r>
              <a:rPr lang="es-ES_tradnl" sz="8000" dirty="0" smtClean="0">
                <a:solidFill>
                  <a:srgbClr val="FEFF2D"/>
                </a:solidFill>
              </a:rPr>
              <a:t>Reacciones . . .</a:t>
            </a:r>
            <a:endParaRPr lang="es-ES_tradnl" sz="8000" dirty="0">
              <a:solidFill>
                <a:srgbClr val="FEFF2D"/>
              </a:solidFill>
            </a:endParaRPr>
          </a:p>
        </p:txBody>
      </p:sp>
      <p:sp>
        <p:nvSpPr>
          <p:cNvPr id="4" name="Content Placeholder 3"/>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s-ES_tradnl" dirty="0"/>
          </a:p>
        </p:txBody>
      </p:sp>
    </p:spTree>
    <p:extLst>
      <p:ext uri="{BB962C8B-B14F-4D97-AF65-F5344CB8AC3E}">
        <p14:creationId xmlns:p14="http://schemas.microsoft.com/office/powerpoint/2010/main" val="3790044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121023"/>
            <a:ext cx="7770813" cy="6141991"/>
          </a:xfrm>
        </p:spPr>
        <p:txBody>
          <a:bodyPr>
            <a:normAutofit/>
          </a:bodyPr>
          <a:lstStyle/>
          <a:p>
            <a:pPr algn="l"/>
            <a:r>
              <a:rPr lang="es-ES_tradnl" dirty="0" smtClean="0">
                <a:solidFill>
                  <a:srgbClr val="FEFF2D"/>
                </a:solidFill>
              </a:rPr>
              <a:t>Título: ¿</a:t>
            </a:r>
            <a:r>
              <a:rPr lang="es-ES_tradnl" dirty="0" smtClean="0">
                <a:solidFill>
                  <a:schemeClr val="accent2">
                    <a:lumMod val="40000"/>
                    <a:lumOff val="60000"/>
                  </a:schemeClr>
                </a:solidFill>
              </a:rPr>
              <a:t>Tras otro progreso</a:t>
            </a:r>
            <a:r>
              <a:rPr lang="es-ES_tradnl" dirty="0" smtClean="0">
                <a:solidFill>
                  <a:srgbClr val="FEFF2D"/>
                </a:solidFill>
              </a:rPr>
              <a:t>? </a:t>
            </a:r>
            <a:r>
              <a:rPr lang="es-ES_tradnl" dirty="0" smtClean="0"/>
              <a:t>. . . </a:t>
            </a:r>
            <a:r>
              <a:rPr lang="es-ES_tradnl" dirty="0"/>
              <a:t>e</a:t>
            </a:r>
            <a:r>
              <a:rPr lang="es-ES_tradnl" dirty="0" smtClean="0"/>
              <a:t>l autor asocia el ‘</a:t>
            </a:r>
            <a:r>
              <a:rPr lang="es-ES_tradnl" dirty="0" smtClean="0">
                <a:solidFill>
                  <a:srgbClr val="FFFFFF"/>
                </a:solidFill>
              </a:rPr>
              <a:t>otro progreso’ </a:t>
            </a:r>
            <a:r>
              <a:rPr lang="es-ES_tradnl" dirty="0" smtClean="0"/>
              <a:t>del título a fines o propósitos humanos como vitalidad, prosperidad y  diversidad, términos que en el Capítulo aparecen repetidas veces</a:t>
            </a:r>
            <a:r>
              <a:rPr lang="en-US" dirty="0" smtClean="0"/>
              <a:t>.</a:t>
            </a:r>
            <a:endParaRPr lang="es-ES_tradnl" dirty="0"/>
          </a:p>
        </p:txBody>
      </p:sp>
    </p:spTree>
    <p:extLst>
      <p:ext uri="{BB962C8B-B14F-4D97-AF65-F5344CB8AC3E}">
        <p14:creationId xmlns:p14="http://schemas.microsoft.com/office/powerpoint/2010/main" val="3798031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1390389"/>
            <a:ext cx="7770813" cy="4975312"/>
          </a:xfrm>
        </p:spPr>
        <p:txBody>
          <a:bodyPr>
            <a:noAutofit/>
          </a:bodyPr>
          <a:lstStyle/>
          <a:p>
            <a:pPr algn="l"/>
            <a:r>
              <a:rPr lang="en-US" sz="3200" dirty="0" err="1" smtClean="0">
                <a:solidFill>
                  <a:srgbClr val="FEFF2D"/>
                </a:solidFill>
                <a:effectLst/>
              </a:rPr>
              <a:t>Subtítulo</a:t>
            </a:r>
            <a:r>
              <a:rPr lang="en-US" sz="3200" dirty="0" smtClean="0">
                <a:solidFill>
                  <a:srgbClr val="FEFF2D"/>
                </a:solidFill>
                <a:effectLst/>
              </a:rPr>
              <a:t>: ¿</a:t>
            </a:r>
            <a:r>
              <a:rPr lang="en-US" sz="3200" dirty="0" smtClean="0">
                <a:solidFill>
                  <a:schemeClr val="accent2">
                    <a:lumMod val="40000"/>
                    <a:lumOff val="60000"/>
                  </a:schemeClr>
                </a:solidFill>
                <a:effectLst/>
              </a:rPr>
              <a:t>F</a:t>
            </a:r>
            <a:r>
              <a:rPr lang="es-ES_tradnl" sz="3200" dirty="0" err="1" smtClean="0">
                <a:solidFill>
                  <a:schemeClr val="accent2">
                    <a:lumMod val="40000"/>
                    <a:lumOff val="60000"/>
                  </a:schemeClr>
                </a:solidFill>
                <a:effectLst/>
              </a:rPr>
              <a:t>ilosofía</a:t>
            </a:r>
            <a:r>
              <a:rPr lang="es-ES_tradnl" sz="3200" dirty="0" smtClean="0">
                <a:solidFill>
                  <a:schemeClr val="accent2">
                    <a:lumMod val="40000"/>
                    <a:lumOff val="60000"/>
                  </a:schemeClr>
                </a:solidFill>
                <a:effectLst/>
              </a:rPr>
              <a:t> de la tecnología desde </a:t>
            </a:r>
            <a:r>
              <a:rPr lang="es-ES_tradnl" sz="3200" dirty="0">
                <a:solidFill>
                  <a:schemeClr val="accent2">
                    <a:lumMod val="40000"/>
                    <a:lumOff val="60000"/>
                  </a:schemeClr>
                </a:solidFill>
                <a:effectLst/>
              </a:rPr>
              <a:t>la </a:t>
            </a:r>
            <a:r>
              <a:rPr lang="es-ES_tradnl" sz="3200" dirty="0" smtClean="0">
                <a:solidFill>
                  <a:schemeClr val="accent2">
                    <a:lumMod val="40000"/>
                    <a:lumOff val="60000"/>
                  </a:schemeClr>
                </a:solidFill>
                <a:effectLst/>
              </a:rPr>
              <a:t>periferia</a:t>
            </a:r>
            <a:r>
              <a:rPr lang="es-ES_tradnl" sz="3200" dirty="0" smtClean="0">
                <a:solidFill>
                  <a:srgbClr val="FEFF2D"/>
                </a:solidFill>
                <a:effectLst/>
              </a:rPr>
              <a:t>? </a:t>
            </a:r>
            <a:r>
              <a:rPr lang="es-ES_tradnl" sz="3200" dirty="0">
                <a:effectLst/>
              </a:rPr>
              <a:t>. . . e</a:t>
            </a:r>
            <a:r>
              <a:rPr lang="es-ES_tradnl" sz="3200" dirty="0" smtClean="0">
                <a:effectLst/>
              </a:rPr>
              <a:t>l autor usa </a:t>
            </a:r>
            <a:r>
              <a:rPr lang="es-ES_tradnl" sz="3200" dirty="0">
                <a:effectLst/>
              </a:rPr>
              <a:t>las palabras centro y periferia en el sentido de cómo comúnmente los países, los pueblos y las naciones se ven a sí mismos con la métrica del desarrollo alcanzado o por alcanzar.  </a:t>
            </a:r>
            <a:r>
              <a:rPr lang="es-ES_tradnl" sz="3200" dirty="0" smtClean="0">
                <a:effectLst/>
              </a:rPr>
              <a:t>Es una reflexión filosófica en torno a superar la </a:t>
            </a:r>
            <a:r>
              <a:rPr lang="es-ES_tradnl" sz="3200" dirty="0">
                <a:effectLst/>
              </a:rPr>
              <a:t>atadura </a:t>
            </a:r>
            <a:r>
              <a:rPr lang="es-ES_tradnl" sz="3200" dirty="0" smtClean="0">
                <a:effectLst/>
              </a:rPr>
              <a:t>ideológica en </a:t>
            </a:r>
            <a:r>
              <a:rPr lang="es-ES_tradnl" sz="3200" dirty="0">
                <a:effectLst/>
              </a:rPr>
              <a:t>que </a:t>
            </a:r>
            <a:r>
              <a:rPr lang="es-ES_tradnl" sz="3200" dirty="0" smtClean="0">
                <a:effectLst/>
              </a:rPr>
              <a:t>su </a:t>
            </a:r>
            <a:r>
              <a:rPr lang="es-ES_tradnl" sz="3200" dirty="0">
                <a:effectLst/>
              </a:rPr>
              <a:t>país </a:t>
            </a:r>
            <a:r>
              <a:rPr lang="es-ES_tradnl" sz="3200" dirty="0" smtClean="0">
                <a:effectLst/>
              </a:rPr>
              <a:t>---como otros--- tiende a verse a </a:t>
            </a:r>
            <a:r>
              <a:rPr lang="es-ES_tradnl" sz="3200" dirty="0">
                <a:effectLst/>
              </a:rPr>
              <a:t>sí </a:t>
            </a:r>
            <a:r>
              <a:rPr lang="es-ES_tradnl" sz="3200" dirty="0" smtClean="0">
                <a:effectLst/>
              </a:rPr>
              <a:t>mismo: país no tan desarrollado que presuntamente ha de desarrollarse, país de la periferia.  </a:t>
            </a:r>
            <a:r>
              <a:rPr lang="es-ES_tradnl" sz="2800" dirty="0" smtClean="0">
                <a:effectLst/>
              </a:rPr>
              <a:t/>
            </a:r>
            <a:br>
              <a:rPr lang="es-ES_tradnl" sz="2800" dirty="0" smtClean="0">
                <a:effectLst/>
              </a:rPr>
            </a:br>
            <a:r>
              <a:rPr lang="es-ES_tradnl" sz="2800" dirty="0">
                <a:effectLst/>
              </a:rPr>
              <a:t/>
            </a:r>
            <a:br>
              <a:rPr lang="es-ES_tradnl" sz="2800" dirty="0">
                <a:effectLst/>
              </a:rPr>
            </a:br>
            <a:r>
              <a:rPr lang="es-ES_tradnl" sz="2400" dirty="0">
                <a:effectLst/>
              </a:rPr>
              <a:t> </a:t>
            </a:r>
            <a:r>
              <a:rPr lang="en-US" sz="2400" dirty="0">
                <a:effectLst/>
              </a:rPr>
              <a:t/>
            </a:r>
            <a:br>
              <a:rPr lang="en-US" sz="2400" dirty="0">
                <a:effectLst/>
              </a:rPr>
            </a:br>
            <a:endParaRPr lang="es-ES_tradnl" sz="2400" dirty="0"/>
          </a:p>
        </p:txBody>
      </p:sp>
    </p:spTree>
    <p:extLst>
      <p:ext uri="{BB962C8B-B14F-4D97-AF65-F5344CB8AC3E}">
        <p14:creationId xmlns:p14="http://schemas.microsoft.com/office/powerpoint/2010/main" val="2131662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273" y="814192"/>
            <a:ext cx="7770813" cy="5787024"/>
          </a:xfrm>
        </p:spPr>
        <p:txBody>
          <a:bodyPr>
            <a:normAutofit fontScale="90000"/>
          </a:bodyPr>
          <a:lstStyle/>
          <a:p>
            <a:pPr algn="l"/>
            <a:r>
              <a:rPr lang="es-ES_tradnl" dirty="0">
                <a:effectLst/>
              </a:rPr>
              <a:t>El </a:t>
            </a:r>
            <a:r>
              <a:rPr lang="es-ES_tradnl" dirty="0">
                <a:solidFill>
                  <a:srgbClr val="FEFF2D"/>
                </a:solidFill>
                <a:effectLst/>
              </a:rPr>
              <a:t>desarrollo </a:t>
            </a:r>
            <a:r>
              <a:rPr lang="es-ES_tradnl" dirty="0" smtClean="0">
                <a:solidFill>
                  <a:srgbClr val="FEFF2D"/>
                </a:solidFill>
                <a:effectLst/>
              </a:rPr>
              <a:t>y </a:t>
            </a:r>
            <a:r>
              <a:rPr lang="es-ES_tradnl" smtClean="0">
                <a:solidFill>
                  <a:srgbClr val="FEFF2D"/>
                </a:solidFill>
                <a:effectLst/>
              </a:rPr>
              <a:t>su ausencia </a:t>
            </a:r>
            <a:r>
              <a:rPr lang="es-ES_tradnl" smtClean="0">
                <a:effectLst/>
              </a:rPr>
              <a:t>es </a:t>
            </a:r>
            <a:r>
              <a:rPr lang="es-ES_tradnl" dirty="0">
                <a:effectLst/>
              </a:rPr>
              <a:t>un concepto ‘ideológico’ para este autor en el sentido que Antonio </a:t>
            </a:r>
            <a:r>
              <a:rPr lang="es-ES_tradnl" dirty="0" err="1">
                <a:effectLst/>
              </a:rPr>
              <a:t>Gramsci</a:t>
            </a:r>
            <a:r>
              <a:rPr lang="es-ES_tradnl" dirty="0">
                <a:effectLst/>
              </a:rPr>
              <a:t> da al término ideología: una forma distorsionada de ver el mundo (entre otras posibles </a:t>
            </a:r>
            <a:r>
              <a:rPr lang="es-ES_tradnl" dirty="0" smtClean="0">
                <a:effectLst/>
              </a:rPr>
              <a:t>formas </a:t>
            </a:r>
            <a:r>
              <a:rPr lang="es-ES_tradnl" dirty="0">
                <a:effectLst/>
              </a:rPr>
              <a:t>de ver el mundo) que se refleja en todo tipo de instituciones y prácticas.</a:t>
            </a:r>
            <a:r>
              <a:rPr lang="en-US" dirty="0">
                <a:effectLst/>
              </a:rPr>
              <a:t/>
            </a:r>
            <a:br>
              <a:rPr lang="en-US" dirty="0">
                <a:effectLst/>
              </a:rPr>
            </a:br>
            <a:endParaRPr lang="es-ES_tradnl" dirty="0"/>
          </a:p>
        </p:txBody>
      </p:sp>
    </p:spTree>
    <p:extLst>
      <p:ext uri="{BB962C8B-B14F-4D97-AF65-F5344CB8AC3E}">
        <p14:creationId xmlns:p14="http://schemas.microsoft.com/office/powerpoint/2010/main" val="1027165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59075"/>
            <a:ext cx="7770813" cy="5626253"/>
          </a:xfrm>
        </p:spPr>
        <p:txBody>
          <a:bodyPr>
            <a:normAutofit fontScale="90000"/>
          </a:bodyPr>
          <a:lstStyle/>
          <a:p>
            <a:pPr algn="l"/>
            <a:r>
              <a:rPr lang="en-US" dirty="0" smtClean="0"/>
              <a:t>Las </a:t>
            </a:r>
            <a:r>
              <a:rPr lang="en-US" dirty="0" smtClean="0">
                <a:solidFill>
                  <a:srgbClr val="FEFF2D"/>
                </a:solidFill>
              </a:rPr>
              <a:t>t</a:t>
            </a:r>
            <a:r>
              <a:rPr lang="es-ES_tradnl" dirty="0" err="1" smtClean="0">
                <a:solidFill>
                  <a:srgbClr val="FEFF2D"/>
                </a:solidFill>
              </a:rPr>
              <a:t>ecnologías</a:t>
            </a:r>
            <a:r>
              <a:rPr lang="es-ES_tradnl" dirty="0" smtClean="0">
                <a:solidFill>
                  <a:srgbClr val="FEFF2D"/>
                </a:solidFill>
              </a:rPr>
              <a:t> </a:t>
            </a:r>
            <a:r>
              <a:rPr lang="es-ES_tradnl" dirty="0" smtClean="0"/>
              <a:t>son definidas en el libro como todo tipo de artefacto, actividad o conocimiento que muestre un marcado esfuerzo en el logro de optimización.</a:t>
            </a:r>
            <a:r>
              <a:rPr lang="es-ES_tradnl" dirty="0"/>
              <a:t/>
            </a:r>
            <a:br>
              <a:rPr lang="es-ES_tradnl" dirty="0"/>
            </a:br>
            <a:r>
              <a:rPr lang="es-ES_tradnl" dirty="0" smtClean="0">
                <a:effectLst/>
              </a:rPr>
              <a:t/>
            </a:r>
            <a:br>
              <a:rPr lang="es-ES_tradnl" dirty="0" smtClean="0">
                <a:effectLst/>
              </a:rPr>
            </a:br>
            <a:r>
              <a:rPr lang="es-ES_tradnl" sz="2200" dirty="0" smtClean="0">
                <a:effectLst/>
              </a:rPr>
              <a:t>(En desacuerdo con </a:t>
            </a:r>
            <a:r>
              <a:rPr lang="es-ES_tradnl" sz="2200" dirty="0" err="1" smtClean="0">
                <a:effectLst/>
              </a:rPr>
              <a:t>Borgmann</a:t>
            </a:r>
            <a:r>
              <a:rPr lang="es-ES_tradnl" sz="2200" dirty="0" smtClean="0">
                <a:effectLst/>
              </a:rPr>
              <a:t>.  La tecnología no es sólo tecnología moderna y tampoco sólo dispositivos (</a:t>
            </a:r>
            <a:r>
              <a:rPr lang="es-ES_tradnl" sz="2200" i="1" dirty="0" err="1" smtClean="0">
                <a:effectLst/>
              </a:rPr>
              <a:t>devices</a:t>
            </a:r>
            <a:r>
              <a:rPr lang="es-ES_tradnl" sz="2200" dirty="0" smtClean="0">
                <a:effectLst/>
              </a:rPr>
              <a:t>).  Los fines de la optimización pueden cambiar o son relativos</a:t>
            </a:r>
            <a:r>
              <a:rPr lang="es-ES_tradnl" sz="2200" dirty="0">
                <a:effectLst/>
              </a:rPr>
              <a:t> </a:t>
            </a:r>
            <a:r>
              <a:rPr lang="es-ES_tradnl" sz="2200" dirty="0" smtClean="0">
                <a:effectLst/>
              </a:rPr>
              <a:t>a algún punto de vista.  No obstante, algunos puntos de vista o ‘culturas tecnológicas’ pueden ser mejores que otras según criterios a especificarse en este capítulo.</a:t>
            </a:r>
            <a:r>
              <a:rPr lang="en-US" dirty="0">
                <a:effectLst/>
              </a:rPr>
              <a:t/>
            </a:r>
            <a:br>
              <a:rPr lang="en-US" dirty="0">
                <a:effectLst/>
              </a:rPr>
            </a:br>
            <a:endParaRPr lang="es-ES_tradnl" dirty="0"/>
          </a:p>
        </p:txBody>
      </p:sp>
    </p:spTree>
    <p:extLst>
      <p:ext uri="{BB962C8B-B14F-4D97-AF65-F5344CB8AC3E}">
        <p14:creationId xmlns:p14="http://schemas.microsoft.com/office/powerpoint/2010/main" val="155951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2274153"/>
          </a:xfrm>
        </p:spPr>
        <p:txBody>
          <a:bodyPr>
            <a:noAutofit/>
          </a:bodyPr>
          <a:lstStyle/>
          <a:p>
            <a:r>
              <a:rPr lang="en-US" dirty="0"/>
              <a:t>r</a:t>
            </a:r>
            <a:r>
              <a:rPr lang="es-ES_tradnl" dirty="0" err="1" smtClean="0"/>
              <a:t>econoce</a:t>
            </a:r>
            <a:r>
              <a:rPr lang="es-ES_tradnl" dirty="0" smtClean="0"/>
              <a:t> dos patrones de optimización de la cultura tecnológica actual:</a:t>
            </a:r>
            <a:endParaRPr lang="es-ES_tradnl" dirty="0"/>
          </a:p>
        </p:txBody>
      </p:sp>
      <p:sp>
        <p:nvSpPr>
          <p:cNvPr id="3" name="Content Placeholder 2"/>
          <p:cNvSpPr>
            <a:spLocks noGrp="1"/>
          </p:cNvSpPr>
          <p:nvPr>
            <p:ph idx="1"/>
          </p:nvPr>
        </p:nvSpPr>
        <p:spPr>
          <a:xfrm>
            <a:off x="685800" y="2845275"/>
            <a:ext cx="7770813" cy="3584728"/>
          </a:xfrm>
        </p:spPr>
        <p:txBody>
          <a:bodyPr>
            <a:normAutofit fontScale="70000" lnSpcReduction="20000"/>
          </a:bodyPr>
          <a:lstStyle/>
          <a:p>
            <a:r>
              <a:rPr lang="es-ES_tradnl" sz="4600" dirty="0" smtClean="0">
                <a:effectLst/>
              </a:rPr>
              <a:t>la multiplicación de opciones y la agilización de la elección</a:t>
            </a:r>
          </a:p>
          <a:p>
            <a:r>
              <a:rPr lang="es-ES_tradnl" sz="4600" dirty="0" smtClean="0">
                <a:solidFill>
                  <a:srgbClr val="FEFF2D"/>
                </a:solidFill>
                <a:effectLst/>
              </a:rPr>
              <a:t>la sustitución de las cercanías por la lejanía </a:t>
            </a:r>
            <a:r>
              <a:rPr lang="es-ES_tradnl" sz="2600" dirty="0" smtClean="0">
                <a:solidFill>
                  <a:srgbClr val="FEFF2D"/>
                </a:solidFill>
                <a:effectLst/>
              </a:rPr>
              <a:t>(la cercanía siendo presencia, cara a cara, así como entre la mayoría de ustedes y yo; la lejanía siendo algún tipo de ausencia o virtualidad, así como entre ustedes y yo, por un lado, y la pantalla con unas anotaciones acerca de un texto, o entre algunos de ustedes y la imagen en sus computadoras o en sus teléfonos) </a:t>
            </a:r>
            <a:endParaRPr lang="es-ES_tradnl" sz="2600" dirty="0" smtClean="0">
              <a:solidFill>
                <a:srgbClr val="FEFF2D"/>
              </a:solidFill>
            </a:endParaRPr>
          </a:p>
          <a:p>
            <a:pPr marL="0" indent="0">
              <a:buNone/>
            </a:pPr>
            <a:r>
              <a:rPr lang="en-US" sz="3200" dirty="0" smtClean="0">
                <a:effectLst/>
              </a:rPr>
              <a:t/>
            </a:r>
            <a:br>
              <a:rPr lang="en-US" sz="3200" dirty="0" smtClean="0">
                <a:effectLst/>
              </a:rPr>
            </a:br>
            <a:endParaRPr lang="es-ES_tradnl" dirty="0"/>
          </a:p>
        </p:txBody>
      </p:sp>
    </p:spTree>
    <p:extLst>
      <p:ext uri="{BB962C8B-B14F-4D97-AF65-F5344CB8AC3E}">
        <p14:creationId xmlns:p14="http://schemas.microsoft.com/office/powerpoint/2010/main" val="2088320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562625"/>
            <a:ext cx="7770813" cy="5176153"/>
          </a:xfrm>
        </p:spPr>
        <p:txBody>
          <a:bodyPr>
            <a:normAutofit fontScale="90000"/>
          </a:bodyPr>
          <a:lstStyle/>
          <a:p>
            <a:pPr algn="l"/>
            <a:r>
              <a:rPr lang="es-ES_tradnl" dirty="0" smtClean="0"/>
              <a:t>¿Qué piensan del fragmento de vida cotidiana en la página 110 (6.2)?  ¿Refleja algo de la vida cotidiana o no?  ¿Algún otro ejemplo?   . . . </a:t>
            </a:r>
            <a:r>
              <a:rPr lang="en-US" dirty="0" smtClean="0"/>
              <a:t>E</a:t>
            </a:r>
            <a:r>
              <a:rPr lang="es-ES_tradnl" dirty="0" smtClean="0"/>
              <a:t>l posible objetor en la página 113 (al final de 6.2).  La contestación al objetor: ¿por qué no es tan sencillo como parece?</a:t>
            </a:r>
            <a:endParaRPr lang="es-ES_tradnl" dirty="0"/>
          </a:p>
        </p:txBody>
      </p:sp>
    </p:spTree>
    <p:extLst>
      <p:ext uri="{BB962C8B-B14F-4D97-AF65-F5344CB8AC3E}">
        <p14:creationId xmlns:p14="http://schemas.microsoft.com/office/powerpoint/2010/main" val="1624229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Story">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Story">
      <a:majorFont>
        <a:latin typeface="Calisto MT"/>
        <a:ea typeface=""/>
        <a:cs typeface=""/>
        <a:font script="Jpan" typeface="ＭＳ Ｐ明朝"/>
      </a:majorFont>
      <a:minorFont>
        <a:latin typeface="Calisto MT"/>
        <a:ea typeface=""/>
        <a:cs typeface=""/>
        <a:font script="Jpan" typeface="ＭＳ Ｐ明朝"/>
      </a:minorFont>
    </a:fontScheme>
    <a:fmtScheme name="Story">
      <a:fillStyleLst>
        <a:solidFill>
          <a:schemeClr val="phClr"/>
        </a:solidFill>
        <a:blipFill rotWithShape="1">
          <a:blip xmlns:r="http://schemas.openxmlformats.org/officeDocument/2006/relationships" r:embed="rId1">
            <a:duotone>
              <a:schemeClr val="phClr">
                <a:shade val="10000"/>
                <a:satMod val="150000"/>
                <a:lumMod val="120000"/>
              </a:schemeClr>
              <a:schemeClr val="phClr">
                <a:satMod val="350000"/>
                <a:lumMod val="150000"/>
              </a:schemeClr>
            </a:duotone>
          </a:blip>
          <a:tile tx="0" ty="0" sx="20000" sy="20000" flip="none" algn="ctr"/>
        </a:blipFill>
        <a:gradFill rotWithShape="1">
          <a:gsLst>
            <a:gs pos="0">
              <a:schemeClr val="phClr">
                <a:shade val="20000"/>
                <a:satMod val="130000"/>
              </a:schemeClr>
            </a:gs>
            <a:gs pos="50000">
              <a:schemeClr val="phClr">
                <a:shade val="90000"/>
                <a:satMod val="130000"/>
              </a:schemeClr>
            </a:gs>
            <a:gs pos="100000">
              <a:schemeClr val="phClr">
                <a:shade val="100000"/>
                <a:satMod val="200000"/>
                <a:lumMod val="120000"/>
              </a:schemeClr>
            </a:gs>
          </a:gsLst>
          <a:lin ang="16200000" scaled="0"/>
        </a:gradFill>
      </a:fillStyleLst>
      <a:lnStyleLst>
        <a:ln w="6350" cap="flat" cmpd="sng" algn="ctr">
          <a:solidFill>
            <a:schemeClr val="phClr">
              <a:shade val="95000"/>
              <a:satMod val="105000"/>
            </a:schemeClr>
          </a:solidFill>
          <a:prstDash val="solid"/>
        </a:ln>
        <a:ln w="19050"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outerShdw blurRad="88900" dist="50800" dir="2100000" sx="104000" sy="104000" algn="br" rotWithShape="0">
              <a:srgbClr val="000000">
                <a:alpha val="55000"/>
              </a:srgbClr>
            </a:outerShdw>
          </a:effectLst>
        </a:effectStyle>
        <a:effectStyle>
          <a:effectLst>
            <a:outerShdw blurRad="127000" dist="63500" dir="5400000" sx="103000" sy="103000" rotWithShape="0">
              <a:srgbClr val="000000">
                <a:alpha val="75000"/>
              </a:srgbClr>
            </a:outerShdw>
          </a:effectLst>
          <a:scene3d>
            <a:camera prst="perspectiveFront" fov="3000000"/>
            <a:lightRig rig="balanced" dir="t">
              <a:rot lat="0" lon="0" rev="18000000"/>
            </a:lightRig>
          </a:scene3d>
          <a:sp3d prstMaterial="plastic">
            <a:bevelT w="254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2">
            <a:duotone>
              <a:schemeClr val="phClr">
                <a:shade val="10000"/>
                <a:satMod val="150000"/>
              </a:schemeClr>
              <a:schemeClr val="phClr">
                <a:tint val="60000"/>
                <a:satMod val="4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Story.thmx</Template>
  <TotalTime>523</TotalTime>
  <Words>1577</Words>
  <Application>Microsoft Macintosh PowerPoint</Application>
  <PresentationFormat>On-screen Show (4:3)</PresentationFormat>
  <Paragraphs>69</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Calisto MT</vt:lpstr>
      <vt:lpstr>Story</vt:lpstr>
      <vt:lpstr>“La sustitución de las cercanías por la lejanía”  Capítulo 6 del libro Tras otro progreso: Filosofía de la tecnología desde la periferia, del oscuro autor Héctor José Huyke </vt:lpstr>
      <vt:lpstr>PowerPoint Presentation</vt:lpstr>
      <vt:lpstr>Reacciones . . .</vt:lpstr>
      <vt:lpstr>Título: ¿Tras otro progreso? . . . el autor asocia el ‘otro progreso’ del título a fines o propósitos humanos como vitalidad, prosperidad y  diversidad, términos que en el Capítulo aparecen repetidas veces.</vt:lpstr>
      <vt:lpstr>Subtítulo: ¿Filosofía de la tecnología desde la periferia? . . . el autor usa las palabras centro y periferia en el sentido de cómo comúnmente los países, los pueblos y las naciones se ven a sí mismos con la métrica del desarrollo alcanzado o por alcanzar.  Es una reflexión filosófica en torno a superar la atadura ideológica en que su país ---como otros--- tiende a verse a sí mismo: país no tan desarrollado que presuntamente ha de desarrollarse, país de la periferia.      </vt:lpstr>
      <vt:lpstr>El desarrollo y su ausencia es un concepto ‘ideológico’ para este autor en el sentido que Antonio Gramsci da al término ideología: una forma distorsionada de ver el mundo (entre otras posibles formas de ver el mundo) que se refleja en todo tipo de instituciones y prácticas. </vt:lpstr>
      <vt:lpstr>Las tecnologías son definidas en el libro como todo tipo de artefacto, actividad o conocimiento que muestre un marcado esfuerzo en el logro de optimización.  (En desacuerdo con Borgmann.  La tecnología no es sólo tecnología moderna y tampoco sólo dispositivos (devices).  Los fines de la optimización pueden cambiar o son relativos a algún punto de vista.  No obstante, algunos puntos de vista o ‘culturas tecnológicas’ pueden ser mejores que otras según criterios a especificarse en este capítulo. </vt:lpstr>
      <vt:lpstr>reconoce dos patrones de optimización de la cultura tecnológica actual:</vt:lpstr>
      <vt:lpstr>¿Qué piensan del fragmento de vida cotidiana en la página 110 (6.2)?  ¿Refleja algo de la vida cotidiana o no?  ¿Algún otro ejemplo?   . . . El posible objetor en la página 113 (al final de 6.2).  La contestación al objetor: ¿por qué no es tan sencillo como parece?</vt:lpstr>
      <vt:lpstr>“Cada persona está dentro de su burbuja.” (111)  “. . . sustituimos casi sistemáticamente las cercanías por alguna lejanía.  Cada cual está en alguna lejanía particular y todos están alejados el uno del otro.” (111)  “Preguntemos qué están captando los niños sentados atrás en ese automóvil de estos tiempos acerca del mundo que les tocará a ellos continuar construyendo cuando sean adultos.  De hecho, si lo que han de continuar construyendo es exactamente el mismo país en que viven, ni siquiera lo están viendo o pensando, . . .” (112)</vt:lpstr>
      <vt:lpstr>El automóvil, según este autor, parece formar parte de algo más grande.  ¿Cómo le denomina?  ¿Cuáles son las propiedades de esto que es ‘más grande’?</vt:lpstr>
      <vt:lpstr>un acoplamiento tecnológico</vt:lpstr>
      <vt:lpstr>entonces viene la distinción, que no es una distinción entre el bien y el mal</vt:lpstr>
      <vt:lpstr>¿por qué estos ejemplos?</vt:lpstr>
      <vt:lpstr>Para el jueves . . .</vt:lpstr>
      <vt:lpstr>¿Por qué dedicarle tanta atención al ejemplo de comprar libros presencialmente? (6.6, páginas 117-119)</vt:lpstr>
      <vt:lpstr>PowerPoint Presentation</vt:lpstr>
      <vt:lpstr>Hablábamos de acoplamientos fortalecedores y acoplamientos debilitadores, lo que quizás debemos pensar comparativamente según un continuo.  La tienda local que procurara y estableciera vínculos es un acoplamiento comparativamente fortalecedor.</vt:lpstr>
      <vt:lpstr>acoplamientos comparativamente debilitadores       acoplamientos comparativamente  fortalecedores</vt:lpstr>
      <vt:lpstr>Las tecnologías arraigantes, en general:</vt:lpstr>
      <vt:lpstr>PowerPoint Presentation</vt:lpstr>
      <vt:lpstr>El principio de las cercanías</vt:lpstr>
    </vt:vector>
  </TitlesOfParts>
  <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sustitución de las cercanías por la lejanía”, Capítulo 6 del libro Tras otro progreso: Filosofía de la tecnología desde la periferia, del oscuro autor Héctor José Huyke </dc:title>
  <dc:creator>Héctor José Huyke</dc:creator>
  <cp:lastModifiedBy>Héctor José Huyke</cp:lastModifiedBy>
  <cp:revision>38</cp:revision>
  <dcterms:created xsi:type="dcterms:W3CDTF">2013-11-19T13:12:23Z</dcterms:created>
  <dcterms:modified xsi:type="dcterms:W3CDTF">2016-11-03T11:24:11Z</dcterms:modified>
</cp:coreProperties>
</file>