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91" r:id="rId2"/>
    <p:sldId id="308" r:id="rId3"/>
    <p:sldId id="294" r:id="rId4"/>
    <p:sldId id="311" r:id="rId5"/>
    <p:sldId id="309" r:id="rId6"/>
    <p:sldId id="295" r:id="rId7"/>
    <p:sldId id="313" r:id="rId8"/>
    <p:sldId id="312" r:id="rId9"/>
    <p:sldId id="314" r:id="rId10"/>
    <p:sldId id="361" r:id="rId11"/>
    <p:sldId id="300" r:id="rId12"/>
    <p:sldId id="315" r:id="rId13"/>
    <p:sldId id="301" r:id="rId14"/>
    <p:sldId id="318" r:id="rId15"/>
    <p:sldId id="368" r:id="rId16"/>
    <p:sldId id="303" r:id="rId17"/>
    <p:sldId id="371" r:id="rId18"/>
    <p:sldId id="369" r:id="rId19"/>
    <p:sldId id="372" r:id="rId20"/>
    <p:sldId id="374" r:id="rId21"/>
    <p:sldId id="362" r:id="rId22"/>
    <p:sldId id="360" r:id="rId23"/>
    <p:sldId id="363" r:id="rId24"/>
    <p:sldId id="364" r:id="rId25"/>
    <p:sldId id="365" r:id="rId26"/>
    <p:sldId id="400" r:id="rId27"/>
    <p:sldId id="322" r:id="rId28"/>
    <p:sldId id="375" r:id="rId29"/>
    <p:sldId id="323" r:id="rId30"/>
    <p:sldId id="324" r:id="rId31"/>
    <p:sldId id="406" r:id="rId32"/>
    <p:sldId id="325" r:id="rId33"/>
    <p:sldId id="376" r:id="rId34"/>
    <p:sldId id="403" r:id="rId35"/>
    <p:sldId id="377" r:id="rId36"/>
    <p:sldId id="379" r:id="rId37"/>
    <p:sldId id="328" r:id="rId38"/>
    <p:sldId id="380" r:id="rId39"/>
    <p:sldId id="381" r:id="rId40"/>
    <p:sldId id="331" r:id="rId41"/>
    <p:sldId id="405" r:id="rId42"/>
    <p:sldId id="404" r:id="rId43"/>
    <p:sldId id="411" r:id="rId44"/>
    <p:sldId id="412" r:id="rId45"/>
    <p:sldId id="334" r:id="rId46"/>
    <p:sldId id="335" r:id="rId47"/>
    <p:sldId id="336" r:id="rId48"/>
    <p:sldId id="384" r:id="rId49"/>
    <p:sldId id="383" r:id="rId50"/>
    <p:sldId id="337" r:id="rId51"/>
    <p:sldId id="382" r:id="rId52"/>
  </p:sldIdLst>
  <p:sldSz cx="9144000" cy="6858000" type="screen4x3"/>
  <p:notesSz cx="7010400" cy="9296400"/>
  <p:embeddedFontLs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Constantia" pitchFamily="18" charset="0"/>
      <p:regular r:id="rId59"/>
      <p:bold r:id="rId60"/>
      <p:italic r:id="rId61"/>
      <p:boldItalic r:id="rId62"/>
    </p:embeddedFont>
    <p:embeddedFont>
      <p:font typeface="Wingdings 2" pitchFamily="18" charset="2"/>
      <p:regular r:id="rId63"/>
    </p:embeddedFont>
    <p:embeddedFont>
      <p:font typeface="Cambria Math" pitchFamily="18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0" autoAdjust="0"/>
    <p:restoredTop sz="94632" autoAdjust="0"/>
  </p:normalViewPr>
  <p:slideViewPr>
    <p:cSldViewPr>
      <p:cViewPr varScale="1">
        <p:scale>
          <a:sx n="73" d="100"/>
          <a:sy n="73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84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22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1630-FCC7-4698-B2F1-7FD3B17BF28D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4944-1E55-443E-8CBA-4F7E2C7CE4BF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E80A-2CE2-4E89-A913-D2E52AD2F855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81DD-4783-4114-A2FB-F86A2D115E70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D3A6-F7EF-44DE-92A2-9799C198DC3E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BE4-12A5-4354-A028-09D2290D9D7D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0821-E5D6-451E-A7C9-744AA946129E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8C27-40FC-4073-BB1B-A8EEB8C9A6C9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3CF4-EF3C-4F8D-800E-7B77A3D03A3C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FE93-C2A0-494A-99A4-4232065B6BBB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D5D-B943-4A91-9D54-95D7D78DE188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81B9BE-3BE6-443B-A94F-696C2C1EBD84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6.xml"/><Relationship Id="rId10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" Type="http://schemas.openxmlformats.org/officeDocument/2006/relationships/tags" Target="../tags/tag12.xml"/><Relationship Id="rId16" Type="http://schemas.openxmlformats.org/officeDocument/2006/relationships/image" Target="../media/image2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21.png"/><Relationship Id="rId10" Type="http://schemas.openxmlformats.org/officeDocument/2006/relationships/tags" Target="../tags/tag20.xml"/><Relationship Id="rId19" Type="http://schemas.openxmlformats.org/officeDocument/2006/relationships/image" Target="../media/image24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5.xml"/><Relationship Id="rId7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7.xml"/><Relationship Id="rId10" Type="http://schemas.openxmlformats.org/officeDocument/2006/relationships/image" Target="../media/image30.png"/><Relationship Id="rId4" Type="http://schemas.openxmlformats.org/officeDocument/2006/relationships/tags" Target="../tags/tag26.xml"/><Relationship Id="rId9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0.png"/><Relationship Id="rId5" Type="http://schemas.openxmlformats.org/officeDocument/2006/relationships/tags" Target="../tags/tag36.xml"/><Relationship Id="rId10" Type="http://schemas.openxmlformats.org/officeDocument/2006/relationships/image" Target="../media/image39.png"/><Relationship Id="rId4" Type="http://schemas.openxmlformats.org/officeDocument/2006/relationships/tags" Target="../tags/tag35.xml"/><Relationship Id="rId9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0.xml"/><Relationship Id="rId7" Type="http://schemas.openxmlformats.org/officeDocument/2006/relationships/image" Target="../media/image3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4.xml"/><Relationship Id="rId7" Type="http://schemas.openxmlformats.org/officeDocument/2006/relationships/image" Target="../media/image4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10" Type="http://schemas.openxmlformats.org/officeDocument/2006/relationships/image" Target="../media/image44.png"/><Relationship Id="rId4" Type="http://schemas.openxmlformats.org/officeDocument/2006/relationships/tags" Target="../tags/tag45.xml"/><Relationship Id="rId9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49.xml"/><Relationship Id="rId7" Type="http://schemas.openxmlformats.org/officeDocument/2006/relationships/image" Target="../media/image2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Example Algorithm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classes of problems will be studied in this section.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Searching Problems</a:t>
            </a:r>
            <a:r>
              <a:rPr lang="en-US" dirty="0" smtClean="0"/>
              <a:t>: finding the position of a particular element in a  list.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Sorting problems</a:t>
            </a:r>
            <a:r>
              <a:rPr lang="en-US" dirty="0" smtClean="0"/>
              <a:t>: putting the elements of a list into increasing order.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Optimization Problems</a:t>
            </a:r>
            <a:r>
              <a:rPr lang="en-US" dirty="0" smtClean="0"/>
              <a:t>: determining the optimal value (maximum or minimum) of a particular quantity over all possible inputs.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Definition</a:t>
            </a:r>
            <a:r>
              <a:rPr lang="en-US" dirty="0" smtClean="0"/>
              <a:t>: The general </a:t>
            </a:r>
            <a:r>
              <a:rPr lang="en-US" i="1" dirty="0" smtClean="0"/>
              <a:t>searching problem </a:t>
            </a:r>
            <a:r>
              <a:rPr lang="en-US" dirty="0" smtClean="0"/>
              <a:t>is to locate an element </a:t>
            </a:r>
            <a:r>
              <a:rPr lang="en-US" i="1" dirty="0" smtClean="0"/>
              <a:t>x </a:t>
            </a:r>
            <a:r>
              <a:rPr lang="en-US" dirty="0" smtClean="0"/>
              <a:t>in the list of distinct elements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,a</a:t>
            </a:r>
            <a:r>
              <a:rPr lang="en-US" baseline="-25000" dirty="0" smtClean="0"/>
              <a:t>2</a:t>
            </a:r>
            <a:r>
              <a:rPr lang="en-US" i="1" dirty="0" smtClean="0"/>
              <a:t>,...,a</a:t>
            </a:r>
            <a:r>
              <a:rPr lang="en-US" i="1" baseline="-25000" dirty="0" smtClean="0"/>
              <a:t>n</a:t>
            </a:r>
            <a:r>
              <a:rPr lang="en-US" dirty="0" smtClean="0"/>
              <a:t>, or determine that it is not in the list.</a:t>
            </a:r>
          </a:p>
          <a:p>
            <a:pPr lvl="1"/>
            <a:r>
              <a:rPr lang="en-US" dirty="0" smtClean="0"/>
              <a:t>The solution to a searching problem is the location of the term in the list that equals </a:t>
            </a:r>
            <a:r>
              <a:rPr lang="en-US" i="1" dirty="0" smtClean="0"/>
              <a:t>x </a:t>
            </a:r>
            <a:r>
              <a:rPr lang="en-US" dirty="0" smtClean="0"/>
              <a:t>(that is,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the solution if  </a:t>
            </a:r>
            <a:r>
              <a:rPr lang="en-US" i="1" dirty="0" smtClean="0"/>
              <a:t>x =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)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 </a:t>
            </a:r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not in the list.</a:t>
            </a:r>
          </a:p>
          <a:p>
            <a:pPr lvl="1"/>
            <a:r>
              <a:rPr lang="en-US" dirty="0" smtClean="0"/>
              <a:t>For example, a library might want to check to see if a patron is on a list of those with overdue books before allowing him/her to checkout another book.</a:t>
            </a:r>
          </a:p>
          <a:p>
            <a:pPr lvl="1"/>
            <a:r>
              <a:rPr lang="en-US" dirty="0" smtClean="0"/>
              <a:t>We will study two different searching algorithms</a:t>
            </a:r>
            <a:r>
              <a:rPr lang="en-US" dirty="0" smtClean="0">
                <a:solidFill>
                  <a:srgbClr val="FF0000"/>
                </a:solidFill>
              </a:rPr>
              <a:t>; linear search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binary search.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Linear Search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linear search algorithm locates an item in a list by examining elements in the sequence one at a time, starting at the beginning.</a:t>
            </a:r>
          </a:p>
          <a:p>
            <a:pPr lvl="1"/>
            <a:r>
              <a:rPr lang="en-US" sz="1800" dirty="0" smtClean="0"/>
              <a:t>First compare </a:t>
            </a:r>
            <a:r>
              <a:rPr lang="en-US" sz="1800" i="1" dirty="0" smtClean="0"/>
              <a:t>x</a:t>
            </a:r>
            <a:r>
              <a:rPr lang="en-US" sz="1800" dirty="0" smtClean="0"/>
              <a:t> with </a:t>
            </a:r>
            <a:r>
              <a:rPr lang="en-US" sz="1800" i="1" dirty="0" smtClean="0"/>
              <a:t>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. If they are equal, return the position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If not, try </a:t>
            </a:r>
            <a:r>
              <a:rPr lang="en-US" sz="1800" i="1" dirty="0" smtClean="0"/>
              <a:t>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 If </a:t>
            </a:r>
            <a:r>
              <a:rPr lang="en-US" sz="1800" i="1" dirty="0" smtClean="0"/>
              <a:t>x = 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return the position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Keep going, and if no match is found when the entire list is scanned,   return 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1800" dirty="0" smtClean="0"/>
              <a:t>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810000"/>
            <a:ext cx="4267200" cy="2743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:integer,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distinct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lang="en-US" sz="2600" dirty="0" smtClean="0"/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of the term that equals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is 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found}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5409854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Assignment: Draw a flowchart for this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Binary 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the input is a  list of items  in increasing order.</a:t>
            </a:r>
          </a:p>
          <a:p>
            <a:r>
              <a:rPr lang="en-US" dirty="0" smtClean="0"/>
              <a:t>The algorithm begins by comparing the element to be found with the middle element. </a:t>
            </a:r>
          </a:p>
          <a:p>
            <a:pPr lvl="1"/>
            <a:r>
              <a:rPr lang="en-US" dirty="0" smtClean="0"/>
              <a:t>If the middle element is lower, the search proceeds with the upper half of the list.</a:t>
            </a:r>
          </a:p>
          <a:p>
            <a:pPr lvl="1"/>
            <a:r>
              <a:rPr lang="en-US" dirty="0" smtClean="0"/>
              <a:t>If it is not lower, the search proceeds with the lower half of the list (through the middle position).</a:t>
            </a:r>
          </a:p>
          <a:p>
            <a:r>
              <a:rPr lang="en-US" dirty="0" smtClean="0"/>
              <a:t>Repeat this process until we have a list of size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the element we are looking for is equal to the element in the list, the position is returned.</a:t>
            </a:r>
          </a:p>
          <a:p>
            <a:pPr lvl="1"/>
            <a:r>
              <a:rPr lang="en-US" dirty="0" smtClean="0"/>
              <a:t>Otherwise,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is returned to indicate that the element was not found. </a:t>
            </a:r>
          </a:p>
          <a:p>
            <a:r>
              <a:rPr lang="en-US" dirty="0" smtClean="0"/>
              <a:t>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 smtClean="0"/>
              <a:t>, we show that the binary search algorithm is much more efficient than linear search.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description of the binary search algorithm in </a:t>
            </a:r>
            <a:r>
              <a:rPr lang="en-US" dirty="0" err="1" smtClean="0"/>
              <a:t>pseudocode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836397"/>
            <a:ext cx="6934200" cy="28024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increasing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left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right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⌊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)/2</a:t>
            </a:r>
            <a:r>
              <a:rPr lang="en-US" sz="2600" dirty="0" smtClean="0">
                <a:latin typeface="Cambria Math"/>
                <a:ea typeface="Cambria Math"/>
              </a:rPr>
              <a:t>⌋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{location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term </a:t>
            </a:r>
            <a:r>
              <a:rPr lang="en-US" sz="2600" i="1" dirty="0" err="1" smtClean="0"/>
              <a:t>a</a:t>
            </a:r>
            <a:r>
              <a:rPr lang="en-US" sz="2600" i="1" baseline="-25000" dirty="0" err="1" smtClean="0"/>
              <a:t>i</a:t>
            </a:r>
            <a:r>
              <a:rPr lang="en-US" sz="2600" dirty="0" smtClean="0"/>
              <a:t>  equal to </a:t>
            </a:r>
            <a:r>
              <a:rPr lang="en-US" sz="2600" i="1" dirty="0" smtClean="0"/>
              <a:t>x</a:t>
            </a:r>
            <a:r>
              <a:rPr lang="en-US" sz="2600" dirty="0" smtClean="0"/>
              <a:t>,  or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 smtClean="0"/>
              <a:t> if </a:t>
            </a:r>
            <a:r>
              <a:rPr lang="en-US" sz="2600" i="1" dirty="0" smtClean="0"/>
              <a:t>x</a:t>
            </a:r>
            <a:r>
              <a:rPr lang="en-US" sz="2600" dirty="0" smtClean="0"/>
              <a:t> is not found}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58790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Assignment: Draw a flowchart for this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The steps taken by a binary search for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</a:t>
            </a:r>
            <a:r>
              <a:rPr lang="en-US" dirty="0" smtClean="0"/>
              <a:t> in the list: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1  2  3  5  6  7  8  10  12  13  15  16  18  19  20  22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The list has 16 elements, so the midpoint is 8. The value in the 8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is 10.  Since 19 &gt; 10,  further search is restricted to  positions 9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through 16.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12  13  15  16  18  19  20  22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midpoint of the list (positions 9 through 16)  is now  the 12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with a value of  16.    Since 19 &gt; 16,  further search is restricted to the 13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and above.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12  13  15  16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18  19  20  22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midpoint  of the current list is now the 14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with a value of 19.  Since        19 ≯ 19,  further search is restricted to the portion from  the 13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through the 14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positions 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12  13  15  16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18  19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20  22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midpoint of the current list  is now the 13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with a value of 18.               Since 19&gt; 18, search is restricted to the  portion from the 18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position through the 18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12  13  15  16  18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19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20  22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Now the list has a single element and the loop ends. Since 19=19, the location 16 is returned.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</a:t>
            </a:r>
            <a:r>
              <a:rPr lang="en-US" i="1" dirty="0" smtClean="0"/>
              <a:t>sort</a:t>
            </a:r>
            <a:r>
              <a:rPr lang="en-US" dirty="0" smtClean="0"/>
              <a:t> the elements of a list is to put them in </a:t>
            </a:r>
            <a:r>
              <a:rPr lang="en-US" dirty="0" smtClean="0">
                <a:solidFill>
                  <a:srgbClr val="FF0000"/>
                </a:solidFill>
              </a:rPr>
              <a:t>increasing</a:t>
            </a:r>
            <a:r>
              <a:rPr lang="en-US" dirty="0" smtClean="0"/>
              <a:t> </a:t>
            </a:r>
            <a:r>
              <a:rPr lang="en-US" u="sng" dirty="0" smtClean="0"/>
              <a:t>order</a:t>
            </a:r>
            <a:r>
              <a:rPr lang="en-US" dirty="0" smtClean="0"/>
              <a:t> (numerical order, alphabetic, and so on).</a:t>
            </a:r>
          </a:p>
          <a:p>
            <a:r>
              <a:rPr lang="en-US" dirty="0" smtClean="0"/>
              <a:t>Sorting is an important problem because:</a:t>
            </a:r>
          </a:p>
          <a:p>
            <a:pPr lvl="1"/>
            <a:r>
              <a:rPr lang="en-US" dirty="0" smtClean="0"/>
              <a:t>A nontrivial percentage of all computing resources are devoted to </a:t>
            </a:r>
            <a:r>
              <a:rPr lang="en-US" dirty="0" smtClean="0">
                <a:solidFill>
                  <a:srgbClr val="FF0000"/>
                </a:solidFill>
              </a:rPr>
              <a:t>sorting different kinds of lists</a:t>
            </a:r>
            <a:r>
              <a:rPr lang="en-US" dirty="0" smtClean="0"/>
              <a:t>, especially applications involving large databases of information that need to be presented in a particular order (e.g., by customer, part number etc.).</a:t>
            </a:r>
          </a:p>
          <a:p>
            <a:pPr lvl="1"/>
            <a:r>
              <a:rPr lang="en-US" dirty="0" smtClean="0"/>
              <a:t>An amazing </a:t>
            </a:r>
            <a:r>
              <a:rPr lang="en-US" dirty="0" smtClean="0">
                <a:solidFill>
                  <a:srgbClr val="FF0000"/>
                </a:solidFill>
              </a:rPr>
              <a:t>number of fundamentally different algorithms </a:t>
            </a:r>
            <a:r>
              <a:rPr lang="en-US" dirty="0" smtClean="0"/>
              <a:t>have been invented for sorting. Their relative advantages and disadvantages have been studied extensively.</a:t>
            </a:r>
          </a:p>
          <a:p>
            <a:pPr lvl="1"/>
            <a:r>
              <a:rPr lang="en-US" dirty="0" smtClean="0"/>
              <a:t>Sorting algorithms are useful to illustrate the basic notions of computer science.</a:t>
            </a:r>
          </a:p>
          <a:p>
            <a:r>
              <a:rPr lang="en-US" dirty="0" smtClean="0"/>
              <a:t>A variety of sorting algorithms are studied in this book; binary, insertion, bubble, selection, merge, quick, and tournament.</a:t>
            </a:r>
          </a:p>
          <a:p>
            <a:r>
              <a:rPr lang="en-US" dirty="0" smtClean="0"/>
              <a:t>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 smtClean="0"/>
              <a:t>, we’ll study the amount of time required to sort a list using the sorting algorithms covered in this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Bubble sort </a:t>
            </a:r>
            <a:r>
              <a:rPr lang="en-US" dirty="0" smtClean="0"/>
              <a:t>makes multiple passes through a list. Every pair of elements that are found to be out of order are interchanged.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276600"/>
            <a:ext cx="6477000" cy="2438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bubblesort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real numbers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with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>≥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i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2600" i="1" dirty="0" smtClean="0">
                <a:latin typeface="Cambria Math"/>
                <a:ea typeface="Cambria Math"/>
              </a:rPr>
              <a:t> −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interchange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in increasing order}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58674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Assignment: Draw a flowchart for this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 Show the steps of bubble sort with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3  2  4  1  5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At the first pass the largest element has been put into the correct position</a:t>
            </a:r>
          </a:p>
          <a:p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At the end of the second pass, the 2</a:t>
            </a:r>
            <a:r>
              <a:rPr lang="en-US" sz="1900" baseline="30000" dirty="0" smtClean="0">
                <a:latin typeface="Cambria Math" pitchFamily="18" charset="0"/>
                <a:ea typeface="Cambria Math" pitchFamily="18" charset="0"/>
              </a:rPr>
              <a:t>nd</a:t>
            </a:r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 largest element has been put into the correct position.</a:t>
            </a:r>
          </a:p>
          <a:p>
            <a:r>
              <a:rPr lang="en-US" sz="1900" dirty="0" smtClean="0">
                <a:latin typeface="Cambria Math" pitchFamily="18" charset="0"/>
                <a:ea typeface="Cambria Math" pitchFamily="18" charset="0"/>
              </a:rPr>
              <a:t>In each subsequent pass, an additional element is put in the correct position.</a:t>
            </a:r>
          </a:p>
          <a:p>
            <a:endParaRPr lang="en-US" dirty="0"/>
          </a:p>
        </p:txBody>
      </p:sp>
      <p:pic>
        <p:nvPicPr>
          <p:cNvPr id="7" name="Content Placeholder 3" descr="0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14600"/>
            <a:ext cx="6251024" cy="26311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Insertion sort </a:t>
            </a:r>
            <a:r>
              <a:rPr lang="en-US" sz="2000" dirty="0" smtClean="0"/>
              <a:t>begins with the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element. It compares the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element with the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puts it before the first if it is not larger.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590800"/>
            <a:ext cx="4038600" cy="381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b="1" dirty="0" smtClean="0"/>
              <a:t>procedure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insertion</a:t>
            </a:r>
            <a:r>
              <a:rPr kumimoji="0" lang="en-US" sz="8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i="1" dirty="0" smtClean="0"/>
              <a:t>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dirty="0" smtClean="0"/>
              <a:t>    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numbers with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/>
              <a:t>≥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for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8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80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−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dirty="0" smtClean="0"/>
              <a:t>{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/>
              <a:t>is in increasing order}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Next the 3</a:t>
            </a:r>
            <a:r>
              <a:rPr lang="en-US" baseline="30000" dirty="0" smtClean="0"/>
              <a:t>rd</a:t>
            </a:r>
            <a:r>
              <a:rPr lang="en-US" dirty="0" smtClean="0"/>
              <a:t> element is put into the correct position among the first 3 elements.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In each subsequent pass, the </a:t>
            </a:r>
            <a:r>
              <a:rPr lang="en-US" i="1" dirty="0" smtClean="0"/>
              <a:t>n</a:t>
            </a:r>
            <a:r>
              <a:rPr lang="en-US" dirty="0" smtClean="0"/>
              <a:t>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element is put into its correct position among the first </a:t>
            </a:r>
            <a:r>
              <a:rPr lang="en-US" i="1" dirty="0" smtClean="0"/>
              <a:t>n</a:t>
            </a:r>
            <a:r>
              <a:rPr lang="en-US" dirty="0" smtClean="0"/>
              <a:t>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elements.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Linear search is used to find the correct position.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6020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Assignment: Draw a flowchart for this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Algorithm and Growth of Function (This slide)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	Algorithms</a:t>
            </a:r>
            <a:r>
              <a:rPr lang="en-US" dirty="0" smtClean="0">
                <a:solidFill>
                  <a:srgbClr val="FF0000"/>
                </a:solidFill>
              </a:rPr>
              <a:t> - Sec 3.1 – Lecture 13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Example Algorithms 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Algorithmic Paradigms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Growth of Functions – Sec 3.2 - Lecture 14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Big-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and other Notation</a:t>
            </a:r>
          </a:p>
          <a:p>
            <a:endParaRPr lang="en-US" dirty="0" smtClean="0"/>
          </a:p>
          <a:p>
            <a:r>
              <a:rPr lang="en-US" dirty="0" smtClean="0"/>
              <a:t>Complexity of Algorithms - Sec 3.3 – Lecture 15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Example</a:t>
            </a:r>
            <a:r>
              <a:rPr lang="en-US" dirty="0" smtClean="0"/>
              <a:t>: Show all the steps of  insertion sort with the input: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3  2  4  1  5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4  1  5   (</a:t>
            </a:r>
            <a:r>
              <a:rPr lang="en-US" i="1" dirty="0" smtClean="0">
                <a:ea typeface="Cambria Math" pitchFamily="18" charset="0"/>
              </a:rPr>
              <a:t>first two positions are interchanged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1  5  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third</a:t>
            </a:r>
            <a:r>
              <a:rPr lang="en-US" i="1" dirty="0" smtClean="0">
                <a:ea typeface="Cambria Math" pitchFamily="18" charset="0"/>
              </a:rPr>
              <a:t> element remains in its position</a:t>
            </a:r>
            <a:r>
              <a:rPr lang="en-US" dirty="0" smtClean="0">
                <a:ea typeface="Cambria Math" pitchFamily="18" charset="0"/>
              </a:rPr>
              <a:t>)</a:t>
            </a:r>
            <a:r>
              <a:rPr lang="en-US" i="1" dirty="0" smtClean="0"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5    (</a:t>
            </a:r>
            <a:r>
              <a:rPr lang="en-US" i="1" dirty="0" smtClean="0">
                <a:ea typeface="Cambria Math" pitchFamily="18" charset="0"/>
              </a:rPr>
              <a:t>fourth is placed at beginning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1 2  3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5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fifth </a:t>
            </a:r>
            <a:r>
              <a:rPr lang="en-US" i="1" dirty="0" smtClean="0">
                <a:ea typeface="Cambria Math" pitchFamily="18" charset="0"/>
              </a:rPr>
              <a:t> element remains in its position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Optimization problems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minimize or maximize some parameter over all possible inputs.</a:t>
            </a:r>
          </a:p>
          <a:p>
            <a:r>
              <a:rPr lang="en-US" dirty="0" smtClean="0"/>
              <a:t>Among the many optimization problems we will study are:</a:t>
            </a:r>
          </a:p>
          <a:p>
            <a:pPr lvl="1"/>
            <a:r>
              <a:rPr lang="en-US" dirty="0" smtClean="0"/>
              <a:t>Finding a route between two cities with the smallest total mileage.</a:t>
            </a:r>
          </a:p>
          <a:p>
            <a:pPr lvl="1"/>
            <a:r>
              <a:rPr lang="en-US" dirty="0" smtClean="0"/>
              <a:t>Determining how to encode messages using the fewest possible bits.</a:t>
            </a:r>
          </a:p>
          <a:p>
            <a:pPr lvl="1"/>
            <a:r>
              <a:rPr lang="en-US" dirty="0" smtClean="0"/>
              <a:t>Finding the fiber links between network nodes using the least amount of fiber.</a:t>
            </a:r>
          </a:p>
          <a:p>
            <a:r>
              <a:rPr lang="en-US" dirty="0" smtClean="0"/>
              <a:t>Optimization problems can often be solved using a </a:t>
            </a:r>
            <a:r>
              <a:rPr lang="en-US" i="1" dirty="0" smtClean="0">
                <a:solidFill>
                  <a:srgbClr val="FF0000"/>
                </a:solidFill>
              </a:rPr>
              <a:t>greedy algorithm</a:t>
            </a:r>
            <a:r>
              <a:rPr lang="en-US" dirty="0" smtClean="0"/>
              <a:t>, which makes </a:t>
            </a:r>
            <a:r>
              <a:rPr lang="en-US" dirty="0" smtClean="0">
                <a:solidFill>
                  <a:srgbClr val="FF0000"/>
                </a:solidFill>
              </a:rPr>
              <a:t>the “best” choice at each step</a:t>
            </a:r>
            <a:r>
              <a:rPr lang="en-US" dirty="0" smtClean="0"/>
              <a:t>. Making the “best choice” at each step does not necessarily produce an optimal solution to the overall problem, but in many instances, it does. </a:t>
            </a:r>
          </a:p>
          <a:p>
            <a:r>
              <a:rPr lang="en-US" dirty="0" smtClean="0"/>
              <a:t>After specifying what the “best choice” at each step is, we try to </a:t>
            </a:r>
            <a:r>
              <a:rPr lang="en-US" dirty="0" smtClean="0">
                <a:solidFill>
                  <a:srgbClr val="FF0000"/>
                </a:solidFill>
              </a:rPr>
              <a:t>prove that this approach always produces an optimal solution</a:t>
            </a:r>
            <a:r>
              <a:rPr lang="en-US" dirty="0" smtClean="0"/>
              <a:t>, or find a counterexample to show that it does not.</a:t>
            </a:r>
          </a:p>
          <a:p>
            <a:r>
              <a:rPr lang="en-US" dirty="0" smtClean="0"/>
              <a:t>The greedy approach to solving problems is an example of an algorithmic paradigm, which is a general approach for designing an algorithm. We return to algorithmic paradigms 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3.3.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2" descr="C:\Documents and Settings\Richard Scherl\Local Settings\Temporary Internet Files\Content.IE5\LDENBJPR\MC9004419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4584" y="533400"/>
            <a:ext cx="1891441" cy="1371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Greedy Algorithms: Making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 Design a greedy algorithm for making change (in  U.S. money) of </a:t>
            </a:r>
            <a:r>
              <a:rPr lang="en-US" i="1" dirty="0" smtClean="0"/>
              <a:t>n</a:t>
            </a:r>
            <a:r>
              <a:rPr lang="en-US" dirty="0" smtClean="0"/>
              <a:t> cents with the following coins: quarters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 cents), dimes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cents), nickels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cents), and pennies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cent) , using the least total number of coins.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Idea</a:t>
            </a:r>
            <a:r>
              <a:rPr lang="en-US" dirty="0" smtClean="0"/>
              <a:t>: At each step choose the coin with the largest possible value that does not exceed the amount of change left.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67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cents, first choose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 quarter leaving      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67−25 </a:t>
            </a:r>
            <a:r>
              <a:rPr lang="en-US" dirty="0" smtClean="0">
                <a:latin typeface="Cambria Math"/>
                <a:ea typeface="Cambria Math"/>
              </a:rPr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42</a:t>
            </a:r>
            <a:r>
              <a:rPr lang="en-US" dirty="0" smtClean="0">
                <a:latin typeface="Cambria Math"/>
                <a:ea typeface="Cambria Math"/>
              </a:rPr>
              <a:t> cents. Then choose another quarter leaving     42 −25 = 17 cents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Then choose 1 dime, leaving 17 − 10 = 7 cents.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Choose 1 nickel, leaving 7 – 5 – 2 cents.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Choose a penny, leaving one cent. Choose another penny leaving 0 cents.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6" name="Picture 4" descr="C:\Documents and Settings\Richard Scherl\Local Settings\Temporary Internet Files\Content.IE5\00IWHKE8\MC9001837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16334"/>
            <a:ext cx="1143000" cy="117906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314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Assignment: Draw a flowchart for this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Greedy Change-Making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Greedy change-making algorithm for </a:t>
            </a:r>
            <a:r>
              <a:rPr lang="en-US" i="1" dirty="0" smtClean="0"/>
              <a:t>n</a:t>
            </a:r>
            <a:r>
              <a:rPr lang="en-US" dirty="0" smtClean="0"/>
              <a:t> cents. The algorithm works with any coin denominations 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, c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 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the example of U.S. currency, we may have quarters, dimes, nickels and pennies,  with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25,</a:t>
            </a:r>
            <a:r>
              <a:rPr lang="en-US" i="1" dirty="0" smtClean="0"/>
              <a:t> c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 </a:t>
            </a:r>
            <a:r>
              <a:rPr lang="en-US" i="1" dirty="0" smtClean="0"/>
              <a:t>c</a:t>
            </a:r>
            <a:r>
              <a:rPr lang="en-US" baseline="-25000" dirty="0" smtClean="0"/>
              <a:t>3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5, and </a:t>
            </a:r>
            <a:r>
              <a:rPr lang="en-US" i="1" dirty="0" smtClean="0"/>
              <a:t>c</a:t>
            </a:r>
            <a:r>
              <a:rPr lang="en-US" baseline="-25000" dirty="0" smtClean="0"/>
              <a:t>4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2819400"/>
            <a:ext cx="6781800" cy="228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procedure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200" i="1" dirty="0" smtClean="0"/>
              <a:t>change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7200" i="1" dirty="0" smtClean="0"/>
              <a:t>c</a:t>
            </a:r>
            <a:r>
              <a:rPr kumimoji="0" lang="en-US" sz="7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7200" i="1" dirty="0" smtClean="0"/>
              <a:t>c</a:t>
            </a:r>
            <a:r>
              <a:rPr kumimoji="0" lang="en-US" sz="7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 </a:t>
            </a:r>
            <a:r>
              <a:rPr lang="en-US" sz="7200" i="1" dirty="0" err="1" smtClean="0"/>
              <a:t>c</a:t>
            </a:r>
            <a:r>
              <a:rPr lang="en-US" sz="7200" i="1" baseline="-25000" dirty="0" err="1" smtClean="0"/>
              <a:t>r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values</a:t>
            </a:r>
            <a:r>
              <a:rPr kumimoji="0" lang="en-US" sz="7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coins, where </a:t>
            </a:r>
            <a:r>
              <a:rPr lang="en-US" sz="7200" i="1" dirty="0" smtClean="0"/>
              <a:t>c</a:t>
            </a:r>
            <a:r>
              <a:rPr lang="en-US" sz="7200" baseline="-25000" dirty="0" smtClean="0"/>
              <a:t>1</a:t>
            </a:r>
            <a:r>
              <a:rPr lang="en-US" sz="7200" dirty="0" smtClean="0"/>
              <a:t>&gt; </a:t>
            </a:r>
            <a:r>
              <a:rPr lang="en-US" sz="7200" i="1" dirty="0" smtClean="0"/>
              <a:t>c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&gt; … &gt; </a:t>
            </a:r>
            <a:r>
              <a:rPr lang="en-US" sz="7200" i="1" dirty="0" err="1" smtClean="0"/>
              <a:t>c</a:t>
            </a:r>
            <a:r>
              <a:rPr lang="en-US" sz="7200" i="1" baseline="-25000" dirty="0" err="1" smtClean="0"/>
              <a:t>r</a:t>
            </a:r>
            <a:r>
              <a:rPr lang="en-US" sz="7200" i="1" baseline="-25000" dirty="0" smtClean="0"/>
              <a:t> </a:t>
            </a:r>
            <a:r>
              <a:rPr lang="en-US" sz="7200" i="1" dirty="0" smtClean="0"/>
              <a:t>;       n</a:t>
            </a:r>
            <a:r>
              <a:rPr lang="en-US" sz="7200" dirty="0" smtClean="0"/>
              <a:t>:</a:t>
            </a:r>
            <a:r>
              <a:rPr lang="en-US" sz="7200" i="1" dirty="0" smtClean="0"/>
              <a:t> </a:t>
            </a:r>
            <a:r>
              <a:rPr lang="en-US" sz="7200" dirty="0" smtClean="0"/>
              <a:t>a positive integer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b="1" dirty="0" smtClean="0"/>
              <a:t>for </a:t>
            </a:r>
            <a:r>
              <a:rPr lang="en-US" sz="7200" dirty="0" smtClean="0"/>
              <a:t> </a:t>
            </a:r>
            <a:r>
              <a:rPr kumimoji="0" lang="en-US" sz="7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 to </a:t>
            </a:r>
            <a:r>
              <a:rPr kumimoji="0" lang="en-US" sz="7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i="1" dirty="0" smtClean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sz="7200" i="1" dirty="0" err="1" smtClean="0"/>
              <a:t>d</a:t>
            </a:r>
            <a:r>
              <a:rPr lang="en-US" sz="7200" i="1" baseline="-25000" dirty="0" err="1" smtClean="0"/>
              <a:t>i</a:t>
            </a:r>
            <a:r>
              <a:rPr lang="en-US" sz="7200" i="1" dirty="0" smtClean="0"/>
              <a:t> </a:t>
            </a:r>
            <a:r>
              <a:rPr lang="en-US" sz="7200" dirty="0" smtClean="0"/>
              <a:t>:=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0 [</a:t>
            </a:r>
            <a:r>
              <a:rPr lang="en-US" sz="7200" i="1" dirty="0" err="1" smtClean="0"/>
              <a:t>d</a:t>
            </a:r>
            <a:r>
              <a:rPr lang="en-US" sz="7200" i="1" baseline="-25000" dirty="0" err="1" smtClean="0"/>
              <a:t>i</a:t>
            </a:r>
            <a:r>
              <a:rPr lang="en-US" sz="7200" i="1" baseline="-25000" dirty="0" smtClean="0"/>
              <a:t> </a:t>
            </a:r>
            <a:r>
              <a:rPr lang="en-US" sz="7200" i="1" dirty="0" smtClean="0"/>
              <a:t>  </a:t>
            </a:r>
            <a:r>
              <a:rPr lang="en-US" sz="7200" dirty="0" smtClean="0"/>
              <a:t>counts the coins of denomination </a:t>
            </a:r>
            <a:r>
              <a:rPr lang="en-US" sz="7200" i="1" dirty="0" err="1" smtClean="0"/>
              <a:t>c</a:t>
            </a:r>
            <a:r>
              <a:rPr lang="en-US" sz="7200" i="1" baseline="-25000" dirty="0" err="1" smtClean="0"/>
              <a:t>i</a:t>
            </a:r>
            <a:r>
              <a:rPr lang="en-US" sz="7200" dirty="0" smtClean="0"/>
              <a:t>] </a:t>
            </a:r>
            <a:r>
              <a:rPr lang="en-US" sz="7200" i="1" baseline="-25000" dirty="0" smtClean="0"/>
              <a:t> </a:t>
            </a:r>
            <a:endParaRPr kumimoji="0" lang="en-US" sz="72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7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7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≥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7200" i="1" dirty="0" smtClean="0"/>
              <a:t>c</a:t>
            </a:r>
            <a:r>
              <a:rPr kumimoji="0" lang="en-US" sz="72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lang="en-US" sz="7200" i="1" dirty="0" err="1" smtClean="0"/>
              <a:t>d</a:t>
            </a:r>
            <a:r>
              <a:rPr lang="en-US" sz="7200" i="1" baseline="-25000" dirty="0" err="1" smtClean="0"/>
              <a:t>i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7200" dirty="0" smtClean="0"/>
              <a:t> </a:t>
            </a:r>
            <a:r>
              <a:rPr lang="en-US" sz="7200" i="1" dirty="0" err="1" smtClean="0"/>
              <a:t>d</a:t>
            </a:r>
            <a:r>
              <a:rPr lang="en-US" sz="7200" i="1" baseline="-25000" dirty="0" err="1" smtClean="0"/>
              <a:t>i</a:t>
            </a:r>
            <a:r>
              <a:rPr lang="en-US" sz="7200" dirty="0" smtClean="0"/>
              <a:t> + 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 [add a coin of denomination </a:t>
            </a:r>
            <a:r>
              <a:rPr lang="en-US" sz="7200" i="1" dirty="0" err="1" smtClean="0"/>
              <a:t>c</a:t>
            </a:r>
            <a:r>
              <a:rPr lang="en-US" sz="7200" i="1" baseline="-25000" dirty="0" err="1" smtClean="0"/>
              <a:t>i</a:t>
            </a: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]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200" dirty="0" smtClean="0"/>
              <a:t>         </a:t>
            </a:r>
            <a:r>
              <a:rPr lang="en-US" sz="7200" i="1" dirty="0" smtClean="0"/>
              <a:t>n</a:t>
            </a:r>
            <a:r>
              <a:rPr lang="en-US" sz="7200" dirty="0" smtClean="0"/>
              <a:t> </a:t>
            </a:r>
            <a:r>
              <a:rPr lang="en-US" sz="7200" dirty="0" smtClean="0">
                <a:latin typeface="Cambria Math"/>
                <a:ea typeface="Cambria Math"/>
              </a:rPr>
              <a:t>=</a:t>
            </a:r>
            <a:r>
              <a:rPr lang="en-US" sz="7200" dirty="0" smtClean="0"/>
              <a:t> </a:t>
            </a:r>
            <a:r>
              <a:rPr lang="en-US" sz="7200" i="1" dirty="0" smtClean="0"/>
              <a:t>n -</a:t>
            </a:r>
            <a:r>
              <a:rPr lang="en-US" sz="7200" dirty="0" smtClean="0"/>
              <a:t> </a:t>
            </a:r>
            <a:r>
              <a:rPr lang="en-US" sz="7200" i="1" dirty="0" err="1" smtClean="0"/>
              <a:t>c</a:t>
            </a:r>
            <a:r>
              <a:rPr lang="en-US" sz="7200" i="1" baseline="-25000" dirty="0" err="1" smtClean="0"/>
              <a:t>i</a:t>
            </a:r>
            <a:r>
              <a:rPr lang="en-US" sz="7200" i="1" baseline="-25000" dirty="0" smtClean="0"/>
              <a:t>    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sz="7200" i="1" dirty="0" err="1" smtClean="0"/>
              <a:t>d</a:t>
            </a:r>
            <a:r>
              <a:rPr lang="en-US" sz="7200" i="1" baseline="-25000" dirty="0" err="1" smtClean="0"/>
              <a:t>i</a:t>
            </a:r>
            <a:r>
              <a:rPr lang="en-US" sz="7200" i="1" baseline="-25000" dirty="0" smtClean="0"/>
              <a:t> </a:t>
            </a:r>
            <a:r>
              <a:rPr lang="en-US" sz="7200" i="1" dirty="0" smtClean="0"/>
              <a:t>  </a:t>
            </a:r>
            <a:r>
              <a:rPr lang="en-US" sz="7200" dirty="0" smtClean="0"/>
              <a:t>counts the coins </a:t>
            </a:r>
            <a:r>
              <a:rPr lang="en-US" sz="7200" i="1" dirty="0" err="1" smtClean="0"/>
              <a:t>c</a:t>
            </a:r>
            <a:r>
              <a:rPr lang="en-US" sz="7200" i="1" baseline="-25000" dirty="0" err="1" smtClean="0"/>
              <a:t>i</a:t>
            </a:r>
            <a:r>
              <a:rPr lang="en-US" sz="7200" dirty="0" smtClean="0"/>
              <a:t>]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i="1" baseline="-25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Proving Optimality for U.S.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Show that the change making algorithm for </a:t>
            </a:r>
            <a:r>
              <a:rPr lang="en-US" i="1" dirty="0" smtClean="0"/>
              <a:t>U.S. </a:t>
            </a:r>
            <a:r>
              <a:rPr lang="en-US" dirty="0" smtClean="0"/>
              <a:t>coins is </a:t>
            </a:r>
            <a:r>
              <a:rPr lang="en-US" dirty="0" smtClean="0">
                <a:solidFill>
                  <a:srgbClr val="FF0000"/>
                </a:solidFill>
              </a:rPr>
              <a:t>optimal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Lemma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If </a:t>
            </a:r>
            <a:r>
              <a:rPr lang="en-US" i="1" dirty="0" smtClean="0"/>
              <a:t>n</a:t>
            </a:r>
            <a:r>
              <a:rPr lang="en-US" dirty="0" smtClean="0"/>
              <a:t> is a positive integer, then </a:t>
            </a:r>
            <a:r>
              <a:rPr lang="en-US" i="1" dirty="0" smtClean="0"/>
              <a:t>n</a:t>
            </a:r>
            <a:r>
              <a:rPr lang="en-US" dirty="0" smtClean="0"/>
              <a:t> cents in change using quarters, dimes, nickels, and pennies, using the fewest coins possible has at most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dimes,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nickel,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 smtClean="0"/>
              <a:t>pennies, and cannot have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dimes and a nickel. The total amount of change in dimes, nickels, and pennies must not exceed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 smtClean="0"/>
              <a:t> cents.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Proof</a:t>
            </a:r>
            <a:r>
              <a:rPr lang="en-US" dirty="0" smtClean="0"/>
              <a:t>: By contradiction</a:t>
            </a:r>
          </a:p>
          <a:p>
            <a:pPr lvl="1"/>
            <a:r>
              <a:rPr lang="en-US" dirty="0" smtClean="0"/>
              <a:t>If we had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dimes, we could replace them with a quarter and a nickel. </a:t>
            </a:r>
          </a:p>
          <a:p>
            <a:pPr lvl="1"/>
            <a:r>
              <a:rPr lang="en-US" dirty="0" smtClean="0"/>
              <a:t>If we had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nickels, we could replace them with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dime.</a:t>
            </a:r>
          </a:p>
          <a:p>
            <a:pPr lvl="1"/>
            <a:r>
              <a:rPr lang="en-US" dirty="0" smtClean="0"/>
              <a:t>If we had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pennies, we could replace them with a nickel.</a:t>
            </a:r>
          </a:p>
          <a:p>
            <a:pPr lvl="1"/>
            <a:r>
              <a:rPr lang="en-US" dirty="0" smtClean="0"/>
              <a:t>If we had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dimes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nickel, we could replace them with a quarter.</a:t>
            </a:r>
          </a:p>
          <a:p>
            <a:pPr lvl="1"/>
            <a:r>
              <a:rPr lang="en-US" dirty="0" smtClean="0"/>
              <a:t>The allowable combinations, have a maximum value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 smtClean="0"/>
              <a:t> cents;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dimes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pennies.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Proving Optimality for U.S. 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Theorem</a:t>
            </a:r>
            <a:r>
              <a:rPr lang="en-US" dirty="0" smtClean="0"/>
              <a:t>: The greedy change-making algorithm for U.S. coins produces change using the fewest coins possible.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Proof</a:t>
            </a:r>
            <a:r>
              <a:rPr lang="en-US" dirty="0" smtClean="0"/>
              <a:t>: By contradiction.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Assume there is a positive integer </a:t>
            </a:r>
            <a:r>
              <a:rPr lang="en-US" i="1" dirty="0" smtClean="0"/>
              <a:t>n</a:t>
            </a:r>
            <a:r>
              <a:rPr lang="en-US" dirty="0" smtClean="0"/>
              <a:t> such that change can be made for  </a:t>
            </a:r>
            <a:r>
              <a:rPr lang="en-US" i="1" dirty="0" smtClean="0"/>
              <a:t>n</a:t>
            </a:r>
            <a:r>
              <a:rPr lang="en-US" dirty="0" smtClean="0"/>
              <a:t> cents using quarters, dimes, nickels, and pennies, with a fewer total number of coins than given by the algorithm.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Then, </a:t>
            </a:r>
            <a:r>
              <a:rPr lang="en-US" i="1" dirty="0" smtClean="0"/>
              <a:t>q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smtClean="0"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 where 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 is the number of quarters used in this optimal way and </a:t>
            </a:r>
            <a:r>
              <a:rPr lang="en-US" i="1" dirty="0" smtClean="0"/>
              <a:t>q</a:t>
            </a:r>
            <a:r>
              <a:rPr lang="en-US" dirty="0" smtClean="0"/>
              <a:t> is the number of quarters in the greedy algorithm’s solution. But this is not possible by Lemma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 since the value of the coins other than quarters can not be greater than 24 cents.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Similarly, by Lemma 1, the two algorithms must have the same number of dimes, nickels, and quarters.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Greedy Change-Making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Optimality depends on the denominations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U.S. coins, optimality still holds if we add half dollar coins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50</a:t>
            </a:r>
            <a:r>
              <a:rPr lang="en-US" dirty="0" smtClean="0"/>
              <a:t> cents) and dollar coins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 smtClean="0"/>
              <a:t> cents).</a:t>
            </a:r>
          </a:p>
          <a:p>
            <a:r>
              <a:rPr lang="en-US" dirty="0" smtClean="0"/>
              <a:t>But if we allow only quarters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 cents), dimes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cents), and pennies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cent), the algorithm no longer produces the minimum number of coins.</a:t>
            </a:r>
          </a:p>
          <a:p>
            <a:pPr lvl="1"/>
            <a:r>
              <a:rPr lang="en-US" dirty="0" smtClean="0"/>
              <a:t>Consider the example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31</a:t>
            </a:r>
            <a:r>
              <a:rPr lang="en-US" dirty="0" smtClean="0"/>
              <a:t> cents. The optimal number of coins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, i.e.,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dimes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penny. What does the algorithm output?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Growth of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Big-O Notation</a:t>
            </a:r>
          </a:p>
          <a:p>
            <a:r>
              <a:rPr lang="en-US" dirty="0" smtClean="0"/>
              <a:t>Big-O Estimates for Important Functions</a:t>
            </a:r>
          </a:p>
          <a:p>
            <a:r>
              <a:rPr lang="en-US" dirty="0" smtClean="0"/>
              <a:t>Big-Omega and Big-Theta Notation</a:t>
            </a:r>
          </a:p>
          <a:p>
            <a:endParaRPr lang="en-US" dirty="0" smtClean="0"/>
          </a:p>
        </p:txBody>
      </p:sp>
      <p:pic>
        <p:nvPicPr>
          <p:cNvPr id="4" name="Picture 3" descr="0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505200"/>
            <a:ext cx="899160" cy="1037844"/>
          </a:xfrm>
          <a:prstGeom prst="rect">
            <a:avLst/>
          </a:prstGeom>
        </p:spPr>
      </p:pic>
      <p:pic>
        <p:nvPicPr>
          <p:cNvPr id="5" name="Picture 4" descr="0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429000"/>
            <a:ext cx="899922" cy="1042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495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Edmund Landau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1877-1938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495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Gustav Heinrich Bachmann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1837-1920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 descr="0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81000"/>
            <a:ext cx="893826" cy="1038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Donald E. Knuth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Born 1938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Growth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both computer science and in mathematics, there are many times when </a:t>
            </a:r>
            <a:r>
              <a:rPr lang="en-US" dirty="0" smtClean="0">
                <a:solidFill>
                  <a:srgbClr val="FF0000"/>
                </a:solidFill>
              </a:rPr>
              <a:t>we care about how fast a function grows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computer science, we want to understand </a:t>
            </a:r>
            <a:r>
              <a:rPr lang="en-US" dirty="0" smtClean="0">
                <a:solidFill>
                  <a:srgbClr val="FF0000"/>
                </a:solidFill>
              </a:rPr>
              <a:t>how quickly an algorithm can solve a problem as the size of the input grows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rgbClr val="FF0000"/>
                </a:solidFill>
              </a:rPr>
              <a:t>compare the efficiency </a:t>
            </a:r>
            <a:r>
              <a:rPr lang="en-US" dirty="0" smtClean="0"/>
              <a:t>of two different algorithms for solving the same problem. </a:t>
            </a:r>
          </a:p>
          <a:p>
            <a:pPr lvl="1"/>
            <a:r>
              <a:rPr lang="en-US" dirty="0" smtClean="0"/>
              <a:t>We can also determine </a:t>
            </a:r>
            <a:r>
              <a:rPr lang="en-US" dirty="0" smtClean="0">
                <a:solidFill>
                  <a:srgbClr val="FF0000"/>
                </a:solidFill>
              </a:rPr>
              <a:t>whether it is practical </a:t>
            </a:r>
            <a:r>
              <a:rPr lang="en-US" dirty="0" smtClean="0"/>
              <a:t>to use a particular algorithm as the input grows. </a:t>
            </a:r>
          </a:p>
          <a:p>
            <a:pPr lvl="1"/>
            <a:r>
              <a:rPr lang="en-US" dirty="0" smtClean="0"/>
              <a:t>We’ll study these questions 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of the areas of mathematics where questions about the growth of functions are studied are:</a:t>
            </a:r>
          </a:p>
          <a:p>
            <a:pPr lvl="1"/>
            <a:r>
              <a:rPr lang="en-US" dirty="0" smtClean="0"/>
              <a:t>number theory (covered in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)  </a:t>
            </a:r>
          </a:p>
          <a:p>
            <a:pPr lvl="1"/>
            <a:r>
              <a:rPr lang="en-US" dirty="0" err="1" smtClean="0"/>
              <a:t>combinatorics</a:t>
            </a:r>
            <a:r>
              <a:rPr lang="en-US" dirty="0" smtClean="0"/>
              <a:t> (covered in Chapters 6 and 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be functions from the set of integers or the set of real numbers to the set of real numbers. We say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if there are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such that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whenever 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(illustration on next slide)</a:t>
            </a:r>
          </a:p>
          <a:p>
            <a:r>
              <a:rPr lang="en-US" dirty="0" smtClean="0"/>
              <a:t>This is read as “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big-</a:t>
            </a:r>
            <a:r>
              <a:rPr lang="en-US" i="1" dirty="0" smtClean="0"/>
              <a:t>O</a:t>
            </a:r>
            <a:r>
              <a:rPr lang="en-US" dirty="0" smtClean="0"/>
              <a:t> of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)” or   “</a:t>
            </a:r>
            <a:r>
              <a:rPr lang="en-US" i="1" dirty="0" smtClean="0"/>
              <a:t>g</a:t>
            </a:r>
            <a:r>
              <a:rPr lang="en-US" dirty="0" smtClean="0"/>
              <a:t> asymptotically dominates </a:t>
            </a:r>
            <a:r>
              <a:rPr lang="en-US" i="1" dirty="0" smtClean="0"/>
              <a:t>f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constants C and k are called </a:t>
            </a:r>
            <a:r>
              <a:rPr lang="en-US" b="1" i="1" dirty="0" smtClean="0">
                <a:solidFill>
                  <a:srgbClr val="FF0000"/>
                </a:solidFill>
              </a:rPr>
              <a:t>witnesses</a:t>
            </a:r>
            <a:r>
              <a:rPr lang="en-US" dirty="0" smtClean="0"/>
              <a:t> to the relationship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 Only one pair of witnesses is needed. 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352800" y="3276600"/>
            <a:ext cx="2157413" cy="319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pic>
        <p:nvPicPr>
          <p:cNvPr id="4" name="Content Placeholder 3" descr="0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795364" cy="3733800"/>
          </a:xfrm>
        </p:spPr>
      </p:pic>
      <p:sp>
        <p:nvSpPr>
          <p:cNvPr id="7" name="TextBox 6"/>
          <p:cNvSpPr txBox="1"/>
          <p:nvPr/>
        </p:nvSpPr>
        <p:spPr>
          <a:xfrm>
            <a:off x="4724400" y="213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 is </a:t>
            </a:r>
            <a:r>
              <a:rPr lang="en-US" sz="3600" i="1" dirty="0" smtClean="0"/>
              <a:t>O</a:t>
            </a:r>
            <a:r>
              <a:rPr lang="en-US" sz="3600" dirty="0" smtClean="0"/>
              <a:t>(</a:t>
            </a:r>
            <a:r>
              <a:rPr lang="en-US" sz="3600" i="1" dirty="0" smtClean="0"/>
              <a:t>g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the Definition of Big-</a:t>
            </a:r>
            <a:r>
              <a:rPr lang="en-US" sz="4000" i="1" dirty="0" smtClean="0"/>
              <a:t>O</a:t>
            </a:r>
            <a:r>
              <a:rPr lang="en-US" sz="4000" dirty="0" smtClean="0"/>
              <a:t> Notation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Show that                                    is            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 Since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</a:t>
            </a:r>
            <a:endParaRPr lang="en-US" i="1" dirty="0" smtClean="0"/>
          </a:p>
          <a:p>
            <a:pPr lvl="1"/>
            <a:r>
              <a:rPr lang="en-US" dirty="0" smtClean="0"/>
              <a:t>Can take </a:t>
            </a:r>
            <a:r>
              <a:rPr lang="en-US" i="1" dirty="0" smtClean="0"/>
              <a:t>C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k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as witnesses to show that</a:t>
            </a:r>
          </a:p>
          <a:p>
            <a:pPr>
              <a:buNone/>
            </a:pPr>
            <a:r>
              <a:rPr lang="en-US" dirty="0" smtClean="0"/>
              <a:t>                                                      (see graph on next slide)</a:t>
            </a:r>
          </a:p>
          <a:p>
            <a:r>
              <a:rPr lang="en-US" dirty="0" smtClean="0"/>
              <a:t>Alternatively,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we have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Hence,                                                                                  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2. 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Can take </a:t>
            </a:r>
            <a:r>
              <a:rPr lang="en-US" i="1" dirty="0" smtClean="0"/>
              <a:t>C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k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as witnesses instead.                  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581400" y="1981200"/>
            <a:ext cx="2590800" cy="3429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295400" y="2971800"/>
            <a:ext cx="5355431" cy="309563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28800" y="3962400"/>
            <a:ext cx="1883569" cy="3429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553200" y="1981200"/>
            <a:ext cx="773906" cy="3429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905000" y="4724400"/>
            <a:ext cx="5198269" cy="309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Big-</a:t>
            </a:r>
            <a:r>
              <a:rPr lang="en-US" i="1" dirty="0" smtClean="0"/>
              <a:t>O</a:t>
            </a:r>
            <a:r>
              <a:rPr lang="en-US" dirty="0" smtClean="0"/>
              <a:t> Notation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Content Placeholder 3" descr="03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1935" y="2667000"/>
            <a:ext cx="7000465" cy="3581400"/>
          </a:xfrm>
        </p:spPr>
      </p:pic>
      <p:sp>
        <p:nvSpPr>
          <p:cNvPr id="7" name="TextBox 6"/>
          <p:cNvSpPr txBox="1"/>
          <p:nvPr/>
        </p:nvSpPr>
        <p:spPr>
          <a:xfrm>
            <a:off x="2286000" y="2057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n-US" sz="2400" dirty="0" smtClean="0"/>
              <a:t>is</a:t>
            </a:r>
            <a:r>
              <a:rPr lang="en-US" dirty="0" smtClean="0"/>
              <a:t>                                                 </a:t>
            </a: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14400" y="2133600"/>
            <a:ext cx="3108960" cy="41148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800600" y="2133600"/>
            <a:ext cx="928688" cy="4114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Important Points about 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one pair of witnesses is found, then there are infinitely many pairs.  We can always make the </a:t>
            </a:r>
            <a:r>
              <a:rPr lang="en-US" i="1" dirty="0" smtClean="0"/>
              <a:t>k</a:t>
            </a:r>
            <a:r>
              <a:rPr lang="en-US" dirty="0" smtClean="0"/>
              <a:t> or the </a:t>
            </a:r>
            <a:r>
              <a:rPr lang="en-US" i="1" dirty="0" smtClean="0"/>
              <a:t>C</a:t>
            </a:r>
            <a:r>
              <a:rPr lang="en-US" dirty="0" smtClean="0"/>
              <a:t> larger and still maintain the inequality                            . </a:t>
            </a:r>
          </a:p>
          <a:p>
            <a:pPr lvl="1"/>
            <a:r>
              <a:rPr lang="en-US" dirty="0" smtClean="0"/>
              <a:t>Any pair </a:t>
            </a:r>
            <a:r>
              <a:rPr lang="en-US" i="1" dirty="0" smtClean="0"/>
              <a:t>C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where </a:t>
            </a:r>
            <a:r>
              <a:rPr lang="en-US" i="1" dirty="0" smtClean="0"/>
              <a:t>C</a:t>
            </a:r>
            <a:r>
              <a:rPr lang="en-US" dirty="0" smtClean="0"/>
              <a:t> &lt; </a:t>
            </a:r>
            <a:r>
              <a:rPr lang="en-US" i="1" dirty="0" smtClean="0"/>
              <a:t>C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i="1" dirty="0" smtClean="0"/>
              <a:t>k </a:t>
            </a:r>
            <a:r>
              <a:rPr lang="en-US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is also a pair of witnesses since                                  whenever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i="1" dirty="0" smtClean="0"/>
              <a:t> </a:t>
            </a:r>
            <a:r>
              <a:rPr lang="en-US" dirty="0" smtClean="0"/>
              <a:t>&gt;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You may see  “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))” instead of “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)).”  </a:t>
            </a:r>
          </a:p>
          <a:p>
            <a:pPr lvl="1"/>
            <a:r>
              <a:rPr lang="en-US" dirty="0" smtClean="0"/>
              <a:t>But this is an </a:t>
            </a:r>
            <a:r>
              <a:rPr lang="en-US" b="1" dirty="0" smtClean="0">
                <a:solidFill>
                  <a:srgbClr val="FF0000"/>
                </a:solidFill>
              </a:rPr>
              <a:t>abuse</a:t>
            </a:r>
            <a:r>
              <a:rPr lang="en-US" dirty="0" smtClean="0"/>
              <a:t> of the equals sign since the meaning is that there is an inequality relating the values of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for sufficiently large values of x. </a:t>
            </a:r>
          </a:p>
          <a:p>
            <a:pPr lvl="1"/>
            <a:r>
              <a:rPr lang="en-US" dirty="0" smtClean="0"/>
              <a:t>It is ok to write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∊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)), because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represents the set of functions that are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</a:t>
            </a:r>
          </a:p>
          <a:p>
            <a:r>
              <a:rPr lang="en-US" dirty="0" smtClean="0"/>
              <a:t>Usually, we will drop the absolute value sign since we will always deal with functions that take on positive values.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124200" y="3200400"/>
            <a:ext cx="2157413" cy="191453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2590800"/>
            <a:ext cx="1725930" cy="2552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Both                                     and</a:t>
            </a:r>
          </a:p>
          <a:p>
            <a:pPr>
              <a:buNone/>
            </a:pPr>
            <a:r>
              <a:rPr lang="en-US" dirty="0" smtClean="0"/>
              <a:t>    are such that                                 and                             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We say that the two functions are of the </a:t>
            </a:r>
            <a:r>
              <a:rPr lang="en-US" i="1" dirty="0" smtClean="0">
                <a:solidFill>
                  <a:srgbClr val="FF0000"/>
                </a:solidFill>
              </a:rPr>
              <a:t>same order</a:t>
            </a:r>
            <a:r>
              <a:rPr lang="en-US" dirty="0" smtClean="0"/>
              <a:t>. (More on this later)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                               and </a:t>
            </a:r>
            <a:r>
              <a:rPr lang="en-US" i="1" dirty="0" smtClean="0"/>
              <a:t>h(x)</a:t>
            </a:r>
            <a:r>
              <a:rPr lang="en-US" dirty="0" smtClean="0"/>
              <a:t> is larger than </a:t>
            </a:r>
            <a:r>
              <a:rPr lang="en-US" i="1" dirty="0" smtClean="0"/>
              <a:t>g(x)</a:t>
            </a:r>
            <a:r>
              <a:rPr lang="en-US" dirty="0" smtClean="0"/>
              <a:t> for all positive real numbers, then                              . 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r>
              <a:rPr lang="en-US" dirty="0" smtClean="0"/>
              <a:t> Note that  if                               for </a:t>
            </a:r>
            <a:r>
              <a:rPr lang="en-US" i="1" dirty="0" smtClean="0"/>
              <a:t>x &gt; k </a:t>
            </a:r>
            <a:r>
              <a:rPr lang="en-US" dirty="0" smtClean="0"/>
              <a:t>and if</a:t>
            </a:r>
          </a:p>
          <a:p>
            <a:pPr>
              <a:buNone/>
            </a:pPr>
            <a:r>
              <a:rPr lang="en-US" dirty="0" smtClean="0"/>
              <a:t>     for all </a:t>
            </a:r>
            <a:r>
              <a:rPr lang="en-US" i="1" dirty="0" smtClean="0"/>
              <a:t>x</a:t>
            </a:r>
            <a:r>
              <a:rPr lang="en-US" dirty="0" smtClean="0"/>
              <a:t>,    then                               if </a:t>
            </a:r>
            <a:r>
              <a:rPr lang="en-US" i="1" dirty="0" smtClean="0"/>
              <a:t>x &gt; k. </a:t>
            </a:r>
            <a:r>
              <a:rPr lang="en-US" dirty="0" smtClean="0"/>
              <a:t>Hence,                              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many applications, the goal is to select the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in </a:t>
            </a:r>
            <a:r>
              <a:rPr lang="en-US" i="1" dirty="0" smtClean="0"/>
              <a:t>O(g(x)) </a:t>
            </a:r>
            <a:r>
              <a:rPr lang="en-US" b="1" dirty="0" smtClean="0">
                <a:solidFill>
                  <a:srgbClr val="FF0000"/>
                </a:solidFill>
              </a:rPr>
              <a:t>as small as possible </a:t>
            </a:r>
            <a:r>
              <a:rPr lang="en-US" dirty="0" smtClean="0"/>
              <a:t>(up to multiplication by a constant, of course).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24000" y="1905000"/>
            <a:ext cx="2072640" cy="274320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1905000"/>
            <a:ext cx="1042035" cy="274320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362200" y="2209800"/>
            <a:ext cx="1720215" cy="25527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800600" y="2209800"/>
            <a:ext cx="1731645" cy="25527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219200" y="3352800"/>
            <a:ext cx="1720215" cy="25527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514600" y="3657600"/>
            <a:ext cx="1737360" cy="255270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362200" y="4267200"/>
            <a:ext cx="1725930" cy="255270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943600" y="4191000"/>
            <a:ext cx="1522095" cy="25527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590800" y="4572000"/>
            <a:ext cx="1743075" cy="255270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172200" y="4572000"/>
            <a:ext cx="1737360" cy="2552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the Definition of Big-</a:t>
            </a:r>
            <a:r>
              <a:rPr lang="en-US" sz="4000" i="1" dirty="0" smtClean="0"/>
              <a:t>O</a:t>
            </a:r>
            <a:r>
              <a:rPr lang="en-US" sz="4000" dirty="0" smtClean="0"/>
              <a:t> Notation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dirty="0" smtClean="0">
                <a:ea typeface="Cambria Math" pitchFamily="18" charset="0"/>
              </a:rPr>
              <a:t>Take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C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=1 </a:t>
            </a:r>
            <a:r>
              <a:rPr lang="en-US" dirty="0" smtClean="0">
                <a:ea typeface="Cambria Math" pitchFamily="18" charset="0"/>
              </a:rPr>
              <a:t>and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 smtClean="0">
                <a:ea typeface="Cambria Math" pitchFamily="18" charset="0"/>
              </a:rPr>
              <a:t>as witnesses to establish that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(</a:t>
            </a:r>
            <a:r>
              <a:rPr lang="en-US" dirty="0" smtClean="0">
                <a:ea typeface="Cambria Math" pitchFamily="18" charset="0"/>
              </a:rPr>
              <a:t>Would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 smtClean="0">
                <a:ea typeface="Cambria Math" pitchFamily="18" charset="0"/>
              </a:rPr>
              <a:t>and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 </a:t>
            </a:r>
            <a:r>
              <a:rPr lang="en-US" dirty="0" smtClean="0">
                <a:ea typeface="Cambria Math" pitchFamily="18" charset="0"/>
              </a:rPr>
              <a:t>work?)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 smtClean="0">
                <a:ea typeface="Cambria Math" pitchFamily="18" charset="0"/>
              </a:rPr>
              <a:t>Example</a:t>
            </a:r>
            <a:r>
              <a:rPr lang="en-US" dirty="0" smtClean="0">
                <a:ea typeface="Cambria Math" pitchFamily="18" charset="0"/>
              </a:rPr>
              <a:t>: </a:t>
            </a:r>
            <a:r>
              <a:rPr lang="en-US" dirty="0" smtClean="0"/>
              <a:t>Show that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 not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).</a:t>
            </a:r>
            <a:endParaRPr lang="en-US" dirty="0" smtClean="0">
              <a:ea typeface="Cambria Math" pitchFamily="18" charset="0"/>
            </a:endParaRP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Suppose there are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for which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err="1" smtClean="0"/>
              <a:t>Cn</a:t>
            </a:r>
            <a:r>
              <a:rPr lang="en-US" dirty="0" smtClean="0"/>
              <a:t>, whenever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Then  (by dividing both sides of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err="1" smtClean="0"/>
              <a:t>Cn</a:t>
            </a:r>
            <a:r>
              <a:rPr lang="en-US" i="1" dirty="0" smtClean="0"/>
              <a:t>)</a:t>
            </a:r>
            <a:r>
              <a:rPr lang="en-US" dirty="0" smtClean="0"/>
              <a:t> by </a:t>
            </a:r>
            <a:r>
              <a:rPr lang="en-US" i="1" dirty="0" smtClean="0"/>
              <a:t>n</a:t>
            </a:r>
            <a:r>
              <a:rPr lang="en-US" dirty="0" smtClean="0"/>
              <a:t>, then </a:t>
            </a:r>
            <a:r>
              <a:rPr lang="en-US" i="1" dirty="0" smtClean="0"/>
              <a:t>n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C </a:t>
            </a:r>
            <a:r>
              <a:rPr lang="en-US" dirty="0" smtClean="0"/>
              <a:t>must hold for all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A contradiction!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Let </a:t>
            </a:r>
          </a:p>
          <a:p>
            <a:pPr>
              <a:buNone/>
            </a:pPr>
            <a:r>
              <a:rPr lang="en-US" dirty="0" smtClean="0"/>
              <a:t>where                                 are real numbers with </a:t>
            </a:r>
            <a:r>
              <a:rPr lang="en-US" i="1" dirty="0" smtClean="0"/>
              <a:t>a</a:t>
            </a:r>
            <a:r>
              <a:rPr lang="en-US" i="1" baseline="-25000" dirty="0" smtClean="0"/>
              <a:t>n </a:t>
            </a:r>
            <a:r>
              <a:rPr lang="en-US" dirty="0" smtClean="0">
                <a:latin typeface="Cambria Math"/>
                <a:ea typeface="Cambria Math"/>
              </a:rPr>
              <a:t>≠0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Then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).                           </a:t>
            </a:r>
          </a:p>
          <a:p>
            <a:pPr>
              <a:buNone/>
            </a:pPr>
            <a:r>
              <a:rPr lang="en-US" b="1" dirty="0" smtClean="0"/>
              <a:t>Proof</a:t>
            </a:r>
            <a:r>
              <a:rPr lang="en-US" dirty="0" smtClean="0"/>
              <a:t>:  |</a:t>
            </a:r>
            <a:r>
              <a:rPr lang="en-US" i="1" dirty="0" smtClean="0"/>
              <a:t>f</a:t>
            </a:r>
            <a:r>
              <a:rPr lang="en-US" dirty="0" smtClean="0"/>
              <a:t>(x)| = |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 x</a:t>
            </a:r>
            <a:r>
              <a:rPr lang="en-US" i="1" baseline="30000" dirty="0" smtClean="0"/>
              <a:t>n-</a:t>
            </a:r>
            <a:r>
              <a:rPr lang="en-US" baseline="30000" dirty="0" smtClean="0"/>
              <a:t>1</a:t>
            </a:r>
            <a:r>
              <a:rPr lang="en-US" i="1" dirty="0" smtClean="0"/>
              <a:t> + </a:t>
            </a:r>
            <a:r>
              <a:rPr lang="en-US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30000" dirty="0" smtClean="0"/>
              <a:t>1 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|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dirty="0" err="1" smtClean="0"/>
              <a:t>|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x</a:t>
            </a:r>
            <a:r>
              <a:rPr lang="en-US" i="1" baseline="30000" dirty="0" smtClean="0"/>
              <a:t>n-</a:t>
            </a:r>
            <a:r>
              <a:rPr lang="en-US" baseline="30000" dirty="0" smtClean="0"/>
              <a:t>1 </a:t>
            </a:r>
            <a:r>
              <a:rPr lang="en-US" i="1" dirty="0" smtClean="0"/>
              <a:t>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latin typeface="Cambria Math"/>
                <a:ea typeface="Cambria Math"/>
              </a:rPr>
              <a:t>=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(|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|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/x</a:t>
            </a:r>
            <a:r>
              <a:rPr lang="en-US" baseline="30000" dirty="0" smtClean="0"/>
              <a:t> </a:t>
            </a:r>
            <a:r>
              <a:rPr lang="en-US" i="1" dirty="0" smtClean="0"/>
              <a:t>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|/</a:t>
            </a:r>
            <a:r>
              <a:rPr lang="en-US" i="1" dirty="0" smtClean="0"/>
              <a:t>x</a:t>
            </a:r>
            <a:r>
              <a:rPr lang="en-US" i="1" baseline="30000" dirty="0" smtClean="0"/>
              <a:t>n-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|/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)</a:t>
            </a:r>
            <a:endParaRPr lang="en-US" i="1" baseline="30000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(|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|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|)</a:t>
            </a:r>
          </a:p>
          <a:p>
            <a:r>
              <a:rPr lang="en-US" dirty="0" smtClean="0"/>
              <a:t>Take </a:t>
            </a:r>
            <a:r>
              <a:rPr lang="en-US" i="1" dirty="0" smtClean="0"/>
              <a:t>C</a:t>
            </a:r>
            <a:r>
              <a:rPr lang="en-US" dirty="0" smtClean="0"/>
              <a:t> = |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| + |</a:t>
            </a:r>
            <a:r>
              <a:rPr lang="en-US" i="1" dirty="0" smtClean="0"/>
              <a:t>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| + </a:t>
            </a:r>
            <a:r>
              <a:rPr lang="en-US" i="1" dirty="0" smtClean="0">
                <a:ea typeface="Cambria Math"/>
              </a:rPr>
              <a:t>∙∙∙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  <a:r>
              <a:rPr lang="en-US" dirty="0" smtClean="0">
                <a:ea typeface="Cambria Math"/>
              </a:rPr>
              <a:t>+ 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| and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 Then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leading term </a:t>
            </a:r>
            <a:r>
              <a:rPr lang="en-US" i="1" dirty="0" err="1" smtClean="0">
                <a:solidFill>
                  <a:srgbClr val="FF0000"/>
                </a:solidFill>
              </a:rPr>
              <a:t>a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i="1" dirty="0" err="1" smtClean="0">
                <a:solidFill>
                  <a:srgbClr val="FF0000"/>
                </a:solidFill>
              </a:rPr>
              <a:t>x</a:t>
            </a:r>
            <a:r>
              <a:rPr lang="en-US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of a polynomial dominates its growth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1981200"/>
            <a:ext cx="5745956" cy="3429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2438400"/>
            <a:ext cx="2117408" cy="242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2895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Uses triangle inequality, an exercise in Section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1.8</a:t>
            </a:r>
            <a:r>
              <a:rPr lang="en-US" sz="1400" dirty="0" smtClean="0">
                <a:solidFill>
                  <a:srgbClr val="C00000"/>
                </a:solidFill>
              </a:rPr>
              <a:t>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</a:t>
            </a:r>
            <a:r>
              <a:rPr lang="en-US" sz="1400" dirty="0" smtClean="0">
                <a:solidFill>
                  <a:srgbClr val="C00000"/>
                </a:solidFill>
              </a:rPr>
              <a:t>Assuming </a:t>
            </a:r>
            <a:r>
              <a:rPr lang="en-US" sz="1400" i="1" dirty="0" smtClean="0">
                <a:solidFill>
                  <a:srgbClr val="C00000"/>
                </a:solidFill>
              </a:rPr>
              <a:t>x</a:t>
            </a:r>
            <a:r>
              <a:rPr lang="en-US" sz="1400" dirty="0" smtClean="0">
                <a:solidFill>
                  <a:srgbClr val="C00000"/>
                </a:solidFill>
              </a:rPr>
              <a:t> &gt; </a:t>
            </a:r>
            <a:r>
              <a:rPr lang="en-US" sz="1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en-US" sz="14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some 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the sum of the first </a:t>
            </a:r>
            <a:r>
              <a:rPr lang="en-US" i="1" dirty="0" smtClean="0"/>
              <a:t>n</a:t>
            </a:r>
            <a:r>
              <a:rPr lang="en-US" dirty="0" smtClean="0"/>
              <a:t> positive integers.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the factorial function 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2895600"/>
            <a:ext cx="5272088" cy="309563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3429000"/>
            <a:ext cx="6603206" cy="34290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143001" y="5334000"/>
            <a:ext cx="6360319" cy="273844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33600" y="5943600"/>
            <a:ext cx="4893469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362200" y="4267200"/>
            <a:ext cx="3914775" cy="319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some 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log </a:t>
            </a:r>
            <a:r>
              <a:rPr lang="en-US" i="1" dirty="0" smtClean="0"/>
              <a:t>n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Given that                  (previous slide) </a:t>
            </a:r>
          </a:p>
          <a:p>
            <a:pPr>
              <a:buNone/>
            </a:pPr>
            <a:r>
              <a:rPr lang="en-US" dirty="0" smtClean="0"/>
              <a:t>                     then                                    .</a:t>
            </a:r>
          </a:p>
          <a:p>
            <a:pPr>
              <a:buNone/>
            </a:pPr>
            <a:r>
              <a:rPr lang="en-US" dirty="0" smtClean="0"/>
              <a:t>     Hence, log(</a:t>
            </a:r>
            <a:r>
              <a:rPr lang="en-US" i="1" dirty="0" smtClean="0"/>
              <a:t>n</a:t>
            </a:r>
            <a:r>
              <a:rPr lang="en-US" dirty="0" smtClean="0"/>
              <a:t>!)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dirty="0" err="1" smtClean="0">
                <a:latin typeface="Cambria Math"/>
                <a:ea typeface="Cambria Math"/>
              </a:rPr>
              <a:t>∙log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)) taking </a:t>
            </a:r>
            <a:r>
              <a:rPr lang="en-US" i="1" dirty="0" smtClean="0">
                <a:ea typeface="Cambria Math"/>
              </a:rPr>
              <a:t>C </a:t>
            </a:r>
            <a:r>
              <a:rPr lang="en-US" dirty="0" smtClean="0">
                <a:latin typeface="Cambria Math"/>
                <a:ea typeface="Cambria Math"/>
              </a:rPr>
              <a:t>= 1 and </a:t>
            </a:r>
            <a:r>
              <a:rPr lang="en-US" i="1" dirty="0" smtClean="0">
                <a:latin typeface="Cambria Math"/>
                <a:ea typeface="Cambria Math"/>
              </a:rPr>
              <a:t>k</a:t>
            </a:r>
            <a:r>
              <a:rPr lang="en-US" dirty="0" smtClean="0">
                <a:latin typeface="Cambria Math"/>
                <a:ea typeface="Cambria Math"/>
              </a:rPr>
              <a:t> = 1.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038600" y="2514600"/>
            <a:ext cx="1119188" cy="273844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00400" y="2971800"/>
            <a:ext cx="2659856" cy="319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 </a:t>
            </a:r>
            <a:r>
              <a:rPr lang="en-US" dirty="0" smtClean="0"/>
              <a:t>of Algorithms</a:t>
            </a:r>
          </a:p>
          <a:p>
            <a:r>
              <a:rPr lang="en-US" dirty="0" smtClean="0"/>
              <a:t>Algorithms for Searching and Sorting</a:t>
            </a:r>
          </a:p>
          <a:p>
            <a:r>
              <a:rPr lang="en-US" dirty="0" smtClean="0"/>
              <a:t>Greedy Algorithms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Display of Growth of Functions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0276" y="2362200"/>
            <a:ext cx="3836324" cy="3118499"/>
          </a:xfrm>
        </p:spPr>
      </p:pic>
      <p:sp>
        <p:nvSpPr>
          <p:cNvPr id="6" name="TextBox 5"/>
          <p:cNvSpPr txBox="1"/>
          <p:nvPr/>
        </p:nvSpPr>
        <p:spPr>
          <a:xfrm>
            <a:off x="12192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the difference in behavior of functions as </a:t>
            </a:r>
            <a:r>
              <a:rPr lang="en-US" b="1" i="1" dirty="0" smtClean="0"/>
              <a:t>n</a:t>
            </a:r>
            <a:r>
              <a:rPr lang="en-US" b="1" dirty="0" smtClean="0"/>
              <a:t> gets larger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Useful Big-</a:t>
            </a:r>
            <a:r>
              <a:rPr lang="en-US" sz="4000" b="1" i="1" dirty="0" smtClean="0">
                <a:solidFill>
                  <a:srgbClr val="FF0000"/>
                </a:solidFill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</a:rPr>
              <a:t> Estimates Involving Logarithms, Powers, and Exponents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 &gt; c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then </a:t>
            </a:r>
          </a:p>
          <a:p>
            <a:pPr>
              <a:buNone/>
            </a:pPr>
            <a:r>
              <a:rPr lang="en-US" i="1" dirty="0" smtClean="0"/>
              <a:t>           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c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dirty="0" smtClean="0"/>
              <a:t>), but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dirty="0" smtClean="0"/>
              <a:t>is not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c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If  b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and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 are positive, then </a:t>
            </a:r>
          </a:p>
          <a:p>
            <a:pPr>
              <a:buNone/>
            </a:pPr>
            <a:r>
              <a:rPr lang="en-US" i="1" dirty="0" smtClean="0"/>
              <a:t>        </a:t>
            </a:r>
            <a:r>
              <a:rPr lang="en-US" dirty="0" smtClean="0"/>
              <a:t>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i="1" dirty="0" smtClean="0"/>
              <a:t>  n</a:t>
            </a:r>
            <a:r>
              <a:rPr lang="en-US" dirty="0" smtClean="0"/>
              <a:t>)</a:t>
            </a:r>
            <a:r>
              <a:rPr lang="en-US" i="1" baseline="30000" dirty="0" smtClean="0"/>
              <a:t>c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dirty="0" smtClean="0"/>
              <a:t>), but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i="1" baseline="30000" dirty="0" smtClean="0"/>
              <a:t> </a:t>
            </a:r>
            <a:r>
              <a:rPr lang="en-US" dirty="0" smtClean="0"/>
              <a:t>is not </a:t>
            </a:r>
            <a:r>
              <a:rPr lang="en-US" i="1" dirty="0" smtClean="0"/>
              <a:t>O</a:t>
            </a:r>
            <a:r>
              <a:rPr lang="en-US" dirty="0" smtClean="0"/>
              <a:t>((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i="1" dirty="0" smtClean="0"/>
              <a:t>  n</a:t>
            </a:r>
            <a:r>
              <a:rPr lang="en-US" dirty="0" smtClean="0"/>
              <a:t>)</a:t>
            </a:r>
            <a:r>
              <a:rPr lang="en-US" i="1" baseline="30000" dirty="0" smtClean="0"/>
              <a:t>c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 If  b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and  </a:t>
            </a:r>
            <a:r>
              <a:rPr lang="en-US" i="1" dirty="0" smtClean="0"/>
              <a:t>d</a:t>
            </a:r>
            <a:r>
              <a:rPr lang="en-US" dirty="0" smtClean="0"/>
              <a:t> is positive, then </a:t>
            </a:r>
          </a:p>
          <a:p>
            <a:pPr>
              <a:buNone/>
            </a:pPr>
            <a:r>
              <a:rPr lang="en-US" i="1" dirty="0" smtClean="0"/>
              <a:t>           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), but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is not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If </a:t>
            </a:r>
            <a:r>
              <a:rPr lang="en-US" i="1" dirty="0" smtClean="0"/>
              <a:t>c</a:t>
            </a:r>
            <a:r>
              <a:rPr lang="en-US" dirty="0" smtClean="0"/>
              <a:t> &gt; b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then </a:t>
            </a:r>
          </a:p>
          <a:p>
            <a:pPr>
              <a:buNone/>
            </a:pPr>
            <a:r>
              <a:rPr lang="en-US" i="1" dirty="0" smtClean="0"/>
              <a:t>            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baseline="30000" dirty="0" smtClean="0"/>
              <a:t>  </a:t>
            </a:r>
            <a:r>
              <a:rPr lang="en-US" dirty="0" smtClean="0"/>
              <a:t>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i="1" baseline="30000" dirty="0" err="1" smtClean="0"/>
              <a:t>n</a:t>
            </a:r>
            <a:r>
              <a:rPr lang="en-US" dirty="0" smtClean="0"/>
              <a:t>), but </a:t>
            </a:r>
            <a:r>
              <a:rPr lang="en-US" i="1" dirty="0" err="1" smtClean="0"/>
              <a:t>c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en-US" dirty="0" smtClean="0"/>
              <a:t>is not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Combinations of Functions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(x)) 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(max(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|,|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|)).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</a:t>
            </a:r>
          </a:p>
          <a:p>
            <a:pPr lvl="1"/>
            <a:r>
              <a:rPr lang="en-US" dirty="0" smtClean="0"/>
              <a:t>See next slide for proof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are both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g(</a:t>
            </a:r>
            <a:r>
              <a:rPr lang="en-US" i="1" dirty="0" smtClean="0"/>
              <a:t>x</a:t>
            </a:r>
            <a:r>
              <a:rPr lang="en-US" dirty="0" smtClean="0"/>
              <a:t>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(g(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).</a:t>
            </a:r>
            <a:r>
              <a:rPr lang="en-US" dirty="0" smtClean="0"/>
              <a:t>      </a:t>
            </a:r>
          </a:p>
          <a:p>
            <a:pPr lvl="1"/>
            <a:r>
              <a:rPr lang="en-US" dirty="0" smtClean="0"/>
              <a:t>See text for argument                                                       </a:t>
            </a:r>
          </a:p>
          <a:p>
            <a:r>
              <a:rPr lang="en-US" dirty="0" smtClean="0"/>
              <a:t>    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(x)) 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).</a:t>
            </a:r>
            <a:r>
              <a:rPr lang="en-US" dirty="0" smtClean="0"/>
              <a:t>                                                                                                                               </a:t>
            </a:r>
          </a:p>
          <a:p>
            <a:pPr lvl="1"/>
            <a:r>
              <a:rPr lang="en-US" dirty="0" smtClean="0"/>
              <a:t>See text for argument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543800" y="5486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(x)) and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 smtClean="0">
                <a:ea typeface="Cambria Math" pitchFamily="18" charset="0"/>
              </a:rPr>
              <a:t>O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(x)) then </a:t>
            </a:r>
          </a:p>
          <a:p>
            <a:pPr>
              <a:buNone/>
            </a:pPr>
            <a:r>
              <a:rPr lang="en-US" dirty="0" smtClean="0"/>
              <a:t>                     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(max(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|,|</a:t>
            </a:r>
            <a:r>
              <a:rPr lang="en-US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|)).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</a:t>
            </a:r>
          </a:p>
          <a:p>
            <a:pPr lvl="1"/>
            <a:r>
              <a:rPr lang="en-US" dirty="0" smtClean="0"/>
              <a:t>By the definition of big-</a:t>
            </a:r>
            <a:r>
              <a:rPr lang="en-US" i="1" dirty="0" smtClean="0"/>
              <a:t>O</a:t>
            </a:r>
            <a:r>
              <a:rPr lang="en-US" dirty="0" smtClean="0"/>
              <a:t> notation, there are constants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,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such that                                               |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when x &gt; 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/>
              <a:t>and</a:t>
            </a:r>
            <a:r>
              <a:rPr lang="en-US" i="1" dirty="0" smtClean="0"/>
              <a:t> 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when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&gt; 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lvl="1"/>
            <a:r>
              <a:rPr lang="en-US" dirty="0" smtClean="0"/>
              <a:t> |(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)| = 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)| 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+ </a:t>
            </a: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     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by the triangle inequality |a + b| </a:t>
            </a:r>
            <a:r>
              <a:rPr lang="en-US" sz="2000" dirty="0" smtClean="0">
                <a:solidFill>
                  <a:srgbClr val="C00000"/>
                </a:solidFill>
                <a:latin typeface="Cambria Math"/>
                <a:ea typeface="Cambria Math"/>
              </a:rPr>
              <a:t>≤ |a| + |b|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 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+ </a:t>
            </a: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)|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+</a:t>
            </a:r>
            <a:r>
              <a:rPr lang="en-US" dirty="0" smtClean="0"/>
              <a:t>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 ≤ 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 +</a:t>
            </a:r>
            <a:r>
              <a:rPr lang="en-US" dirty="0" smtClean="0"/>
              <a:t>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dirty="0" smtClean="0"/>
              <a:t>(x)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|</a:t>
            </a:r>
            <a:r>
              <a:rPr lang="en-US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where  </a:t>
            </a:r>
            <a:r>
              <a:rPr lang="en-US" sz="2000" i="1" dirty="0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>
                <a:solidFill>
                  <a:srgbClr val="C00000"/>
                </a:solidFill>
              </a:rPr>
              <a:t>) = max(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sz="2000" dirty="0" smtClean="0">
                <a:solidFill>
                  <a:srgbClr val="C00000"/>
                </a:solidFill>
              </a:rPr>
              <a:t>g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 smtClean="0">
                <a:solidFill>
                  <a:srgbClr val="C00000"/>
                </a:solidFill>
              </a:rPr>
              <a:t>(x)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|,|</a:t>
            </a:r>
            <a:r>
              <a:rPr lang="en-US" sz="2000" dirty="0" smtClean="0">
                <a:solidFill>
                  <a:srgbClr val="C00000"/>
                </a:solidFill>
              </a:rPr>
              <a:t>g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(x)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|)</a:t>
            </a: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 = (</a:t>
            </a:r>
            <a:r>
              <a:rPr lang="en-US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dirty="0" smtClean="0"/>
              <a:t> 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</a:t>
            </a:r>
            <a:endParaRPr lang="en-US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= </a:t>
            </a:r>
            <a:r>
              <a:rPr lang="en-US" i="1" dirty="0" err="1" smtClean="0">
                <a:ea typeface="Cambria Math" pitchFamily="18" charset="0"/>
              </a:rPr>
              <a:t>C|</a:t>
            </a:r>
            <a:r>
              <a:rPr lang="en-US" i="1" dirty="0" err="1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)|           </a:t>
            </a:r>
            <a:r>
              <a:rPr lang="en-US" sz="2000" dirty="0" smtClean="0">
                <a:solidFill>
                  <a:srgbClr val="C00000"/>
                </a:solidFill>
              </a:rPr>
              <a:t>where C = C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2000" dirty="0" smtClean="0">
                <a:solidFill>
                  <a:srgbClr val="C00000"/>
                </a:solidFill>
              </a:rPr>
              <a:t> C</a:t>
            </a:r>
            <a:r>
              <a:rPr lang="en-US" sz="2000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Therefore |(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)(</a:t>
            </a:r>
            <a:r>
              <a:rPr lang="en-US" i="1" dirty="0" smtClean="0"/>
              <a:t>x</a:t>
            </a:r>
            <a:r>
              <a:rPr lang="en-US" dirty="0" smtClean="0"/>
              <a:t>)|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err="1" smtClean="0">
                <a:ea typeface="Cambria Math" pitchFamily="18" charset="0"/>
              </a:rPr>
              <a:t>C|</a:t>
            </a:r>
            <a:r>
              <a:rPr lang="en-US" i="1" dirty="0" err="1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)| whenever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, where </a:t>
            </a:r>
            <a:r>
              <a:rPr lang="en-US" i="1" dirty="0" smtClean="0"/>
              <a:t>k</a:t>
            </a:r>
            <a:r>
              <a:rPr lang="en-US" dirty="0" smtClean="0"/>
              <a:t> = max(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k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543800" y="5486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Ordering Functions by Order of Growth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Put the functions below in order so that each function is big-O of the next function on the list.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8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+111</a:t>
            </a:r>
            <a:endParaRPr lang="en-US" i="1" baseline="30000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dirty="0" smtClean="0"/>
              <a:t>)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4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5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6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7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+1)</a:t>
            </a:r>
            <a:endParaRPr lang="en-US" baseline="30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8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9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10000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10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n!</a:t>
            </a:r>
          </a:p>
          <a:p>
            <a:endParaRPr lang="en-US" i="1" baseline="30000" dirty="0" smtClean="0"/>
          </a:p>
          <a:p>
            <a:endParaRPr lang="en-US" i="1" baseline="30000" dirty="0" smtClean="0"/>
          </a:p>
          <a:p>
            <a:endParaRPr lang="en-US" i="1" dirty="0" smtClean="0"/>
          </a:p>
          <a:p>
            <a:endParaRPr lang="en-US" baseline="30000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667000"/>
            <a:ext cx="5105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We  solve this exercise by successively finding the function that grows slowest among all those left on the list.</a:t>
            </a:r>
          </a:p>
          <a:p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</a:t>
            </a:r>
            <a:r>
              <a:rPr lang="en-US" sz="1200" i="1" dirty="0" smtClean="0"/>
              <a:t>f</a:t>
            </a:r>
            <a:r>
              <a:rPr lang="en-US" sz="1200" baseline="-25000" dirty="0" smtClean="0"/>
              <a:t>9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10000       (constant, does not increase with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     (grows slowest of all the others)</a:t>
            </a:r>
          </a:p>
          <a:p>
            <a:pPr>
              <a:buFont typeface="Arial" pitchFamily="34" charset="0"/>
              <a:buChar char="•"/>
            </a:pPr>
            <a:endParaRPr lang="en-US" sz="1200" i="1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sz="1200" dirty="0" smtClean="0"/>
              <a:t>)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(grows next slowest)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6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1200" dirty="0" smtClean="0"/>
              <a:t>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3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(next largest, </a:t>
            </a:r>
            <a:r>
              <a:rPr lang="en-US" sz="1200" dirty="0" smtClean="0"/>
              <a:t>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3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factor smaller than any power of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8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+111    (tied with the one below)</a:t>
            </a: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endParaRPr lang="en-US" sz="1200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8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       (tied with the one above)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sz="1200" dirty="0" smtClean="0"/>
              <a:t>)</a:t>
            </a:r>
            <a:r>
              <a:rPr lang="en-US" sz="1200" i="1" baseline="30000" dirty="0" smtClean="0"/>
              <a:t>n   </a:t>
            </a:r>
            <a:r>
              <a:rPr lang="en-US" sz="1200" i="1" dirty="0" smtClean="0"/>
              <a:t>      </a:t>
            </a:r>
            <a:r>
              <a:rPr lang="en-US" sz="1200" dirty="0" smtClean="0"/>
              <a:t>(next largest, an exponential function)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       (grows faster than one above since 2 &gt; 1.5)</a:t>
            </a:r>
          </a:p>
          <a:p>
            <a:pPr>
              <a:buFont typeface="Arial" pitchFamily="34" charset="0"/>
              <a:buChar char="•"/>
            </a:pPr>
            <a:endParaRPr lang="en-US" sz="12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7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+1)     (grows faster than above because of the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 factor)</a:t>
            </a:r>
            <a:endParaRPr lang="en-US" sz="1200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200" i="1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          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!  grows faster than </a:t>
            </a:r>
            <a:r>
              <a:rPr lang="en-US" sz="12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200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for  every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endParaRPr lang="en-US" sz="12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Big-Omega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be functions from the set of integers or the set of real numbers to the set of real numbers. We say that</a:t>
            </a:r>
          </a:p>
          <a:p>
            <a:pPr>
              <a:buNone/>
            </a:pPr>
            <a:r>
              <a:rPr lang="en-US" dirty="0" smtClean="0"/>
              <a:t>    if there are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such that</a:t>
            </a:r>
          </a:p>
          <a:p>
            <a:pPr>
              <a:buNone/>
            </a:pPr>
            <a:r>
              <a:rPr lang="en-US" dirty="0" smtClean="0"/>
              <a:t>                                            when </a:t>
            </a:r>
            <a:r>
              <a:rPr lang="en-US" i="1" dirty="0" smtClean="0"/>
              <a:t>x &gt; 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We say that “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big-Omega of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Big-</a:t>
            </a:r>
            <a:r>
              <a:rPr lang="en-US" b="1" i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 gives an upper bound on the growth of a function, while Big-Omega gives a lower bound</a:t>
            </a:r>
            <a:r>
              <a:rPr lang="en-US" dirty="0" smtClean="0"/>
              <a:t>. Big-Omega tells us that a function grows at least as fast as another.</a:t>
            </a:r>
          </a:p>
          <a:p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g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))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/>
              <a:t>if and only if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 This follows from the definitions. See the text for details.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733800" y="2590800"/>
            <a:ext cx="2128838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71600" y="3276600"/>
            <a:ext cx="2157413" cy="319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3124200"/>
            <a:ext cx="2590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latin typeface="Cambria Math"/>
                <a:ea typeface="Cambria Math"/>
              </a:rPr>
              <a:t> is the upper case version of the lower case Greek letter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Big-Omega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 Show that                                        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where                  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                                                    for all positive real numbers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Is it also the case that                     is                                  ?  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62400" y="1905000"/>
            <a:ext cx="2912269" cy="3429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14400" y="2362200"/>
            <a:ext cx="1023938" cy="31908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352800" y="2362200"/>
            <a:ext cx="1304925" cy="34290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867400" y="3733800"/>
            <a:ext cx="2345531" cy="3429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1" y="2895600"/>
            <a:ext cx="3876675" cy="34290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038600" y="3733800"/>
            <a:ext cx="1304925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be functions from the set of integers or the set of real numbers to the set of real numbers. The function                                 if </a:t>
            </a:r>
          </a:p>
          <a:p>
            <a:pPr>
              <a:buNone/>
            </a:pPr>
            <a:r>
              <a:rPr lang="en-US" dirty="0" smtClean="0"/>
              <a:t>                                    and                              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We say that “</a:t>
            </a:r>
            <a:r>
              <a:rPr lang="en-US" dirty="0" smtClean="0">
                <a:solidFill>
                  <a:srgbClr val="FF0000"/>
                </a:solidFill>
              </a:rPr>
              <a:t>f is big-Theta of </a:t>
            </a:r>
            <a:r>
              <a:rPr lang="en-US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” and also that “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 is of </a:t>
            </a:r>
            <a:r>
              <a:rPr lang="en-US" i="1" dirty="0" smtClean="0">
                <a:solidFill>
                  <a:srgbClr val="FF0000"/>
                </a:solidFill>
              </a:rPr>
              <a:t>order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”   and also that “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 and </a:t>
            </a:r>
            <a:r>
              <a:rPr lang="en-US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 are of the </a:t>
            </a:r>
            <a:r>
              <a:rPr lang="en-US" i="1" dirty="0" smtClean="0">
                <a:solidFill>
                  <a:srgbClr val="FF0000"/>
                </a:solidFill>
              </a:rPr>
              <a:t>same order</a:t>
            </a:r>
            <a:r>
              <a:rPr lang="en-US" dirty="0" smtClean="0"/>
              <a:t>.”   </a:t>
            </a:r>
          </a:p>
          <a:p>
            <a:r>
              <a:rPr lang="en-US" dirty="0" smtClean="0"/>
              <a:t>                               if and only if there exists constants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i="1" dirty="0" smtClean="0"/>
              <a:t>k </a:t>
            </a:r>
            <a:r>
              <a:rPr lang="en-US" dirty="0" smtClean="0"/>
              <a:t>such that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&lt;</a:t>
            </a:r>
            <a:r>
              <a:rPr lang="en-US" baseline="-25000" dirty="0" smtClean="0"/>
              <a:t> 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&lt;</a:t>
            </a:r>
            <a:r>
              <a:rPr lang="en-US" baseline="-25000" dirty="0" smtClean="0"/>
              <a:t>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 if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This follows from the definitions of big-</a:t>
            </a:r>
            <a:r>
              <a:rPr lang="en-US" i="1" dirty="0" smtClean="0"/>
              <a:t>O</a:t>
            </a:r>
            <a:r>
              <a:rPr lang="en-US" dirty="0" smtClean="0"/>
              <a:t> and big-Omega.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86200" y="2667000"/>
            <a:ext cx="2145506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86200" y="3048000"/>
            <a:ext cx="2128838" cy="31908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90600" y="3048000"/>
            <a:ext cx="2150269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38200" y="4876800"/>
            <a:ext cx="2145506" cy="31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990600"/>
            <a:ext cx="2590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dirty="0" smtClean="0">
                <a:latin typeface="Cambria Math"/>
                <a:ea typeface="Cambria Math"/>
              </a:rPr>
              <a:t> is the upper case version of the lower case Greek letter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the sum of the first </a:t>
            </a:r>
            <a:r>
              <a:rPr lang="en-US" i="1" dirty="0" smtClean="0"/>
              <a:t>n</a:t>
            </a:r>
            <a:r>
              <a:rPr lang="en-US" dirty="0" smtClean="0"/>
              <a:t> positive integers is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latin typeface="Cambria Math"/>
                <a:ea typeface="Cambria Math"/>
              </a:rPr>
              <a:t>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.</a:t>
            </a:r>
            <a:endParaRPr lang="en-US" dirty="0" smtClean="0"/>
          </a:p>
          <a:p>
            <a:pPr marL="880110" lvl="1" indent="-514350"/>
            <a:r>
              <a:rPr lang="en-US" dirty="0" smtClean="0"/>
              <a:t>We have already shown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 marL="880110" lvl="1" indent="-514350"/>
            <a:r>
              <a:rPr lang="en-US" dirty="0" smtClean="0"/>
              <a:t>To show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dirty="0" smtClean="0">
                <a:latin typeface="Cambria Math"/>
                <a:ea typeface="Cambria Math"/>
              </a:rPr>
              <a:t>Ω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), we need a positive constant </a:t>
            </a:r>
            <a:r>
              <a:rPr lang="en-US" i="1" dirty="0" smtClean="0"/>
              <a:t>C</a:t>
            </a:r>
            <a:r>
              <a:rPr lang="en-US" dirty="0" smtClean="0"/>
              <a:t> such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&gt; </a:t>
            </a:r>
            <a:r>
              <a:rPr lang="en-US" i="1" dirty="0" smtClean="0"/>
              <a:t>Cn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sufficiently large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 Summing only the terms greater than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 we obtain the inequality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880110" lvl="1" indent="-51435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1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latin typeface="Cambria Math"/>
                <a:ea typeface="Cambria Math"/>
              </a:rPr>
              <a:t>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≥ 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(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 1)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 </a:t>
            </a:r>
          </a:p>
          <a:p>
            <a:pPr marL="880110" lvl="1" indent="-514350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≥  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</a:t>
            </a:r>
          </a:p>
          <a:p>
            <a:pPr marL="880110" lvl="1" indent="-514350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=   (n  −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)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</a:t>
            </a:r>
          </a:p>
          <a:p>
            <a:pPr marL="880110" lvl="1" indent="-514350">
              <a:buNone/>
            </a:pPr>
            <a:r>
              <a:rPr lang="en-US" dirty="0" smtClean="0">
                <a:ea typeface="Cambria Math" pitchFamily="18" charset="0"/>
              </a:rPr>
              <a:t>                                        </a:t>
            </a:r>
            <a:r>
              <a:rPr lang="en-US" dirty="0" smtClean="0">
                <a:latin typeface="Cambria Math"/>
                <a:ea typeface="Cambria Math"/>
              </a:rPr>
              <a:t>≥   (n/2)(n/2) =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/4</a:t>
            </a:r>
          </a:p>
          <a:p>
            <a:pPr marL="880110" lvl="1" indent="-514350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Taking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¼,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&gt; </a:t>
            </a:r>
            <a:r>
              <a:rPr lang="en-US" i="1" dirty="0" smtClean="0"/>
              <a:t>Cn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for all positive integers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Hence,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dirty="0" smtClean="0">
                <a:latin typeface="Cambria Math"/>
                <a:ea typeface="Cambria Math"/>
              </a:rPr>
              <a:t>Ω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), and we can conclude that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smtClean="0"/>
              <a:t>(</a:t>
            </a:r>
            <a:r>
              <a:rPr lang="en-US" i="1" smtClean="0"/>
              <a:t>n</a:t>
            </a:r>
            <a:r>
              <a:rPr lang="en-US" baseline="3000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mtClean="0"/>
              <a:t>). </a:t>
            </a:r>
            <a:endParaRPr lang="en-US" dirty="0" smtClean="0">
              <a:ea typeface="Cambria Math" pitchFamily="18" charset="0"/>
            </a:endParaRPr>
          </a:p>
          <a:p>
            <a:pPr marL="880110" lvl="1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Sh0w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8x</a:t>
            </a:r>
            <a:r>
              <a:rPr lang="en-US" baseline="30000" dirty="0" smtClean="0"/>
              <a:t> </a:t>
            </a:r>
            <a:r>
              <a:rPr lang="en-US" dirty="0" smtClean="0"/>
              <a:t>log </a:t>
            </a:r>
            <a:r>
              <a:rPr lang="en-US" i="1" dirty="0" smtClean="0"/>
              <a:t>x </a:t>
            </a:r>
            <a:r>
              <a:rPr lang="en-US" dirty="0" smtClean="0"/>
              <a:t>is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lvl="2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 </a:t>
            </a:r>
            <a:r>
              <a:rPr lang="en-US" sz="2400" dirty="0" smtClean="0">
                <a:latin typeface="Cambria Math"/>
                <a:ea typeface="Cambria Math"/>
              </a:rPr>
              <a:t>≤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for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&gt; 1,                                            since 0</a:t>
            </a:r>
            <a:r>
              <a:rPr lang="en-US" sz="2400" dirty="0" smtClean="0">
                <a:latin typeface="Cambria Math"/>
                <a:ea typeface="Cambria Math"/>
              </a:rPr>
              <a:t> ≤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>
                <a:latin typeface="Cambria Math"/>
                <a:ea typeface="Cambria Math"/>
              </a:rPr>
              <a:t>≤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.</a:t>
            </a:r>
          </a:p>
          <a:p>
            <a:pPr lvl="3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/>
              <a:t>is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O(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/>
              <a:t>).</a:t>
            </a:r>
          </a:p>
          <a:p>
            <a:pPr lvl="2"/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/>
              <a:t>is clearly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O(3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/>
              <a:t>is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/>
              <a:t>).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many domains, there are key general problems that ask for output with specific properties when given valid input.</a:t>
            </a:r>
          </a:p>
          <a:p>
            <a:r>
              <a:rPr lang="en-US" dirty="0" smtClean="0"/>
              <a:t>The first step is to precisely </a:t>
            </a:r>
            <a:r>
              <a:rPr lang="en-US" dirty="0" smtClean="0">
                <a:solidFill>
                  <a:srgbClr val="00B0F0"/>
                </a:solidFill>
              </a:rPr>
              <a:t>state the problem</a:t>
            </a:r>
            <a:r>
              <a:rPr lang="en-US" dirty="0" smtClean="0"/>
              <a:t>, using the appropriate structures to </a:t>
            </a:r>
            <a:r>
              <a:rPr lang="en-US" dirty="0" smtClean="0">
                <a:solidFill>
                  <a:srgbClr val="00B0F0"/>
                </a:solidFill>
              </a:rPr>
              <a:t>specify the input and the desired output.</a:t>
            </a:r>
          </a:p>
          <a:p>
            <a:r>
              <a:rPr lang="en-US" dirty="0" smtClean="0"/>
              <a:t>We then solve the general problem by </a:t>
            </a:r>
            <a:r>
              <a:rPr lang="en-US" u="sng" dirty="0" smtClean="0"/>
              <a:t>specifying the </a:t>
            </a:r>
            <a:r>
              <a:rPr lang="en-US" u="sng" dirty="0" smtClean="0">
                <a:solidFill>
                  <a:srgbClr val="00B0F0"/>
                </a:solidFill>
              </a:rPr>
              <a:t>steps of a procedure </a:t>
            </a:r>
            <a:r>
              <a:rPr lang="en-US" u="sng" dirty="0" smtClean="0"/>
              <a:t>that takes a valid input and produces the desired output</a:t>
            </a:r>
            <a:r>
              <a:rPr lang="en-US" dirty="0" smtClean="0"/>
              <a:t>.  This procedure is called an </a:t>
            </a:r>
            <a:r>
              <a:rPr lang="en-US" b="1" i="1" dirty="0" smtClean="0">
                <a:solidFill>
                  <a:srgbClr val="FF0000"/>
                </a:solidFill>
              </a:rPr>
              <a:t>algorithm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                            it must  also be the case that</a:t>
            </a:r>
          </a:p>
          <a:p>
            <a:endParaRPr lang="en-US" dirty="0" smtClean="0"/>
          </a:p>
          <a:p>
            <a:r>
              <a:rPr lang="en-US" dirty="0" smtClean="0"/>
              <a:t>Note that                               if and only if it is the case that                              and                             .</a:t>
            </a:r>
          </a:p>
          <a:p>
            <a:r>
              <a:rPr lang="en-US" dirty="0" smtClean="0"/>
              <a:t> Sometimes writers are careless and write as if big-</a:t>
            </a:r>
            <a:r>
              <a:rPr lang="en-US" i="1" dirty="0" smtClean="0"/>
              <a:t>O</a:t>
            </a:r>
            <a:r>
              <a:rPr lang="en-US" dirty="0" smtClean="0"/>
              <a:t> notation has the same meaning as big-Theta.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828800" y="2057400"/>
            <a:ext cx="2145506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81200" y="2438400"/>
            <a:ext cx="2226469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38400" y="2971800"/>
            <a:ext cx="2145506" cy="31908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00200" y="3352800"/>
            <a:ext cx="2150269" cy="319088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72000" y="3352800"/>
            <a:ext cx="2164556" cy="319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Big-Theta Estimates for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Let </a:t>
            </a:r>
          </a:p>
          <a:p>
            <a:pPr>
              <a:buNone/>
            </a:pPr>
            <a:r>
              <a:rPr lang="en-US" dirty="0" smtClean="0"/>
              <a:t>where                                 are real numbers with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Then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of order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 (or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 err="1" smtClean="0"/>
              <a:t>x</a:t>
            </a:r>
            <a:r>
              <a:rPr lang="en-US" sz="2800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 smtClean="0"/>
              <a:t>)).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(The proof is an exercise.) 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The polynomial                                         is order of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(or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 smtClean="0"/>
              <a:t>x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2800" dirty="0" smtClean="0"/>
              <a:t>)).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The polynomial                                                                           is order of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199</a:t>
            </a:r>
            <a:r>
              <a:rPr lang="en-US" dirty="0" smtClean="0"/>
              <a:t>  (or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 smtClean="0"/>
              <a:t>x</a:t>
            </a:r>
            <a:r>
              <a:rPr lang="en-US" sz="2800" baseline="30000" dirty="0" smtClean="0">
                <a:latin typeface="Cambria Math" pitchFamily="18" charset="0"/>
                <a:ea typeface="Cambria Math" pitchFamily="18" charset="0"/>
              </a:rPr>
              <a:t>199</a:t>
            </a:r>
            <a:r>
              <a:rPr lang="en-US" sz="2800" dirty="0" smtClean="0"/>
              <a:t>)</a:t>
            </a:r>
            <a:r>
              <a:rPr lang="en-US" dirty="0" smtClean="0"/>
              <a:t> ).                </a:t>
            </a:r>
          </a:p>
          <a:p>
            <a:pPr>
              <a:buNone/>
            </a:pPr>
            <a:r>
              <a:rPr lang="en-US" dirty="0" smtClean="0"/>
              <a:t>    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743200" y="1981200"/>
            <a:ext cx="5745956" cy="3429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76400" y="2514600"/>
            <a:ext cx="2117408" cy="24288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95600" y="4191000"/>
            <a:ext cx="3062288" cy="34290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95600" y="5029200"/>
            <a:ext cx="5264944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i="1" dirty="0" smtClean="0">
                <a:solidFill>
                  <a:srgbClr val="FF0000"/>
                </a:solidFill>
              </a:rPr>
              <a:t>algorithm</a:t>
            </a:r>
            <a:r>
              <a:rPr lang="en-US" b="1" dirty="0" smtClean="0">
                <a:solidFill>
                  <a:srgbClr val="FF0000"/>
                </a:solidFill>
              </a:rPr>
              <a:t> is a </a:t>
            </a:r>
            <a:r>
              <a:rPr lang="en-US" b="1" dirty="0" smtClean="0">
                <a:solidFill>
                  <a:srgbClr val="7030A0"/>
                </a:solidFill>
              </a:rPr>
              <a:t>finite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sequence</a:t>
            </a:r>
            <a:r>
              <a:rPr lang="en-US" b="1" dirty="0" smtClean="0">
                <a:solidFill>
                  <a:srgbClr val="FF0000"/>
                </a:solidFill>
              </a:rPr>
              <a:t> of precise instructions for performing a computation or for solving a problem.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Describe an algorithm for finding the maximum value in a finite sequence of integers.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Solution: </a:t>
            </a:r>
            <a:r>
              <a:rPr lang="en-US" dirty="0" smtClean="0"/>
              <a:t>Perform the following steps: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Set the temporary maximum equal to the first integer in the sequence.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Compare the next integer in the sequence to the temporary maximum.</a:t>
            </a:r>
          </a:p>
          <a:p>
            <a:pPr marL="1428750" lvl="3" indent="-514350"/>
            <a:r>
              <a:rPr lang="en-US" dirty="0" smtClean="0"/>
              <a:t>If it is larger than the temporary maximum, set the temporary maximum equal to this integer.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Repeat the previous step if there are more integers. If not, stop.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When the algorithm terminates, the temporary maximum is the largest integer in the sequence.</a:t>
            </a:r>
            <a:endParaRPr lang="en-US" dirty="0"/>
          </a:p>
        </p:txBody>
      </p:sp>
      <p:pic>
        <p:nvPicPr>
          <p:cNvPr id="4" name="Picture 3" descr="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28600"/>
            <a:ext cx="886968" cy="1027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219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Abu </a:t>
            </a:r>
            <a:r>
              <a:rPr lang="en-US" dirty="0" err="1" smtClean="0"/>
              <a:t>Ja’far</a:t>
            </a:r>
            <a:r>
              <a:rPr lang="en-US" dirty="0" smtClean="0"/>
              <a:t> Mohammed </a:t>
            </a:r>
            <a:r>
              <a:rPr lang="en-US" dirty="0" err="1" smtClean="0"/>
              <a:t>Ibin</a:t>
            </a:r>
            <a:r>
              <a:rPr lang="en-US" dirty="0" smtClean="0"/>
              <a:t> Musa Al-</a:t>
            </a:r>
            <a:r>
              <a:rPr lang="en-US" dirty="0" err="1" smtClean="0"/>
              <a:t>Khowarizmi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780-850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Algorithms can be specified in different ways. Their steps can be described in English or in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pseudocode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Pseudocode</a:t>
            </a:r>
            <a:r>
              <a:rPr lang="en-US" sz="2400" dirty="0" smtClean="0"/>
              <a:t> is an intermediate step between an English language description of the steps and a coding of these steps using a programming language. </a:t>
            </a:r>
          </a:p>
          <a:p>
            <a:r>
              <a:rPr lang="en-US" sz="2400" dirty="0" smtClean="0"/>
              <a:t>The form of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 we use is specified in Appendix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dirty="0" smtClean="0"/>
              <a:t>. It uses some of the structures found in popular languages such as C++ and Java.</a:t>
            </a:r>
          </a:p>
          <a:p>
            <a:r>
              <a:rPr lang="en-US" sz="2400" dirty="0" smtClean="0"/>
              <a:t>Programmers can use the description of an algorithm in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to construct a program in a particular language. </a:t>
            </a:r>
          </a:p>
          <a:p>
            <a:r>
              <a:rPr lang="en-US" sz="2400" dirty="0" err="1" smtClean="0"/>
              <a:t>Pseudocode</a:t>
            </a:r>
            <a:r>
              <a:rPr lang="en-US" sz="2400" dirty="0" smtClean="0"/>
              <a:t> helps us analyze the time required to solve a problem using an algorithm, independent of the actual programming language used to implement algorithm.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: An algorithm </a:t>
            </a:r>
            <a:r>
              <a:rPr lang="en-US" b="1" dirty="0" smtClean="0">
                <a:solidFill>
                  <a:srgbClr val="7030A0"/>
                </a:solidFill>
              </a:rPr>
              <a:t>usually</a:t>
            </a:r>
            <a:r>
              <a:rPr lang="en-US" dirty="0" smtClean="0"/>
              <a:t> has input values from a specified set.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: From the input values, the algorithm produces the output values from a specified set. The output values are the solution.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Correctness</a:t>
            </a:r>
            <a:r>
              <a:rPr lang="en-US" dirty="0" smtClean="0"/>
              <a:t>: An algorithm should produce the correct output values for each set of input values.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Finiteness</a:t>
            </a:r>
            <a:r>
              <a:rPr lang="en-US" dirty="0" smtClean="0"/>
              <a:t>: An algorithm should produce the output after a finite number of steps for any input.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Effectiveness</a:t>
            </a:r>
            <a:r>
              <a:rPr lang="en-US" dirty="0" smtClean="0"/>
              <a:t>: It must be possible to perform each step of the algorithm correctly and in a reasonable amount of time.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Generality</a:t>
            </a:r>
            <a:r>
              <a:rPr lang="en-US" dirty="0" smtClean="0"/>
              <a:t>: The algorithm should work for all problems of the desired form.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Maximum Element in a Finite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algorithm in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this algorithm have all the properties listed on the previous slide?  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Assignment: Draw a flowchart for this algorithm.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514600"/>
            <a:ext cx="4572000" cy="18288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….,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if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lang="en-US" sz="2600" i="1" dirty="0" smtClean="0"/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return </a:t>
            </a:r>
            <a:r>
              <a:rPr lang="en-US" sz="2600" i="1" dirty="0" smtClean="0"/>
              <a:t>max</a:t>
            </a:r>
            <a:r>
              <a:rPr lang="en-US" sz="2600" dirty="0" smtClean="0"/>
              <a:t>{</a:t>
            </a:r>
            <a:r>
              <a:rPr lang="en-US" sz="2600" i="1" dirty="0" smtClean="0"/>
              <a:t>max </a:t>
            </a:r>
            <a:r>
              <a:rPr lang="en-US" sz="2600" dirty="0" smtClean="0"/>
              <a:t>is the largest element}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2}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h(x))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h(x)| &gt; |g(x)|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h(x)|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h(x))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a_n x^{n} + a_{n-1}x^{n-1} + \dots + a_1 x + a_o$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0, a_1, \dots, a_n    $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cdots + n \; \leq\; n + n + \cdots n\; =\; n^2$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ldots + n \;\mbox{is}\; O(n^2)\; \mbox{taking}\; C = 1 \; \mbox{and}\; k = 1 .$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= 1 \times 2 \times \cdots \times n \; \leq\; n \times n \times \cdots \times  n\; =\; n^n$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\; \mbox{is}\;O(n^n)\; \mbox{taking} \; C = 1\; \mbox{and}\; k = 1.$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n) = n! = 1 \times 2 \times \dots \times n\; .$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\leq\; n^n$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og}(n!) \leq\; n\cdot \mbox{log}(n)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2x^{2} + x^{2} = 4x^{2}$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Omega(g(x))$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geq C|g(x)|$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$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Omega(g(x))$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8x^{3} + 5x^2 + 7)$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\; \geq 8x^{3}$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Omega(g(x))$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x^2)$&#10;&#10;\end{document}"/>
  <p:tag name="IGUANATEXSIZE" val="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\Theta(g(x)).$&#10;&#10;\end{document}"/>
  <p:tag name="IGUANATEXSIZ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a_n x^{n} + a_{n-1}x^{n-1} + \dots + a_1 x + a_o$&#10;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0, a_1, \dots, a_n    $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5} + 5x^2 + 10$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199}+ 7x^{100} + x^{99} + 5x^2 + 25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x^{2} + x^{2} = 3x^{2}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\leq C|g(x) \leq C'|g(x)|$&#10;&#10;\end{document}"/>
  <p:tag name="IGUANATEXSIZ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13431</TotalTime>
  <Words>5257</Words>
  <Application>Microsoft Office PowerPoint</Application>
  <PresentationFormat>On-screen Show (4:3)</PresentationFormat>
  <Paragraphs>517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Constantia</vt:lpstr>
      <vt:lpstr>Wingdings 2</vt:lpstr>
      <vt:lpstr>Cambria Math</vt:lpstr>
      <vt:lpstr>Flow</vt:lpstr>
      <vt:lpstr>Algorithms</vt:lpstr>
      <vt:lpstr>Chapter Summary</vt:lpstr>
      <vt:lpstr>Algorithms</vt:lpstr>
      <vt:lpstr>Section Summary</vt:lpstr>
      <vt:lpstr>Problems and Algorithms</vt:lpstr>
      <vt:lpstr>Algorithms</vt:lpstr>
      <vt:lpstr>Specifying Algorithms</vt:lpstr>
      <vt:lpstr>Properties of Algorithms</vt:lpstr>
      <vt:lpstr>Finding the Maximum Element in a Finite Sequence</vt:lpstr>
      <vt:lpstr>Some Example Algorithm Problems</vt:lpstr>
      <vt:lpstr>Searching Problems</vt:lpstr>
      <vt:lpstr>Linear Search Algorithm</vt:lpstr>
      <vt:lpstr>Binary Search</vt:lpstr>
      <vt:lpstr>Binary Search</vt:lpstr>
      <vt:lpstr>Binary Search</vt:lpstr>
      <vt:lpstr>Sorting</vt:lpstr>
      <vt:lpstr>Bubble Sort</vt:lpstr>
      <vt:lpstr>Bubble Sort</vt:lpstr>
      <vt:lpstr>Insertion Sort</vt:lpstr>
      <vt:lpstr>Insertion Sort</vt:lpstr>
      <vt:lpstr>Greedy Algorithms</vt:lpstr>
      <vt:lpstr>Greedy Algorithms: Making Change</vt:lpstr>
      <vt:lpstr>Greedy Change-Making Algorithm</vt:lpstr>
      <vt:lpstr>Proving Optimality for U.S. Coins</vt:lpstr>
      <vt:lpstr>Proving Optimality for U.S. Coins</vt:lpstr>
      <vt:lpstr>Greedy Change-Making Algorithm </vt:lpstr>
      <vt:lpstr>The Growth of Functions</vt:lpstr>
      <vt:lpstr>Section Summary</vt:lpstr>
      <vt:lpstr>The Growth of Functions</vt:lpstr>
      <vt:lpstr>Big-O Notation</vt:lpstr>
      <vt:lpstr>Illustration of Big-O Notation</vt:lpstr>
      <vt:lpstr>Using the Definition of Big-O Notation</vt:lpstr>
      <vt:lpstr>Illustration of Big-O Notation                                                                                                                                       </vt:lpstr>
      <vt:lpstr>Some Important Points about Big-O Notation</vt:lpstr>
      <vt:lpstr>Big-O Notation</vt:lpstr>
      <vt:lpstr>Using the Definition of Big-O Notation</vt:lpstr>
      <vt:lpstr>Big-O Estimates for Polynomials</vt:lpstr>
      <vt:lpstr>Big-O Estimates for some Important Functions</vt:lpstr>
      <vt:lpstr>Big-O Estimates for some Important Functions</vt:lpstr>
      <vt:lpstr>Display of Growth of Functions</vt:lpstr>
      <vt:lpstr>Useful Big-O Estimates Involving Logarithms, Powers, and Exponents</vt:lpstr>
      <vt:lpstr>Combinations of Functions</vt:lpstr>
      <vt:lpstr>Combinations of Functions</vt:lpstr>
      <vt:lpstr>Ordering Functions by Order of Growth</vt:lpstr>
      <vt:lpstr>Big-Omega Notation</vt:lpstr>
      <vt:lpstr>Big-Omega Notation</vt:lpstr>
      <vt:lpstr>Big-Theta Notation</vt:lpstr>
      <vt:lpstr>Big Theta Notation</vt:lpstr>
      <vt:lpstr>Big-Theta Notation</vt:lpstr>
      <vt:lpstr>Big-Theta Notation</vt:lpstr>
      <vt:lpstr>Big-Theta Estimates for Polynomials</vt:lpstr>
    </vt:vector>
  </TitlesOfParts>
  <Company>Monmouth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Hiva</cp:lastModifiedBy>
  <cp:revision>738</cp:revision>
  <dcterms:created xsi:type="dcterms:W3CDTF">2011-03-27T19:14:44Z</dcterms:created>
  <dcterms:modified xsi:type="dcterms:W3CDTF">2014-10-09T14:40:37Z</dcterms:modified>
</cp:coreProperties>
</file>