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4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9" r:id="rId8"/>
    <p:sldId id="261" r:id="rId9"/>
    <p:sldId id="262" r:id="rId10"/>
    <p:sldId id="263" r:id="rId11"/>
    <p:sldId id="267" r:id="rId12"/>
    <p:sldId id="266" r:id="rId13"/>
    <p:sldId id="265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7"/>
    <p:restoredTop sz="94586"/>
  </p:normalViewPr>
  <p:slideViewPr>
    <p:cSldViewPr snapToGrid="0" snapToObjects="1">
      <p:cViewPr varScale="1">
        <p:scale>
          <a:sx n="80" d="100"/>
          <a:sy n="80" d="100"/>
        </p:scale>
        <p:origin x="97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6F597-9D00-6440-A33A-19DAE63A5799}" type="datetimeFigureOut">
              <a:rPr lang="en-US" smtClean="0"/>
              <a:t>9/15/2016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2197E-AE22-E44B-B5A5-8B79AA128D0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5283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9C841-4B22-3241-BD86-E1BB5B95A8F6}" type="datetimeFigureOut">
              <a:rPr lang="en-US" smtClean="0"/>
              <a:t>9/15/2016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B6BEE-4444-D645-A201-EAAD7483639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35891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5111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7716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2536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751549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5526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381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69812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847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21047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7566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8774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1331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6B6BEE-4444-D645-A201-EAAD7483639A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289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41" r:id="rId1"/>
    <p:sldLayoutId id="2147484742" r:id="rId2"/>
    <p:sldLayoutId id="2147484743" r:id="rId3"/>
    <p:sldLayoutId id="2147484744" r:id="rId4"/>
    <p:sldLayoutId id="2147484745" r:id="rId5"/>
    <p:sldLayoutId id="2147484746" r:id="rId6"/>
    <p:sldLayoutId id="2147484747" r:id="rId7"/>
    <p:sldLayoutId id="2147484748" r:id="rId8"/>
    <p:sldLayoutId id="2147484749" r:id="rId9"/>
    <p:sldLayoutId id="2147484750" r:id="rId10"/>
    <p:sldLayoutId id="214748475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2111" y="1243617"/>
            <a:ext cx="804333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/>
              <a:t>E. F. Schumacher</a:t>
            </a:r>
          </a:p>
          <a:p>
            <a:r>
              <a:rPr lang="es-ES_tradnl" sz="4000" i="1" dirty="0">
                <a:solidFill>
                  <a:srgbClr val="FFFF00"/>
                </a:solidFill>
              </a:rPr>
              <a:t>Small </a:t>
            </a:r>
            <a:r>
              <a:rPr lang="es-ES_tradnl" sz="4000" i="1" dirty="0" err="1">
                <a:solidFill>
                  <a:srgbClr val="FFFF00"/>
                </a:solidFill>
              </a:rPr>
              <a:t>is</a:t>
            </a:r>
            <a:r>
              <a:rPr lang="es-ES_tradnl" sz="4000" i="1" dirty="0">
                <a:solidFill>
                  <a:srgbClr val="FFFF00"/>
                </a:solidFill>
              </a:rPr>
              <a:t> </a:t>
            </a:r>
            <a:r>
              <a:rPr lang="es-ES_tradnl" sz="4000" i="1" dirty="0" err="1">
                <a:solidFill>
                  <a:srgbClr val="FFFF00"/>
                </a:solidFill>
              </a:rPr>
              <a:t>Beautiful</a:t>
            </a:r>
            <a:r>
              <a:rPr lang="es-ES_tradnl" sz="4000" i="1" dirty="0">
                <a:solidFill>
                  <a:srgbClr val="FFFF00"/>
                </a:solidFill>
              </a:rPr>
              <a:t>: </a:t>
            </a:r>
            <a:r>
              <a:rPr lang="es-ES_tradnl" sz="4000" i="1" dirty="0" err="1">
                <a:solidFill>
                  <a:srgbClr val="FFFF00"/>
                </a:solidFill>
              </a:rPr>
              <a:t>Economics</a:t>
            </a:r>
            <a:r>
              <a:rPr lang="es-ES_tradnl" sz="4000" i="1" dirty="0">
                <a:solidFill>
                  <a:srgbClr val="FFFF00"/>
                </a:solidFill>
              </a:rPr>
              <a:t> as </a:t>
            </a:r>
            <a:r>
              <a:rPr lang="es-ES_tradnl" sz="4000" i="1" dirty="0" err="1">
                <a:solidFill>
                  <a:srgbClr val="FFFF00"/>
                </a:solidFill>
              </a:rPr>
              <a:t>if</a:t>
            </a:r>
            <a:r>
              <a:rPr lang="es-ES_tradnl" sz="4000" i="1" dirty="0">
                <a:solidFill>
                  <a:srgbClr val="FFFF00"/>
                </a:solidFill>
              </a:rPr>
              <a:t> </a:t>
            </a:r>
            <a:r>
              <a:rPr lang="es-ES_tradnl" sz="4000" i="1" dirty="0" err="1">
                <a:solidFill>
                  <a:srgbClr val="FFFF00"/>
                </a:solidFill>
              </a:rPr>
              <a:t>People</a:t>
            </a:r>
            <a:r>
              <a:rPr lang="es-ES_tradnl" sz="4000" i="1" dirty="0">
                <a:solidFill>
                  <a:srgbClr val="FFFF00"/>
                </a:solidFill>
              </a:rPr>
              <a:t> </a:t>
            </a:r>
            <a:r>
              <a:rPr lang="es-ES_tradnl" sz="4000" i="1" dirty="0" err="1">
                <a:solidFill>
                  <a:srgbClr val="FFFF00"/>
                </a:solidFill>
              </a:rPr>
              <a:t>Mattered</a:t>
            </a:r>
            <a:r>
              <a:rPr lang="es-ES_tradnl" sz="4000" i="1" dirty="0">
                <a:solidFill>
                  <a:srgbClr val="FFFF00"/>
                </a:solidFill>
              </a:rPr>
              <a:t> </a:t>
            </a:r>
            <a:r>
              <a:rPr lang="es-ES_tradnl" sz="4000" dirty="0">
                <a:solidFill>
                  <a:srgbClr val="FFFF00"/>
                </a:solidFill>
              </a:rPr>
              <a:t>(1973)</a:t>
            </a:r>
          </a:p>
          <a:p>
            <a:endParaRPr lang="es-ES_tradnl" sz="4000" i="1" dirty="0">
              <a:solidFill>
                <a:srgbClr val="FFFF00"/>
              </a:solidFill>
            </a:endParaRPr>
          </a:p>
          <a:p>
            <a:r>
              <a:rPr lang="es-ES_tradnl" sz="2400" i="1" dirty="0" err="1"/>
              <a:t>Chapter</a:t>
            </a:r>
            <a:r>
              <a:rPr lang="es-ES_tradnl" sz="2400" i="1" dirty="0"/>
              <a:t> 3: </a:t>
            </a:r>
            <a:r>
              <a:rPr lang="es-ES_tradnl" sz="2400" i="1" dirty="0" err="1"/>
              <a:t>The</a:t>
            </a:r>
            <a:r>
              <a:rPr lang="es-ES_tradnl" sz="2400" i="1" dirty="0"/>
              <a:t> Role of </a:t>
            </a:r>
            <a:r>
              <a:rPr lang="es-ES_tradnl" sz="2400" i="1" dirty="0" err="1"/>
              <a:t>Economics</a:t>
            </a:r>
            <a:endParaRPr lang="es-ES_tradnl" sz="2400" i="1" dirty="0"/>
          </a:p>
          <a:p>
            <a:r>
              <a:rPr lang="es-ES_tradnl" sz="2400" i="1" dirty="0" err="1"/>
              <a:t>Chapter</a:t>
            </a:r>
            <a:r>
              <a:rPr lang="es-ES_tradnl" sz="2400" i="1" dirty="0"/>
              <a:t> 4: </a:t>
            </a:r>
            <a:r>
              <a:rPr lang="es-ES_tradnl" sz="2400" i="1" dirty="0" err="1"/>
              <a:t>Buddhist</a:t>
            </a:r>
            <a:r>
              <a:rPr lang="es-ES_tradnl" sz="2400" i="1" dirty="0"/>
              <a:t> </a:t>
            </a:r>
            <a:r>
              <a:rPr lang="es-ES_tradnl" sz="2400" i="1" dirty="0" err="1"/>
              <a:t>Economics</a:t>
            </a:r>
            <a:endParaRPr lang="es-ES_tradnl" sz="2400" i="1" dirty="0"/>
          </a:p>
          <a:p>
            <a:endParaRPr lang="es-ES_tradnl" sz="2400" i="1" dirty="0"/>
          </a:p>
          <a:p>
            <a:endParaRPr lang="es-ES_tradnl" sz="2400" i="1" dirty="0"/>
          </a:p>
          <a:p>
            <a:r>
              <a:rPr lang="en-US" sz="2000" dirty="0"/>
              <a:t>Héctor José Huyke, </a:t>
            </a:r>
            <a:r>
              <a:rPr lang="en-US" sz="2000" dirty="0" err="1"/>
              <a:t>presentación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la </a:t>
            </a:r>
            <a:r>
              <a:rPr lang="en-US" sz="2000" dirty="0" err="1"/>
              <a:t>discusión</a:t>
            </a:r>
            <a:r>
              <a:rPr lang="en-US" sz="2000" dirty="0"/>
              <a:t> en </a:t>
            </a:r>
            <a:r>
              <a:rPr lang="en-US" sz="2000" dirty="0" err="1"/>
              <a:t>clase</a:t>
            </a:r>
            <a:r>
              <a:rPr lang="es-ES_tradnl" sz="2000" dirty="0"/>
              <a:t> INTD 3990</a:t>
            </a:r>
          </a:p>
        </p:txBody>
      </p:sp>
    </p:spTree>
    <p:extLst>
      <p:ext uri="{BB962C8B-B14F-4D97-AF65-F5344CB8AC3E}">
        <p14:creationId xmlns:p14="http://schemas.microsoft.com/office/powerpoint/2010/main" val="2156769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1778" y="344613"/>
            <a:ext cx="668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s-ES_tradnl" dirty="0"/>
              <a:t>a materia de la disciplina económica son los bienes (páginas 49-50)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4695" y="1448389"/>
            <a:ext cx="1040084" cy="461665"/>
          </a:xfrm>
          <a:prstGeom prst="rect">
            <a:avLst/>
          </a:prstGeom>
          <a:noFill/>
          <a:ln w="28575" cmpd="sng">
            <a:solidFill>
              <a:srgbClr val="7E97AD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400" dirty="0"/>
              <a:t>bienes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21555" y="2483556"/>
            <a:ext cx="173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primarios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05779" y="2483556"/>
            <a:ext cx="31364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</a:t>
            </a:r>
            <a:r>
              <a:rPr lang="es-ES_tradnl" sz="2800" dirty="0" err="1"/>
              <a:t>ecundarios</a:t>
            </a:r>
            <a:endParaRPr lang="es-ES_tradnl" sz="2800" dirty="0"/>
          </a:p>
          <a:p>
            <a:pPr algn="ctr"/>
            <a:r>
              <a:rPr lang="es-ES_tradnl" dirty="0"/>
              <a:t>(presuponen los primarios)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5113" y="3701111"/>
            <a:ext cx="2350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</a:t>
            </a:r>
            <a:r>
              <a:rPr lang="es-ES_tradnl" sz="2400" dirty="0"/>
              <a:t>o renovables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405" y="3715224"/>
            <a:ext cx="1540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renovables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2752" y="3765055"/>
            <a:ext cx="2005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manufacturas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21222" y="3765055"/>
            <a:ext cx="1368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servicios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3332" y="4176889"/>
            <a:ext cx="169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petróleo, gas natural,…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2890" y="4106333"/>
            <a:ext cx="171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trigo, frutas,</a:t>
            </a:r>
            <a:r>
              <a:rPr lang="is-IS" dirty="0"/>
              <a:t>…</a:t>
            </a:r>
            <a:endParaRPr lang="es-ES_tradnl" dirty="0"/>
          </a:p>
        </p:txBody>
      </p:sp>
      <p:sp>
        <p:nvSpPr>
          <p:cNvPr id="16" name="TextBox 15"/>
          <p:cNvSpPr txBox="1"/>
          <p:nvPr/>
        </p:nvSpPr>
        <p:spPr>
          <a:xfrm>
            <a:off x="5045745" y="4176890"/>
            <a:ext cx="1479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zapatos, cosméticos,</a:t>
            </a:r>
            <a:r>
              <a:rPr lang="is-IS" dirty="0"/>
              <a:t>…</a:t>
            </a:r>
            <a:endParaRPr lang="es-ES_tradnl" dirty="0"/>
          </a:p>
        </p:txBody>
      </p:sp>
      <p:sp>
        <p:nvSpPr>
          <p:cNvPr id="19" name="TextBox 18"/>
          <p:cNvSpPr txBox="1"/>
          <p:nvPr/>
        </p:nvSpPr>
        <p:spPr>
          <a:xfrm>
            <a:off x="-282804" y="5053386"/>
            <a:ext cx="9025021" cy="153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dirty="0"/>
              <a:t>E</a:t>
            </a:r>
            <a:r>
              <a:rPr lang="es-ES_tradnl" dirty="0"/>
              <a:t>l mercado no reconoce la genuina diferencia entre estas categorías . . .</a:t>
            </a:r>
            <a:endParaRPr lang="en-US" dirty="0"/>
          </a:p>
          <a:p>
            <a:pPr algn="ctr">
              <a:lnSpc>
                <a:spcPct val="110000"/>
              </a:lnSpc>
            </a:pPr>
            <a:r>
              <a:rPr lang="en-US" dirty="0" err="1"/>
              <a:t>cinco</a:t>
            </a:r>
            <a:r>
              <a:rPr lang="en-US" dirty="0"/>
              <a:t> </a:t>
            </a:r>
            <a:r>
              <a:rPr lang="en-US" dirty="0" err="1"/>
              <a:t>dólares</a:t>
            </a:r>
            <a:r>
              <a:rPr lang="en-US" dirty="0"/>
              <a:t> de </a:t>
            </a:r>
            <a:r>
              <a:rPr lang="en-US" dirty="0" err="1"/>
              <a:t>petroleo</a:t>
            </a:r>
            <a:r>
              <a:rPr lang="en-US" dirty="0"/>
              <a:t> son </a:t>
            </a:r>
            <a:r>
              <a:rPr lang="en-US" dirty="0" err="1"/>
              <a:t>cinco</a:t>
            </a:r>
            <a:r>
              <a:rPr lang="en-US" dirty="0"/>
              <a:t> </a:t>
            </a:r>
            <a:r>
              <a:rPr lang="en-US" dirty="0" err="1"/>
              <a:t>dólares</a:t>
            </a:r>
            <a:r>
              <a:rPr lang="en-US" dirty="0"/>
              <a:t> de </a:t>
            </a:r>
            <a:r>
              <a:rPr lang="en-US" dirty="0" err="1"/>
              <a:t>trigo</a:t>
            </a:r>
            <a:r>
              <a:rPr lang="en-US" dirty="0"/>
              <a:t> son </a:t>
            </a:r>
            <a:r>
              <a:rPr lang="en-US" dirty="0" err="1"/>
              <a:t>cinco</a:t>
            </a:r>
            <a:r>
              <a:rPr lang="en-US" dirty="0"/>
              <a:t> </a:t>
            </a:r>
            <a:r>
              <a:rPr lang="en-US" dirty="0" err="1"/>
              <a:t>dólares</a:t>
            </a:r>
            <a:r>
              <a:rPr lang="en-US" dirty="0"/>
              <a:t> de . . .</a:t>
            </a:r>
          </a:p>
          <a:p>
            <a:pPr algn="ctr"/>
            <a:endParaRPr lang="es-ES_tradnl" dirty="0"/>
          </a:p>
          <a:p>
            <a:pPr algn="ctr"/>
            <a:r>
              <a:rPr lang="es-ES_tradnl" dirty="0"/>
              <a:t> En la disciplina económica que predomina, el criterio de la importancia de cada categoría</a:t>
            </a:r>
          </a:p>
          <a:p>
            <a:pPr algn="ctr"/>
            <a:r>
              <a:rPr lang="es-ES_tradnl" dirty="0"/>
              <a:t> es el margen de ganancia, no la genuina importancia de la categoría.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424173"/>
              </p:ext>
            </p:extLst>
          </p:nvPr>
        </p:nvGraphicFramePr>
        <p:xfrm>
          <a:off x="2695222" y="1876778"/>
          <a:ext cx="1481667" cy="719666"/>
        </p:xfrm>
        <a:graphic>
          <a:graphicData uri="http://schemas.openxmlformats.org/drawingml/2006/table">
            <a:tbl>
              <a:tblPr/>
              <a:tblGrid>
                <a:gridCol w="14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9666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solidFill>
                        <a:scrgbClr r="0" g="0" b="0"/>
                      </a:solidFill>
                      <a:prstDash val="solid"/>
                    </a:lnL>
                    <a:lnR w="12700" cmpd="sng">
                      <a:solidFill>
                        <a:scrgbClr r="0" g="0" b="0"/>
                      </a:solidFill>
                      <a:prstDash val="solid"/>
                    </a:lnR>
                    <a:lnT w="12700" cmpd="sng">
                      <a:solidFill>
                        <a:scrgbClr r="0" g="0" b="0"/>
                      </a:solidFill>
                      <a:prstDash val="solid"/>
                    </a:lnT>
                    <a:lnB w="12700" cmpd="sng">
                      <a:solidFill>
                        <a:scrgbClr r="0" g="0" b="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4" name="Straight Connector 23"/>
          <p:cNvCxnSpPr>
            <a:stCxn id="7" idx="1"/>
          </p:cNvCxnSpPr>
          <p:nvPr/>
        </p:nvCxnSpPr>
        <p:spPr>
          <a:xfrm flipH="1">
            <a:off x="2441225" y="1679222"/>
            <a:ext cx="1443470" cy="860778"/>
          </a:xfrm>
          <a:prstGeom prst="line">
            <a:avLst/>
          </a:prstGeom>
          <a:ln w="28575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24779" y="1653555"/>
            <a:ext cx="2130777" cy="886445"/>
          </a:xfrm>
          <a:prstGeom prst="line">
            <a:avLst/>
          </a:prstGeom>
          <a:ln w="28575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1" idx="0"/>
          </p:cNvCxnSpPr>
          <p:nvPr/>
        </p:nvCxnSpPr>
        <p:spPr>
          <a:xfrm>
            <a:off x="2441225" y="3006776"/>
            <a:ext cx="965422" cy="708448"/>
          </a:xfrm>
          <a:prstGeom prst="line">
            <a:avLst/>
          </a:prstGeom>
          <a:ln w="28575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1241778" y="3006776"/>
            <a:ext cx="1199447" cy="786500"/>
          </a:xfrm>
          <a:prstGeom prst="line">
            <a:avLst/>
          </a:prstGeom>
          <a:ln w="28575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9" idx="2"/>
          </p:cNvCxnSpPr>
          <p:nvPr/>
        </p:nvCxnSpPr>
        <p:spPr>
          <a:xfrm flipH="1">
            <a:off x="5785556" y="3283775"/>
            <a:ext cx="1088449" cy="509501"/>
          </a:xfrm>
          <a:prstGeom prst="line">
            <a:avLst/>
          </a:prstGeom>
          <a:ln w="28575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9" idx="2"/>
          </p:cNvCxnSpPr>
          <p:nvPr/>
        </p:nvCxnSpPr>
        <p:spPr>
          <a:xfrm>
            <a:off x="6874005" y="3283775"/>
            <a:ext cx="1098773" cy="509501"/>
          </a:xfrm>
          <a:prstGeom prst="line">
            <a:avLst/>
          </a:prstGeom>
          <a:ln w="28575" cmpd="sng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521221" y="4226720"/>
            <a:ext cx="1368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médicos, hoteles,</a:t>
            </a:r>
            <a:r>
              <a:rPr lang="is-IS" dirty="0"/>
              <a:t>…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7047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0221" y="1086553"/>
            <a:ext cx="503766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/>
              <a:t>¿Y qué decimos del </a:t>
            </a:r>
            <a:r>
              <a:rPr lang="es-ES_tradnl" sz="4000" dirty="0">
                <a:solidFill>
                  <a:srgbClr val="FFFF00"/>
                </a:solidFill>
              </a:rPr>
              <a:t>trabajo</a:t>
            </a:r>
            <a:r>
              <a:rPr lang="es-ES_tradnl" sz="3200" dirty="0"/>
              <a:t>, según la economía moderna?</a:t>
            </a:r>
          </a:p>
        </p:txBody>
      </p:sp>
    </p:spTree>
    <p:extLst>
      <p:ext uri="{BB962C8B-B14F-4D97-AF65-F5344CB8AC3E}">
        <p14:creationId xmlns:p14="http://schemas.microsoft.com/office/powerpoint/2010/main" val="54103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111" y="362002"/>
            <a:ext cx="8339667" cy="89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2400" dirty="0"/>
              <a:t>“</a:t>
            </a:r>
            <a:r>
              <a:rPr lang="en-US" sz="2400" dirty="0"/>
              <a:t>Now, the modern economist has been brought up to consider ‘</a:t>
            </a:r>
            <a:r>
              <a:rPr lang="en-US" sz="2400" dirty="0" err="1"/>
              <a:t>labour</a:t>
            </a:r>
            <a:r>
              <a:rPr lang="en-US" sz="2400" dirty="0"/>
              <a:t>’ or work as little more that a necessary evil.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111" y="1509889"/>
            <a:ext cx="388055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2400" dirty="0" err="1">
                <a:solidFill>
                  <a:srgbClr val="FFFF00"/>
                </a:solidFill>
              </a:rPr>
              <a:t>From</a:t>
            </a:r>
            <a:r>
              <a:rPr lang="es-ES_tradnl" sz="2400" dirty="0">
                <a:solidFill>
                  <a:srgbClr val="FFFF00"/>
                </a:solidFill>
              </a:rPr>
              <a:t> </a:t>
            </a:r>
            <a:r>
              <a:rPr lang="es-ES_tradnl" sz="2400" dirty="0" err="1">
                <a:solidFill>
                  <a:srgbClr val="FFFF00"/>
                </a:solidFill>
              </a:rPr>
              <a:t>the</a:t>
            </a:r>
            <a:r>
              <a:rPr lang="es-ES_tradnl" sz="2400" dirty="0">
                <a:solidFill>
                  <a:srgbClr val="FFFF00"/>
                </a:solidFill>
              </a:rPr>
              <a:t> </a:t>
            </a:r>
            <a:r>
              <a:rPr lang="es-ES_tradnl" sz="2400" dirty="0" err="1">
                <a:solidFill>
                  <a:srgbClr val="FFFF00"/>
                </a:solidFill>
              </a:rPr>
              <a:t>point</a:t>
            </a:r>
            <a:r>
              <a:rPr lang="es-ES_tradnl" sz="2400" dirty="0">
                <a:solidFill>
                  <a:srgbClr val="FFFF00"/>
                </a:solidFill>
              </a:rPr>
              <a:t> of </a:t>
            </a:r>
            <a:r>
              <a:rPr lang="es-ES_tradnl" sz="2400" dirty="0" err="1">
                <a:solidFill>
                  <a:srgbClr val="FFFF00"/>
                </a:solidFill>
              </a:rPr>
              <a:t>view</a:t>
            </a:r>
            <a:r>
              <a:rPr lang="es-ES_tradnl" sz="2400" dirty="0">
                <a:solidFill>
                  <a:srgbClr val="FFFF00"/>
                </a:solidFill>
              </a:rPr>
              <a:t> of </a:t>
            </a:r>
            <a:r>
              <a:rPr lang="es-ES_tradnl" sz="2400" dirty="0" err="1">
                <a:solidFill>
                  <a:srgbClr val="FFFF00"/>
                </a:solidFill>
              </a:rPr>
              <a:t>the</a:t>
            </a:r>
            <a:r>
              <a:rPr lang="es-ES_tradnl" sz="2400" dirty="0">
                <a:solidFill>
                  <a:srgbClr val="FFFF00"/>
                </a:solidFill>
              </a:rPr>
              <a:t> </a:t>
            </a:r>
            <a:r>
              <a:rPr lang="es-ES_tradnl" sz="2400" dirty="0" err="1">
                <a:solidFill>
                  <a:srgbClr val="FFFF00"/>
                </a:solidFill>
              </a:rPr>
              <a:t>employer</a:t>
            </a:r>
            <a:r>
              <a:rPr lang="es-ES_tradnl" sz="2400" dirty="0"/>
              <a:t>, </a:t>
            </a:r>
            <a:r>
              <a:rPr lang="es-ES_tradnl" sz="2400" dirty="0" err="1"/>
              <a:t>it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in </a:t>
            </a:r>
            <a:r>
              <a:rPr lang="es-ES_tradnl" sz="2400" dirty="0" err="1"/>
              <a:t>any</a:t>
            </a:r>
            <a:r>
              <a:rPr lang="es-ES_tradnl" sz="2400" dirty="0"/>
              <a:t> case </a:t>
            </a:r>
            <a:r>
              <a:rPr lang="es-ES_tradnl" sz="2400" dirty="0" err="1"/>
              <a:t>simply</a:t>
            </a:r>
            <a:r>
              <a:rPr lang="es-ES_tradnl" sz="2400" dirty="0"/>
              <a:t> </a:t>
            </a:r>
            <a:r>
              <a:rPr lang="es-ES_tradnl" sz="2400" dirty="0" err="1"/>
              <a:t>an</a:t>
            </a:r>
            <a:r>
              <a:rPr lang="es-ES_tradnl" sz="2400" dirty="0"/>
              <a:t> </a:t>
            </a:r>
            <a:r>
              <a:rPr lang="es-ES_tradnl" sz="2400" dirty="0" err="1"/>
              <a:t>item</a:t>
            </a:r>
            <a:r>
              <a:rPr lang="es-ES_tradnl" sz="2400" dirty="0"/>
              <a:t> of </a:t>
            </a:r>
            <a:r>
              <a:rPr lang="es-ES_tradnl" sz="2400" dirty="0" err="1"/>
              <a:t>cost</a:t>
            </a:r>
            <a:r>
              <a:rPr lang="es-ES_tradnl" sz="2400" dirty="0"/>
              <a:t>, </a:t>
            </a:r>
            <a:r>
              <a:rPr lang="es-ES_tradnl" sz="2400" dirty="0" err="1"/>
              <a:t>to</a:t>
            </a:r>
            <a:r>
              <a:rPr lang="es-ES_tradnl" sz="2400" dirty="0"/>
              <a:t> be </a:t>
            </a:r>
            <a:r>
              <a:rPr lang="es-ES_tradnl" sz="2400" dirty="0" err="1"/>
              <a:t>reduced</a:t>
            </a:r>
            <a:r>
              <a:rPr lang="es-ES_tradnl" sz="2400" dirty="0"/>
              <a:t> </a:t>
            </a:r>
            <a:r>
              <a:rPr lang="es-ES_tradnl" sz="2400" dirty="0" err="1"/>
              <a:t>to</a:t>
            </a:r>
            <a:r>
              <a:rPr lang="es-ES_tradnl" sz="2400" dirty="0"/>
              <a:t> a </a:t>
            </a:r>
            <a:r>
              <a:rPr lang="es-ES_tradnl" sz="2400" dirty="0" err="1"/>
              <a:t>minimum</a:t>
            </a:r>
            <a:r>
              <a:rPr lang="es-ES_tradnl" sz="2400" dirty="0"/>
              <a:t> </a:t>
            </a:r>
            <a:r>
              <a:rPr lang="es-ES_tradnl" sz="2400" dirty="0" err="1"/>
              <a:t>if</a:t>
            </a:r>
            <a:r>
              <a:rPr lang="es-ES_tradnl" sz="2400" dirty="0"/>
              <a:t> </a:t>
            </a:r>
            <a:r>
              <a:rPr lang="es-ES_tradnl" sz="2400" dirty="0" err="1"/>
              <a:t>it</a:t>
            </a:r>
            <a:r>
              <a:rPr lang="es-ES_tradnl" sz="2400" dirty="0"/>
              <a:t> </a:t>
            </a:r>
            <a:r>
              <a:rPr lang="es-ES_tradnl" sz="2400" dirty="0" err="1"/>
              <a:t>cannot</a:t>
            </a:r>
            <a:r>
              <a:rPr lang="es-ES_tradnl" sz="2400" dirty="0"/>
              <a:t> be </a:t>
            </a:r>
            <a:r>
              <a:rPr lang="es-ES_tradnl" sz="2400" dirty="0" err="1"/>
              <a:t>eliminated</a:t>
            </a:r>
            <a:r>
              <a:rPr lang="es-ES_tradnl" sz="2400" dirty="0"/>
              <a:t> </a:t>
            </a:r>
            <a:r>
              <a:rPr lang="es-ES_tradnl" sz="2400" dirty="0" err="1"/>
              <a:t>altogether</a:t>
            </a:r>
            <a:r>
              <a:rPr lang="es-ES_tradnl" sz="2400" dirty="0"/>
              <a:t>, </a:t>
            </a:r>
            <a:r>
              <a:rPr lang="es-ES_tradnl" sz="2400" dirty="0" err="1"/>
              <a:t>say</a:t>
            </a:r>
            <a:r>
              <a:rPr lang="es-ES_tradnl" sz="2400" dirty="0"/>
              <a:t>, </a:t>
            </a:r>
            <a:r>
              <a:rPr lang="es-ES_tradnl" sz="2400" dirty="0" err="1"/>
              <a:t>by</a:t>
            </a:r>
            <a:r>
              <a:rPr lang="es-ES_tradnl" sz="2400" dirty="0"/>
              <a:t> </a:t>
            </a:r>
            <a:r>
              <a:rPr lang="es-ES_tradnl" sz="2400" dirty="0" err="1"/>
              <a:t>automation</a:t>
            </a:r>
            <a:r>
              <a:rPr lang="es-ES_tradnl" sz="24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0779" y="1509889"/>
            <a:ext cx="385233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s-ES_tradnl" sz="2400" dirty="0" err="1">
                <a:solidFill>
                  <a:srgbClr val="FFFF00"/>
                </a:solidFill>
              </a:rPr>
              <a:t>From</a:t>
            </a:r>
            <a:r>
              <a:rPr lang="es-ES_tradnl" sz="2400" dirty="0">
                <a:solidFill>
                  <a:srgbClr val="FFFF00"/>
                </a:solidFill>
              </a:rPr>
              <a:t> </a:t>
            </a:r>
            <a:r>
              <a:rPr lang="es-ES_tradnl" sz="2400" dirty="0" err="1">
                <a:solidFill>
                  <a:srgbClr val="FFFF00"/>
                </a:solidFill>
              </a:rPr>
              <a:t>the</a:t>
            </a:r>
            <a:r>
              <a:rPr lang="es-ES_tradnl" sz="2400" dirty="0">
                <a:solidFill>
                  <a:srgbClr val="FFFF00"/>
                </a:solidFill>
              </a:rPr>
              <a:t> </a:t>
            </a:r>
            <a:r>
              <a:rPr lang="es-ES_tradnl" sz="2400" dirty="0" err="1">
                <a:solidFill>
                  <a:srgbClr val="FFFF00"/>
                </a:solidFill>
              </a:rPr>
              <a:t>point</a:t>
            </a:r>
            <a:r>
              <a:rPr lang="es-ES_tradnl" sz="2400" dirty="0">
                <a:solidFill>
                  <a:srgbClr val="FFFF00"/>
                </a:solidFill>
              </a:rPr>
              <a:t> of </a:t>
            </a:r>
            <a:r>
              <a:rPr lang="es-ES_tradnl" sz="2400" dirty="0" err="1">
                <a:solidFill>
                  <a:srgbClr val="FFFF00"/>
                </a:solidFill>
              </a:rPr>
              <a:t>view</a:t>
            </a:r>
            <a:r>
              <a:rPr lang="es-ES_tradnl" sz="2400" dirty="0">
                <a:solidFill>
                  <a:srgbClr val="FFFF00"/>
                </a:solidFill>
              </a:rPr>
              <a:t> of </a:t>
            </a:r>
            <a:r>
              <a:rPr lang="es-ES_tradnl" sz="2400" dirty="0" err="1">
                <a:solidFill>
                  <a:srgbClr val="FFFF00"/>
                </a:solidFill>
              </a:rPr>
              <a:t>the</a:t>
            </a:r>
            <a:r>
              <a:rPr lang="es-ES_tradnl" sz="2400" dirty="0">
                <a:solidFill>
                  <a:srgbClr val="FFFF00"/>
                </a:solidFill>
              </a:rPr>
              <a:t> </a:t>
            </a:r>
            <a:r>
              <a:rPr lang="es-ES_tradnl" sz="2400" dirty="0" err="1">
                <a:solidFill>
                  <a:srgbClr val="FFFF00"/>
                </a:solidFill>
              </a:rPr>
              <a:t>workman</a:t>
            </a:r>
            <a:r>
              <a:rPr lang="es-ES_tradnl" sz="2400" dirty="0"/>
              <a:t>, </a:t>
            </a:r>
            <a:r>
              <a:rPr lang="es-ES_tradnl" sz="2400" dirty="0" err="1"/>
              <a:t>it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a ‘</a:t>
            </a:r>
            <a:r>
              <a:rPr lang="es-ES_tradnl" sz="2400" dirty="0" err="1"/>
              <a:t>disutility</a:t>
            </a:r>
            <a:r>
              <a:rPr lang="es-ES_tradnl" sz="2400" dirty="0"/>
              <a:t>’; </a:t>
            </a:r>
            <a:r>
              <a:rPr lang="es-ES_tradnl" sz="2400" dirty="0" err="1"/>
              <a:t>to</a:t>
            </a:r>
            <a:r>
              <a:rPr lang="es-ES_tradnl" sz="2400" dirty="0"/>
              <a:t> </a:t>
            </a:r>
            <a:r>
              <a:rPr lang="es-ES_tradnl" sz="2400" dirty="0" err="1"/>
              <a:t>work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</a:t>
            </a:r>
            <a:r>
              <a:rPr lang="es-ES_tradnl" sz="2400" dirty="0" err="1"/>
              <a:t>to</a:t>
            </a:r>
            <a:r>
              <a:rPr lang="es-ES_tradnl" sz="2400" dirty="0"/>
              <a:t> </a:t>
            </a:r>
            <a:r>
              <a:rPr lang="es-ES_tradnl" sz="2400" dirty="0" err="1"/>
              <a:t>make</a:t>
            </a:r>
            <a:r>
              <a:rPr lang="es-ES_tradnl" sz="2400" dirty="0"/>
              <a:t> a </a:t>
            </a:r>
            <a:r>
              <a:rPr lang="es-ES_tradnl" sz="2400" dirty="0" err="1"/>
              <a:t>sacrifice</a:t>
            </a:r>
            <a:r>
              <a:rPr lang="es-ES_tradnl" sz="2400" dirty="0"/>
              <a:t> </a:t>
            </a:r>
            <a:r>
              <a:rPr lang="en-US" sz="2400" dirty="0"/>
              <a:t>o</a:t>
            </a:r>
            <a:r>
              <a:rPr lang="es-ES_tradnl" sz="2400" dirty="0"/>
              <a:t>f </a:t>
            </a:r>
            <a:r>
              <a:rPr lang="es-ES_tradnl" sz="2400" dirty="0" err="1"/>
              <a:t>one’s</a:t>
            </a:r>
            <a:r>
              <a:rPr lang="es-ES_tradnl" sz="2400" dirty="0"/>
              <a:t> </a:t>
            </a:r>
            <a:r>
              <a:rPr lang="es-ES_tradnl" sz="2400" dirty="0" err="1"/>
              <a:t>leisure</a:t>
            </a:r>
            <a:r>
              <a:rPr lang="es-ES_tradnl" sz="2400" dirty="0"/>
              <a:t> and </a:t>
            </a:r>
            <a:r>
              <a:rPr lang="es-ES_tradnl" sz="2400" dirty="0" err="1"/>
              <a:t>comfort</a:t>
            </a:r>
            <a:r>
              <a:rPr lang="es-ES_tradnl" sz="2400" dirty="0"/>
              <a:t>, and </a:t>
            </a:r>
            <a:r>
              <a:rPr lang="es-ES_tradnl" sz="2400" dirty="0" err="1"/>
              <a:t>wages</a:t>
            </a:r>
            <a:r>
              <a:rPr lang="es-ES_tradnl" sz="2400" dirty="0"/>
              <a:t> are a </a:t>
            </a:r>
            <a:r>
              <a:rPr lang="es-ES_tradnl" sz="2400" dirty="0" err="1"/>
              <a:t>kind</a:t>
            </a:r>
            <a:r>
              <a:rPr lang="es-ES_tradnl" sz="2400" dirty="0"/>
              <a:t> of </a:t>
            </a:r>
            <a:r>
              <a:rPr lang="es-ES_tradnl" sz="2400" dirty="0" err="1"/>
              <a:t>compensation</a:t>
            </a:r>
            <a:r>
              <a:rPr lang="es-ES_tradnl" sz="2400" dirty="0"/>
              <a:t> </a:t>
            </a:r>
            <a:r>
              <a:rPr lang="es-ES_tradnl" sz="2400" dirty="0" err="1"/>
              <a:t>for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sacrifice</a:t>
            </a:r>
            <a:r>
              <a:rPr lang="es-ES_tradnl" sz="24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111" y="4577437"/>
            <a:ext cx="8127999" cy="1711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s-ES_tradnl" sz="2400" dirty="0" err="1">
                <a:solidFill>
                  <a:srgbClr val="FFFF00"/>
                </a:solidFill>
              </a:rPr>
              <a:t>Hence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ideal </a:t>
            </a:r>
            <a:r>
              <a:rPr lang="es-ES_tradnl" sz="2400" dirty="0" err="1"/>
              <a:t>from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point</a:t>
            </a:r>
            <a:r>
              <a:rPr lang="es-ES_tradnl" sz="2400" dirty="0"/>
              <a:t> of </a:t>
            </a:r>
            <a:r>
              <a:rPr lang="es-ES_tradnl" sz="2400" dirty="0" err="1"/>
              <a:t>view</a:t>
            </a:r>
            <a:r>
              <a:rPr lang="es-ES_tradnl" sz="2400" dirty="0"/>
              <a:t> of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employer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</a:t>
            </a:r>
            <a:r>
              <a:rPr lang="es-ES_tradnl" sz="2400" dirty="0" err="1"/>
              <a:t>to</a:t>
            </a:r>
            <a:r>
              <a:rPr lang="es-ES_tradnl" sz="2400" dirty="0"/>
              <a:t> </a:t>
            </a:r>
            <a:r>
              <a:rPr lang="es-ES_tradnl" sz="2400" dirty="0" err="1"/>
              <a:t>have</a:t>
            </a:r>
            <a:r>
              <a:rPr lang="es-ES_tradnl" sz="2400" dirty="0"/>
              <a:t> output </a:t>
            </a:r>
            <a:r>
              <a:rPr lang="es-ES_tradnl" sz="2400" dirty="0" err="1"/>
              <a:t>without</a:t>
            </a:r>
            <a:r>
              <a:rPr lang="es-ES_tradnl" sz="2400" dirty="0"/>
              <a:t> </a:t>
            </a:r>
            <a:r>
              <a:rPr lang="es-ES_tradnl" sz="2400" dirty="0" err="1"/>
              <a:t>employees</a:t>
            </a:r>
            <a:r>
              <a:rPr lang="es-ES_tradnl" sz="2400" dirty="0"/>
              <a:t>, and </a:t>
            </a:r>
            <a:r>
              <a:rPr lang="es-ES_tradnl" sz="2400" dirty="0" err="1"/>
              <a:t>the</a:t>
            </a:r>
            <a:r>
              <a:rPr lang="es-ES_tradnl" sz="2400" dirty="0"/>
              <a:t> ideal </a:t>
            </a:r>
            <a:r>
              <a:rPr lang="es-ES_tradnl" sz="2400" dirty="0" err="1"/>
              <a:t>from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n-US" sz="2400" dirty="0"/>
              <a:t>p</a:t>
            </a:r>
            <a:r>
              <a:rPr lang="es-ES_tradnl" sz="2400" dirty="0" err="1"/>
              <a:t>oint</a:t>
            </a:r>
            <a:r>
              <a:rPr lang="es-ES_tradnl" sz="2400" dirty="0"/>
              <a:t> of </a:t>
            </a:r>
            <a:r>
              <a:rPr lang="es-ES_tradnl" sz="2400" dirty="0" err="1"/>
              <a:t>view</a:t>
            </a:r>
            <a:r>
              <a:rPr lang="es-ES_tradnl" sz="2400" dirty="0"/>
              <a:t> of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employee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</a:t>
            </a:r>
            <a:r>
              <a:rPr lang="es-ES_tradnl" sz="2400" dirty="0" err="1"/>
              <a:t>to</a:t>
            </a:r>
            <a:r>
              <a:rPr lang="es-ES_tradnl" sz="2400" dirty="0"/>
              <a:t> </a:t>
            </a:r>
            <a:r>
              <a:rPr lang="es-ES_tradnl" sz="2400" dirty="0" err="1"/>
              <a:t>have</a:t>
            </a:r>
            <a:r>
              <a:rPr lang="es-ES_tradnl" sz="2400" dirty="0"/>
              <a:t> </a:t>
            </a:r>
            <a:r>
              <a:rPr lang="es-ES_tradnl" sz="2400" dirty="0" err="1"/>
              <a:t>income</a:t>
            </a:r>
            <a:r>
              <a:rPr lang="es-ES_tradnl" sz="2400" dirty="0"/>
              <a:t> </a:t>
            </a:r>
            <a:r>
              <a:rPr lang="es-ES_tradnl" sz="2400" dirty="0" err="1"/>
              <a:t>without</a:t>
            </a:r>
            <a:r>
              <a:rPr lang="es-ES_tradnl" sz="2400" dirty="0"/>
              <a:t> </a:t>
            </a:r>
            <a:r>
              <a:rPr lang="es-ES_tradnl" sz="2400" dirty="0" err="1"/>
              <a:t>employment</a:t>
            </a:r>
            <a:r>
              <a:rPr lang="es-ES_tradnl" sz="2400" dirty="0"/>
              <a:t>.” (página 54)</a:t>
            </a:r>
          </a:p>
        </p:txBody>
      </p:sp>
    </p:spTree>
    <p:extLst>
      <p:ext uri="{BB962C8B-B14F-4D97-AF65-F5344CB8AC3E}">
        <p14:creationId xmlns:p14="http://schemas.microsoft.com/office/powerpoint/2010/main" val="2346078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6667" y="620889"/>
            <a:ext cx="75332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/>
              <a:t>¿Podemos partir de otra base meta-económica?</a:t>
            </a:r>
          </a:p>
          <a:p>
            <a:endParaRPr lang="es-ES_tradnl" sz="3200" dirty="0"/>
          </a:p>
          <a:p>
            <a:r>
              <a:rPr lang="en-US" sz="3200" dirty="0"/>
              <a:t>A</a:t>
            </a:r>
            <a:r>
              <a:rPr lang="es-ES_tradnl" sz="3200" dirty="0" err="1"/>
              <a:t>claración</a:t>
            </a:r>
            <a:r>
              <a:rPr lang="es-ES_tradnl" sz="3200" dirty="0"/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6343" y="2867686"/>
            <a:ext cx="81396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/>
              <a:t>“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choice</a:t>
            </a:r>
            <a:r>
              <a:rPr lang="es-ES_tradnl" sz="2400" dirty="0"/>
              <a:t> of </a:t>
            </a:r>
            <a:r>
              <a:rPr lang="es-ES_tradnl" sz="2400" dirty="0" err="1"/>
              <a:t>Buddhism</a:t>
            </a:r>
            <a:r>
              <a:rPr lang="es-ES_tradnl" sz="2400" dirty="0"/>
              <a:t> </a:t>
            </a:r>
            <a:r>
              <a:rPr lang="es-ES_tradnl" sz="2400" dirty="0" err="1"/>
              <a:t>for</a:t>
            </a:r>
            <a:r>
              <a:rPr lang="es-ES_tradnl" sz="2400" dirty="0"/>
              <a:t> </a:t>
            </a:r>
            <a:r>
              <a:rPr lang="es-ES_tradnl" sz="2400" dirty="0" err="1"/>
              <a:t>this</a:t>
            </a:r>
            <a:r>
              <a:rPr lang="es-ES_tradnl" sz="2400" dirty="0"/>
              <a:t> </a:t>
            </a:r>
            <a:r>
              <a:rPr lang="es-ES_tradnl" sz="2400" dirty="0" err="1"/>
              <a:t>purpose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</a:t>
            </a:r>
            <a:r>
              <a:rPr lang="es-ES_tradnl" sz="2400" dirty="0" err="1"/>
              <a:t>purely</a:t>
            </a:r>
            <a:r>
              <a:rPr lang="es-ES_tradnl" sz="2400" dirty="0"/>
              <a:t> incidental;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teachings</a:t>
            </a:r>
            <a:r>
              <a:rPr lang="es-ES_tradnl" sz="2400" dirty="0"/>
              <a:t> of </a:t>
            </a:r>
            <a:r>
              <a:rPr lang="es-ES_tradnl" sz="2400" dirty="0" err="1"/>
              <a:t>Christianity</a:t>
            </a:r>
            <a:r>
              <a:rPr lang="es-ES_tradnl" sz="2400" dirty="0"/>
              <a:t>, Islam, </a:t>
            </a:r>
            <a:r>
              <a:rPr lang="es-ES_tradnl" sz="2400" dirty="0" err="1"/>
              <a:t>or</a:t>
            </a:r>
            <a:r>
              <a:rPr lang="es-ES_tradnl" sz="2400" dirty="0"/>
              <a:t> </a:t>
            </a:r>
            <a:r>
              <a:rPr lang="es-ES_tradnl" sz="2400" dirty="0" err="1"/>
              <a:t>Judaism</a:t>
            </a:r>
            <a:r>
              <a:rPr lang="es-ES_tradnl" sz="2400" dirty="0"/>
              <a:t> </a:t>
            </a:r>
            <a:r>
              <a:rPr lang="es-ES_tradnl" sz="2400" dirty="0" err="1"/>
              <a:t>could</a:t>
            </a:r>
            <a:r>
              <a:rPr lang="es-ES_tradnl" sz="2400" dirty="0"/>
              <a:t> </a:t>
            </a:r>
            <a:r>
              <a:rPr lang="es-ES_tradnl" sz="2400" dirty="0" err="1"/>
              <a:t>have</a:t>
            </a:r>
            <a:r>
              <a:rPr lang="es-ES_tradnl" sz="2400" dirty="0"/>
              <a:t> </a:t>
            </a:r>
            <a:r>
              <a:rPr lang="es-ES_tradnl" sz="2400" dirty="0" err="1"/>
              <a:t>been</a:t>
            </a:r>
            <a:r>
              <a:rPr lang="es-ES_tradnl" sz="2400" dirty="0"/>
              <a:t> </a:t>
            </a:r>
            <a:r>
              <a:rPr lang="es-ES_tradnl" sz="2400" dirty="0" err="1"/>
              <a:t>used</a:t>
            </a:r>
            <a:r>
              <a:rPr lang="es-ES_tradnl" sz="2400" dirty="0"/>
              <a:t> </a:t>
            </a:r>
            <a:r>
              <a:rPr lang="es-ES_tradnl" sz="2400" dirty="0" err="1"/>
              <a:t>just</a:t>
            </a:r>
            <a:r>
              <a:rPr lang="es-ES_tradnl" sz="2400" dirty="0"/>
              <a:t> as </a:t>
            </a:r>
            <a:r>
              <a:rPr lang="es-ES_tradnl" sz="2400" dirty="0" err="1"/>
              <a:t>well</a:t>
            </a:r>
            <a:r>
              <a:rPr lang="es-ES_tradnl" sz="2400" dirty="0"/>
              <a:t> as </a:t>
            </a:r>
            <a:r>
              <a:rPr lang="es-ES_tradnl" sz="2400" dirty="0" err="1"/>
              <a:t>this</a:t>
            </a:r>
            <a:r>
              <a:rPr lang="es-ES_tradnl" sz="2400" dirty="0"/>
              <a:t> </a:t>
            </a:r>
            <a:r>
              <a:rPr lang="es-ES_tradnl" sz="2400" dirty="0" err="1"/>
              <a:t>or</a:t>
            </a:r>
            <a:r>
              <a:rPr lang="es-ES_tradnl" sz="2400" dirty="0"/>
              <a:t> </a:t>
            </a:r>
            <a:r>
              <a:rPr lang="es-ES_tradnl" sz="2400" dirty="0" err="1"/>
              <a:t>any</a:t>
            </a:r>
            <a:r>
              <a:rPr lang="es-ES_tradnl" sz="2400" dirty="0"/>
              <a:t> </a:t>
            </a:r>
            <a:r>
              <a:rPr lang="es-ES_tradnl" sz="2400" dirty="0" err="1"/>
              <a:t>other</a:t>
            </a:r>
            <a:r>
              <a:rPr lang="es-ES_tradnl" sz="2400" dirty="0"/>
              <a:t> of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great</a:t>
            </a:r>
            <a:r>
              <a:rPr lang="es-ES_tradnl" sz="2400" dirty="0"/>
              <a:t> Eastern </a:t>
            </a:r>
            <a:r>
              <a:rPr lang="es-ES_tradnl" sz="2400" dirty="0" err="1"/>
              <a:t>traditions</a:t>
            </a:r>
            <a:r>
              <a:rPr lang="es-ES_tradnl" sz="2400" dirty="0"/>
              <a:t>.”  (página 52, al final del capítulo 3)</a:t>
            </a:r>
          </a:p>
        </p:txBody>
      </p:sp>
    </p:spTree>
    <p:extLst>
      <p:ext uri="{BB962C8B-B14F-4D97-AF65-F5344CB8AC3E}">
        <p14:creationId xmlns:p14="http://schemas.microsoft.com/office/powerpoint/2010/main" val="111049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600" dirty="0" err="1">
                <a:solidFill>
                  <a:srgbClr val="FFFF00"/>
                </a:solidFill>
              </a:rPr>
              <a:t>modern</a:t>
            </a:r>
            <a:r>
              <a:rPr lang="es-ES_tradnl" sz="3600" dirty="0">
                <a:solidFill>
                  <a:srgbClr val="FFFF00"/>
                </a:solidFill>
              </a:rPr>
              <a:t> </a:t>
            </a:r>
            <a:r>
              <a:rPr lang="es-ES_tradnl" sz="3600" dirty="0" err="1">
                <a:solidFill>
                  <a:srgbClr val="FFFF00"/>
                </a:solidFill>
              </a:rPr>
              <a:t>economics</a:t>
            </a:r>
            <a:r>
              <a:rPr lang="es-ES_tradnl" sz="3600" dirty="0">
                <a:solidFill>
                  <a:srgbClr val="FFFF00"/>
                </a:solidFill>
              </a:rPr>
              <a:t>    </a:t>
            </a:r>
            <a:r>
              <a:rPr lang="es-ES_tradnl" sz="3600" dirty="0" err="1">
                <a:solidFill>
                  <a:srgbClr val="FFFF00"/>
                </a:solidFill>
              </a:rPr>
              <a:t>buddhist</a:t>
            </a:r>
            <a:r>
              <a:rPr lang="es-ES_tradnl" sz="3600" dirty="0">
                <a:solidFill>
                  <a:srgbClr val="FFFF00"/>
                </a:solidFill>
              </a:rPr>
              <a:t> </a:t>
            </a:r>
            <a:r>
              <a:rPr lang="es-ES_tradnl" sz="3600" dirty="0" err="1">
                <a:solidFill>
                  <a:srgbClr val="FFFF00"/>
                </a:solidFill>
              </a:rPr>
              <a:t>economics</a:t>
            </a:r>
            <a:endParaRPr lang="es-ES_tradnl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La </a:t>
            </a:r>
            <a:r>
              <a:rPr lang="en-US" sz="2400" dirty="0" err="1"/>
              <a:t>esencia</a:t>
            </a:r>
            <a:r>
              <a:rPr lang="en-US" sz="2400" dirty="0"/>
              <a:t> de la </a:t>
            </a:r>
            <a:r>
              <a:rPr lang="en-US" sz="2400" dirty="0" err="1"/>
              <a:t>civilización</a:t>
            </a:r>
            <a:r>
              <a:rPr lang="en-US" sz="2400" dirty="0"/>
              <a:t> </a:t>
            </a:r>
            <a:r>
              <a:rPr lang="en-US" sz="2400" dirty="0" err="1"/>
              <a:t>es</a:t>
            </a:r>
            <a:r>
              <a:rPr lang="en-US" sz="2400" dirty="0"/>
              <a:t> m</a:t>
            </a:r>
            <a:r>
              <a:rPr lang="es-ES_tradnl" sz="2400" dirty="0" err="1"/>
              <a:t>ultiplicar</a:t>
            </a:r>
            <a:r>
              <a:rPr lang="es-ES_tradnl" sz="2400" dirty="0"/>
              <a:t> las necesidades</a:t>
            </a:r>
          </a:p>
          <a:p>
            <a:endParaRPr lang="es-ES_tradnl" sz="2400" dirty="0"/>
          </a:p>
          <a:p>
            <a:r>
              <a:rPr lang="es-ES_tradnl" sz="2400" dirty="0"/>
              <a:t>El estándar de vida sube si aumentamos el consumo </a:t>
            </a:r>
          </a:p>
          <a:p>
            <a:endParaRPr lang="es-ES_tradnl" sz="2400" dirty="0"/>
          </a:p>
          <a:p>
            <a:endParaRPr lang="es-ES_tradnl" sz="2400" dirty="0"/>
          </a:p>
          <a:p>
            <a:r>
              <a:rPr lang="es-ES_tradnl" sz="2400" dirty="0"/>
              <a:t>Transportar bienes y servicios es señal de progreso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La </a:t>
            </a:r>
            <a:r>
              <a:rPr lang="en-US" sz="2400" dirty="0" err="1"/>
              <a:t>esencia</a:t>
            </a:r>
            <a:r>
              <a:rPr lang="en-US" sz="2400" dirty="0"/>
              <a:t> de la </a:t>
            </a:r>
            <a:r>
              <a:rPr lang="en-US" sz="2400" dirty="0" err="1"/>
              <a:t>civilización</a:t>
            </a:r>
            <a:r>
              <a:rPr lang="en-US" sz="2400" dirty="0"/>
              <a:t> </a:t>
            </a:r>
            <a:r>
              <a:rPr lang="en-US" sz="2400" dirty="0" err="1"/>
              <a:t>es</a:t>
            </a:r>
            <a:r>
              <a:rPr lang="en-US" sz="2400" dirty="0"/>
              <a:t> p</a:t>
            </a:r>
            <a:r>
              <a:rPr lang="es-ES_tradnl" sz="2400" dirty="0" err="1"/>
              <a:t>erfeccionar</a:t>
            </a:r>
            <a:r>
              <a:rPr lang="es-ES_tradnl" sz="2400" dirty="0"/>
              <a:t> el carácter</a:t>
            </a:r>
          </a:p>
          <a:p>
            <a:pPr marL="0" indent="0">
              <a:buNone/>
            </a:pPr>
            <a:endParaRPr lang="es-ES_tradnl" sz="2400" dirty="0"/>
          </a:p>
          <a:p>
            <a:endParaRPr lang="es-ES_tradnl" dirty="0"/>
          </a:p>
          <a:p>
            <a:r>
              <a:rPr lang="en-US" sz="2400" dirty="0"/>
              <a:t>El </a:t>
            </a:r>
            <a:r>
              <a:rPr lang="en-US" sz="2400" dirty="0" err="1"/>
              <a:t>estándar</a:t>
            </a:r>
            <a:r>
              <a:rPr lang="en-US" sz="2400" dirty="0"/>
              <a:t> de </a:t>
            </a:r>
            <a:r>
              <a:rPr lang="en-US" sz="2400" dirty="0" err="1"/>
              <a:t>vida</a:t>
            </a:r>
            <a:r>
              <a:rPr lang="en-US" sz="2400" dirty="0"/>
              <a:t> </a:t>
            </a:r>
            <a:r>
              <a:rPr lang="en-US" sz="2400" dirty="0" err="1"/>
              <a:t>sube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hay </a:t>
            </a:r>
            <a:r>
              <a:rPr lang="en-US" sz="2400" dirty="0" err="1"/>
              <a:t>más</a:t>
            </a:r>
            <a:r>
              <a:rPr lang="es-ES_tradnl" sz="2400" dirty="0"/>
              <a:t> bienestar</a:t>
            </a:r>
          </a:p>
          <a:p>
            <a:pPr marL="0" indent="0">
              <a:buNone/>
            </a:pPr>
            <a:endParaRPr lang="es-ES_tradnl" sz="2400" dirty="0"/>
          </a:p>
          <a:p>
            <a:pPr marL="0" indent="0">
              <a:buNone/>
            </a:pPr>
            <a:endParaRPr lang="es-ES_tradnl" sz="1100" dirty="0"/>
          </a:p>
          <a:p>
            <a:r>
              <a:rPr lang="en-US" sz="2400" dirty="0" err="1"/>
              <a:t>Transportar</a:t>
            </a:r>
            <a:r>
              <a:rPr lang="en-US" sz="2400" dirty="0"/>
              <a:t> </a:t>
            </a:r>
            <a:r>
              <a:rPr lang="en-US" sz="2400" dirty="0" err="1"/>
              <a:t>bienes</a:t>
            </a:r>
            <a:r>
              <a:rPr lang="en-US" sz="2400" dirty="0"/>
              <a:t> y </a:t>
            </a:r>
            <a:r>
              <a:rPr lang="en-US" sz="2400" dirty="0" err="1"/>
              <a:t>sevicios</a:t>
            </a:r>
            <a:r>
              <a:rPr lang="en-US" sz="2400" dirty="0"/>
              <a:t> </a:t>
            </a:r>
            <a:r>
              <a:rPr lang="en-US" sz="2400" dirty="0" err="1"/>
              <a:t>sólo</a:t>
            </a:r>
            <a:r>
              <a:rPr lang="en-US" sz="2400" dirty="0"/>
              <a:t> </a:t>
            </a:r>
            <a:r>
              <a:rPr lang="en-US" sz="2400" dirty="0" err="1"/>
              <a:t>siempre</a:t>
            </a:r>
            <a:r>
              <a:rPr lang="en-US" sz="2400" dirty="0"/>
              <a:t> </a:t>
            </a:r>
            <a:r>
              <a:rPr lang="en-US" sz="2400" dirty="0" err="1"/>
              <a:t>que</a:t>
            </a:r>
            <a:r>
              <a:rPr lang="en-US" sz="2400" dirty="0"/>
              <a:t> sea</a:t>
            </a:r>
            <a:r>
              <a:rPr lang="es-ES_tradnl" sz="2400" dirty="0"/>
              <a:t> necesario</a:t>
            </a:r>
          </a:p>
        </p:txBody>
      </p:sp>
    </p:spTree>
    <p:extLst>
      <p:ext uri="{BB962C8B-B14F-4D97-AF65-F5344CB8AC3E}">
        <p14:creationId xmlns:p14="http://schemas.microsoft.com/office/powerpoint/2010/main" val="167090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041" y="1037746"/>
            <a:ext cx="8343451" cy="495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s-ES_tradnl" sz="3600" dirty="0"/>
              <a:t>“</a:t>
            </a:r>
            <a:r>
              <a:rPr lang="en-US" sz="3600" dirty="0"/>
              <a:t>Economics plays a central role in shaping the activities of the modern world, inasmuch as it supplies the criteria of what is ‘economic’ and what is ‘uneconomic’ and </a:t>
            </a:r>
            <a:r>
              <a:rPr lang="en-US" sz="3600" dirty="0">
                <a:solidFill>
                  <a:srgbClr val="FFFF00"/>
                </a:solidFill>
              </a:rPr>
              <a:t>there is no other set of criteria that exercises a greater influence over the actions of individuals and groups as well as over those of governments</a:t>
            </a:r>
            <a:r>
              <a:rPr lang="es-ES_tradnl" sz="3600" dirty="0">
                <a:solidFill>
                  <a:srgbClr val="FFFF00"/>
                </a:solidFill>
              </a:rPr>
              <a:t>.</a:t>
            </a:r>
            <a:r>
              <a:rPr lang="es-ES_tradnl" sz="3600" dirty="0"/>
              <a:t>” (página 40)</a:t>
            </a:r>
          </a:p>
        </p:txBody>
      </p:sp>
    </p:spTree>
    <p:extLst>
      <p:ext uri="{BB962C8B-B14F-4D97-AF65-F5344CB8AC3E}">
        <p14:creationId xmlns:p14="http://schemas.microsoft.com/office/powerpoint/2010/main" val="976533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3890" y="279813"/>
            <a:ext cx="817033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/>
              <a:t>Pensemos en los problemas que asociamos con Puerto Rico . . .</a:t>
            </a:r>
          </a:p>
          <a:p>
            <a:pPr lvl="1"/>
            <a:endParaRPr lang="es-ES_tradnl" sz="1000" dirty="0"/>
          </a:p>
          <a:p>
            <a:pPr lvl="1"/>
            <a:endParaRPr lang="es-ES_tradnl" sz="1000" dirty="0"/>
          </a:p>
          <a:p>
            <a:pPr lvl="3"/>
            <a:r>
              <a:rPr lang="es-ES_tradnl" sz="3200" dirty="0"/>
              <a:t>¿la corrupción?</a:t>
            </a:r>
          </a:p>
          <a:p>
            <a:pPr lvl="4"/>
            <a:r>
              <a:rPr lang="es-ES_tradnl" sz="3200" dirty="0"/>
              <a:t>¿la pobreza?</a:t>
            </a:r>
          </a:p>
          <a:p>
            <a:pPr lvl="5"/>
            <a:r>
              <a:rPr lang="es-ES_tradnl" sz="3200" dirty="0"/>
              <a:t>¿el desempleo?</a:t>
            </a:r>
          </a:p>
          <a:p>
            <a:pPr lvl="6"/>
            <a:r>
              <a:rPr lang="es-ES_tradnl" sz="3200" dirty="0"/>
              <a:t>¿el estatus?</a:t>
            </a:r>
          </a:p>
          <a:p>
            <a:pPr lvl="7"/>
            <a:r>
              <a:rPr lang="es-ES_tradnl" sz="3200" dirty="0"/>
              <a:t>¿el crimen?</a:t>
            </a:r>
          </a:p>
          <a:p>
            <a:pPr lvl="8"/>
            <a:r>
              <a:rPr lang="es-ES_tradnl" sz="3200" dirty="0"/>
              <a:t>¿la educación?</a:t>
            </a:r>
          </a:p>
          <a:p>
            <a:endParaRPr lang="es-ES_tradnl" sz="1600" dirty="0"/>
          </a:p>
          <a:p>
            <a:pPr algn="ctr"/>
            <a:r>
              <a:rPr lang="es-ES_tradnl" sz="2000" dirty="0"/>
              <a:t>. . . comúnmente </a:t>
            </a:r>
            <a:r>
              <a:rPr lang="es-ES_tradnl" sz="2000" dirty="0">
                <a:solidFill>
                  <a:srgbClr val="FFFF00"/>
                </a:solidFill>
              </a:rPr>
              <a:t>terminamos evaluando en términos económicos </a:t>
            </a:r>
            <a:r>
              <a:rPr lang="es-ES_tradnl" sz="2000" dirty="0"/>
              <a:t>. . .</a:t>
            </a:r>
          </a:p>
          <a:p>
            <a:pPr algn="ctr"/>
            <a:r>
              <a:rPr lang="es-ES_tradnl" sz="2000" dirty="0"/>
              <a:t>“</a:t>
            </a:r>
            <a:r>
              <a:rPr lang="en-US" sz="2000" dirty="0"/>
              <a:t>In the current vocabulary of condemnation there are few words as final and conclusive as the word ’</a:t>
            </a:r>
            <a:r>
              <a:rPr lang="en-US" sz="2000" dirty="0">
                <a:solidFill>
                  <a:srgbClr val="FFFF00"/>
                </a:solidFill>
              </a:rPr>
              <a:t>uneconomic</a:t>
            </a:r>
            <a:r>
              <a:rPr lang="en-US" sz="2000" dirty="0"/>
              <a:t>’</a:t>
            </a:r>
            <a:r>
              <a:rPr lang="es-ES_tradnl" sz="2000" dirty="0"/>
              <a:t>” (página 41)</a:t>
            </a:r>
          </a:p>
        </p:txBody>
      </p:sp>
    </p:spTree>
    <p:extLst>
      <p:ext uri="{BB962C8B-B14F-4D97-AF65-F5344CB8AC3E}">
        <p14:creationId xmlns:p14="http://schemas.microsoft.com/office/powerpoint/2010/main" val="294005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82754"/>
          </a:xfrm>
        </p:spPr>
        <p:txBody>
          <a:bodyPr>
            <a:normAutofit/>
          </a:bodyPr>
          <a:lstStyle/>
          <a:p>
            <a:r>
              <a:rPr lang="es-ES_tradnl" dirty="0">
                <a:solidFill>
                  <a:srgbClr val="FFFF00"/>
                </a:solidFill>
              </a:rPr>
              <a:t>¿Quiénes llevaron el peso de la discusión en la prensa en torno a la Junta de Supervisión Fiscal?</a:t>
            </a:r>
            <a:br>
              <a:rPr lang="es-ES_tradnl" dirty="0">
                <a:solidFill>
                  <a:srgbClr val="FFFF00"/>
                </a:solidFill>
              </a:rPr>
            </a:br>
            <a:r>
              <a:rPr lang="es-ES_tradnl" sz="1800" dirty="0">
                <a:solidFill>
                  <a:srgbClr val="FFFF00"/>
                </a:solidFill>
              </a:rPr>
              <a:t>Ley para la Supervisión, Administración y Estabilidad Económica de Puerto Rico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7900" y="3732646"/>
            <a:ext cx="7708900" cy="2400300"/>
          </a:xfrm>
        </p:spPr>
        <p:txBody>
          <a:bodyPr/>
          <a:lstStyle/>
          <a:p>
            <a:r>
              <a:rPr lang="es-ES_tradnl" dirty="0"/>
              <a:t>En primer lugar quizás los economistas</a:t>
            </a:r>
          </a:p>
          <a:p>
            <a:r>
              <a:rPr lang="es-ES_tradnl" dirty="0"/>
              <a:t>En segundo lugar quizás los políticos</a:t>
            </a:r>
          </a:p>
          <a:p>
            <a:r>
              <a:rPr lang="es-ES_tradnl" dirty="0"/>
              <a:t>En tercer lugar quizás los politólogos</a:t>
            </a:r>
          </a:p>
        </p:txBody>
      </p:sp>
    </p:spTree>
    <p:extLst>
      <p:ext uri="{BB962C8B-B14F-4D97-AF65-F5344CB8AC3E}">
        <p14:creationId xmlns:p14="http://schemas.microsoft.com/office/powerpoint/2010/main" val="178073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7882" y="725683"/>
            <a:ext cx="6665351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4400" dirty="0"/>
              <a:t>¿Por qué confiar tanto en la </a:t>
            </a:r>
          </a:p>
          <a:p>
            <a:pPr algn="ctr"/>
            <a:r>
              <a:rPr lang="es-ES_tradnl" sz="4400" dirty="0"/>
              <a:t>ciencia de la economía?</a:t>
            </a:r>
          </a:p>
          <a:p>
            <a:pPr algn="ctr"/>
            <a:endParaRPr lang="es-ES_tradnl" sz="4400" dirty="0"/>
          </a:p>
          <a:p>
            <a:pPr algn="ctr"/>
            <a:r>
              <a:rPr lang="es-ES_tradnl" sz="4400" dirty="0"/>
              <a:t>¡Vamos a los fundamentos!</a:t>
            </a:r>
          </a:p>
          <a:p>
            <a:pPr algn="ctr"/>
            <a:r>
              <a:rPr lang="es-ES_tradnl" dirty="0"/>
              <a:t>“. . . </a:t>
            </a:r>
            <a:r>
              <a:rPr lang="es-ES_tradnl" dirty="0" err="1"/>
              <a:t>economics</a:t>
            </a:r>
            <a:r>
              <a:rPr lang="es-ES_tradnl" dirty="0"/>
              <a:t> </a:t>
            </a:r>
            <a:r>
              <a:rPr lang="es-ES_tradnl" dirty="0" err="1"/>
              <a:t>is</a:t>
            </a:r>
            <a:r>
              <a:rPr lang="es-ES_tradnl" dirty="0"/>
              <a:t> a ‘</a:t>
            </a:r>
            <a:r>
              <a:rPr lang="es-ES_tradnl" dirty="0" err="1"/>
              <a:t>derived</a:t>
            </a:r>
            <a:r>
              <a:rPr lang="es-ES_tradnl" dirty="0"/>
              <a:t>’ </a:t>
            </a:r>
            <a:r>
              <a:rPr lang="es-ES_tradnl" dirty="0" err="1"/>
              <a:t>science</a:t>
            </a:r>
            <a:r>
              <a:rPr lang="es-ES_tradnl" dirty="0"/>
              <a:t> . . .” (página 52)</a:t>
            </a:r>
          </a:p>
          <a:p>
            <a:pPr algn="ctr"/>
            <a:endParaRPr lang="es-ES_tradnl" sz="4400" dirty="0"/>
          </a:p>
          <a:p>
            <a:pPr algn="ctr"/>
            <a:r>
              <a:rPr lang="en-US" sz="4400" dirty="0">
                <a:solidFill>
                  <a:srgbClr val="FFFF00"/>
                </a:solidFill>
              </a:rPr>
              <a:t>l</a:t>
            </a:r>
            <a:r>
              <a:rPr lang="es-ES_tradnl" sz="4400" dirty="0">
                <a:solidFill>
                  <a:srgbClr val="FFFF00"/>
                </a:solidFill>
              </a:rPr>
              <a:t>a meta-economía</a:t>
            </a:r>
          </a:p>
          <a:p>
            <a:pPr algn="ctr"/>
            <a:r>
              <a:rPr lang="es-ES_tradnl" sz="2400" dirty="0">
                <a:solidFill>
                  <a:srgbClr val="FFFF00"/>
                </a:solidFill>
              </a:rPr>
              <a:t>lo que está detrás, debajo, en el fondo</a:t>
            </a:r>
          </a:p>
          <a:p>
            <a:pPr algn="ctr"/>
            <a:r>
              <a:rPr lang="es-ES_tradnl" sz="2400" dirty="0">
                <a:solidFill>
                  <a:srgbClr val="FFFF00"/>
                </a:solidFill>
              </a:rPr>
              <a:t>las presuposiciones</a:t>
            </a:r>
          </a:p>
        </p:txBody>
      </p:sp>
    </p:spTree>
    <p:extLst>
      <p:ext uri="{BB962C8B-B14F-4D97-AF65-F5344CB8AC3E}">
        <p14:creationId xmlns:p14="http://schemas.microsoft.com/office/powerpoint/2010/main" val="247832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221" y="670317"/>
            <a:ext cx="77328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Algo es económico si produce alguna ganancia. (páginas 42-43)</a:t>
            </a:r>
          </a:p>
          <a:p>
            <a:endParaRPr lang="es-ES_tradnl" sz="2400" dirty="0"/>
          </a:p>
          <a:p>
            <a:r>
              <a:rPr lang="es-ES_tradnl" sz="2400" dirty="0"/>
              <a:t>Y si no produce ganancia alguna, ha de producir algo que eventualmente ha de producir alguna ganancia.</a:t>
            </a:r>
          </a:p>
          <a:p>
            <a:endParaRPr lang="es-ES_tradnl" sz="2400" dirty="0"/>
          </a:p>
          <a:p>
            <a:r>
              <a:rPr lang="es-ES_tradnl" sz="2400" dirty="0"/>
              <a:t>¿Qué es el mercado donde se decide el asunto de las ganancias?</a:t>
            </a:r>
          </a:p>
        </p:txBody>
      </p:sp>
      <p:pic>
        <p:nvPicPr>
          <p:cNvPr id="3" name="Picture 2" descr="Schumacher 1.pd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301" y="3918856"/>
            <a:ext cx="3684116" cy="217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501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humacher 2.pd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048" y="1545455"/>
            <a:ext cx="5613017" cy="4314839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1733000" y="1282700"/>
            <a:ext cx="1911900" cy="1155700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¡me interesa cambiar esto por aquello</a:t>
            </a:r>
            <a:r>
              <a:rPr lang="is-IS" sz="1600" dirty="0"/>
              <a:t>…</a:t>
            </a:r>
            <a:r>
              <a:rPr lang="es-ES_tradnl" sz="1600" dirty="0"/>
              <a:t>!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4635500" y="1379110"/>
            <a:ext cx="2529765" cy="1059290"/>
          </a:xfrm>
          <a:prstGeom prst="wedgeEllipseCallout">
            <a:avLst>
              <a:gd name="adj1" fmla="val -22841"/>
              <a:gd name="adj2" fmla="val 6010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¡me </a:t>
            </a:r>
            <a:r>
              <a:rPr lang="en-US" sz="1600" dirty="0" err="1"/>
              <a:t>interesa</a:t>
            </a:r>
            <a:r>
              <a:rPr lang="en-US" sz="1600" dirty="0"/>
              <a:t> </a:t>
            </a:r>
            <a:r>
              <a:rPr lang="en-US" sz="1600" dirty="0" err="1"/>
              <a:t>cambiar</a:t>
            </a:r>
            <a:r>
              <a:rPr lang="en-US" sz="1600" dirty="0"/>
              <a:t> </a:t>
            </a:r>
            <a:r>
              <a:rPr lang="en-US" sz="1600" dirty="0" err="1"/>
              <a:t>esto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aquello</a:t>
            </a:r>
            <a:r>
              <a:rPr lang="is-IS" sz="1600" dirty="0"/>
              <a:t>…</a:t>
            </a:r>
            <a:r>
              <a:rPr lang="es-ES_tradnl" sz="1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89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1225" y="605654"/>
            <a:ext cx="7565553" cy="222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s-ES_tradnl" dirty="0"/>
              <a:t>“</a:t>
            </a:r>
            <a:r>
              <a:rPr lang="en-US" dirty="0"/>
              <a:t>In a sense, the market is the institutionalization of individualism and non-responsibility.  Neither buyer nor seller is responsible for anything but himself.  It would be </a:t>
            </a:r>
            <a:r>
              <a:rPr lang="en-US" dirty="0">
                <a:solidFill>
                  <a:srgbClr val="FFFF00"/>
                </a:solidFill>
              </a:rPr>
              <a:t>‘uneconomic’ </a:t>
            </a:r>
            <a:r>
              <a:rPr lang="en-US" dirty="0"/>
              <a:t>for a wealthy seller to reduce his prices to poor customers merely because they are in need, or for a wealthy buyer to pay an extra price merely because the supplier is poor.  Equally, it would be </a:t>
            </a:r>
            <a:r>
              <a:rPr lang="en-US" dirty="0">
                <a:solidFill>
                  <a:srgbClr val="FFFF00"/>
                </a:solidFill>
              </a:rPr>
              <a:t>‘uneconomic’ </a:t>
            </a:r>
            <a:r>
              <a:rPr lang="en-US" dirty="0"/>
              <a:t>for a buyer to give preference to home-produced goods if imported goods are cheaper”.  (</a:t>
            </a:r>
            <a:r>
              <a:rPr lang="en-US" dirty="0" err="1"/>
              <a:t>página</a:t>
            </a:r>
            <a:r>
              <a:rPr lang="en-US" dirty="0"/>
              <a:t> 44)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1225" y="3978112"/>
            <a:ext cx="7664331" cy="161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dirty="0"/>
              <a:t>“To the extent that economic thinking is based on the market, it takes the sacredness out of life, because there can be nothing sacred in something that has a price.  Not surprisingly, therefore, if economic thinking pervades the whole of society, even simple non-economic values like beauty, health, or cleanliness can survive only if they prove to be ‘economic’.”  (</a:t>
            </a:r>
            <a:r>
              <a:rPr lang="en-US" dirty="0" err="1"/>
              <a:t>página</a:t>
            </a:r>
            <a:r>
              <a:rPr lang="en-US" dirty="0"/>
              <a:t> 45)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1225" y="3018556"/>
            <a:ext cx="7311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/>
              <a:t>¿Vamos por esto a dejar de tomar en consideración el pensamiento económico?  No.  Pero . . .</a:t>
            </a:r>
          </a:p>
        </p:txBody>
      </p:sp>
    </p:spTree>
    <p:extLst>
      <p:ext uri="{BB962C8B-B14F-4D97-AF65-F5344CB8AC3E}">
        <p14:creationId xmlns:p14="http://schemas.microsoft.com/office/powerpoint/2010/main" val="2396584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220891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</a:t>
            </a:r>
            <a:r>
              <a:rPr lang="es-ES_tradnl" dirty="0"/>
              <a:t>a tendencia al entendimiento de lo cuantificable a expensas del entendimiento de diferencias cualitativas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8556" y="2751666"/>
            <a:ext cx="3733800" cy="2963333"/>
          </a:xfrm>
        </p:spPr>
        <p:txBody>
          <a:bodyPr>
            <a:normAutofit/>
          </a:bodyPr>
          <a:lstStyle/>
          <a:p>
            <a:r>
              <a:rPr lang="en-US" sz="2400" dirty="0"/>
              <a:t>El </a:t>
            </a:r>
            <a:r>
              <a:rPr lang="en-US" sz="2400" dirty="0" err="1"/>
              <a:t>asunto</a:t>
            </a:r>
            <a:r>
              <a:rPr lang="en-US" sz="2400" dirty="0"/>
              <a:t> </a:t>
            </a:r>
            <a:r>
              <a:rPr lang="es-ES_tradnl" sz="2400" dirty="0"/>
              <a:t>cuantitativo</a:t>
            </a:r>
          </a:p>
          <a:p>
            <a:endParaRPr lang="es-ES_tradnl" sz="2400" dirty="0"/>
          </a:p>
          <a:p>
            <a:pPr marL="0" indent="0" algn="ctr">
              <a:buNone/>
            </a:pPr>
            <a:r>
              <a:rPr lang="es-ES_tradnl" sz="2400" dirty="0" err="1"/>
              <a:t>Gross</a:t>
            </a:r>
            <a:r>
              <a:rPr lang="es-ES_tradnl" sz="2400" dirty="0"/>
              <a:t> </a:t>
            </a:r>
            <a:r>
              <a:rPr lang="es-ES_tradnl" sz="2400" dirty="0" err="1"/>
              <a:t>National</a:t>
            </a:r>
            <a:r>
              <a:rPr lang="es-ES_tradnl" sz="2400" dirty="0"/>
              <a:t> </a:t>
            </a:r>
            <a:r>
              <a:rPr lang="es-ES_tradnl" sz="2400" dirty="0" err="1"/>
              <a:t>Product</a:t>
            </a:r>
            <a:r>
              <a:rPr lang="es-ES_tradnl" sz="2400" dirty="0"/>
              <a:t> (GNP)</a:t>
            </a:r>
          </a:p>
          <a:p>
            <a:pPr marL="0" indent="0" algn="ctr">
              <a:buNone/>
            </a:pPr>
            <a:r>
              <a:rPr lang="es-ES_tradnl" sz="2400" dirty="0"/>
              <a:t>producto nacional bruto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751666"/>
            <a:ext cx="3733800" cy="2963334"/>
          </a:xfrm>
        </p:spPr>
        <p:txBody>
          <a:bodyPr>
            <a:noAutofit/>
          </a:bodyPr>
          <a:lstStyle/>
          <a:p>
            <a:r>
              <a:rPr lang="es-ES_tradnl" sz="2400" dirty="0"/>
              <a:t>El asunto cualitativo</a:t>
            </a:r>
          </a:p>
          <a:p>
            <a:endParaRPr lang="es-ES_tradnl" sz="2400" dirty="0">
              <a:solidFill>
                <a:srgbClr val="FFFF00"/>
              </a:solidFill>
            </a:endParaRPr>
          </a:p>
          <a:p>
            <a:endParaRPr lang="es-ES_tradnl" sz="2400" dirty="0">
              <a:solidFill>
                <a:srgbClr val="FFFF00"/>
              </a:solidFill>
            </a:endParaRPr>
          </a:p>
          <a:p>
            <a:endParaRPr lang="es-ES_tradnl" sz="2400" dirty="0">
              <a:solidFill>
                <a:srgbClr val="FFFF00"/>
              </a:solidFill>
            </a:endParaRPr>
          </a:p>
          <a:p>
            <a:endParaRPr lang="es-ES_tradnl" sz="24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s-ES_tradnl" sz="2400" dirty="0">
                <a:solidFill>
                  <a:srgbClr val="FFFF00"/>
                </a:solidFill>
              </a:rPr>
              <a:t>¿Pero que es lo que puede estar creciendo cuando crece el producto nacional bruto?</a:t>
            </a:r>
          </a:p>
        </p:txBody>
      </p:sp>
    </p:spTree>
    <p:extLst>
      <p:ext uri="{BB962C8B-B14F-4D97-AF65-F5344CB8AC3E}">
        <p14:creationId xmlns:p14="http://schemas.microsoft.com/office/powerpoint/2010/main" val="254906294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696</TotalTime>
  <Words>962</Words>
  <Application>Microsoft Office PowerPoint</Application>
  <PresentationFormat>On-screen Show (4:3)</PresentationFormat>
  <Paragraphs>109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Black</vt:lpstr>
      <vt:lpstr>PowerPoint Presentation</vt:lpstr>
      <vt:lpstr>PowerPoint Presentation</vt:lpstr>
      <vt:lpstr>PowerPoint Presentation</vt:lpstr>
      <vt:lpstr>¿Quiénes llevaron el peso de la discusión en la prensa en torno a la Junta de Supervisión Fiscal? Ley para la Supervisión, Administración y Estabilidad Económica de Puerto Rico </vt:lpstr>
      <vt:lpstr>PowerPoint Presentation</vt:lpstr>
      <vt:lpstr>PowerPoint Presentation</vt:lpstr>
      <vt:lpstr>PowerPoint Presentation</vt:lpstr>
      <vt:lpstr>PowerPoint Presentation</vt:lpstr>
      <vt:lpstr>La tendencia al entendimiento de lo cuantificable a expensas del entendimiento de diferencias cualitativas</vt:lpstr>
      <vt:lpstr>PowerPoint Presentation</vt:lpstr>
      <vt:lpstr>PowerPoint Presentation</vt:lpstr>
      <vt:lpstr>PowerPoint Presentation</vt:lpstr>
      <vt:lpstr>PowerPoint Presentation</vt:lpstr>
      <vt:lpstr>modern economics    buddhist economics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Héctor José Huyke</dc:creator>
  <cp:lastModifiedBy>User</cp:lastModifiedBy>
  <cp:revision>42</cp:revision>
  <cp:lastPrinted>2013-09-11T21:51:01Z</cp:lastPrinted>
  <dcterms:created xsi:type="dcterms:W3CDTF">2013-09-07T13:37:14Z</dcterms:created>
  <dcterms:modified xsi:type="dcterms:W3CDTF">2016-09-15T17:48:41Z</dcterms:modified>
</cp:coreProperties>
</file>