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15" r:id="rId3"/>
    <p:sldId id="294" r:id="rId4"/>
    <p:sldId id="317" r:id="rId5"/>
    <p:sldId id="295" r:id="rId6"/>
    <p:sldId id="297" r:id="rId7"/>
    <p:sldId id="362" r:id="rId8"/>
    <p:sldId id="343" r:id="rId9"/>
    <p:sldId id="298" r:id="rId10"/>
    <p:sldId id="299" r:id="rId11"/>
    <p:sldId id="30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EE97F-2327-4FE9-8874-2C0F3581839A}" type="datetimeFigureOut">
              <a:rPr lang="en-US" smtClean="0"/>
              <a:pPr/>
              <a:t>11/17/2014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B134D-0EB3-42CB-9322-AA36973818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9356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11/17/2014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11/17/2014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11/17/2014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11/17/2014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223539-C274-414E-836E-21403C9CE2AE}" type="datetimeFigureOut">
              <a:rPr lang="en-US" smtClean="0"/>
              <a:pPr/>
              <a:t>11/17/2014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   Definition:</a:t>
            </a:r>
            <a:r>
              <a:rPr lang="en-US" dirty="0" smtClean="0"/>
              <a:t> </a:t>
            </a:r>
            <a:r>
              <a:rPr lang="en-US" i="1" dirty="0" smtClean="0"/>
              <a:t>R</a:t>
            </a:r>
            <a:r>
              <a:rPr lang="en-US" dirty="0" smtClean="0"/>
              <a:t> is </a:t>
            </a:r>
            <a:r>
              <a:rPr lang="en-US" b="1" i="1" dirty="0" smtClean="0">
                <a:solidFill>
                  <a:srgbClr val="FF0000"/>
                </a:solidFill>
              </a:rPr>
              <a:t>symmetric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(</a:t>
            </a:r>
            <a:r>
              <a:rPr lang="en-US" i="1" dirty="0" err="1" smtClean="0"/>
              <a:t>b,a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∊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i="1" dirty="0" smtClean="0">
                <a:ea typeface="Cambria Math"/>
              </a:rPr>
              <a:t>R </a:t>
            </a:r>
            <a:r>
              <a:rPr lang="en-US" dirty="0" smtClean="0">
                <a:ea typeface="Cambria Math"/>
              </a:rPr>
              <a:t>whenever (</a:t>
            </a:r>
            <a:r>
              <a:rPr lang="en-US" i="1" dirty="0" err="1" smtClean="0">
                <a:ea typeface="Cambria Math"/>
              </a:rPr>
              <a:t>a,b</a:t>
            </a:r>
            <a:r>
              <a:rPr lang="en-US" dirty="0" smtClean="0">
                <a:ea typeface="Cambria Math"/>
              </a:rPr>
              <a:t>)</a:t>
            </a:r>
            <a:r>
              <a:rPr lang="en-US" i="1" dirty="0" smtClean="0">
                <a:ea typeface="Cambria Math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∊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i="1" dirty="0" smtClean="0">
                <a:ea typeface="Cambria Math"/>
              </a:rPr>
              <a:t>R </a:t>
            </a:r>
            <a:r>
              <a:rPr lang="en-US" dirty="0" smtClean="0">
                <a:ea typeface="Cambria Math"/>
              </a:rPr>
              <a:t>for all </a:t>
            </a:r>
            <a:r>
              <a:rPr lang="en-US" i="1" dirty="0" err="1" smtClean="0">
                <a:ea typeface="Cambria Math"/>
              </a:rPr>
              <a:t>a,b</a:t>
            </a:r>
            <a:r>
              <a:rPr lang="en-US" dirty="0" smtClean="0">
                <a:ea typeface="Cambria Math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∊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i="1" dirty="0" smtClean="0">
                <a:ea typeface="Cambria Math"/>
              </a:rPr>
              <a:t>A.</a:t>
            </a:r>
            <a:r>
              <a:rPr lang="en-US" dirty="0" smtClean="0">
                <a:ea typeface="Cambria Math"/>
              </a:rPr>
              <a:t> Written symbolically, </a:t>
            </a:r>
            <a:r>
              <a:rPr lang="en-US" i="1" dirty="0" smtClean="0">
                <a:ea typeface="Cambria Math"/>
              </a:rPr>
              <a:t>R</a:t>
            </a:r>
            <a:r>
              <a:rPr lang="en-US" dirty="0" smtClean="0">
                <a:ea typeface="Cambria Math"/>
              </a:rPr>
              <a:t> is symmetric if and only if </a:t>
            </a:r>
            <a:endParaRPr lang="en-US" i="1" dirty="0" smtClean="0">
              <a:ea typeface="Cambria Math"/>
            </a:endParaRPr>
          </a:p>
          <a:p>
            <a:pPr lvl="1">
              <a:buNone/>
            </a:pPr>
            <a:r>
              <a:rPr lang="en-US" dirty="0" smtClean="0">
                <a:latin typeface="Cambria Math"/>
                <a:ea typeface="Cambria Math"/>
              </a:rPr>
              <a:t>       ∀</a:t>
            </a:r>
            <a:r>
              <a:rPr lang="en-US" i="1" dirty="0" err="1" smtClean="0">
                <a:ea typeface="Cambria Math"/>
              </a:rPr>
              <a:t>x</a:t>
            </a:r>
            <a:r>
              <a:rPr lang="en-US" dirty="0" err="1" smtClean="0">
                <a:latin typeface="Cambria Math"/>
                <a:ea typeface="Cambria Math"/>
              </a:rPr>
              <a:t>∀</a:t>
            </a:r>
            <a:r>
              <a:rPr lang="en-US" i="1" dirty="0" err="1" smtClean="0">
                <a:ea typeface="Cambria Math"/>
              </a:rPr>
              <a:t>y</a:t>
            </a:r>
            <a:r>
              <a:rPr lang="en-US" dirty="0" smtClean="0">
                <a:latin typeface="Cambria Math"/>
                <a:ea typeface="Cambria Math"/>
              </a:rPr>
              <a:t> [(</a:t>
            </a:r>
            <a:r>
              <a:rPr lang="en-US" i="1" dirty="0" err="1" smtClean="0">
                <a:ea typeface="Cambria Math"/>
              </a:rPr>
              <a:t>x</a:t>
            </a:r>
            <a:r>
              <a:rPr lang="en-US" dirty="0" err="1" smtClean="0">
                <a:latin typeface="Cambria Math"/>
                <a:ea typeface="Cambria Math"/>
              </a:rPr>
              <a:t>,</a:t>
            </a:r>
            <a:r>
              <a:rPr lang="en-US" i="1" dirty="0" err="1" smtClean="0">
                <a:ea typeface="Cambria Math"/>
              </a:rPr>
              <a:t>y</a:t>
            </a:r>
            <a:r>
              <a:rPr lang="en-US" dirty="0" smtClean="0">
                <a:latin typeface="Cambria Math"/>
                <a:ea typeface="Cambria Math"/>
              </a:rPr>
              <a:t>) ∊</a:t>
            </a:r>
            <a:r>
              <a:rPr lang="en-US" i="1" dirty="0" smtClean="0">
                <a:ea typeface="Cambria Math"/>
              </a:rPr>
              <a:t>R</a:t>
            </a:r>
            <a:r>
              <a:rPr lang="en-US" dirty="0" smtClean="0">
                <a:latin typeface="Cambria Math"/>
                <a:ea typeface="Cambria Math"/>
              </a:rPr>
              <a:t> ⟶ (</a:t>
            </a:r>
            <a:r>
              <a:rPr lang="en-US" i="1" dirty="0" err="1" smtClean="0">
                <a:ea typeface="Cambria Math"/>
              </a:rPr>
              <a:t>y</a:t>
            </a:r>
            <a:r>
              <a:rPr lang="en-US" dirty="0" err="1" smtClean="0">
                <a:ea typeface="Cambria Math"/>
              </a:rPr>
              <a:t>,</a:t>
            </a:r>
            <a:r>
              <a:rPr lang="en-US" i="1" dirty="0" err="1" smtClean="0">
                <a:ea typeface="Cambria Math"/>
              </a:rPr>
              <a:t>x</a:t>
            </a:r>
            <a:r>
              <a:rPr lang="en-US" dirty="0" smtClean="0">
                <a:latin typeface="Cambria Math"/>
                <a:ea typeface="Cambria Math"/>
              </a:rPr>
              <a:t>) ∊ </a:t>
            </a:r>
            <a:r>
              <a:rPr lang="en-US" i="1" dirty="0" smtClean="0">
                <a:ea typeface="Cambria Math"/>
              </a:rPr>
              <a:t>R</a:t>
            </a:r>
            <a:r>
              <a:rPr lang="en-US" dirty="0" smtClean="0">
                <a:latin typeface="Cambria Math"/>
                <a:ea typeface="Cambria Math"/>
              </a:rPr>
              <a:t>]</a:t>
            </a:r>
          </a:p>
          <a:p>
            <a:pPr>
              <a:buNone/>
            </a:pPr>
            <a:r>
              <a:rPr lang="en-US" b="1" dirty="0" smtClean="0">
                <a:ea typeface="Cambria Math"/>
              </a:rPr>
              <a:t>   Example</a:t>
            </a:r>
            <a:r>
              <a:rPr lang="en-US" dirty="0" smtClean="0">
                <a:ea typeface="Cambria Math"/>
              </a:rPr>
              <a:t>: The following relations  on the integers are symmetric:</a:t>
            </a:r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= </a:t>
            </a:r>
            <a:r>
              <a:rPr lang="en-US" i="1" dirty="0" smtClean="0">
                <a:latin typeface="Cambria Math"/>
                <a:ea typeface="Cambria Math"/>
              </a:rPr>
              <a:t>b  </a:t>
            </a:r>
            <a:r>
              <a:rPr lang="en-US" dirty="0" smtClean="0">
                <a:latin typeface="Cambria Math"/>
                <a:ea typeface="Cambria Math"/>
              </a:rPr>
              <a:t>or</a:t>
            </a:r>
            <a:r>
              <a:rPr lang="en-US" i="1" dirty="0" smtClean="0">
                <a:latin typeface="Cambria Math"/>
                <a:ea typeface="Cambria Math"/>
              </a:rPr>
              <a:t> a </a:t>
            </a:r>
            <a:r>
              <a:rPr lang="en-US" dirty="0" smtClean="0">
                <a:latin typeface="Cambria Math"/>
                <a:ea typeface="Cambria Math"/>
              </a:rPr>
              <a:t>=</a:t>
            </a:r>
            <a:r>
              <a:rPr lang="en-US" i="1" dirty="0" smtClean="0">
                <a:latin typeface="Cambria Math"/>
                <a:ea typeface="Cambria Math"/>
              </a:rPr>
              <a:t> −b</a:t>
            </a:r>
            <a:r>
              <a:rPr lang="en-US" dirty="0" smtClean="0">
                <a:latin typeface="Cambria Math"/>
                <a:ea typeface="Cambria Math"/>
              </a:rPr>
              <a:t>},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=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},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6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+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 3}.</a:t>
            </a:r>
          </a:p>
          <a:p>
            <a:pPr lvl="1">
              <a:buNone/>
            </a:pPr>
            <a:r>
              <a:rPr lang="en-US" dirty="0" smtClean="0">
                <a:latin typeface="Cambria Math"/>
                <a:ea typeface="Cambria Math"/>
              </a:rPr>
              <a:t>The following are not symmetric:</a:t>
            </a:r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 (note that 3 ≤ 4, but 4 ≰ 3),</a:t>
            </a:r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&gt;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  (note that 4 &gt; 3, but 3 ≯ 4),</a:t>
            </a:r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= </a:t>
            </a:r>
            <a:r>
              <a:rPr lang="en-US" i="1" dirty="0" smtClean="0">
                <a:latin typeface="Cambria Math"/>
                <a:ea typeface="Cambria Math"/>
              </a:rPr>
              <a:t>b </a:t>
            </a:r>
            <a:r>
              <a:rPr lang="en-US" dirty="0" smtClean="0">
                <a:latin typeface="Cambria Math"/>
                <a:ea typeface="Cambria Math"/>
              </a:rPr>
              <a:t>+ 1} (note that 4 = 3 + 1, but 3 ≠4 + 1).</a:t>
            </a:r>
          </a:p>
          <a:p>
            <a:pPr lvl="1">
              <a:buNone/>
            </a:pPr>
            <a:endParaRPr lang="en-US" dirty="0" smtClean="0">
              <a:latin typeface="Cambria Math"/>
              <a:ea typeface="Cambria Math"/>
            </a:endParaRPr>
          </a:p>
          <a:p>
            <a:pPr lvl="1">
              <a:buNone/>
            </a:pPr>
            <a:endParaRPr lang="en-US" dirty="0" smtClean="0">
              <a:latin typeface="Cambria Math"/>
              <a:ea typeface="Cambria Math"/>
            </a:endParaRPr>
          </a:p>
          <a:p>
            <a:pPr lvl="1">
              <a:buNone/>
            </a:pPr>
            <a:endParaRPr lang="en-US" dirty="0" smtClean="0">
              <a:latin typeface="Cambria Math"/>
              <a:ea typeface="Cambria Math"/>
            </a:endParaRPr>
          </a:p>
          <a:p>
            <a:pPr lvl="1">
              <a:buNone/>
            </a:pPr>
            <a:endParaRPr lang="en-US" dirty="0" smtClean="0">
              <a:latin typeface="Cambria Math"/>
              <a:ea typeface="Cambria Math"/>
            </a:endParaRPr>
          </a:p>
          <a:p>
            <a:pPr lvl="1">
              <a:buNone/>
            </a:pPr>
            <a:endParaRPr lang="en-US" dirty="0" smtClean="0">
              <a:latin typeface="Cambria Math"/>
              <a:ea typeface="Cambria Math"/>
            </a:endParaRPr>
          </a:p>
          <a:p>
            <a:pPr lvl="1">
              <a:buNone/>
            </a:pPr>
            <a:endParaRPr lang="en-US" dirty="0" smtClean="0">
              <a:latin typeface="Cambria Math"/>
              <a:ea typeface="Cambria Math"/>
            </a:endParaRPr>
          </a:p>
          <a:p>
            <a:pPr>
              <a:buNone/>
            </a:pPr>
            <a:endParaRPr lang="en-US" dirty="0" smtClean="0">
              <a:ea typeface="Cambria Math"/>
            </a:endParaRP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Transitive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   Definition: </a:t>
            </a:r>
            <a:r>
              <a:rPr lang="en-US" dirty="0" smtClean="0"/>
              <a:t>A relation </a:t>
            </a:r>
            <a:r>
              <a:rPr lang="en-US" i="1" dirty="0" smtClean="0"/>
              <a:t>R</a:t>
            </a:r>
            <a:r>
              <a:rPr lang="en-US" dirty="0" smtClean="0"/>
              <a:t> on a set </a:t>
            </a:r>
            <a:r>
              <a:rPr lang="en-US" i="1" dirty="0" smtClean="0"/>
              <a:t>A</a:t>
            </a:r>
            <a:r>
              <a:rPr lang="en-US" dirty="0" smtClean="0"/>
              <a:t> is called transitive if whenever 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</a:t>
            </a:r>
            <a:r>
              <a:rPr lang="en-US" dirty="0" smtClean="0">
                <a:latin typeface="Cambria Math"/>
                <a:ea typeface="Cambria Math"/>
              </a:rPr>
              <a:t>∊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i="1" dirty="0" smtClean="0">
                <a:ea typeface="Cambria Math"/>
              </a:rPr>
              <a:t>R</a:t>
            </a:r>
            <a:r>
              <a:rPr lang="en-US" b="1" i="1" dirty="0" smtClean="0">
                <a:ea typeface="Cambria Math"/>
              </a:rPr>
              <a:t> </a:t>
            </a:r>
            <a:r>
              <a:rPr lang="en-US" dirty="0" smtClean="0">
                <a:ea typeface="Cambria Math"/>
              </a:rPr>
              <a:t>and </a:t>
            </a:r>
            <a:r>
              <a:rPr lang="en-US" dirty="0" smtClean="0"/>
              <a:t>(</a:t>
            </a:r>
            <a:r>
              <a:rPr lang="en-US" i="1" dirty="0" err="1" smtClean="0"/>
              <a:t>b</a:t>
            </a:r>
            <a:r>
              <a:rPr lang="en-US" dirty="0" err="1" smtClean="0"/>
              <a:t>,</a:t>
            </a:r>
            <a:r>
              <a:rPr lang="en-US" i="1" dirty="0" err="1" smtClean="0"/>
              <a:t>c</a:t>
            </a:r>
            <a:r>
              <a:rPr lang="en-US" dirty="0" smtClean="0"/>
              <a:t>) </a:t>
            </a:r>
            <a:r>
              <a:rPr lang="en-US" dirty="0" smtClean="0">
                <a:latin typeface="Cambria Math"/>
                <a:ea typeface="Cambria Math"/>
              </a:rPr>
              <a:t>∊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i="1" dirty="0" smtClean="0">
                <a:ea typeface="Cambria Math"/>
              </a:rPr>
              <a:t>R</a:t>
            </a:r>
            <a:r>
              <a:rPr lang="en-US" dirty="0" smtClean="0">
                <a:ea typeface="Cambria Math"/>
              </a:rPr>
              <a:t>, then </a:t>
            </a:r>
            <a:r>
              <a:rPr lang="en-US" dirty="0" smtClean="0"/>
              <a:t>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c</a:t>
            </a:r>
            <a:r>
              <a:rPr lang="en-US" dirty="0" smtClean="0"/>
              <a:t>) </a:t>
            </a:r>
            <a:r>
              <a:rPr lang="en-US" dirty="0" smtClean="0">
                <a:latin typeface="Cambria Math"/>
                <a:ea typeface="Cambria Math"/>
              </a:rPr>
              <a:t>∊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i="1" dirty="0" smtClean="0">
                <a:ea typeface="Cambria Math"/>
              </a:rPr>
              <a:t>R</a:t>
            </a:r>
            <a:r>
              <a:rPr lang="en-US" dirty="0" smtClean="0">
                <a:ea typeface="Cambria Math"/>
              </a:rPr>
              <a:t>, for all </a:t>
            </a:r>
            <a:r>
              <a:rPr lang="en-US" i="1" dirty="0" err="1" smtClean="0">
                <a:ea typeface="Cambria Math"/>
              </a:rPr>
              <a:t>a</a:t>
            </a:r>
            <a:r>
              <a:rPr lang="en-US" dirty="0" err="1" smtClean="0">
                <a:ea typeface="Cambria Math"/>
              </a:rPr>
              <a:t>,</a:t>
            </a:r>
            <a:r>
              <a:rPr lang="en-US" i="1" dirty="0" err="1" smtClean="0">
                <a:ea typeface="Cambria Math"/>
              </a:rPr>
              <a:t>b</a:t>
            </a:r>
            <a:r>
              <a:rPr lang="en-US" dirty="0" err="1" smtClean="0">
                <a:ea typeface="Cambria Math"/>
              </a:rPr>
              <a:t>,</a:t>
            </a:r>
            <a:r>
              <a:rPr lang="en-US" i="1" dirty="0" err="1" smtClean="0">
                <a:ea typeface="Cambria Math"/>
              </a:rPr>
              <a:t>c</a:t>
            </a:r>
            <a:r>
              <a:rPr lang="en-US" dirty="0" smtClean="0">
                <a:ea typeface="Cambria Math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∊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i="1" dirty="0" smtClean="0">
                <a:ea typeface="Cambria Math"/>
              </a:rPr>
              <a:t>A</a:t>
            </a:r>
            <a:r>
              <a:rPr lang="en-US" dirty="0" smtClean="0">
                <a:ea typeface="Cambria Math"/>
              </a:rPr>
              <a:t>. Written symbolically, </a:t>
            </a:r>
            <a:r>
              <a:rPr lang="en-US" i="1" dirty="0" smtClean="0">
                <a:ea typeface="Cambria Math"/>
              </a:rPr>
              <a:t>R</a:t>
            </a:r>
            <a:r>
              <a:rPr lang="en-US" dirty="0" smtClean="0">
                <a:ea typeface="Cambria Math"/>
              </a:rPr>
              <a:t> is transitive if and only if </a:t>
            </a:r>
          </a:p>
          <a:p>
            <a:pPr lvl="1">
              <a:buNone/>
            </a:pPr>
            <a:r>
              <a:rPr lang="en-US" dirty="0" smtClean="0">
                <a:latin typeface="Cambria Math"/>
                <a:ea typeface="Cambria Math"/>
              </a:rPr>
              <a:t>      ∀</a:t>
            </a:r>
            <a:r>
              <a:rPr lang="en-US" i="1" dirty="0" err="1" smtClean="0">
                <a:ea typeface="Cambria Math"/>
              </a:rPr>
              <a:t>x</a:t>
            </a:r>
            <a:r>
              <a:rPr lang="en-US" dirty="0" err="1" smtClean="0">
                <a:latin typeface="Cambria Math"/>
                <a:ea typeface="Cambria Math"/>
              </a:rPr>
              <a:t>∀</a:t>
            </a:r>
            <a:r>
              <a:rPr lang="en-US" i="1" dirty="0" err="1" smtClean="0">
                <a:ea typeface="Cambria Math"/>
              </a:rPr>
              <a:t>y</a:t>
            </a:r>
            <a:r>
              <a:rPr lang="en-US" dirty="0" smtClean="0">
                <a:latin typeface="Cambria Math"/>
                <a:ea typeface="Cambria Math"/>
              </a:rPr>
              <a:t> ∀</a:t>
            </a:r>
            <a:r>
              <a:rPr lang="en-US" i="1" dirty="0" smtClean="0">
                <a:ea typeface="Cambria Math"/>
              </a:rPr>
              <a:t>z</a:t>
            </a:r>
            <a:r>
              <a:rPr lang="en-US" dirty="0" smtClean="0">
                <a:latin typeface="Cambria Math"/>
                <a:ea typeface="Cambria Math"/>
              </a:rPr>
              <a:t>[(</a:t>
            </a:r>
            <a:r>
              <a:rPr lang="en-US" i="1" dirty="0" err="1" smtClean="0">
                <a:ea typeface="Cambria Math"/>
              </a:rPr>
              <a:t>x</a:t>
            </a:r>
            <a:r>
              <a:rPr lang="en-US" dirty="0" err="1" smtClean="0">
                <a:latin typeface="Cambria Math"/>
                <a:ea typeface="Cambria Math"/>
              </a:rPr>
              <a:t>,</a:t>
            </a:r>
            <a:r>
              <a:rPr lang="en-US" i="1" dirty="0" err="1" smtClean="0">
                <a:ea typeface="Cambria Math"/>
              </a:rPr>
              <a:t>y</a:t>
            </a:r>
            <a:r>
              <a:rPr lang="en-US" dirty="0" smtClean="0">
                <a:latin typeface="Cambria Math"/>
                <a:ea typeface="Cambria Math"/>
              </a:rPr>
              <a:t>) ∊</a:t>
            </a:r>
            <a:r>
              <a:rPr lang="en-US" i="1" dirty="0" smtClean="0">
                <a:ea typeface="Cambria Math"/>
              </a:rPr>
              <a:t>R</a:t>
            </a:r>
            <a:r>
              <a:rPr lang="en-US" dirty="0" smtClean="0">
                <a:latin typeface="Cambria Math"/>
                <a:ea typeface="Cambria Math"/>
              </a:rPr>
              <a:t> ∧ (</a:t>
            </a:r>
            <a:r>
              <a:rPr lang="en-US" i="1" dirty="0" err="1" smtClean="0">
                <a:ea typeface="Cambria Math"/>
              </a:rPr>
              <a:t>y</a:t>
            </a:r>
            <a:r>
              <a:rPr lang="en-US" dirty="0" err="1" smtClean="0">
                <a:latin typeface="Cambria Math"/>
                <a:ea typeface="Cambria Math"/>
              </a:rPr>
              <a:t>,</a:t>
            </a:r>
            <a:r>
              <a:rPr lang="en-US" i="1" dirty="0" err="1" smtClean="0">
                <a:ea typeface="Cambria Math"/>
              </a:rPr>
              <a:t>z</a:t>
            </a:r>
            <a:r>
              <a:rPr lang="en-US" dirty="0" smtClean="0">
                <a:latin typeface="Cambria Math"/>
                <a:ea typeface="Cambria Math"/>
              </a:rPr>
              <a:t>) ∊ R ⟶ (</a:t>
            </a:r>
            <a:r>
              <a:rPr lang="en-US" i="1" dirty="0" err="1" smtClean="0">
                <a:ea typeface="Cambria Math"/>
              </a:rPr>
              <a:t>x</a:t>
            </a:r>
            <a:r>
              <a:rPr lang="en-US" dirty="0" err="1" smtClean="0">
                <a:latin typeface="Cambria Math"/>
                <a:ea typeface="Cambria Math"/>
              </a:rPr>
              <a:t>,</a:t>
            </a:r>
            <a:r>
              <a:rPr lang="en-US" i="1" dirty="0" err="1" smtClean="0">
                <a:ea typeface="Cambria Math"/>
              </a:rPr>
              <a:t>z</a:t>
            </a:r>
            <a:r>
              <a:rPr lang="en-US" dirty="0" smtClean="0">
                <a:latin typeface="Cambria Math"/>
                <a:ea typeface="Cambria Math"/>
              </a:rPr>
              <a:t>) ∊ </a:t>
            </a:r>
            <a:r>
              <a:rPr lang="en-US" i="1" dirty="0" smtClean="0">
                <a:ea typeface="Cambria Math"/>
              </a:rPr>
              <a:t>R</a:t>
            </a:r>
            <a:r>
              <a:rPr lang="en-US" dirty="0" smtClean="0">
                <a:latin typeface="Cambria Math"/>
                <a:ea typeface="Cambria Math"/>
              </a:rPr>
              <a:t> ]</a:t>
            </a:r>
            <a:endParaRPr lang="en-US" dirty="0" smtClean="0">
              <a:ea typeface="Cambria Math"/>
            </a:endParaRPr>
          </a:p>
          <a:p>
            <a:r>
              <a:rPr lang="en-US" b="1" dirty="0" smtClean="0">
                <a:ea typeface="Cambria Math"/>
              </a:rPr>
              <a:t>Example</a:t>
            </a:r>
            <a:r>
              <a:rPr lang="en-US" dirty="0" smtClean="0">
                <a:ea typeface="Cambria Math"/>
              </a:rPr>
              <a:t>: The following relations  on the integers are transitive:</a:t>
            </a:r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},</a:t>
            </a:r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&gt;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},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= </a:t>
            </a:r>
            <a:r>
              <a:rPr lang="en-US" i="1" dirty="0" smtClean="0">
                <a:latin typeface="Cambria Math"/>
                <a:ea typeface="Cambria Math"/>
              </a:rPr>
              <a:t>b  </a:t>
            </a:r>
            <a:r>
              <a:rPr lang="en-US" dirty="0" smtClean="0">
                <a:latin typeface="Cambria Math"/>
                <a:ea typeface="Cambria Math"/>
              </a:rPr>
              <a:t>or</a:t>
            </a:r>
            <a:r>
              <a:rPr lang="en-US" i="1" dirty="0" smtClean="0">
                <a:latin typeface="Cambria Math"/>
                <a:ea typeface="Cambria Math"/>
              </a:rPr>
              <a:t> a </a:t>
            </a:r>
            <a:r>
              <a:rPr lang="en-US" dirty="0" smtClean="0">
                <a:latin typeface="Cambria Math"/>
                <a:ea typeface="Cambria Math"/>
              </a:rPr>
              <a:t>=</a:t>
            </a:r>
            <a:r>
              <a:rPr lang="en-US" i="1" dirty="0" smtClean="0">
                <a:latin typeface="Cambria Math"/>
                <a:ea typeface="Cambria Math"/>
              </a:rPr>
              <a:t> −b</a:t>
            </a:r>
            <a:r>
              <a:rPr lang="en-US" dirty="0" smtClean="0">
                <a:latin typeface="Cambria Math"/>
                <a:ea typeface="Cambria Math"/>
              </a:rPr>
              <a:t>},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=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}.</a:t>
            </a:r>
          </a:p>
          <a:p>
            <a:pPr lvl="1">
              <a:buNone/>
            </a:pPr>
            <a:r>
              <a:rPr lang="en-US" dirty="0" smtClean="0">
                <a:latin typeface="Cambria Math"/>
                <a:ea typeface="Cambria Math"/>
              </a:rPr>
              <a:t>The following are not transitive:</a:t>
            </a:r>
          </a:p>
          <a:p>
            <a:pPr lvl="1">
              <a:buNone/>
            </a:pPr>
            <a:r>
              <a:rPr lang="en-US" dirty="0" smtClean="0">
                <a:latin typeface="Cambria Math"/>
                <a:ea typeface="Cambria Math"/>
              </a:rPr>
              <a:t> </a:t>
            </a: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= </a:t>
            </a:r>
            <a:r>
              <a:rPr lang="en-US" i="1" dirty="0" smtClean="0">
                <a:latin typeface="Cambria Math"/>
                <a:ea typeface="Cambria Math"/>
              </a:rPr>
              <a:t>b </a:t>
            </a:r>
            <a:r>
              <a:rPr lang="en-US" dirty="0" smtClean="0">
                <a:latin typeface="Cambria Math"/>
                <a:ea typeface="Cambria Math"/>
              </a:rPr>
              <a:t>+ 1} (note that both (3,2) and (4,3) belong to </a:t>
            </a: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/>
                <a:ea typeface="Cambria Math"/>
              </a:rPr>
              <a:t>, but not (3,3)),</a:t>
            </a:r>
          </a:p>
          <a:p>
            <a:pPr lvl="1">
              <a:buNone/>
            </a:pPr>
            <a:r>
              <a:rPr lang="en-US" i="1" dirty="0" smtClean="0"/>
              <a:t> 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6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+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 3} (note that both (2,1) and (1,2) belong to </a:t>
            </a: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6</a:t>
            </a:r>
            <a:r>
              <a:rPr lang="en-US" dirty="0" smtClean="0">
                <a:latin typeface="Cambria Math"/>
                <a:ea typeface="Cambria Math"/>
              </a:rPr>
              <a:t>, but not (2,2)).</a:t>
            </a:r>
          </a:p>
          <a:p>
            <a:pPr lvl="1">
              <a:buNone/>
            </a:pPr>
            <a:endParaRPr lang="en-US" dirty="0" smtClean="0">
              <a:latin typeface="Cambria Math"/>
              <a:ea typeface="Cambria Math"/>
            </a:endParaRP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b="1" dirty="0" smtClean="0">
              <a:ea typeface="Cambria Math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124200" y="35814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91000" y="3505200"/>
            <a:ext cx="34290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For every integer,</a:t>
            </a:r>
            <a:r>
              <a:rPr lang="en-US" i="1" dirty="0" smtClean="0"/>
              <a:t> 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 </a:t>
            </a:r>
            <a:r>
              <a:rPr lang="en-US" i="1" dirty="0" smtClean="0">
                <a:latin typeface="Cambria Math"/>
                <a:ea typeface="Cambria Math"/>
              </a:rPr>
              <a:t>b </a:t>
            </a:r>
          </a:p>
          <a:p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and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 </a:t>
            </a:r>
            <a:r>
              <a:rPr lang="en-US" i="1" dirty="0" smtClean="0">
                <a:ea typeface="Cambria Math"/>
              </a:rPr>
              <a:t>c</a:t>
            </a:r>
            <a:r>
              <a:rPr lang="en-US" i="1" dirty="0" smtClean="0">
                <a:latin typeface="Cambria Math"/>
                <a:ea typeface="Cambria Math"/>
              </a:rPr>
              <a:t>, </a:t>
            </a:r>
            <a:r>
              <a:rPr lang="en-US" dirty="0" smtClean="0">
                <a:latin typeface="Cambria Math"/>
                <a:ea typeface="Cambria Math"/>
              </a:rPr>
              <a:t>then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 </a:t>
            </a:r>
            <a:r>
              <a:rPr lang="en-US" i="1" dirty="0" smtClean="0">
                <a:ea typeface="Cambria Math"/>
              </a:rPr>
              <a:t>c. 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Relations and Their </a:t>
            </a:r>
            <a:r>
              <a:rPr lang="en-US" dirty="0" smtClean="0">
                <a:solidFill>
                  <a:srgbClr val="FF0000"/>
                </a:solidFill>
              </a:rPr>
              <a:t>Properties – </a:t>
            </a:r>
            <a:r>
              <a:rPr lang="en-US" dirty="0" smtClean="0">
                <a:solidFill>
                  <a:srgbClr val="FF0000"/>
                </a:solidFill>
              </a:rPr>
              <a:t>Sec 9.1 – Lecture </a:t>
            </a:r>
            <a:r>
              <a:rPr lang="en-US" dirty="0" smtClean="0">
                <a:solidFill>
                  <a:srgbClr val="FF0000"/>
                </a:solidFill>
              </a:rPr>
              <a:t>26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(This Slide)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Equivalence Relations – Sec 9.5 – Lecture 26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Relations and Their Properties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Section 9.1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Relations and Functions</a:t>
            </a:r>
          </a:p>
          <a:p>
            <a:r>
              <a:rPr lang="en-US" dirty="0" smtClean="0"/>
              <a:t>Properties of Relations</a:t>
            </a:r>
          </a:p>
          <a:p>
            <a:pPr lvl="1"/>
            <a:r>
              <a:rPr lang="en-US" dirty="0" smtClean="0"/>
              <a:t>Reflexive Relations</a:t>
            </a:r>
          </a:p>
          <a:p>
            <a:pPr lvl="1"/>
            <a:r>
              <a:rPr lang="en-US" dirty="0" smtClean="0"/>
              <a:t>Symmetric and </a:t>
            </a:r>
            <a:r>
              <a:rPr lang="en-US" dirty="0" err="1" smtClean="0"/>
              <a:t>Antisymmetric</a:t>
            </a:r>
            <a:r>
              <a:rPr lang="en-US" dirty="0" smtClean="0"/>
              <a:t> Relations</a:t>
            </a:r>
          </a:p>
          <a:p>
            <a:pPr lvl="1"/>
            <a:r>
              <a:rPr lang="en-US" dirty="0" smtClean="0"/>
              <a:t>Transitive Relations</a:t>
            </a:r>
          </a:p>
          <a:p>
            <a:r>
              <a:rPr lang="en-US" dirty="0" smtClean="0"/>
              <a:t>Combining Relations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  Definition:</a:t>
            </a:r>
            <a:r>
              <a:rPr lang="en-US" dirty="0" smtClean="0"/>
              <a:t> A </a:t>
            </a:r>
            <a:r>
              <a:rPr lang="en-US" b="1" i="1" dirty="0" smtClean="0">
                <a:solidFill>
                  <a:srgbClr val="FF0000"/>
                </a:solidFill>
              </a:rPr>
              <a:t>binary relation </a:t>
            </a:r>
            <a:r>
              <a:rPr lang="en-US" i="1" dirty="0" smtClean="0"/>
              <a:t>R</a:t>
            </a:r>
            <a:r>
              <a:rPr lang="en-US" dirty="0" smtClean="0"/>
              <a:t> from a set </a:t>
            </a:r>
            <a:r>
              <a:rPr lang="en-US" i="1" dirty="0" smtClean="0"/>
              <a:t>A</a:t>
            </a:r>
            <a:r>
              <a:rPr lang="en-US" dirty="0" smtClean="0"/>
              <a:t> to a set </a:t>
            </a:r>
            <a:r>
              <a:rPr lang="en-US" i="1" dirty="0" smtClean="0"/>
              <a:t>B</a:t>
            </a:r>
            <a:r>
              <a:rPr lang="en-US" dirty="0" smtClean="0"/>
              <a:t> is a subset </a:t>
            </a:r>
            <a:r>
              <a:rPr lang="en-US" i="1" dirty="0" smtClean="0"/>
              <a:t>R </a:t>
            </a:r>
            <a:r>
              <a:rPr lang="en-US" dirty="0" smtClean="0">
                <a:latin typeface="Cambria Math"/>
                <a:ea typeface="Cambria Math"/>
              </a:rPr>
              <a:t>⊆</a:t>
            </a:r>
            <a:r>
              <a:rPr lang="en-US" i="1" dirty="0" smtClean="0">
                <a:latin typeface="Cambria Math"/>
                <a:ea typeface="Cambria Math"/>
              </a:rPr>
              <a:t> A </a:t>
            </a:r>
            <a:r>
              <a:rPr lang="en-US" dirty="0" smtClean="0">
                <a:latin typeface="Cambria Math"/>
                <a:ea typeface="Cambria Math"/>
              </a:rPr>
              <a:t>×</a:t>
            </a:r>
            <a:r>
              <a:rPr lang="en-US" i="1" dirty="0" smtClean="0">
                <a:latin typeface="Cambria Math"/>
                <a:ea typeface="Cambria Math"/>
              </a:rPr>
              <a:t> B.</a:t>
            </a:r>
          </a:p>
          <a:p>
            <a:pPr>
              <a:buNone/>
            </a:pPr>
            <a:r>
              <a:rPr lang="en-US" b="1" dirty="0" smtClean="0">
                <a:ea typeface="Cambria Math"/>
              </a:rPr>
              <a:t>    Example</a:t>
            </a:r>
            <a:r>
              <a:rPr lang="en-US" dirty="0" smtClean="0">
                <a:ea typeface="Cambria Math"/>
              </a:rPr>
              <a:t>:</a:t>
            </a:r>
          </a:p>
          <a:p>
            <a:pPr lvl="1"/>
            <a:r>
              <a:rPr lang="en-US" dirty="0" smtClean="0">
                <a:ea typeface="Cambria Math"/>
              </a:rPr>
              <a:t>Let </a:t>
            </a:r>
            <a:r>
              <a:rPr lang="en-US" i="1" dirty="0" smtClean="0">
                <a:ea typeface="Cambria Math"/>
              </a:rPr>
              <a:t>A = </a:t>
            </a:r>
            <a:r>
              <a:rPr lang="en-US" dirty="0" smtClean="0">
                <a:ea typeface="Cambria Math"/>
              </a:rPr>
              <a:t>{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dirty="0" smtClean="0">
                <a:ea typeface="Cambria Math"/>
              </a:rPr>
              <a:t>,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1,2</a:t>
            </a:r>
            <a:r>
              <a:rPr lang="en-US" dirty="0" smtClean="0">
                <a:ea typeface="Cambria Math"/>
              </a:rPr>
              <a:t>}</a:t>
            </a:r>
            <a:r>
              <a:rPr lang="en-US" i="1" dirty="0" smtClean="0">
                <a:ea typeface="Cambria Math"/>
              </a:rPr>
              <a:t> </a:t>
            </a:r>
            <a:r>
              <a:rPr lang="en-US" dirty="0" smtClean="0">
                <a:ea typeface="Cambria Math"/>
              </a:rPr>
              <a:t>and</a:t>
            </a:r>
            <a:r>
              <a:rPr lang="en-US" i="1" dirty="0" smtClean="0">
                <a:ea typeface="Cambria Math"/>
              </a:rPr>
              <a:t> B = </a:t>
            </a:r>
            <a:r>
              <a:rPr lang="en-US" dirty="0" smtClean="0">
                <a:ea typeface="Cambria Math"/>
              </a:rPr>
              <a:t>{</a:t>
            </a:r>
            <a:r>
              <a:rPr lang="en-US" i="1" dirty="0" err="1" smtClean="0">
                <a:ea typeface="Cambria Math"/>
              </a:rPr>
              <a:t>a,b</a:t>
            </a:r>
            <a:r>
              <a:rPr lang="en-US" dirty="0" smtClean="0">
                <a:ea typeface="Cambria Math"/>
              </a:rPr>
              <a:t>} </a:t>
            </a:r>
          </a:p>
          <a:p>
            <a:pPr lvl="1"/>
            <a:r>
              <a:rPr lang="en-US" dirty="0" smtClean="0">
                <a:ea typeface="Cambria Math"/>
              </a:rPr>
              <a:t>{(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0, </a:t>
            </a:r>
            <a:r>
              <a:rPr lang="en-US" i="1" dirty="0" smtClean="0">
                <a:ea typeface="Cambria Math"/>
              </a:rPr>
              <a:t>a</a:t>
            </a:r>
            <a:r>
              <a:rPr lang="en-US" dirty="0" smtClean="0">
                <a:ea typeface="Cambria Math"/>
              </a:rPr>
              <a:t>)</a:t>
            </a:r>
            <a:r>
              <a:rPr lang="en-US" i="1" dirty="0" smtClean="0">
                <a:ea typeface="Cambria Math"/>
              </a:rPr>
              <a:t>, </a:t>
            </a:r>
            <a:r>
              <a:rPr lang="en-US" dirty="0" smtClean="0">
                <a:ea typeface="Cambria Math"/>
              </a:rPr>
              <a:t>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0, </a:t>
            </a:r>
            <a:r>
              <a:rPr lang="en-US" i="1" dirty="0" smtClean="0">
                <a:ea typeface="Cambria Math"/>
              </a:rPr>
              <a:t>b</a:t>
            </a:r>
            <a:r>
              <a:rPr lang="en-US" dirty="0" smtClean="0">
                <a:ea typeface="Cambria Math"/>
              </a:rPr>
              <a:t>)</a:t>
            </a:r>
            <a:r>
              <a:rPr lang="en-US" i="1" dirty="0" smtClean="0">
                <a:ea typeface="Cambria Math"/>
              </a:rPr>
              <a:t>, </a:t>
            </a:r>
            <a:r>
              <a:rPr lang="en-US" dirty="0" smtClean="0">
                <a:ea typeface="Cambria Math"/>
              </a:rPr>
              <a:t>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1,</a:t>
            </a:r>
            <a:r>
              <a:rPr lang="en-US" i="1" dirty="0" smtClean="0">
                <a:ea typeface="Cambria Math"/>
              </a:rPr>
              <a:t>a</a:t>
            </a:r>
            <a:r>
              <a:rPr lang="en-US" dirty="0" smtClean="0">
                <a:ea typeface="Cambria Math"/>
              </a:rPr>
              <a:t>) </a:t>
            </a:r>
            <a:r>
              <a:rPr lang="en-US" i="1" dirty="0" smtClean="0">
                <a:ea typeface="Cambria Math"/>
              </a:rPr>
              <a:t>, </a:t>
            </a:r>
            <a:r>
              <a:rPr lang="en-US" dirty="0" smtClean="0">
                <a:ea typeface="Cambria Math"/>
              </a:rPr>
              <a:t>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2, </a:t>
            </a:r>
            <a:r>
              <a:rPr lang="en-US" i="1" dirty="0" smtClean="0">
                <a:ea typeface="Cambria Math"/>
              </a:rPr>
              <a:t>b</a:t>
            </a:r>
            <a:r>
              <a:rPr lang="en-US" dirty="0" smtClean="0">
                <a:ea typeface="Cambria Math"/>
              </a:rPr>
              <a:t>)} is a relation from </a:t>
            </a:r>
            <a:r>
              <a:rPr lang="en-US" i="1" dirty="0" smtClean="0">
                <a:ea typeface="Cambria Math"/>
              </a:rPr>
              <a:t>A</a:t>
            </a:r>
            <a:r>
              <a:rPr lang="en-US" dirty="0" smtClean="0">
                <a:ea typeface="Cambria Math"/>
              </a:rPr>
              <a:t> to </a:t>
            </a:r>
            <a:r>
              <a:rPr lang="en-US" i="1" dirty="0" smtClean="0">
                <a:ea typeface="Cambria Math"/>
              </a:rPr>
              <a:t>B</a:t>
            </a:r>
            <a:r>
              <a:rPr lang="en-US" dirty="0" smtClean="0">
                <a:ea typeface="Cambria Math"/>
              </a:rPr>
              <a:t>. </a:t>
            </a:r>
          </a:p>
          <a:p>
            <a:pPr lvl="1"/>
            <a:r>
              <a:rPr lang="en-US" dirty="0" smtClean="0">
                <a:ea typeface="Cambria Math"/>
              </a:rPr>
              <a:t>We can represent relations from a set </a:t>
            </a:r>
            <a:r>
              <a:rPr lang="en-US" i="1" dirty="0" smtClean="0">
                <a:ea typeface="Cambria Math"/>
              </a:rPr>
              <a:t>A</a:t>
            </a:r>
            <a:r>
              <a:rPr lang="en-US" dirty="0" smtClean="0">
                <a:ea typeface="Cambria Math"/>
              </a:rPr>
              <a:t> to a set </a:t>
            </a:r>
            <a:r>
              <a:rPr lang="en-US" i="1" dirty="0" smtClean="0">
                <a:ea typeface="Cambria Math"/>
              </a:rPr>
              <a:t>B</a:t>
            </a:r>
            <a:r>
              <a:rPr lang="en-US" dirty="0" smtClean="0">
                <a:ea typeface="Cambria Math"/>
              </a:rPr>
              <a:t> graphically or using a table:</a:t>
            </a:r>
          </a:p>
          <a:p>
            <a:endParaRPr lang="en-US" dirty="0">
              <a:latin typeface="+mj-lt"/>
            </a:endParaRPr>
          </a:p>
        </p:txBody>
      </p:sp>
      <p:pic>
        <p:nvPicPr>
          <p:cNvPr id="4" name="Picture 3" descr="08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5105400"/>
            <a:ext cx="2394204" cy="13388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8200" y="5105400"/>
            <a:ext cx="388620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Relations are more general than functions. </a:t>
            </a:r>
            <a:r>
              <a:rPr lang="en-US" dirty="0" smtClean="0"/>
              <a:t>A function is a relation where exactly one element of </a:t>
            </a:r>
            <a:r>
              <a:rPr lang="en-US" i="1" dirty="0" smtClean="0"/>
              <a:t>B</a:t>
            </a:r>
            <a:r>
              <a:rPr lang="en-US" dirty="0" smtClean="0"/>
              <a:t> is related to each element of </a:t>
            </a:r>
            <a:r>
              <a:rPr lang="en-US" i="1" dirty="0" smtClean="0"/>
              <a:t>A.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Relation on a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33600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   Definition:</a:t>
            </a:r>
            <a:r>
              <a:rPr lang="en-US" dirty="0" smtClean="0"/>
              <a:t> A binary relation </a:t>
            </a:r>
            <a:r>
              <a:rPr lang="en-US" i="1" dirty="0" smtClean="0"/>
              <a:t>R</a:t>
            </a:r>
            <a:r>
              <a:rPr lang="en-US" dirty="0" smtClean="0"/>
              <a:t> </a:t>
            </a:r>
            <a:r>
              <a:rPr lang="en-US" i="1" dirty="0" smtClean="0"/>
              <a:t>on a set A</a:t>
            </a:r>
            <a:r>
              <a:rPr lang="en-US" dirty="0" smtClean="0"/>
              <a:t> is a subset of </a:t>
            </a:r>
            <a:r>
              <a:rPr lang="en-US" i="1" dirty="0" smtClean="0"/>
              <a:t>A </a:t>
            </a:r>
            <a:r>
              <a:rPr lang="en-US" dirty="0" smtClean="0">
                <a:latin typeface="Cambria Math"/>
                <a:ea typeface="Cambria Math"/>
              </a:rPr>
              <a:t>×</a:t>
            </a:r>
            <a:r>
              <a:rPr lang="en-US" i="1" dirty="0" smtClean="0"/>
              <a:t> A </a:t>
            </a:r>
            <a:r>
              <a:rPr lang="en-US" dirty="0" smtClean="0"/>
              <a:t>or a relation from </a:t>
            </a:r>
            <a:r>
              <a:rPr lang="en-US" i="1" dirty="0" smtClean="0"/>
              <a:t>A</a:t>
            </a:r>
            <a:r>
              <a:rPr lang="en-US" dirty="0" smtClean="0"/>
              <a:t> to </a:t>
            </a:r>
            <a:r>
              <a:rPr lang="en-US" i="1" dirty="0" smtClean="0"/>
              <a:t>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   Example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Suppose that </a:t>
            </a:r>
            <a:r>
              <a:rPr lang="en-US" i="1" dirty="0" smtClean="0"/>
              <a:t>   A = </a:t>
            </a:r>
            <a:r>
              <a:rPr lang="en-US" dirty="0" smtClean="0"/>
              <a:t>{</a:t>
            </a:r>
            <a:r>
              <a:rPr lang="en-US" i="1" dirty="0" err="1" smtClean="0"/>
              <a:t>a,b,c</a:t>
            </a:r>
            <a:r>
              <a:rPr lang="en-US" dirty="0" smtClean="0"/>
              <a:t>}. Then</a:t>
            </a:r>
            <a:r>
              <a:rPr lang="en-US" i="1" dirty="0" smtClean="0"/>
              <a:t> R = </a:t>
            </a:r>
            <a:r>
              <a:rPr lang="en-US" dirty="0" smtClean="0"/>
              <a:t>{(</a:t>
            </a:r>
            <a:r>
              <a:rPr lang="en-US" i="1" dirty="0" err="1" smtClean="0"/>
              <a:t>a,a</a:t>
            </a:r>
            <a:r>
              <a:rPr lang="en-US" dirty="0" smtClean="0"/>
              <a:t>)</a:t>
            </a:r>
            <a:r>
              <a:rPr lang="en-US" i="1" dirty="0" smtClean="0"/>
              <a:t>,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  <a:r>
              <a:rPr lang="en-US" i="1" dirty="0" smtClean="0"/>
              <a:t>, </a:t>
            </a:r>
            <a:r>
              <a:rPr lang="en-US" dirty="0" smtClean="0"/>
              <a:t>(</a:t>
            </a:r>
            <a:r>
              <a:rPr lang="en-US" i="1" dirty="0" err="1" smtClean="0"/>
              <a:t>a,c</a:t>
            </a:r>
            <a:r>
              <a:rPr lang="en-US" dirty="0" smtClean="0"/>
              <a:t>)} is a relation on </a:t>
            </a:r>
            <a:r>
              <a:rPr lang="en-US" i="1" dirty="0" smtClean="0"/>
              <a:t>A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Let  </a:t>
            </a:r>
            <a:r>
              <a:rPr lang="en-US" i="1" dirty="0" smtClean="0"/>
              <a:t>A = </a:t>
            </a:r>
            <a:r>
              <a:rPr lang="en-US" dirty="0" smtClean="0"/>
              <a:t>{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1, 2, 3, 4</a:t>
            </a:r>
            <a:r>
              <a:rPr lang="en-US" dirty="0" smtClean="0"/>
              <a:t>}. The ordered pairs in the relation                  R 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divides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 are</a:t>
            </a:r>
          </a:p>
          <a:p>
            <a:pPr lvl="1">
              <a:buNone/>
            </a:pPr>
            <a:r>
              <a:rPr lang="en-US" dirty="0" smtClean="0">
                <a:latin typeface="Cambria Math"/>
                <a:ea typeface="Cambria Math"/>
              </a:rPr>
              <a:t>     (1,1), (1, 2), (1,3), (1, 4), (2, 2), (2, 4), (3, 3), and  (4, 4).</a:t>
            </a: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Relation on a Set (</a:t>
            </a:r>
            <a:r>
              <a:rPr lang="en-US" i="1" dirty="0" smtClean="0"/>
              <a:t>cont.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2" indent="-274320">
              <a:buClr>
                <a:schemeClr val="accent3"/>
              </a:buClr>
              <a:buSzPct val="95000"/>
              <a:buNone/>
            </a:pPr>
            <a:r>
              <a:rPr lang="en-US" b="1" dirty="0" smtClean="0"/>
              <a:t>    </a:t>
            </a:r>
            <a:r>
              <a:rPr lang="en-US" sz="2400" b="1" dirty="0" smtClean="0"/>
              <a:t>Question</a:t>
            </a:r>
            <a:r>
              <a:rPr lang="en-US" sz="2400" dirty="0" smtClean="0"/>
              <a:t>: How many relations are there on a set </a:t>
            </a:r>
            <a:r>
              <a:rPr lang="en-US" sz="2400" i="1" dirty="0" smtClean="0"/>
              <a:t>A</a:t>
            </a:r>
            <a:r>
              <a:rPr lang="en-US" sz="2400" dirty="0" smtClean="0"/>
              <a:t>?</a:t>
            </a:r>
            <a:r>
              <a:rPr lang="en-US" sz="2400" b="1" dirty="0" smtClean="0"/>
              <a:t> </a:t>
            </a:r>
          </a:p>
          <a:p>
            <a:pPr marL="274320" lvl="2" indent="-274320">
              <a:buClr>
                <a:schemeClr val="accent3"/>
              </a:buClr>
              <a:buSzPct val="95000"/>
              <a:buNone/>
            </a:pPr>
            <a:endParaRPr lang="en-US" sz="2400" b="1" dirty="0" smtClean="0"/>
          </a:p>
          <a:p>
            <a:pPr marL="274320" lvl="2" indent="0">
              <a:spcBef>
                <a:spcPts val="0"/>
              </a:spcBef>
              <a:buNone/>
            </a:pPr>
            <a:r>
              <a:rPr lang="en-US" sz="2400" b="1" dirty="0" smtClean="0"/>
              <a:t>Solution</a:t>
            </a:r>
            <a:r>
              <a:rPr lang="en-US" sz="2400" dirty="0" smtClean="0"/>
              <a:t>:  Because a relation on </a:t>
            </a:r>
            <a:r>
              <a:rPr lang="en-US" sz="2400" i="1" dirty="0" smtClean="0"/>
              <a:t>A</a:t>
            </a:r>
            <a:r>
              <a:rPr lang="en-US" sz="2400" dirty="0" smtClean="0"/>
              <a:t> is the same thing as a subset of </a:t>
            </a:r>
            <a:r>
              <a:rPr lang="en-US" sz="2400" i="1" dirty="0" smtClean="0"/>
              <a:t>A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ambria Math"/>
                <a:ea typeface="Cambria Math"/>
              </a:rPr>
              <a:t>⨉</a:t>
            </a:r>
            <a:r>
              <a:rPr lang="en-US" sz="2400" dirty="0" smtClean="0"/>
              <a:t> </a:t>
            </a:r>
            <a:r>
              <a:rPr lang="en-US" sz="2400" i="1" dirty="0" smtClean="0"/>
              <a:t>A</a:t>
            </a:r>
            <a:r>
              <a:rPr lang="en-US" sz="2400" dirty="0" smtClean="0"/>
              <a:t>, we count the subsets of </a:t>
            </a:r>
            <a:r>
              <a:rPr lang="en-US" sz="2400" i="1" dirty="0" smtClean="0"/>
              <a:t>A </a:t>
            </a:r>
            <a:r>
              <a:rPr lang="en-US" sz="2400" dirty="0" smtClean="0">
                <a:latin typeface="Cambria Math"/>
                <a:ea typeface="Cambria Math"/>
              </a:rPr>
              <a:t>×</a:t>
            </a:r>
            <a:r>
              <a:rPr lang="en-US" sz="2400" dirty="0" smtClean="0"/>
              <a:t> </a:t>
            </a:r>
            <a:r>
              <a:rPr lang="en-US" sz="2400" i="1" dirty="0" smtClean="0"/>
              <a:t>A</a:t>
            </a:r>
            <a:r>
              <a:rPr lang="en-US" sz="2400" dirty="0" smtClean="0"/>
              <a:t>.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smtClean="0">
                <a:ea typeface="Cambria Math" pitchFamily="18" charset="0"/>
              </a:rPr>
              <a:t>Since            </a:t>
            </a:r>
            <a:r>
              <a:rPr lang="en-US" sz="2400" i="1" dirty="0" smtClean="0"/>
              <a:t>A </a:t>
            </a:r>
            <a:r>
              <a:rPr lang="en-US" sz="2400" dirty="0" smtClean="0">
                <a:latin typeface="Cambria Math"/>
                <a:ea typeface="Cambria Math"/>
              </a:rPr>
              <a:t>×</a:t>
            </a:r>
            <a:r>
              <a:rPr lang="en-US" sz="2400" dirty="0" smtClean="0"/>
              <a:t> </a:t>
            </a:r>
            <a:r>
              <a:rPr lang="en-US" sz="2400" i="1" dirty="0" smtClean="0"/>
              <a:t>A</a:t>
            </a:r>
            <a:r>
              <a:rPr lang="en-US" sz="2400" dirty="0" smtClean="0">
                <a:ea typeface="Cambria Math" pitchFamily="18" charset="0"/>
              </a:rPr>
              <a:t> has </a:t>
            </a:r>
            <a:r>
              <a:rPr lang="en-US" sz="2400" i="1" dirty="0" smtClean="0">
                <a:ea typeface="Cambria Math" pitchFamily="18" charset="0"/>
              </a:rPr>
              <a:t>n</a:t>
            </a:r>
            <a:r>
              <a:rPr lang="en-US" sz="2400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400" dirty="0" smtClean="0">
                <a:ea typeface="Cambria Math" pitchFamily="18" charset="0"/>
              </a:rPr>
              <a:t> elements when </a:t>
            </a:r>
            <a:r>
              <a:rPr lang="en-US" sz="2400" i="1" dirty="0" smtClean="0">
                <a:ea typeface="Cambria Math" pitchFamily="18" charset="0"/>
              </a:rPr>
              <a:t>A</a:t>
            </a:r>
            <a:r>
              <a:rPr lang="en-US" sz="2400" dirty="0" smtClean="0">
                <a:ea typeface="Cambria Math" pitchFamily="18" charset="0"/>
              </a:rPr>
              <a:t> has </a:t>
            </a:r>
            <a:r>
              <a:rPr lang="en-US" sz="2400" i="1" dirty="0" smtClean="0">
                <a:ea typeface="Cambria Math" pitchFamily="18" charset="0"/>
              </a:rPr>
              <a:t>n</a:t>
            </a:r>
            <a:r>
              <a:rPr lang="en-US" sz="2400" dirty="0" smtClean="0">
                <a:ea typeface="Cambria Math" pitchFamily="18" charset="0"/>
              </a:rPr>
              <a:t> elements, and a set with </a:t>
            </a:r>
            <a:r>
              <a:rPr lang="en-US" sz="2400" i="1" dirty="0" smtClean="0">
                <a:ea typeface="Cambria Math" pitchFamily="18" charset="0"/>
              </a:rPr>
              <a:t>m</a:t>
            </a:r>
            <a:r>
              <a:rPr lang="en-US" sz="2400" dirty="0" smtClean="0">
                <a:ea typeface="Cambria Math" pitchFamily="18" charset="0"/>
              </a:rPr>
              <a:t> elements has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400" i="1" baseline="30000" dirty="0" smtClean="0">
                <a:ea typeface="Cambria Math" pitchFamily="18" charset="0"/>
              </a:rPr>
              <a:t>m</a:t>
            </a:r>
            <a:r>
              <a:rPr lang="en-US" sz="2400" dirty="0" smtClean="0">
                <a:ea typeface="Cambria Math" pitchFamily="18" charset="0"/>
              </a:rPr>
              <a:t> subsets, there are         subsets of  </a:t>
            </a:r>
            <a:r>
              <a:rPr lang="en-US" sz="2400" i="1" dirty="0" smtClean="0"/>
              <a:t>A </a:t>
            </a:r>
            <a:r>
              <a:rPr lang="en-US" sz="2400" dirty="0" smtClean="0">
                <a:latin typeface="Cambria Math"/>
                <a:ea typeface="Cambria Math"/>
              </a:rPr>
              <a:t>×</a:t>
            </a:r>
            <a:r>
              <a:rPr lang="en-US" sz="2400" dirty="0" smtClean="0"/>
              <a:t> </a:t>
            </a:r>
            <a:r>
              <a:rPr lang="en-US" sz="2400" i="1" dirty="0" smtClean="0"/>
              <a:t>A</a:t>
            </a:r>
            <a:r>
              <a:rPr lang="en-US" sz="2400" dirty="0" smtClean="0">
                <a:ea typeface="Cambria Math" pitchFamily="18" charset="0"/>
              </a:rPr>
              <a:t>. Therefore,  there are        relations on a set </a:t>
            </a:r>
            <a:r>
              <a:rPr lang="en-US" sz="2400" i="1" dirty="0" smtClean="0">
                <a:ea typeface="Cambria Math" pitchFamily="18" charset="0"/>
              </a:rPr>
              <a:t>A</a:t>
            </a:r>
            <a:r>
              <a:rPr lang="en-US" sz="2400" dirty="0" smtClean="0">
                <a:ea typeface="Cambria Math" pitchFamily="18" charset="0"/>
              </a:rPr>
              <a:t>.</a:t>
            </a:r>
          </a:p>
          <a:p>
            <a:pPr>
              <a:buNone/>
            </a:pPr>
            <a:endParaRPr lang="en-US" sz="2400" dirty="0"/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6324600" y="3733800"/>
          <a:ext cx="612775" cy="728663"/>
        </p:xfrm>
        <a:graphic>
          <a:graphicData uri="http://schemas.openxmlformats.org/presentationml/2006/ole">
            <p:oleObj spid="_x0000_s40969" name="Equation" r:id="rId3" imgW="203139" imgH="241124" progId="">
              <p:embed/>
            </p:oleObj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4419600" y="4114800"/>
          <a:ext cx="612775" cy="728663"/>
        </p:xfrm>
        <a:graphic>
          <a:graphicData uri="http://schemas.openxmlformats.org/presentationml/2006/ole">
            <p:oleObj spid="_x0000_s40970" name="Equation" r:id="rId4" imgW="203139" imgH="241124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Binary Relations on a Set (</a:t>
            </a:r>
            <a:r>
              <a:rPr lang="en-US" i="1" dirty="0" smtClean="0"/>
              <a:t>cont</a:t>
            </a:r>
            <a:r>
              <a:rPr lang="en-US" dirty="0" smtClean="0"/>
              <a:t>.)</a:t>
            </a:r>
            <a:br>
              <a:rPr lang="en-US" dirty="0" smtClean="0"/>
            </a:br>
            <a:r>
              <a:rPr lang="en-US" dirty="0" smtClean="0"/>
              <a:t>(SELF STUDY)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Example</a:t>
            </a:r>
            <a:r>
              <a:rPr lang="en-US" dirty="0" smtClean="0"/>
              <a:t>: Consider these relations on the set of integers:</a:t>
            </a:r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},</a:t>
            </a:r>
            <a:r>
              <a:rPr lang="en-US" i="1" dirty="0" smtClean="0"/>
              <a:t>                            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=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},</a:t>
            </a:r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&gt;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},</a:t>
            </a:r>
            <a:r>
              <a:rPr lang="en-US" i="1" dirty="0" smtClean="0"/>
              <a:t>                            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= </a:t>
            </a:r>
            <a:r>
              <a:rPr lang="en-US" i="1" dirty="0" smtClean="0">
                <a:latin typeface="Cambria Math"/>
                <a:ea typeface="Cambria Math"/>
              </a:rPr>
              <a:t>b </a:t>
            </a:r>
            <a:r>
              <a:rPr lang="en-US" dirty="0" smtClean="0">
                <a:latin typeface="Cambria Math"/>
                <a:ea typeface="Cambria Math"/>
              </a:rPr>
              <a:t>+ 1},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= </a:t>
            </a:r>
            <a:r>
              <a:rPr lang="en-US" i="1" dirty="0" smtClean="0">
                <a:latin typeface="Cambria Math"/>
                <a:ea typeface="Cambria Math"/>
              </a:rPr>
              <a:t>b  </a:t>
            </a:r>
            <a:r>
              <a:rPr lang="en-US" dirty="0" smtClean="0">
                <a:latin typeface="Cambria Math"/>
                <a:ea typeface="Cambria Math"/>
              </a:rPr>
              <a:t>or</a:t>
            </a:r>
            <a:r>
              <a:rPr lang="en-US" i="1" dirty="0" smtClean="0">
                <a:latin typeface="Cambria Math"/>
                <a:ea typeface="Cambria Math"/>
              </a:rPr>
              <a:t> a </a:t>
            </a:r>
            <a:r>
              <a:rPr lang="en-US" dirty="0" smtClean="0">
                <a:latin typeface="Cambria Math"/>
                <a:ea typeface="Cambria Math"/>
              </a:rPr>
              <a:t>=</a:t>
            </a:r>
            <a:r>
              <a:rPr lang="en-US" i="1" dirty="0" smtClean="0">
                <a:latin typeface="Cambria Math"/>
                <a:ea typeface="Cambria Math"/>
              </a:rPr>
              <a:t> −b</a:t>
            </a:r>
            <a:r>
              <a:rPr lang="en-US" dirty="0" smtClean="0">
                <a:latin typeface="Cambria Math"/>
                <a:ea typeface="Cambria Math"/>
              </a:rPr>
              <a:t>},        </a:t>
            </a:r>
            <a:r>
              <a:rPr lang="en-US" i="1" dirty="0" smtClean="0"/>
              <a:t> 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6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+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 3}.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>
              <a:latin typeface="Cambria Math"/>
              <a:ea typeface="Cambria Math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Cambria Math"/>
                <a:ea typeface="Cambria Math"/>
              </a:rPr>
              <a:t>Which of these relations contain each of the pairs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Cambria Math"/>
                <a:ea typeface="Cambria Math"/>
              </a:rPr>
              <a:t>                         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Cambria Math"/>
                <a:ea typeface="Cambria Math"/>
              </a:rPr>
              <a:t>           (1,1), (1, 2), (2, 1), (1, −1), and (2, 2)?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   Solution</a:t>
            </a:r>
            <a:r>
              <a:rPr lang="en-US" dirty="0" smtClean="0"/>
              <a:t>: Checking the conditions that define each relation, we see that the pair </a:t>
            </a:r>
            <a:r>
              <a:rPr lang="en-US" dirty="0" smtClean="0">
                <a:latin typeface="Cambria Math"/>
                <a:ea typeface="Cambria Math"/>
              </a:rPr>
              <a:t>(1,1) is in</a:t>
            </a:r>
            <a:r>
              <a:rPr lang="en-US" i="1" dirty="0" smtClean="0"/>
              <a:t> 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/>
                <a:ea typeface="Cambria Math"/>
              </a:rPr>
              <a:t>,</a:t>
            </a:r>
            <a:r>
              <a:rPr lang="en-US" i="1" dirty="0" smtClean="0"/>
              <a:t> 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/>
                <a:ea typeface="Cambria Math"/>
              </a:rPr>
              <a:t>, </a:t>
            </a: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 </a:t>
            </a:r>
            <a:r>
              <a:rPr lang="en-US" dirty="0" smtClean="0">
                <a:latin typeface="Cambria Math"/>
                <a:ea typeface="Cambria Math"/>
              </a:rPr>
              <a:t>, and </a:t>
            </a: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6</a:t>
            </a:r>
            <a:r>
              <a:rPr lang="en-US" dirty="0" smtClean="0">
                <a:latin typeface="Cambria Math"/>
                <a:ea typeface="Cambria Math"/>
              </a:rPr>
              <a:t>: (1,2) is in</a:t>
            </a:r>
            <a:r>
              <a:rPr lang="en-US" i="1" dirty="0" smtClean="0"/>
              <a:t> 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i="1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and </a:t>
            </a: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6</a:t>
            </a:r>
            <a:r>
              <a:rPr lang="en-US" dirty="0" smtClean="0">
                <a:latin typeface="Cambria Math"/>
                <a:ea typeface="Cambria Math"/>
              </a:rPr>
              <a:t>: (2,1) is in</a:t>
            </a:r>
            <a:r>
              <a:rPr lang="en-US" i="1" dirty="0" smtClean="0"/>
              <a:t> 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/>
                <a:ea typeface="Cambria Math"/>
              </a:rPr>
              <a:t>, </a:t>
            </a: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/>
                <a:ea typeface="Cambria Math"/>
              </a:rPr>
              <a:t>,</a:t>
            </a:r>
            <a:r>
              <a:rPr lang="en-US" i="1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and </a:t>
            </a: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6</a:t>
            </a:r>
            <a:r>
              <a:rPr lang="en-US" dirty="0" smtClean="0">
                <a:latin typeface="Cambria Math"/>
                <a:ea typeface="Cambria Math"/>
              </a:rPr>
              <a:t>: (1, −1) is in</a:t>
            </a:r>
            <a:r>
              <a:rPr lang="en-US" i="1" dirty="0" smtClean="0"/>
              <a:t> 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/>
                <a:ea typeface="Cambria Math"/>
              </a:rPr>
              <a:t>, </a:t>
            </a: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/>
                <a:ea typeface="Cambria Math"/>
              </a:rPr>
              <a:t>,</a:t>
            </a:r>
            <a:r>
              <a:rPr lang="en-US" i="1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and </a:t>
            </a: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6</a:t>
            </a:r>
            <a:r>
              <a:rPr lang="en-US" dirty="0" smtClean="0">
                <a:latin typeface="Cambria Math"/>
                <a:ea typeface="Cambria Math"/>
              </a:rPr>
              <a:t> : (2,2) is in</a:t>
            </a:r>
            <a:r>
              <a:rPr lang="en-US" i="1" dirty="0" smtClean="0"/>
              <a:t> 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/>
                <a:ea typeface="Cambria Math"/>
              </a:rPr>
              <a:t>, </a:t>
            </a: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/>
                <a:ea typeface="Cambria Math"/>
              </a:rPr>
              <a:t>,</a:t>
            </a:r>
            <a:r>
              <a:rPr lang="en-US" i="1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and </a:t>
            </a: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>
                <a:latin typeface="Cambria Math"/>
                <a:ea typeface="Cambria Math"/>
              </a:rPr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3276600"/>
            <a:ext cx="6629400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Note that these relations are on an infinite set and each of these relations is an infinite set.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Reflexive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   Definition: </a:t>
            </a:r>
            <a:r>
              <a:rPr lang="en-US" i="1" dirty="0" smtClean="0"/>
              <a:t>R</a:t>
            </a:r>
            <a:r>
              <a:rPr lang="en-US" b="1" dirty="0" smtClean="0"/>
              <a:t> </a:t>
            </a:r>
            <a:r>
              <a:rPr lang="en-US" dirty="0" smtClean="0"/>
              <a:t>is </a:t>
            </a:r>
            <a:r>
              <a:rPr lang="en-US" b="1" i="1" dirty="0" smtClean="0">
                <a:solidFill>
                  <a:srgbClr val="FF0000"/>
                </a:solidFill>
              </a:rPr>
              <a:t>reflexive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(</a:t>
            </a:r>
            <a:r>
              <a:rPr lang="en-US" i="1" dirty="0" err="1" smtClean="0"/>
              <a:t>a,a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∊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i="1" dirty="0" smtClean="0">
                <a:ea typeface="Cambria Math"/>
              </a:rPr>
              <a:t>R</a:t>
            </a:r>
            <a:r>
              <a:rPr lang="en-US" i="1" dirty="0" smtClean="0">
                <a:latin typeface="+mj-lt"/>
                <a:ea typeface="Cambria Math"/>
              </a:rPr>
              <a:t> </a:t>
            </a:r>
            <a:r>
              <a:rPr lang="en-US" dirty="0" smtClean="0">
                <a:ea typeface="Cambria Math"/>
              </a:rPr>
              <a:t>for every element       </a:t>
            </a:r>
            <a:r>
              <a:rPr lang="en-US" i="1" dirty="0" smtClean="0">
                <a:latin typeface="+mj-lt"/>
                <a:ea typeface="Cambria Math"/>
              </a:rPr>
              <a:t>a </a:t>
            </a:r>
            <a:r>
              <a:rPr lang="en-US" dirty="0" smtClean="0">
                <a:latin typeface="Cambria Math"/>
                <a:ea typeface="Cambria Math"/>
              </a:rPr>
              <a:t>∊ </a:t>
            </a:r>
            <a:r>
              <a:rPr lang="en-US" dirty="0" smtClean="0">
                <a:ea typeface="Cambria Math"/>
              </a:rPr>
              <a:t>A</a:t>
            </a:r>
            <a:r>
              <a:rPr lang="en-US" dirty="0" smtClean="0">
                <a:latin typeface="Cambria Math"/>
                <a:ea typeface="Cambria Math"/>
              </a:rPr>
              <a:t>. </a:t>
            </a:r>
            <a:r>
              <a:rPr lang="en-US" dirty="0" smtClean="0">
                <a:ea typeface="Cambria Math"/>
              </a:rPr>
              <a:t>Written symbolically, R is reflexive if and only if </a:t>
            </a:r>
          </a:p>
          <a:p>
            <a:pPr>
              <a:buNone/>
            </a:pPr>
            <a:r>
              <a:rPr lang="en-US" dirty="0" smtClean="0">
                <a:ea typeface="Cambria Math"/>
              </a:rPr>
              <a:t>           </a:t>
            </a:r>
            <a:r>
              <a:rPr lang="en-US" dirty="0" smtClean="0">
                <a:latin typeface="Cambria Math"/>
                <a:ea typeface="Cambria Math"/>
              </a:rPr>
              <a:t>∀</a:t>
            </a:r>
            <a:r>
              <a:rPr lang="en-US" i="1" dirty="0" smtClean="0">
                <a:ea typeface="Cambria Math"/>
              </a:rPr>
              <a:t>x</a:t>
            </a:r>
            <a:r>
              <a:rPr lang="en-US" dirty="0" smtClean="0">
                <a:latin typeface="Cambria Math"/>
                <a:ea typeface="Cambria Math"/>
              </a:rPr>
              <a:t>[</a:t>
            </a:r>
            <a:r>
              <a:rPr lang="en-US" dirty="0" err="1" smtClean="0">
                <a:ea typeface="Cambria Math"/>
              </a:rPr>
              <a:t>x</a:t>
            </a:r>
            <a:r>
              <a:rPr lang="en-US" dirty="0" err="1" smtClean="0">
                <a:latin typeface="Cambria Math"/>
                <a:ea typeface="Cambria Math"/>
              </a:rPr>
              <a:t>∊</a:t>
            </a:r>
            <a:r>
              <a:rPr lang="en-US" i="1" dirty="0" err="1" smtClean="0">
                <a:ea typeface="Cambria Math"/>
              </a:rPr>
              <a:t>U</a:t>
            </a:r>
            <a:r>
              <a:rPr lang="en-US" dirty="0" smtClean="0">
                <a:latin typeface="Cambria Math"/>
                <a:ea typeface="Cambria Math"/>
              </a:rPr>
              <a:t> ⟶ (</a:t>
            </a:r>
            <a:r>
              <a:rPr lang="en-US" i="1" dirty="0" err="1" smtClean="0">
                <a:ea typeface="Cambria Math"/>
              </a:rPr>
              <a:t>x</a:t>
            </a:r>
            <a:r>
              <a:rPr lang="en-US" dirty="0" err="1" smtClean="0">
                <a:latin typeface="Cambria Math"/>
                <a:ea typeface="Cambria Math"/>
              </a:rPr>
              <a:t>,</a:t>
            </a:r>
            <a:r>
              <a:rPr lang="en-US" i="1" dirty="0" err="1" smtClean="0">
                <a:ea typeface="Cambria Math"/>
              </a:rPr>
              <a:t>x</a:t>
            </a:r>
            <a:r>
              <a:rPr lang="en-US" dirty="0" smtClean="0">
                <a:latin typeface="Cambria Math"/>
                <a:ea typeface="Cambria Math"/>
              </a:rPr>
              <a:t>) ∊ </a:t>
            </a:r>
            <a:r>
              <a:rPr lang="en-US" i="1" dirty="0" smtClean="0">
                <a:ea typeface="Cambria Math"/>
              </a:rPr>
              <a:t>R</a:t>
            </a:r>
            <a:r>
              <a:rPr lang="en-US" dirty="0" smtClean="0">
                <a:latin typeface="Cambria Math"/>
                <a:ea typeface="Cambria Math"/>
              </a:rPr>
              <a:t>]</a:t>
            </a:r>
          </a:p>
          <a:p>
            <a:pPr>
              <a:buNone/>
            </a:pPr>
            <a:r>
              <a:rPr lang="en-US" b="1" dirty="0" smtClean="0">
                <a:ea typeface="Cambria Math"/>
              </a:rPr>
              <a:t>   Example</a:t>
            </a:r>
            <a:r>
              <a:rPr lang="en-US" dirty="0" smtClean="0">
                <a:ea typeface="Cambria Math"/>
              </a:rPr>
              <a:t>: The following relations  on the integers are reflexive:</a:t>
            </a:r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},</a:t>
            </a:r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= </a:t>
            </a:r>
            <a:r>
              <a:rPr lang="en-US" i="1" dirty="0" smtClean="0">
                <a:latin typeface="Cambria Math"/>
                <a:ea typeface="Cambria Math"/>
              </a:rPr>
              <a:t>b  </a:t>
            </a:r>
            <a:r>
              <a:rPr lang="en-US" dirty="0" smtClean="0">
                <a:latin typeface="Cambria Math"/>
                <a:ea typeface="Cambria Math"/>
              </a:rPr>
              <a:t>or</a:t>
            </a:r>
            <a:r>
              <a:rPr lang="en-US" i="1" dirty="0" smtClean="0">
                <a:latin typeface="Cambria Math"/>
                <a:ea typeface="Cambria Math"/>
              </a:rPr>
              <a:t> a </a:t>
            </a:r>
            <a:r>
              <a:rPr lang="en-US" dirty="0" smtClean="0">
                <a:latin typeface="Cambria Math"/>
                <a:ea typeface="Cambria Math"/>
              </a:rPr>
              <a:t>=</a:t>
            </a:r>
            <a:r>
              <a:rPr lang="en-US" i="1" dirty="0" smtClean="0">
                <a:latin typeface="Cambria Math"/>
                <a:ea typeface="Cambria Math"/>
              </a:rPr>
              <a:t> −b</a:t>
            </a:r>
            <a:r>
              <a:rPr lang="en-US" dirty="0" smtClean="0">
                <a:latin typeface="Cambria Math"/>
                <a:ea typeface="Cambria Math"/>
              </a:rPr>
              <a:t>},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=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}.</a:t>
            </a:r>
          </a:p>
          <a:p>
            <a:pPr lvl="1">
              <a:buNone/>
            </a:pPr>
            <a:r>
              <a:rPr lang="en-US" dirty="0" smtClean="0">
                <a:latin typeface="Cambria Math"/>
                <a:ea typeface="Cambria Math"/>
              </a:rPr>
              <a:t>The following relations are not reflexive:</a:t>
            </a:r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&gt; </a:t>
            </a:r>
            <a:r>
              <a:rPr lang="en-US" i="1" dirty="0" smtClean="0">
                <a:latin typeface="Cambria Math"/>
                <a:ea typeface="Cambria Math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}  (note that  3 ≯ 3),</a:t>
            </a:r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= </a:t>
            </a:r>
            <a:r>
              <a:rPr lang="en-US" i="1" dirty="0" smtClean="0">
                <a:latin typeface="Cambria Math"/>
                <a:ea typeface="Cambria Math"/>
              </a:rPr>
              <a:t>b </a:t>
            </a:r>
            <a:r>
              <a:rPr lang="en-US" dirty="0" smtClean="0">
                <a:latin typeface="Cambria Math"/>
                <a:ea typeface="Cambria Math"/>
              </a:rPr>
              <a:t>+ 1} (note that  3 ≠3 + 1),</a:t>
            </a:r>
          </a:p>
          <a:p>
            <a:pPr lvl="1">
              <a:buNone/>
            </a:pPr>
            <a:r>
              <a:rPr lang="en-US" i="1" dirty="0" smtClean="0"/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6 </a:t>
            </a:r>
            <a:r>
              <a:rPr lang="en-US" dirty="0" smtClean="0"/>
              <a:t>= {(</a:t>
            </a:r>
            <a:r>
              <a:rPr lang="en-US" i="1" dirty="0" err="1" smtClean="0"/>
              <a:t>a</a:t>
            </a:r>
            <a:r>
              <a:rPr lang="en-US" dirty="0" err="1" smtClean="0"/>
              <a:t>,</a:t>
            </a:r>
            <a:r>
              <a:rPr lang="en-US" i="1" dirty="0" err="1" smtClean="0"/>
              <a:t>b</a:t>
            </a:r>
            <a:r>
              <a:rPr lang="en-US" dirty="0" smtClean="0"/>
              <a:t>) | </a:t>
            </a:r>
            <a:r>
              <a:rPr lang="en-US" i="1" dirty="0" smtClean="0"/>
              <a:t>a</a:t>
            </a:r>
            <a:r>
              <a:rPr lang="en-US" dirty="0" smtClean="0"/>
              <a:t> +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 3}  (note that 4  + 4 ≰ 3).</a:t>
            </a:r>
          </a:p>
          <a:p>
            <a:pPr lvl="1">
              <a:buNone/>
            </a:pPr>
            <a:endParaRPr lang="en-US" dirty="0" smtClean="0">
              <a:latin typeface="Cambria Math"/>
              <a:ea typeface="Cambria Math"/>
            </a:endParaRP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 smtClean="0">
              <a:ea typeface="Cambria Math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9200" y="3429000"/>
            <a:ext cx="3352800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mbria Math"/>
                <a:ea typeface="Cambria Math"/>
              </a:rPr>
              <a:t>If </a:t>
            </a:r>
            <a:r>
              <a:rPr lang="en-US" sz="1400" i="1" dirty="0" smtClean="0">
                <a:ea typeface="Cambria Math"/>
              </a:rPr>
              <a:t>A</a:t>
            </a:r>
            <a:r>
              <a:rPr lang="en-US" sz="1400" dirty="0" smtClean="0">
                <a:latin typeface="Cambria Math"/>
                <a:ea typeface="Cambria Math"/>
              </a:rPr>
              <a:t> = ∅ </a:t>
            </a:r>
            <a:r>
              <a:rPr lang="en-US" sz="1400" dirty="0" smtClean="0">
                <a:ea typeface="Cambria Math"/>
              </a:rPr>
              <a:t> then the empty relation is reflexive vacuously. That is the empty relation on an empty set is reflexive!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Flow.thmx</Template>
  <TotalTime>7840</TotalTime>
  <Words>1183</Words>
  <Application>Microsoft Office PowerPoint</Application>
  <PresentationFormat>On-screen Show (4:3)</PresentationFormat>
  <Paragraphs>93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Flow</vt:lpstr>
      <vt:lpstr>Equation</vt:lpstr>
      <vt:lpstr>Relations</vt:lpstr>
      <vt:lpstr>Chapter Summary</vt:lpstr>
      <vt:lpstr>Relations and Their Properties</vt:lpstr>
      <vt:lpstr>Section Summary</vt:lpstr>
      <vt:lpstr>Binary Relations</vt:lpstr>
      <vt:lpstr>Binary Relation on a Set</vt:lpstr>
      <vt:lpstr>Binary Relation on a Set (cont.)</vt:lpstr>
      <vt:lpstr>Binary Relations on a Set (cont.) (SELF STUDY)</vt:lpstr>
      <vt:lpstr>Reflexive Relations</vt:lpstr>
      <vt:lpstr>Symmetric Relations</vt:lpstr>
      <vt:lpstr>Transitive Relations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Induction and recursion</dc:title>
  <dc:creator>Richard Scherl</dc:creator>
  <cp:lastModifiedBy>Hiva</cp:lastModifiedBy>
  <cp:revision>502</cp:revision>
  <dcterms:created xsi:type="dcterms:W3CDTF">2011-12-08T02:09:54Z</dcterms:created>
  <dcterms:modified xsi:type="dcterms:W3CDTF">2014-11-17T17:38:27Z</dcterms:modified>
</cp:coreProperties>
</file>