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15" r:id="rId3"/>
    <p:sldId id="294" r:id="rId4"/>
    <p:sldId id="317" r:id="rId5"/>
    <p:sldId id="295" r:id="rId6"/>
    <p:sldId id="297" r:id="rId7"/>
    <p:sldId id="362" r:id="rId8"/>
    <p:sldId id="343" r:id="rId9"/>
    <p:sldId id="298" r:id="rId10"/>
    <p:sldId id="299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EE97F-2327-4FE9-8874-2C0F3581839A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134D-0EB3-42CB-9322-AA3697381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35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rgbClr val="FF0000"/>
                </a:solidFill>
              </a:rPr>
              <a:t>symmetric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(</a:t>
            </a:r>
            <a:r>
              <a:rPr lang="en-US" i="1" dirty="0" err="1" smtClean="0"/>
              <a:t>b,a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 </a:t>
            </a:r>
            <a:r>
              <a:rPr lang="en-US" dirty="0" smtClean="0">
                <a:ea typeface="Cambria Math"/>
              </a:rPr>
              <a:t>whenever (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 </a:t>
            </a:r>
            <a:r>
              <a:rPr lang="en-US" dirty="0" smtClean="0">
                <a:ea typeface="Cambria Math"/>
              </a:rPr>
              <a:t>for all 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A.</a:t>
            </a:r>
            <a:r>
              <a:rPr lang="en-US" dirty="0" smtClean="0">
                <a:ea typeface="Cambria Math"/>
              </a:rPr>
              <a:t> Written symbolically,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 is symmetric if and only if </a:t>
            </a:r>
            <a:endParaRPr lang="en-US" i="1" dirty="0" smtClean="0">
              <a:ea typeface="Cambria Math"/>
            </a:endParaRP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  ∀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 [(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∊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⟶ (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Example</a:t>
            </a:r>
            <a:r>
              <a:rPr lang="en-US" dirty="0" smtClean="0">
                <a:ea typeface="Cambria Math"/>
              </a:rPr>
              <a:t>: The following relations  on the integers are symmetric: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are not symmetric: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(note that 3 ≤ 4, but 4 ≰ 3),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 (note that 4 &gt; 3, but 3 ≯ 4),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4 = 3 + 1, but 3 ≠4 + 1).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Definition: </a:t>
            </a:r>
            <a:r>
              <a:rPr lang="en-US" dirty="0" smtClean="0"/>
              <a:t>A relation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A</a:t>
            </a:r>
            <a:r>
              <a:rPr lang="en-US" dirty="0" smtClean="0"/>
              <a:t> is called transitive if whenever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b="1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, then </a:t>
            </a:r>
            <a:r>
              <a:rPr lang="en-US" dirty="0" smtClean="0"/>
              <a:t>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, for all </a:t>
            </a:r>
            <a:r>
              <a:rPr lang="en-US" i="1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b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c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. Written symbolically,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 is transitive if and only if 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 ∀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 ∀</a:t>
            </a:r>
            <a:r>
              <a:rPr lang="en-US" i="1" dirty="0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[(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∊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∧ (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) ∊ R ⟶ 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]</a:t>
            </a:r>
            <a:endParaRPr lang="en-US" dirty="0" smtClean="0">
              <a:ea typeface="Cambria Math"/>
            </a:endParaRPr>
          </a:p>
          <a:p>
            <a:r>
              <a:rPr lang="en-US" b="1" dirty="0" smtClean="0">
                <a:ea typeface="Cambria Math"/>
              </a:rPr>
              <a:t>Example</a:t>
            </a:r>
            <a:r>
              <a:rPr lang="en-US" dirty="0" smtClean="0">
                <a:ea typeface="Cambria Math"/>
              </a:rPr>
              <a:t>: The following relations  on the integers are transitive: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are not transitive: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both (3,2) and (4,3)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latin typeface="Cambria Math"/>
                <a:ea typeface="Cambria Math"/>
              </a:rPr>
              <a:t>, but not (3,3)),</a:t>
            </a:r>
          </a:p>
          <a:p>
            <a:pPr lvl="1">
              <a:buNone/>
            </a:pP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 (note that both (2,1) and (1,2)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, but not (2,2)).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ea typeface="Cambria Math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24200" y="3581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3505200"/>
            <a:ext cx="3429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integer,</a:t>
            </a:r>
            <a:r>
              <a:rPr lang="en-US" i="1" dirty="0" smtClean="0"/>
              <a:t> 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</a:p>
          <a:p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and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ea typeface="Cambria Math"/>
              </a:rPr>
              <a:t>c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/>
                <a:ea typeface="Cambria Math"/>
              </a:rPr>
              <a:t>then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ea typeface="Cambria Math"/>
              </a:rPr>
              <a:t>c.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Relations and Their </a:t>
            </a:r>
            <a:r>
              <a:rPr lang="en-US" dirty="0" smtClean="0">
                <a:solidFill>
                  <a:srgbClr val="FF0000"/>
                </a:solidFill>
              </a:rPr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Sec 9.1 – Lecture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(This Slide)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Equivalence Relations – Sec 9.5 – Lecture 26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 and Their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9.1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and Functions</a:t>
            </a:r>
          </a:p>
          <a:p>
            <a:r>
              <a:rPr lang="en-US" dirty="0" smtClean="0"/>
              <a:t>Properties of Relations</a:t>
            </a:r>
          </a:p>
          <a:p>
            <a:pPr lvl="1"/>
            <a:r>
              <a:rPr lang="en-US" dirty="0" smtClean="0"/>
              <a:t>Reflexive Relations</a:t>
            </a:r>
          </a:p>
          <a:p>
            <a:pPr lvl="1"/>
            <a:r>
              <a:rPr lang="en-US" dirty="0" smtClean="0"/>
              <a:t>Symmetric and </a:t>
            </a:r>
            <a:r>
              <a:rPr lang="en-US" dirty="0" err="1" smtClean="0"/>
              <a:t>Antisymmetric</a:t>
            </a:r>
            <a:r>
              <a:rPr lang="en-US" dirty="0" smtClean="0"/>
              <a:t> Relations</a:t>
            </a:r>
          </a:p>
          <a:p>
            <a:pPr lvl="1"/>
            <a:r>
              <a:rPr lang="en-US" dirty="0" smtClean="0"/>
              <a:t>Transitive Relations</a:t>
            </a:r>
          </a:p>
          <a:p>
            <a:r>
              <a:rPr lang="en-US" dirty="0" smtClean="0"/>
              <a:t>Combining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A </a:t>
            </a:r>
            <a:r>
              <a:rPr lang="en-US" b="1" i="1" dirty="0" smtClean="0">
                <a:solidFill>
                  <a:srgbClr val="FF0000"/>
                </a:solidFill>
              </a:rPr>
              <a:t>binary relation </a:t>
            </a:r>
            <a:r>
              <a:rPr lang="en-US" i="1" dirty="0" smtClean="0"/>
              <a:t>R</a:t>
            </a:r>
            <a:r>
              <a:rPr lang="en-US" dirty="0" smtClean="0"/>
              <a:t> from a set </a:t>
            </a:r>
            <a:r>
              <a:rPr lang="en-US" i="1" dirty="0" smtClean="0"/>
              <a:t>A</a:t>
            </a:r>
            <a:r>
              <a:rPr lang="en-US" dirty="0" smtClean="0"/>
              <a:t> to a set </a:t>
            </a:r>
            <a:r>
              <a:rPr lang="en-US" i="1" dirty="0" smtClean="0"/>
              <a:t>B</a:t>
            </a:r>
            <a:r>
              <a:rPr lang="en-US" dirty="0" smtClean="0"/>
              <a:t> is a subset </a:t>
            </a:r>
            <a:r>
              <a:rPr lang="en-US" i="1" dirty="0" smtClean="0"/>
              <a:t>R 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×</a:t>
            </a:r>
            <a:r>
              <a:rPr lang="en-US" i="1" dirty="0" smtClean="0">
                <a:latin typeface="Cambria Math"/>
                <a:ea typeface="Cambria Math"/>
              </a:rPr>
              <a:t> B.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 Example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Let </a:t>
            </a:r>
            <a:r>
              <a:rPr lang="en-US" i="1" dirty="0" smtClean="0">
                <a:ea typeface="Cambria Math"/>
              </a:rPr>
              <a:t>A = </a:t>
            </a:r>
            <a:r>
              <a:rPr lang="en-US" dirty="0" smtClean="0">
                <a:ea typeface="Cambria Math"/>
              </a:rPr>
              <a:t>{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>
                <a:ea typeface="Cambria Math"/>
              </a:rPr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1,2</a:t>
            </a:r>
            <a:r>
              <a:rPr lang="en-US" dirty="0" smtClean="0">
                <a:ea typeface="Cambria Math"/>
              </a:rPr>
              <a:t>}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</a:t>
            </a:r>
            <a:r>
              <a:rPr lang="en-US" i="1" dirty="0" smtClean="0">
                <a:ea typeface="Cambria Math"/>
              </a:rPr>
              <a:t> B = </a:t>
            </a:r>
            <a:r>
              <a:rPr lang="en-US" dirty="0" smtClean="0">
                <a:ea typeface="Cambria Math"/>
              </a:rPr>
              <a:t>{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} </a:t>
            </a:r>
          </a:p>
          <a:p>
            <a:pPr lvl="1"/>
            <a:r>
              <a:rPr lang="en-US" dirty="0" smtClean="0">
                <a:ea typeface="Cambria Math"/>
              </a:rPr>
              <a:t>{(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0,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0,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) 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2,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)} is a relation from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to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. </a:t>
            </a:r>
          </a:p>
          <a:p>
            <a:pPr lvl="1"/>
            <a:r>
              <a:rPr lang="en-US" dirty="0" smtClean="0">
                <a:ea typeface="Cambria Math"/>
              </a:rPr>
              <a:t>We can represent relations from a set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to a set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 graphically or using a table: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08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105400"/>
            <a:ext cx="2394204" cy="1338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8200" y="5105400"/>
            <a:ext cx="3886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Relations are more general than functions. </a:t>
            </a:r>
            <a:r>
              <a:rPr lang="en-US" dirty="0" smtClean="0"/>
              <a:t>A function is a relation where exactly one element of </a:t>
            </a:r>
            <a:r>
              <a:rPr lang="en-US" i="1" dirty="0" smtClean="0"/>
              <a:t>B</a:t>
            </a:r>
            <a:r>
              <a:rPr lang="en-US" dirty="0" smtClean="0"/>
              <a:t> is related to each element of </a:t>
            </a:r>
            <a:r>
              <a:rPr lang="en-US" i="1" dirty="0" smtClean="0"/>
              <a:t>A.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 on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i="1" dirty="0" smtClean="0"/>
              <a:t>on a set A</a:t>
            </a:r>
            <a:r>
              <a:rPr lang="en-US" dirty="0" smtClean="0"/>
              <a:t> is a subset of </a:t>
            </a:r>
            <a:r>
              <a:rPr lang="en-US" i="1" dirty="0" smtClean="0"/>
              <a:t>A </a:t>
            </a:r>
            <a:r>
              <a:rPr lang="en-US" dirty="0" smtClean="0">
                <a:latin typeface="Cambria Math"/>
                <a:ea typeface="Cambria Math"/>
              </a:rPr>
              <a:t>×</a:t>
            </a:r>
            <a:r>
              <a:rPr lang="en-US" i="1" dirty="0" smtClean="0"/>
              <a:t> A </a:t>
            </a:r>
            <a:r>
              <a:rPr lang="en-US" dirty="0" smtClean="0"/>
              <a:t>or a relation from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Suppose that </a:t>
            </a:r>
            <a:r>
              <a:rPr lang="en-US" i="1" dirty="0" smtClean="0"/>
              <a:t>   A = </a:t>
            </a:r>
            <a:r>
              <a:rPr lang="en-US" dirty="0" smtClean="0"/>
              <a:t>{</a:t>
            </a:r>
            <a:r>
              <a:rPr lang="en-US" i="1" dirty="0" err="1" smtClean="0"/>
              <a:t>a,b,c</a:t>
            </a:r>
            <a:r>
              <a:rPr lang="en-US" dirty="0" smtClean="0"/>
              <a:t>}. Then</a:t>
            </a:r>
            <a:r>
              <a:rPr lang="en-US" i="1" dirty="0" smtClean="0"/>
              <a:t> R = </a:t>
            </a:r>
            <a:r>
              <a:rPr lang="en-US" dirty="0" smtClean="0"/>
              <a:t>{(</a:t>
            </a:r>
            <a:r>
              <a:rPr lang="en-US" i="1" dirty="0" err="1" smtClean="0"/>
              <a:t>a,a</a:t>
            </a:r>
            <a:r>
              <a:rPr lang="en-US" dirty="0" smtClean="0"/>
              <a:t>)</a:t>
            </a:r>
            <a:r>
              <a:rPr lang="en-US" i="1" dirty="0" smtClean="0"/>
              <a:t>,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dirty="0" smtClean="0"/>
              <a:t>(</a:t>
            </a:r>
            <a:r>
              <a:rPr lang="en-US" i="1" dirty="0" err="1" smtClean="0"/>
              <a:t>a,c</a:t>
            </a:r>
            <a:r>
              <a:rPr lang="en-US" dirty="0" smtClean="0"/>
              <a:t>)} is a relation on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Let  </a:t>
            </a:r>
            <a:r>
              <a:rPr lang="en-US" i="1" dirty="0" smtClean="0"/>
              <a:t>A = </a:t>
            </a:r>
            <a:r>
              <a:rPr lang="en-US" dirty="0" smtClean="0"/>
              <a:t>{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1, 2, 3, 4</a:t>
            </a:r>
            <a:r>
              <a:rPr lang="en-US" dirty="0" smtClean="0"/>
              <a:t>}. The ordered pairs in the relation                  R 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divides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are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(1,1), (1, 2), (1,3), (1, 4), (2, 2), (2, 4), (3, 3), and  (4, 4).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 on a Set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Question</a:t>
            </a:r>
            <a:r>
              <a:rPr lang="en-US" sz="2400" dirty="0" smtClean="0"/>
              <a:t>: How many relations are there on a set </a:t>
            </a:r>
            <a:r>
              <a:rPr lang="en-US" sz="2400" i="1" dirty="0" smtClean="0"/>
              <a:t>A</a:t>
            </a:r>
            <a:r>
              <a:rPr lang="en-US" sz="2400" dirty="0" smtClean="0"/>
              <a:t>?</a:t>
            </a:r>
            <a:r>
              <a:rPr lang="en-US" sz="2400" b="1" dirty="0" smtClean="0"/>
              <a:t> 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400" b="1" dirty="0" smtClean="0"/>
          </a:p>
          <a:p>
            <a:pPr marL="274320" lvl="2" indent="0">
              <a:spcBef>
                <a:spcPts val="0"/>
              </a:spcBef>
              <a:buNone/>
            </a:pPr>
            <a:r>
              <a:rPr lang="en-US" sz="2400" b="1" dirty="0" smtClean="0"/>
              <a:t>Solution</a:t>
            </a:r>
            <a:r>
              <a:rPr lang="en-US" sz="2400" dirty="0" smtClean="0"/>
              <a:t>:  Because a relation on </a:t>
            </a:r>
            <a:r>
              <a:rPr lang="en-US" sz="2400" i="1" dirty="0" smtClean="0"/>
              <a:t>A</a:t>
            </a:r>
            <a:r>
              <a:rPr lang="en-US" sz="2400" dirty="0" smtClean="0"/>
              <a:t> is the same thing as a subset of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⨉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we count the subsets of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ea typeface="Cambria Math" pitchFamily="18" charset="0"/>
              </a:rPr>
              <a:t>Since           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>
                <a:ea typeface="Cambria Math" pitchFamily="18" charset="0"/>
              </a:rPr>
              <a:t> has </a:t>
            </a:r>
            <a:r>
              <a:rPr lang="en-US" sz="2400" i="1" dirty="0" smtClean="0">
                <a:ea typeface="Cambria Math" pitchFamily="18" charset="0"/>
              </a:rPr>
              <a:t>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ea typeface="Cambria Math" pitchFamily="18" charset="0"/>
              </a:rPr>
              <a:t> elements when 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dirty="0" smtClean="0">
                <a:ea typeface="Cambria Math" pitchFamily="18" charset="0"/>
              </a:rPr>
              <a:t> has </a:t>
            </a:r>
            <a:r>
              <a:rPr lang="en-US" sz="2400" i="1" dirty="0" smtClean="0">
                <a:ea typeface="Cambria Math" pitchFamily="18" charset="0"/>
              </a:rPr>
              <a:t>n</a:t>
            </a:r>
            <a:r>
              <a:rPr lang="en-US" sz="2400" dirty="0" smtClean="0">
                <a:ea typeface="Cambria Math" pitchFamily="18" charset="0"/>
              </a:rPr>
              <a:t> elements, and a set with </a:t>
            </a:r>
            <a:r>
              <a:rPr lang="en-US" sz="2400" i="1" dirty="0" smtClean="0">
                <a:ea typeface="Cambria Math" pitchFamily="18" charset="0"/>
              </a:rPr>
              <a:t>m</a:t>
            </a:r>
            <a:r>
              <a:rPr lang="en-US" sz="2400" dirty="0" smtClean="0">
                <a:ea typeface="Cambria Math" pitchFamily="18" charset="0"/>
              </a:rPr>
              <a:t> elements has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baseline="30000" dirty="0" smtClean="0">
                <a:ea typeface="Cambria Math" pitchFamily="18" charset="0"/>
              </a:rPr>
              <a:t>m</a:t>
            </a:r>
            <a:r>
              <a:rPr lang="en-US" sz="2400" dirty="0" smtClean="0">
                <a:ea typeface="Cambria Math" pitchFamily="18" charset="0"/>
              </a:rPr>
              <a:t> subsets, there are         subsets of 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>
                <a:ea typeface="Cambria Math" pitchFamily="18" charset="0"/>
              </a:rPr>
              <a:t>. Therefore,  there are        relations on a set 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dirty="0" smtClean="0">
                <a:ea typeface="Cambria Math" pitchFamily="18" charset="0"/>
              </a:rPr>
              <a:t>.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324600" y="3733800"/>
          <a:ext cx="612775" cy="728663"/>
        </p:xfrm>
        <a:graphic>
          <a:graphicData uri="http://schemas.openxmlformats.org/presentationml/2006/ole">
            <p:oleObj spid="_x0000_s40969" name="Equation" r:id="rId3" imgW="203139" imgH="241124" progId="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419600" y="4114800"/>
          <a:ext cx="612775" cy="728663"/>
        </p:xfrm>
        <a:graphic>
          <a:graphicData uri="http://schemas.openxmlformats.org/presentationml/2006/ole">
            <p:oleObj spid="_x0000_s40970" name="Equation" r:id="rId4" imgW="203139" imgH="2411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Binary Relations on a Set (</a:t>
            </a:r>
            <a:r>
              <a:rPr lang="en-US" i="1" dirty="0" smtClean="0"/>
              <a:t>cont</a:t>
            </a:r>
            <a:r>
              <a:rPr lang="en-US" dirty="0" smtClean="0"/>
              <a:t>.)</a:t>
            </a:r>
            <a:br>
              <a:rPr lang="en-US" dirty="0" smtClean="0"/>
            </a:br>
            <a:r>
              <a:rPr lang="en-US" dirty="0" smtClean="0"/>
              <a:t>(SELF STUDY)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</a:t>
            </a:r>
            <a:r>
              <a:rPr lang="en-US" dirty="0" smtClean="0"/>
              <a:t>: Consider these relations on the set of integers: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r>
              <a:rPr lang="en-US" i="1" dirty="0" smtClean="0"/>
              <a:t>                           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r>
              <a:rPr lang="en-US" i="1" dirty="0" smtClean="0"/>
              <a:t>                           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        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Which of these relations contain each of the pairs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           (1,1), (1, 2), (2, 1), (1, −1), and (2, 2)?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Solution</a:t>
            </a:r>
            <a:r>
              <a:rPr lang="en-US" dirty="0" smtClean="0"/>
              <a:t>: Checking the conditions that define each relation, we see that the pair </a:t>
            </a:r>
            <a:r>
              <a:rPr lang="en-US" dirty="0" smtClean="0">
                <a:latin typeface="Cambria Math"/>
                <a:ea typeface="Cambria Math"/>
              </a:rPr>
              <a:t>(1,1)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>
                <a:latin typeface="Cambria Math"/>
                <a:ea typeface="Cambria Math"/>
              </a:rPr>
              <a:t>, 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(1,2)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(2,1)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(1, −1)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 : (2,2)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66294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that these relations are on an infinite set and each of these relations is an infinite set.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Reflexive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Definition: </a:t>
            </a:r>
            <a:r>
              <a:rPr lang="en-US" i="1" dirty="0" smtClean="0"/>
              <a:t>R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rgbClr val="FF0000"/>
                </a:solidFill>
              </a:rPr>
              <a:t>reflexive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(</a:t>
            </a:r>
            <a:r>
              <a:rPr lang="en-US" i="1" dirty="0" err="1" smtClean="0"/>
              <a:t>a,a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i="1" dirty="0" smtClean="0">
                <a:latin typeface="+mj-lt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for every element       </a:t>
            </a:r>
            <a:r>
              <a:rPr lang="en-US" i="1" dirty="0" smtClean="0">
                <a:latin typeface="+mj-lt"/>
                <a:ea typeface="Cambria Math"/>
              </a:rPr>
              <a:t>a </a:t>
            </a:r>
            <a:r>
              <a:rPr lang="en-US" dirty="0" smtClean="0">
                <a:latin typeface="Cambria Math"/>
                <a:ea typeface="Cambria Math"/>
              </a:rPr>
              <a:t>∊ </a:t>
            </a:r>
            <a:r>
              <a:rPr lang="en-US" dirty="0" smtClean="0"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. </a:t>
            </a:r>
            <a:r>
              <a:rPr lang="en-US" dirty="0" smtClean="0">
                <a:ea typeface="Cambria Math"/>
              </a:rPr>
              <a:t>Written symbolically, R is reflexive if and only if 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           </a:t>
            </a: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[</a:t>
            </a:r>
            <a:r>
              <a:rPr lang="en-US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∊</a:t>
            </a:r>
            <a:r>
              <a:rPr lang="en-US" i="1" dirty="0" err="1" smtClean="0">
                <a:ea typeface="Cambria Math"/>
              </a:rPr>
              <a:t>U</a:t>
            </a:r>
            <a:r>
              <a:rPr lang="en-US" dirty="0" smtClean="0">
                <a:latin typeface="Cambria Math"/>
                <a:ea typeface="Cambria Math"/>
              </a:rPr>
              <a:t> ⟶ 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Example</a:t>
            </a:r>
            <a:r>
              <a:rPr lang="en-US" dirty="0" smtClean="0">
                <a:ea typeface="Cambria Math"/>
              </a:rPr>
              <a:t>: The following relations  on the integers are reflexive: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relations are not reflexive: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 (note that  3 ≯ 3),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 3 ≠3 + 1),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  (note that 4  + 4 ≰ 3).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429000"/>
            <a:ext cx="335280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/>
                <a:ea typeface="Cambria Math"/>
              </a:rPr>
              <a:t>If </a:t>
            </a:r>
            <a:r>
              <a:rPr lang="en-US" sz="1400" i="1" dirty="0" smtClean="0">
                <a:ea typeface="Cambria Math"/>
              </a:rPr>
              <a:t>A</a:t>
            </a:r>
            <a:r>
              <a:rPr lang="en-US" sz="1400" dirty="0" smtClean="0">
                <a:latin typeface="Cambria Math"/>
                <a:ea typeface="Cambria Math"/>
              </a:rPr>
              <a:t> = ∅ </a:t>
            </a:r>
            <a:r>
              <a:rPr lang="en-US" sz="1400" dirty="0" smtClean="0">
                <a:ea typeface="Cambria Math"/>
              </a:rPr>
              <a:t> then the empty relation is reflexive vacuously. That is the empty relation on an empty set is reflexive!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7840</TotalTime>
  <Words>1183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Relations</vt:lpstr>
      <vt:lpstr>Chapter Summary</vt:lpstr>
      <vt:lpstr>Relations and Their Properties</vt:lpstr>
      <vt:lpstr>Section Summary</vt:lpstr>
      <vt:lpstr>Binary Relations</vt:lpstr>
      <vt:lpstr>Binary Relation on a Set</vt:lpstr>
      <vt:lpstr>Binary Relation on a Set (cont.)</vt:lpstr>
      <vt:lpstr>Binary Relations on a Set (cont.) (SELF STUDY)</vt:lpstr>
      <vt:lpstr>Reflexive Relations</vt:lpstr>
      <vt:lpstr>Symmetric Relations</vt:lpstr>
      <vt:lpstr>Transitive Relations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recursion</dc:title>
  <dc:creator>Richard Scherl</dc:creator>
  <cp:lastModifiedBy>Hiva</cp:lastModifiedBy>
  <cp:revision>502</cp:revision>
  <dcterms:created xsi:type="dcterms:W3CDTF">2011-12-08T02:09:54Z</dcterms:created>
  <dcterms:modified xsi:type="dcterms:W3CDTF">2014-11-17T17:38:27Z</dcterms:modified>
</cp:coreProperties>
</file>