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68" r:id="rId3"/>
    <p:sldId id="266" r:id="rId4"/>
    <p:sldId id="272" r:id="rId5"/>
    <p:sldId id="271" r:id="rId6"/>
    <p:sldId id="273" r:id="rId7"/>
    <p:sldId id="274"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38EC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147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C81F8CD-D246-4F59-8CA8-519AECB094D1}" type="datetimeFigureOut">
              <a:rPr lang="en-US" smtClean="0"/>
              <a:pPr/>
              <a:t>9/14/2016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7626055-FE3C-4FB7-AC05-AED8F0132160}" type="slidenum">
              <a:rPr lang="en-US" smtClean="0"/>
              <a:pPr/>
              <a:t>‹#›</a:t>
            </a:fld>
            <a:endParaRPr lang="en-US"/>
          </a:p>
        </p:txBody>
      </p:sp>
    </p:spTree>
    <p:extLst>
      <p:ext uri="{BB962C8B-B14F-4D97-AF65-F5344CB8AC3E}">
        <p14:creationId xmlns:p14="http://schemas.microsoft.com/office/powerpoint/2010/main" val="40093230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7626055-FE3C-4FB7-AC05-AED8F0132160}" type="slidenum">
              <a:rPr lang="en-US" smtClean="0"/>
              <a:pPr/>
              <a:t>1</a:t>
            </a:fld>
            <a:endParaRPr lang="en-US"/>
          </a:p>
        </p:txBody>
      </p:sp>
    </p:spTree>
    <p:extLst>
      <p:ext uri="{BB962C8B-B14F-4D97-AF65-F5344CB8AC3E}">
        <p14:creationId xmlns:p14="http://schemas.microsoft.com/office/powerpoint/2010/main" val="23379856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7626055-FE3C-4FB7-AC05-AED8F0132160}" type="slidenum">
              <a:rPr lang="en-US" smtClean="0"/>
              <a:pPr/>
              <a:t>2</a:t>
            </a:fld>
            <a:endParaRPr lang="en-US"/>
          </a:p>
        </p:txBody>
      </p:sp>
    </p:spTree>
    <p:extLst>
      <p:ext uri="{BB962C8B-B14F-4D97-AF65-F5344CB8AC3E}">
        <p14:creationId xmlns:p14="http://schemas.microsoft.com/office/powerpoint/2010/main" val="11972785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7626055-FE3C-4FB7-AC05-AED8F0132160}" type="slidenum">
              <a:rPr lang="en-US" smtClean="0"/>
              <a:pPr/>
              <a:t>3</a:t>
            </a:fld>
            <a:endParaRPr lang="en-US"/>
          </a:p>
        </p:txBody>
      </p:sp>
    </p:spTree>
    <p:extLst>
      <p:ext uri="{BB962C8B-B14F-4D97-AF65-F5344CB8AC3E}">
        <p14:creationId xmlns:p14="http://schemas.microsoft.com/office/powerpoint/2010/main" val="11972785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7626055-FE3C-4FB7-AC05-AED8F0132160}" type="slidenum">
              <a:rPr lang="en-US" smtClean="0"/>
              <a:pPr/>
              <a:t>4</a:t>
            </a:fld>
            <a:endParaRPr lang="en-US"/>
          </a:p>
        </p:txBody>
      </p:sp>
    </p:spTree>
    <p:extLst>
      <p:ext uri="{BB962C8B-B14F-4D97-AF65-F5344CB8AC3E}">
        <p14:creationId xmlns:p14="http://schemas.microsoft.com/office/powerpoint/2010/main" val="689106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7626055-FE3C-4FB7-AC05-AED8F0132160}" type="slidenum">
              <a:rPr lang="en-US" smtClean="0"/>
              <a:pPr/>
              <a:t>5</a:t>
            </a:fld>
            <a:endParaRPr lang="en-US"/>
          </a:p>
        </p:txBody>
      </p:sp>
    </p:spTree>
    <p:extLst>
      <p:ext uri="{BB962C8B-B14F-4D97-AF65-F5344CB8AC3E}">
        <p14:creationId xmlns:p14="http://schemas.microsoft.com/office/powerpoint/2010/main" val="11972785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7626055-FE3C-4FB7-AC05-AED8F0132160}" type="slidenum">
              <a:rPr lang="en-US" smtClean="0"/>
              <a:pPr/>
              <a:t>6</a:t>
            </a:fld>
            <a:endParaRPr lang="en-US"/>
          </a:p>
        </p:txBody>
      </p:sp>
    </p:spTree>
    <p:extLst>
      <p:ext uri="{BB962C8B-B14F-4D97-AF65-F5344CB8AC3E}">
        <p14:creationId xmlns:p14="http://schemas.microsoft.com/office/powerpoint/2010/main" val="38311232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7626055-FE3C-4FB7-AC05-AED8F0132160}" type="slidenum">
              <a:rPr lang="en-US" smtClean="0"/>
              <a:pPr/>
              <a:t>7</a:t>
            </a:fld>
            <a:endParaRPr lang="en-US"/>
          </a:p>
        </p:txBody>
      </p:sp>
    </p:spTree>
    <p:extLst>
      <p:ext uri="{BB962C8B-B14F-4D97-AF65-F5344CB8AC3E}">
        <p14:creationId xmlns:p14="http://schemas.microsoft.com/office/powerpoint/2010/main" val="37645572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C2F5539-EFF7-452C-BA04-EA60236CC161}" type="datetimeFigureOut">
              <a:rPr lang="en-US" smtClean="0"/>
              <a:pPr/>
              <a:t>9/14/2016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D0830F-4158-4B75-B898-13FCFEC43B21}" type="slidenum">
              <a:rPr lang="en-US" smtClean="0"/>
              <a:pPr/>
              <a:t>‹#›</a:t>
            </a:fld>
            <a:endParaRPr lang="en-US"/>
          </a:p>
        </p:txBody>
      </p:sp>
    </p:spTree>
    <p:extLst>
      <p:ext uri="{BB962C8B-B14F-4D97-AF65-F5344CB8AC3E}">
        <p14:creationId xmlns:p14="http://schemas.microsoft.com/office/powerpoint/2010/main" val="36545496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C2F5539-EFF7-452C-BA04-EA60236CC161}" type="datetimeFigureOut">
              <a:rPr lang="en-US" smtClean="0"/>
              <a:pPr/>
              <a:t>9/14/2016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D0830F-4158-4B75-B898-13FCFEC43B21}" type="slidenum">
              <a:rPr lang="en-US" smtClean="0"/>
              <a:pPr/>
              <a:t>‹#›</a:t>
            </a:fld>
            <a:endParaRPr lang="en-US"/>
          </a:p>
        </p:txBody>
      </p:sp>
    </p:spTree>
    <p:extLst>
      <p:ext uri="{BB962C8B-B14F-4D97-AF65-F5344CB8AC3E}">
        <p14:creationId xmlns:p14="http://schemas.microsoft.com/office/powerpoint/2010/main" val="23068686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C2F5539-EFF7-452C-BA04-EA60236CC161}" type="datetimeFigureOut">
              <a:rPr lang="en-US" smtClean="0"/>
              <a:pPr/>
              <a:t>9/14/2016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D0830F-4158-4B75-B898-13FCFEC43B21}" type="slidenum">
              <a:rPr lang="en-US" smtClean="0"/>
              <a:pPr/>
              <a:t>‹#›</a:t>
            </a:fld>
            <a:endParaRPr lang="en-US"/>
          </a:p>
        </p:txBody>
      </p:sp>
    </p:spTree>
    <p:extLst>
      <p:ext uri="{BB962C8B-B14F-4D97-AF65-F5344CB8AC3E}">
        <p14:creationId xmlns:p14="http://schemas.microsoft.com/office/powerpoint/2010/main" val="35666341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C2F5539-EFF7-452C-BA04-EA60236CC161}" type="datetimeFigureOut">
              <a:rPr lang="en-US" smtClean="0"/>
              <a:pPr/>
              <a:t>9/14/2016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D0830F-4158-4B75-B898-13FCFEC43B21}" type="slidenum">
              <a:rPr lang="en-US" smtClean="0"/>
              <a:pPr/>
              <a:t>‹#›</a:t>
            </a:fld>
            <a:endParaRPr lang="en-US"/>
          </a:p>
        </p:txBody>
      </p:sp>
    </p:spTree>
    <p:extLst>
      <p:ext uri="{BB962C8B-B14F-4D97-AF65-F5344CB8AC3E}">
        <p14:creationId xmlns:p14="http://schemas.microsoft.com/office/powerpoint/2010/main" val="14460415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C2F5539-EFF7-452C-BA04-EA60236CC161}" type="datetimeFigureOut">
              <a:rPr lang="en-US" smtClean="0"/>
              <a:pPr/>
              <a:t>9/14/2016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D0830F-4158-4B75-B898-13FCFEC43B21}" type="slidenum">
              <a:rPr lang="en-US" smtClean="0"/>
              <a:pPr/>
              <a:t>‹#›</a:t>
            </a:fld>
            <a:endParaRPr lang="en-US"/>
          </a:p>
        </p:txBody>
      </p:sp>
    </p:spTree>
    <p:extLst>
      <p:ext uri="{BB962C8B-B14F-4D97-AF65-F5344CB8AC3E}">
        <p14:creationId xmlns:p14="http://schemas.microsoft.com/office/powerpoint/2010/main" val="17879968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C2F5539-EFF7-452C-BA04-EA60236CC161}" type="datetimeFigureOut">
              <a:rPr lang="en-US" smtClean="0"/>
              <a:pPr/>
              <a:t>9/14/2016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D0830F-4158-4B75-B898-13FCFEC43B21}" type="slidenum">
              <a:rPr lang="en-US" smtClean="0"/>
              <a:pPr/>
              <a:t>‹#›</a:t>
            </a:fld>
            <a:endParaRPr lang="en-US"/>
          </a:p>
        </p:txBody>
      </p:sp>
    </p:spTree>
    <p:extLst>
      <p:ext uri="{BB962C8B-B14F-4D97-AF65-F5344CB8AC3E}">
        <p14:creationId xmlns:p14="http://schemas.microsoft.com/office/powerpoint/2010/main" val="40571953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C2F5539-EFF7-452C-BA04-EA60236CC161}" type="datetimeFigureOut">
              <a:rPr lang="en-US" smtClean="0"/>
              <a:pPr/>
              <a:t>9/14/2016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D0830F-4158-4B75-B898-13FCFEC43B21}" type="slidenum">
              <a:rPr lang="en-US" smtClean="0"/>
              <a:pPr/>
              <a:t>‹#›</a:t>
            </a:fld>
            <a:endParaRPr lang="en-US"/>
          </a:p>
        </p:txBody>
      </p:sp>
    </p:spTree>
    <p:extLst>
      <p:ext uri="{BB962C8B-B14F-4D97-AF65-F5344CB8AC3E}">
        <p14:creationId xmlns:p14="http://schemas.microsoft.com/office/powerpoint/2010/main" val="22644840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C2F5539-EFF7-452C-BA04-EA60236CC161}" type="datetimeFigureOut">
              <a:rPr lang="en-US" smtClean="0"/>
              <a:pPr/>
              <a:t>9/14/2016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D0830F-4158-4B75-B898-13FCFEC43B21}" type="slidenum">
              <a:rPr lang="en-US" smtClean="0"/>
              <a:pPr/>
              <a:t>‹#›</a:t>
            </a:fld>
            <a:endParaRPr lang="en-US"/>
          </a:p>
        </p:txBody>
      </p:sp>
    </p:spTree>
    <p:extLst>
      <p:ext uri="{BB962C8B-B14F-4D97-AF65-F5344CB8AC3E}">
        <p14:creationId xmlns:p14="http://schemas.microsoft.com/office/powerpoint/2010/main" val="4060090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2F5539-EFF7-452C-BA04-EA60236CC161}" type="datetimeFigureOut">
              <a:rPr lang="en-US" smtClean="0"/>
              <a:pPr/>
              <a:t>9/14/2016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D0830F-4158-4B75-B898-13FCFEC43B21}" type="slidenum">
              <a:rPr lang="en-US" smtClean="0"/>
              <a:pPr/>
              <a:t>‹#›</a:t>
            </a:fld>
            <a:endParaRPr lang="en-US"/>
          </a:p>
        </p:txBody>
      </p:sp>
    </p:spTree>
    <p:extLst>
      <p:ext uri="{BB962C8B-B14F-4D97-AF65-F5344CB8AC3E}">
        <p14:creationId xmlns:p14="http://schemas.microsoft.com/office/powerpoint/2010/main" val="17595382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C2F5539-EFF7-452C-BA04-EA60236CC161}" type="datetimeFigureOut">
              <a:rPr lang="en-US" smtClean="0"/>
              <a:pPr/>
              <a:t>9/14/2016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D0830F-4158-4B75-B898-13FCFEC43B21}" type="slidenum">
              <a:rPr lang="en-US" smtClean="0"/>
              <a:pPr/>
              <a:t>‹#›</a:t>
            </a:fld>
            <a:endParaRPr lang="en-US"/>
          </a:p>
        </p:txBody>
      </p:sp>
    </p:spTree>
    <p:extLst>
      <p:ext uri="{BB962C8B-B14F-4D97-AF65-F5344CB8AC3E}">
        <p14:creationId xmlns:p14="http://schemas.microsoft.com/office/powerpoint/2010/main" val="37479515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C2F5539-EFF7-452C-BA04-EA60236CC161}" type="datetimeFigureOut">
              <a:rPr lang="en-US" smtClean="0"/>
              <a:pPr/>
              <a:t>9/14/2016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D0830F-4158-4B75-B898-13FCFEC43B21}" type="slidenum">
              <a:rPr lang="en-US" smtClean="0"/>
              <a:pPr/>
              <a:t>‹#›</a:t>
            </a:fld>
            <a:endParaRPr lang="en-US"/>
          </a:p>
        </p:txBody>
      </p:sp>
    </p:spTree>
    <p:extLst>
      <p:ext uri="{BB962C8B-B14F-4D97-AF65-F5344CB8AC3E}">
        <p14:creationId xmlns:p14="http://schemas.microsoft.com/office/powerpoint/2010/main" val="31715767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2F5539-EFF7-452C-BA04-EA60236CC161}" type="datetimeFigureOut">
              <a:rPr lang="en-US" smtClean="0"/>
              <a:pPr/>
              <a:t>9/14/2016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D0830F-4158-4B75-B898-13FCFEC43B21}" type="slidenum">
              <a:rPr lang="en-US" smtClean="0"/>
              <a:pPr/>
              <a:t>‹#›</a:t>
            </a:fld>
            <a:endParaRPr lang="en-US"/>
          </a:p>
        </p:txBody>
      </p:sp>
    </p:spTree>
    <p:extLst>
      <p:ext uri="{BB962C8B-B14F-4D97-AF65-F5344CB8AC3E}">
        <p14:creationId xmlns:p14="http://schemas.microsoft.com/office/powerpoint/2010/main" val="34785630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www.oreilly.com/pub/e/1411"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www.raeng.org.uk/publications/other/23-wind-turbine"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0"/>
            <a:ext cx="9144000" cy="646331"/>
          </a:xfrm>
          <a:prstGeom prst="rect">
            <a:avLst/>
          </a:prstGeom>
          <a:solidFill>
            <a:schemeClr val="accent1"/>
          </a:solidFill>
        </p:spPr>
        <p:txBody>
          <a:bodyPr wrap="square" rtlCol="0">
            <a:spAutoFit/>
          </a:bodyPr>
          <a:lstStyle/>
          <a:p>
            <a:pPr algn="ctr"/>
            <a:r>
              <a:rPr lang="en-US" sz="3600" b="1" dirty="0">
                <a:solidFill>
                  <a:schemeClr val="bg1"/>
                </a:solidFill>
                <a:latin typeface="Agency FB" pitchFamily="34" charset="0"/>
              </a:rPr>
              <a:t>INTD 3990:  Alternative and Appropriate Technologies</a:t>
            </a:r>
          </a:p>
        </p:txBody>
      </p:sp>
      <p:pic>
        <p:nvPicPr>
          <p:cNvPr id="3083" name="Picture 11" descr="http://www.uprm.edu/aceer/images/logo_rum.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11544" y="4783098"/>
            <a:ext cx="1617701" cy="1617702"/>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18" name="Rectangle 17"/>
          <p:cNvSpPr/>
          <p:nvPr/>
        </p:nvSpPr>
        <p:spPr>
          <a:xfrm flipH="1">
            <a:off x="6824" y="1371600"/>
            <a:ext cx="9130352" cy="1938992"/>
          </a:xfrm>
          <a:prstGeom prst="rect">
            <a:avLst/>
          </a:prstGeom>
        </p:spPr>
        <p:txBody>
          <a:bodyPr wrap="square">
            <a:spAutoFit/>
          </a:bodyPr>
          <a:lstStyle/>
          <a:p>
            <a:pPr algn="ctr"/>
            <a:r>
              <a:rPr lang="en-US" sz="6000" b="1" dirty="0">
                <a:latin typeface="Agency FB" pitchFamily="34" charset="0"/>
              </a:rPr>
              <a:t>Technical Exercise 1:</a:t>
            </a:r>
          </a:p>
          <a:p>
            <a:pPr algn="ctr"/>
            <a:r>
              <a:rPr lang="en-US" sz="6000" b="1" dirty="0">
                <a:latin typeface="Agency FB" pitchFamily="34" charset="0"/>
              </a:rPr>
              <a:t>Energy and Power</a:t>
            </a:r>
          </a:p>
        </p:txBody>
      </p:sp>
      <p:pic>
        <p:nvPicPr>
          <p:cNvPr id="12" name="Picture 11"/>
          <p:cNvPicPr/>
          <p:nvPr/>
        </p:nvPicPr>
        <p:blipFill>
          <a:blip r:embed="rId4" cstate="print">
            <a:extLst>
              <a:ext uri="{28A0092B-C50C-407E-A947-70E740481C1C}">
                <a14:useLocalDpi xmlns:a14="http://schemas.microsoft.com/office/drawing/2010/main" val="0"/>
              </a:ext>
            </a:extLst>
          </a:blip>
          <a:stretch>
            <a:fillRect/>
          </a:stretch>
        </p:blipFill>
        <p:spPr>
          <a:xfrm>
            <a:off x="914400" y="5094586"/>
            <a:ext cx="3943350" cy="994727"/>
          </a:xfrm>
          <a:prstGeom prst="rect">
            <a:avLst/>
          </a:prstGeom>
          <a:ln>
            <a:noFill/>
          </a:ln>
        </p:spPr>
      </p:pic>
    </p:spTree>
    <p:extLst>
      <p:ext uri="{BB962C8B-B14F-4D97-AF65-F5344CB8AC3E}">
        <p14:creationId xmlns:p14="http://schemas.microsoft.com/office/powerpoint/2010/main" val="18673201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0"/>
            <a:ext cx="9157648" cy="830997"/>
          </a:xfrm>
          <a:prstGeom prst="rect">
            <a:avLst/>
          </a:prstGeom>
          <a:solidFill>
            <a:schemeClr val="accent1"/>
          </a:solidFill>
        </p:spPr>
        <p:txBody>
          <a:bodyPr wrap="square" rtlCol="0">
            <a:spAutoFit/>
          </a:bodyPr>
          <a:lstStyle/>
          <a:p>
            <a:pPr algn="ctr"/>
            <a:r>
              <a:rPr lang="en-US" sz="4800" b="1" dirty="0">
                <a:solidFill>
                  <a:schemeClr val="bg1"/>
                </a:solidFill>
                <a:latin typeface="Agency FB" pitchFamily="34" charset="0"/>
              </a:rPr>
              <a:t>Question 1 (10 pts.)</a:t>
            </a:r>
            <a:endParaRPr lang="en-US" sz="4800" dirty="0">
              <a:solidFill>
                <a:schemeClr val="bg1"/>
              </a:solidFill>
              <a:latin typeface="Agency FB" pitchFamily="34" charset="0"/>
            </a:endParaRPr>
          </a:p>
        </p:txBody>
      </p:sp>
      <p:sp>
        <p:nvSpPr>
          <p:cNvPr id="13" name="Content Placeholder 2"/>
          <p:cNvSpPr txBox="1">
            <a:spLocks/>
          </p:cNvSpPr>
          <p:nvPr/>
        </p:nvSpPr>
        <p:spPr>
          <a:xfrm>
            <a:off x="304800" y="1066800"/>
            <a:ext cx="8534400" cy="5257800"/>
          </a:xfrm>
          <a:prstGeom prst="rect">
            <a:avLst/>
          </a:prstGeom>
        </p:spPr>
        <p:txBody>
          <a:bodyPr vert="horz" lIns="91440" tIns="45720" rIns="91440" bIns="45720" rtlCol="0">
            <a:normAutofit fontScale="92500" lnSpcReduction="2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742950" indent="-742950" algn="l">
              <a:buAutoNum type="alphaLcParenBoth"/>
            </a:pPr>
            <a:r>
              <a:rPr lang="en-US" sz="3600" dirty="0">
                <a:solidFill>
                  <a:schemeClr val="tx1"/>
                </a:solidFill>
                <a:latin typeface="Agency FB" pitchFamily="34" charset="0"/>
              </a:rPr>
              <a:t>What is the total amount of energy used per person per year (“per capita”) in the US and Puerto Rico?  Express the answer triply in units of </a:t>
            </a:r>
            <a:r>
              <a:rPr lang="en-US" sz="3600" dirty="0">
                <a:solidFill>
                  <a:srgbClr val="0000FF"/>
                </a:solidFill>
                <a:latin typeface="+mj-lt"/>
              </a:rPr>
              <a:t>Cal</a:t>
            </a:r>
            <a:r>
              <a:rPr lang="en-US" sz="3600" dirty="0">
                <a:solidFill>
                  <a:schemeClr val="tx1"/>
                </a:solidFill>
                <a:latin typeface="Agency FB" pitchFamily="34" charset="0"/>
              </a:rPr>
              <a:t>, </a:t>
            </a:r>
            <a:r>
              <a:rPr lang="en-US" sz="3600" dirty="0">
                <a:solidFill>
                  <a:srgbClr val="0000FF"/>
                </a:solidFill>
                <a:latin typeface="+mj-lt"/>
              </a:rPr>
              <a:t>kWh</a:t>
            </a:r>
            <a:r>
              <a:rPr lang="en-US" sz="3600" dirty="0">
                <a:solidFill>
                  <a:schemeClr val="tx1"/>
                </a:solidFill>
                <a:latin typeface="Agency FB" pitchFamily="34" charset="0"/>
              </a:rPr>
              <a:t>, and </a:t>
            </a:r>
            <a:r>
              <a:rPr lang="en-US" sz="3600" dirty="0">
                <a:solidFill>
                  <a:srgbClr val="0000FF"/>
                </a:solidFill>
                <a:latin typeface="+mj-lt"/>
              </a:rPr>
              <a:t>MJ</a:t>
            </a:r>
            <a:r>
              <a:rPr lang="en-US" sz="3600" dirty="0">
                <a:solidFill>
                  <a:schemeClr val="tx1"/>
                </a:solidFill>
                <a:latin typeface="Agency FB" pitchFamily="34" charset="0"/>
              </a:rPr>
              <a:t>.  </a:t>
            </a:r>
            <a:r>
              <a:rPr lang="en-US" sz="3600" i="1" dirty="0">
                <a:solidFill>
                  <a:schemeClr val="tx1"/>
                </a:solidFill>
                <a:latin typeface="Agency FB" pitchFamily="34" charset="0"/>
              </a:rPr>
              <a:t>Provide citations for data that you retrieve and your main keyword searches</a:t>
            </a:r>
            <a:r>
              <a:rPr lang="en-US" sz="3600" dirty="0">
                <a:solidFill>
                  <a:schemeClr val="tx1"/>
                </a:solidFill>
                <a:latin typeface="Agency FB" pitchFamily="34" charset="0"/>
              </a:rPr>
              <a:t>.</a:t>
            </a:r>
            <a:br>
              <a:rPr lang="en-US" sz="3600" dirty="0">
                <a:solidFill>
                  <a:schemeClr val="tx1"/>
                </a:solidFill>
                <a:latin typeface="Agency FB" pitchFamily="34" charset="0"/>
              </a:rPr>
            </a:br>
            <a:endParaRPr lang="en-US" sz="3600" dirty="0">
              <a:solidFill>
                <a:schemeClr val="tx1"/>
              </a:solidFill>
              <a:latin typeface="Agency FB" pitchFamily="34" charset="0"/>
            </a:endParaRPr>
          </a:p>
          <a:p>
            <a:pPr marL="742950" indent="-742950" algn="l">
              <a:buAutoNum type="alphaLcParenBoth"/>
            </a:pPr>
            <a:r>
              <a:rPr lang="en-US" sz="3600" dirty="0">
                <a:solidFill>
                  <a:schemeClr val="tx1"/>
                </a:solidFill>
                <a:latin typeface="Agency FB" pitchFamily="34" charset="0"/>
                <a:cs typeface="Times New Roman" pitchFamily="18" charset="0"/>
              </a:rPr>
              <a:t>Convert the above result into the average power demand per person, expressed in </a:t>
            </a:r>
            <a:r>
              <a:rPr lang="en-US" sz="3600" dirty="0">
                <a:solidFill>
                  <a:srgbClr val="0000FF"/>
                </a:solidFill>
                <a:latin typeface="+mj-lt"/>
                <a:cs typeface="Times New Roman" pitchFamily="18" charset="0"/>
              </a:rPr>
              <a:t>kW</a:t>
            </a:r>
            <a:r>
              <a:rPr lang="en-US" sz="3600" dirty="0">
                <a:solidFill>
                  <a:schemeClr val="tx1"/>
                </a:solidFill>
                <a:latin typeface="Agency FB" pitchFamily="34" charset="0"/>
                <a:cs typeface="Times New Roman" pitchFamily="18" charset="0"/>
              </a:rPr>
              <a:t>.</a:t>
            </a:r>
            <a:br>
              <a:rPr lang="en-US" sz="3600" dirty="0">
                <a:solidFill>
                  <a:schemeClr val="tx1"/>
                </a:solidFill>
                <a:latin typeface="Agency FB" pitchFamily="34" charset="0"/>
                <a:cs typeface="Times New Roman" pitchFamily="18" charset="0"/>
              </a:rPr>
            </a:br>
            <a:endParaRPr lang="en-US" sz="3600" dirty="0">
              <a:solidFill>
                <a:schemeClr val="tx1"/>
              </a:solidFill>
              <a:latin typeface="Agency FB" pitchFamily="34" charset="0"/>
              <a:cs typeface="Times New Roman" pitchFamily="18" charset="0"/>
            </a:endParaRPr>
          </a:p>
          <a:p>
            <a:pPr marL="742950" indent="-742950" algn="l">
              <a:buAutoNum type="alphaLcParenBoth"/>
            </a:pPr>
            <a:r>
              <a:rPr lang="en-US" sz="3600" dirty="0">
                <a:solidFill>
                  <a:schemeClr val="tx1"/>
                </a:solidFill>
                <a:latin typeface="Agency FB" pitchFamily="34" charset="0"/>
                <a:cs typeface="Times New Roman" pitchFamily="18" charset="0"/>
              </a:rPr>
              <a:t>How do your answers in (a) and (b) compare with the data reported in </a:t>
            </a:r>
            <a:r>
              <a:rPr lang="en-US" sz="3600" dirty="0" err="1">
                <a:solidFill>
                  <a:schemeClr val="tx1"/>
                </a:solidFill>
                <a:latin typeface="Agency FB" pitchFamily="34" charset="0"/>
                <a:cs typeface="Times New Roman" pitchFamily="18" charset="0"/>
              </a:rPr>
              <a:t>Schramski</a:t>
            </a:r>
            <a:r>
              <a:rPr lang="en-US" sz="3600" dirty="0">
                <a:solidFill>
                  <a:schemeClr val="tx1"/>
                </a:solidFill>
                <a:latin typeface="Agency FB" pitchFamily="34" charset="0"/>
                <a:cs typeface="Times New Roman" pitchFamily="18" charset="0"/>
              </a:rPr>
              <a:t>, et al. (p. 9514)?</a:t>
            </a:r>
            <a:endParaRPr lang="en-US"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42110962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0"/>
            <a:ext cx="9157648" cy="830997"/>
          </a:xfrm>
          <a:prstGeom prst="rect">
            <a:avLst/>
          </a:prstGeom>
          <a:solidFill>
            <a:schemeClr val="accent1"/>
          </a:solidFill>
        </p:spPr>
        <p:txBody>
          <a:bodyPr wrap="square" rtlCol="0">
            <a:spAutoFit/>
          </a:bodyPr>
          <a:lstStyle/>
          <a:p>
            <a:pPr algn="ctr"/>
            <a:r>
              <a:rPr lang="en-US" sz="4800" b="1" dirty="0">
                <a:solidFill>
                  <a:schemeClr val="bg1"/>
                </a:solidFill>
                <a:latin typeface="Agency FB" pitchFamily="34" charset="0"/>
              </a:rPr>
              <a:t>Question 2 (10 pts.)</a:t>
            </a:r>
            <a:endParaRPr lang="en-US" sz="4800" dirty="0">
              <a:solidFill>
                <a:schemeClr val="bg1"/>
              </a:solidFill>
              <a:latin typeface="Agency FB" pitchFamily="34" charset="0"/>
            </a:endParaRPr>
          </a:p>
        </p:txBody>
      </p:sp>
      <p:sp>
        <p:nvSpPr>
          <p:cNvPr id="13" name="Content Placeholder 2"/>
          <p:cNvSpPr txBox="1">
            <a:spLocks/>
          </p:cNvSpPr>
          <p:nvPr/>
        </p:nvSpPr>
        <p:spPr>
          <a:xfrm>
            <a:off x="304800" y="1066800"/>
            <a:ext cx="8534400" cy="5257800"/>
          </a:xfrm>
          <a:prstGeom prst="rect">
            <a:avLst/>
          </a:prstGeom>
        </p:spPr>
        <p:txBody>
          <a:bodyPr vert="horz" lIns="91440" tIns="45720" rIns="91440" bIns="45720" rtlCol="0">
            <a:normAutofit fontScale="85000" lnSpcReduction="2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742950" indent="-742950" algn="l">
              <a:buAutoNum type="alphaLcParenBoth"/>
            </a:pPr>
            <a:r>
              <a:rPr lang="en-US" sz="3600" dirty="0">
                <a:solidFill>
                  <a:schemeClr val="tx1"/>
                </a:solidFill>
                <a:latin typeface="Agency FB" pitchFamily="34" charset="0"/>
              </a:rPr>
              <a:t>Estimate the total amount of energy that you consume based on your electricity bill and gasoline consumption.  This includes estimating your “share” in shared bills, collective transportation, etc.  Convert your final answer into a common equivalent in units of </a:t>
            </a:r>
            <a:r>
              <a:rPr lang="en-US" sz="3600" dirty="0">
                <a:solidFill>
                  <a:srgbClr val="0000FF"/>
                </a:solidFill>
                <a:latin typeface="+mj-lt"/>
              </a:rPr>
              <a:t>kWh</a:t>
            </a:r>
            <a:r>
              <a:rPr lang="en-US" sz="3600" dirty="0">
                <a:solidFill>
                  <a:schemeClr val="tx1"/>
                </a:solidFill>
                <a:latin typeface="Agency FB" pitchFamily="34" charset="0"/>
              </a:rPr>
              <a:t>.</a:t>
            </a:r>
            <a:br>
              <a:rPr lang="en-US" sz="3600" dirty="0">
                <a:solidFill>
                  <a:schemeClr val="tx1"/>
                </a:solidFill>
                <a:latin typeface="Agency FB" pitchFamily="34" charset="0"/>
              </a:rPr>
            </a:br>
            <a:endParaRPr lang="en-US" sz="3600" dirty="0">
              <a:solidFill>
                <a:schemeClr val="tx1"/>
              </a:solidFill>
              <a:latin typeface="Agency FB" pitchFamily="34" charset="0"/>
            </a:endParaRPr>
          </a:p>
          <a:p>
            <a:pPr marL="742950" indent="-742950" algn="l">
              <a:buAutoNum type="alphaLcParenBoth"/>
            </a:pPr>
            <a:r>
              <a:rPr lang="en-US" sz="3600" dirty="0">
                <a:solidFill>
                  <a:schemeClr val="tx1"/>
                </a:solidFill>
                <a:latin typeface="Agency FB" pitchFamily="34" charset="0"/>
                <a:cs typeface="Times New Roman" pitchFamily="18" charset="0"/>
              </a:rPr>
              <a:t>How does your estimated consumption compare with the average in Puerto Rico reported in Question 1?  What might explain the differences?</a:t>
            </a:r>
            <a:br>
              <a:rPr lang="en-US" sz="3600" dirty="0">
                <a:solidFill>
                  <a:schemeClr val="tx1"/>
                </a:solidFill>
                <a:latin typeface="Agency FB" pitchFamily="34" charset="0"/>
                <a:cs typeface="Times New Roman" pitchFamily="18" charset="0"/>
              </a:rPr>
            </a:br>
            <a:endParaRPr lang="en-US" sz="3600" dirty="0">
              <a:solidFill>
                <a:schemeClr val="tx1"/>
              </a:solidFill>
              <a:latin typeface="Agency FB" pitchFamily="34" charset="0"/>
              <a:cs typeface="Times New Roman" pitchFamily="18" charset="0"/>
            </a:endParaRPr>
          </a:p>
          <a:p>
            <a:pPr algn="l"/>
            <a:r>
              <a:rPr lang="en-US" sz="3600" dirty="0">
                <a:solidFill>
                  <a:schemeClr val="tx1"/>
                </a:solidFill>
                <a:latin typeface="Agency FB" pitchFamily="34" charset="0"/>
                <a:cs typeface="Times New Roman" pitchFamily="18" charset="0"/>
              </a:rPr>
              <a:t>Note: the following reference might be useful (although you do not need to calculate the level of detail that is done here):</a:t>
            </a:r>
            <a:br>
              <a:rPr lang="en-US" sz="3600" dirty="0">
                <a:solidFill>
                  <a:schemeClr val="tx1"/>
                </a:solidFill>
                <a:latin typeface="Agency FB" pitchFamily="34" charset="0"/>
                <a:cs typeface="Times New Roman" pitchFamily="18" charset="0"/>
              </a:rPr>
            </a:br>
            <a:r>
              <a:rPr lang="en-US" u="sng" dirty="0">
                <a:hlinkClick r:id="rId3"/>
              </a:rPr>
              <a:t>http://www.oreilly.com/pub/e/1411</a:t>
            </a:r>
            <a:r>
              <a:rPr lang="en-US" dirty="0"/>
              <a:t> </a:t>
            </a:r>
            <a:endParaRPr lang="en-US" sz="3600" dirty="0">
              <a:solidFill>
                <a:schemeClr val="tx1"/>
              </a:solidFill>
              <a:latin typeface="Agency FB" pitchFamily="34" charset="0"/>
              <a:cs typeface="Times New Roman" pitchFamily="18" charset="0"/>
            </a:endParaRPr>
          </a:p>
        </p:txBody>
      </p:sp>
    </p:spTree>
    <p:extLst>
      <p:ext uri="{BB962C8B-B14F-4D97-AF65-F5344CB8AC3E}">
        <p14:creationId xmlns:p14="http://schemas.microsoft.com/office/powerpoint/2010/main" val="24547239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0"/>
            <a:ext cx="9157648" cy="830997"/>
          </a:xfrm>
          <a:prstGeom prst="rect">
            <a:avLst/>
          </a:prstGeom>
          <a:solidFill>
            <a:schemeClr val="accent1"/>
          </a:solidFill>
        </p:spPr>
        <p:txBody>
          <a:bodyPr wrap="square" rtlCol="0">
            <a:spAutoFit/>
          </a:bodyPr>
          <a:lstStyle/>
          <a:p>
            <a:pPr algn="ctr"/>
            <a:r>
              <a:rPr lang="en-US" sz="4800" b="1" dirty="0">
                <a:solidFill>
                  <a:schemeClr val="bg1"/>
                </a:solidFill>
                <a:latin typeface="Agency FB" pitchFamily="34" charset="0"/>
              </a:rPr>
              <a:t>Question 3 (10 pts.)</a:t>
            </a:r>
            <a:endParaRPr lang="en-US" sz="4800" dirty="0">
              <a:solidFill>
                <a:schemeClr val="bg1"/>
              </a:solidFill>
              <a:latin typeface="Agency FB" pitchFamily="34" charset="0"/>
            </a:endParaRPr>
          </a:p>
        </p:txBody>
      </p:sp>
      <p:sp>
        <p:nvSpPr>
          <p:cNvPr id="13" name="Content Placeholder 2"/>
          <p:cNvSpPr txBox="1">
            <a:spLocks/>
          </p:cNvSpPr>
          <p:nvPr/>
        </p:nvSpPr>
        <p:spPr>
          <a:xfrm>
            <a:off x="304800" y="1066800"/>
            <a:ext cx="8534400" cy="5334000"/>
          </a:xfrm>
          <a:prstGeom prst="rect">
            <a:avLst/>
          </a:prstGeom>
        </p:spPr>
        <p:txBody>
          <a:bodyPr vert="horz" lIns="91440" tIns="45720" rIns="91440" bIns="45720" rtlCol="0">
            <a:normAutofit fontScale="85000" lnSpcReduction="2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742950" indent="-742950" algn="l">
              <a:buAutoNum type="alphaLcParenBoth"/>
            </a:pPr>
            <a:r>
              <a:rPr lang="en-US" sz="3600" dirty="0">
                <a:solidFill>
                  <a:schemeClr val="tx1"/>
                </a:solidFill>
                <a:latin typeface="Agency FB" pitchFamily="34" charset="0"/>
              </a:rPr>
              <a:t>Why have advances in (chemical) battery technology (e.g., increased energy storage per unit mass) been a key to advancing renewable energy technologies such as solar and wind?</a:t>
            </a:r>
            <a:br>
              <a:rPr lang="en-US" sz="3600" dirty="0">
                <a:solidFill>
                  <a:schemeClr val="tx1"/>
                </a:solidFill>
                <a:latin typeface="Agency FB" pitchFamily="34" charset="0"/>
              </a:rPr>
            </a:br>
            <a:endParaRPr lang="en-US" sz="3600" dirty="0">
              <a:solidFill>
                <a:schemeClr val="tx1"/>
              </a:solidFill>
              <a:latin typeface="Agency FB" pitchFamily="34" charset="0"/>
            </a:endParaRPr>
          </a:p>
          <a:p>
            <a:pPr marL="742950" indent="-742950" algn="l">
              <a:buAutoNum type="alphaLcParenBoth"/>
            </a:pPr>
            <a:r>
              <a:rPr lang="en-US" sz="3600" dirty="0">
                <a:solidFill>
                  <a:schemeClr val="tx1"/>
                </a:solidFill>
                <a:latin typeface="Agency FB" pitchFamily="34" charset="0"/>
              </a:rPr>
              <a:t>Identify and describe at least three alternatives to conventional batteries (NiMH, </a:t>
            </a:r>
            <a:r>
              <a:rPr lang="en-US" sz="3600" dirty="0" err="1">
                <a:solidFill>
                  <a:schemeClr val="tx1"/>
                </a:solidFill>
                <a:latin typeface="Agency FB" pitchFamily="34" charset="0"/>
              </a:rPr>
              <a:t>NiCd</a:t>
            </a:r>
            <a:r>
              <a:rPr lang="en-US" sz="3600" dirty="0">
                <a:solidFill>
                  <a:schemeClr val="tx1"/>
                </a:solidFill>
                <a:latin typeface="Agency FB" pitchFamily="34" charset="0"/>
              </a:rPr>
              <a:t>, lead-acid, Li-ion) that can be used to store energy.  Discuss their viability to be integrated into consumer, commercial, or industrial use.</a:t>
            </a:r>
            <a:br>
              <a:rPr lang="en-US" sz="3600" dirty="0">
                <a:solidFill>
                  <a:schemeClr val="tx1"/>
                </a:solidFill>
                <a:latin typeface="Agency FB" pitchFamily="34" charset="0"/>
              </a:rPr>
            </a:br>
            <a:endParaRPr lang="en-US" sz="3600" dirty="0">
              <a:solidFill>
                <a:schemeClr val="tx1"/>
              </a:solidFill>
              <a:latin typeface="Agency FB" pitchFamily="34" charset="0"/>
            </a:endParaRPr>
          </a:p>
          <a:p>
            <a:pPr marL="742950" indent="-742950" algn="l">
              <a:buFont typeface="Arial" pitchFamily="34" charset="0"/>
              <a:buAutoNum type="alphaLcParenBoth"/>
            </a:pPr>
            <a:r>
              <a:rPr lang="en-US" sz="3600" dirty="0">
                <a:solidFill>
                  <a:schemeClr val="tx1"/>
                </a:solidFill>
                <a:latin typeface="Agency FB" pitchFamily="34" charset="0"/>
                <a:cs typeface="Times New Roman" pitchFamily="18" charset="0"/>
              </a:rPr>
              <a:t>Describe at least three household devices/appliances that typically operate on AC, and three that typically operate on DC.  Include the typical voltage required for each.</a:t>
            </a:r>
          </a:p>
        </p:txBody>
      </p:sp>
    </p:spTree>
    <p:extLst>
      <p:ext uri="{BB962C8B-B14F-4D97-AF65-F5344CB8AC3E}">
        <p14:creationId xmlns:p14="http://schemas.microsoft.com/office/powerpoint/2010/main" val="24874689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0"/>
            <a:ext cx="9157648" cy="830997"/>
          </a:xfrm>
          <a:prstGeom prst="rect">
            <a:avLst/>
          </a:prstGeom>
          <a:solidFill>
            <a:schemeClr val="accent1"/>
          </a:solidFill>
        </p:spPr>
        <p:txBody>
          <a:bodyPr wrap="square" rtlCol="0">
            <a:spAutoFit/>
          </a:bodyPr>
          <a:lstStyle/>
          <a:p>
            <a:pPr algn="ctr"/>
            <a:r>
              <a:rPr lang="en-US" sz="4800" b="1" dirty="0">
                <a:solidFill>
                  <a:schemeClr val="bg1"/>
                </a:solidFill>
                <a:latin typeface="Agency FB" pitchFamily="34" charset="0"/>
              </a:rPr>
              <a:t>Question 4 (10 pts.)</a:t>
            </a:r>
            <a:endParaRPr lang="en-US" sz="4800" dirty="0">
              <a:solidFill>
                <a:schemeClr val="bg1"/>
              </a:solidFill>
              <a:latin typeface="Agency FB" pitchFamily="34" charset="0"/>
            </a:endParaRPr>
          </a:p>
        </p:txBody>
      </p:sp>
      <p:sp>
        <p:nvSpPr>
          <p:cNvPr id="13" name="Content Placeholder 2"/>
          <p:cNvSpPr txBox="1">
            <a:spLocks/>
          </p:cNvSpPr>
          <p:nvPr/>
        </p:nvSpPr>
        <p:spPr>
          <a:xfrm>
            <a:off x="304800" y="1066800"/>
            <a:ext cx="8534400" cy="5257800"/>
          </a:xfrm>
          <a:prstGeom prst="rect">
            <a:avLst/>
          </a:prstGeom>
        </p:spPr>
        <p:txBody>
          <a:bodyPr vert="horz" lIns="91440" tIns="45720" rIns="91440" bIns="45720" rtlCol="0">
            <a:normAutofit fontScale="85000" lnSpcReduction="1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514350" indent="-514350" algn="l">
              <a:buAutoNum type="alphaLcParenBoth"/>
            </a:pPr>
            <a:r>
              <a:rPr lang="en-US" dirty="0">
                <a:solidFill>
                  <a:schemeClr val="tx1"/>
                </a:solidFill>
                <a:latin typeface="Agency FB" pitchFamily="34" charset="0"/>
                <a:cs typeface="Times New Roman" pitchFamily="18" charset="0"/>
              </a:rPr>
              <a:t>Look up data to report the total incoming solar radiation that reaches the earth’s surface.  What is the total equivalent for 1 year in </a:t>
            </a:r>
            <a:r>
              <a:rPr lang="en-US" dirty="0">
                <a:solidFill>
                  <a:srgbClr val="0000FF"/>
                </a:solidFill>
                <a:latin typeface="+mj-lt"/>
                <a:cs typeface="Times New Roman" pitchFamily="18" charset="0"/>
              </a:rPr>
              <a:t>ZJ</a:t>
            </a:r>
            <a:r>
              <a:rPr lang="en-US" dirty="0">
                <a:solidFill>
                  <a:schemeClr val="tx1"/>
                </a:solidFill>
                <a:latin typeface="Agency FB" pitchFamily="34" charset="0"/>
                <a:cs typeface="Times New Roman" pitchFamily="18" charset="0"/>
              </a:rPr>
              <a:t>?</a:t>
            </a:r>
            <a:br>
              <a:rPr lang="en-US" dirty="0">
                <a:solidFill>
                  <a:schemeClr val="tx1"/>
                </a:solidFill>
                <a:latin typeface="Agency FB" pitchFamily="34" charset="0"/>
                <a:cs typeface="Times New Roman" pitchFamily="18" charset="0"/>
              </a:rPr>
            </a:br>
            <a:endParaRPr lang="en-US" dirty="0">
              <a:solidFill>
                <a:schemeClr val="tx1"/>
              </a:solidFill>
              <a:latin typeface="Agency FB" pitchFamily="34" charset="0"/>
              <a:cs typeface="Times New Roman" pitchFamily="18" charset="0"/>
            </a:endParaRPr>
          </a:p>
          <a:p>
            <a:pPr marL="514350" indent="-514350" algn="l">
              <a:buAutoNum type="alphaLcParenBoth"/>
            </a:pPr>
            <a:r>
              <a:rPr lang="en-US" dirty="0">
                <a:solidFill>
                  <a:schemeClr val="tx1"/>
                </a:solidFill>
                <a:latin typeface="Agency FB" pitchFamily="34" charset="0"/>
                <a:cs typeface="Times New Roman" pitchFamily="18" charset="0"/>
              </a:rPr>
              <a:t>How does your answer in (a) compare with each of the following:</a:t>
            </a:r>
          </a:p>
          <a:p>
            <a:pPr marL="1028700" lvl="1" indent="-571500" algn="l">
              <a:buFont typeface="+mj-lt"/>
              <a:buAutoNum type="romanLcPeriod"/>
            </a:pPr>
            <a:r>
              <a:rPr lang="en-US" dirty="0">
                <a:solidFill>
                  <a:schemeClr val="tx1"/>
                </a:solidFill>
                <a:latin typeface="Agency FB" pitchFamily="34" charset="0"/>
                <a:cs typeface="Times New Roman" pitchFamily="18" charset="0"/>
              </a:rPr>
              <a:t>The annual net primary production (photosynthesis) reported in </a:t>
            </a:r>
            <a:r>
              <a:rPr lang="en-US" dirty="0" err="1">
                <a:solidFill>
                  <a:schemeClr val="tx1"/>
                </a:solidFill>
                <a:latin typeface="Agency FB" pitchFamily="34" charset="0"/>
                <a:cs typeface="Times New Roman" pitchFamily="18" charset="0"/>
              </a:rPr>
              <a:t>Schramski</a:t>
            </a:r>
            <a:r>
              <a:rPr lang="en-US" dirty="0">
                <a:solidFill>
                  <a:schemeClr val="tx1"/>
                </a:solidFill>
                <a:latin typeface="Agency FB" pitchFamily="34" charset="0"/>
                <a:cs typeface="Times New Roman" pitchFamily="18" charset="0"/>
              </a:rPr>
              <a:t> et al.?</a:t>
            </a:r>
          </a:p>
          <a:p>
            <a:pPr marL="1028700" lvl="1" indent="-571500" algn="l">
              <a:buFont typeface="+mj-lt"/>
              <a:buAutoNum type="romanLcPeriod"/>
            </a:pPr>
            <a:r>
              <a:rPr lang="en-US" dirty="0">
                <a:solidFill>
                  <a:schemeClr val="tx1"/>
                </a:solidFill>
                <a:latin typeface="Agency FB" pitchFamily="34" charset="0"/>
                <a:cs typeface="Times New Roman" pitchFamily="18" charset="0"/>
              </a:rPr>
              <a:t>The total annual world energy consumption as reported in </a:t>
            </a:r>
            <a:r>
              <a:rPr lang="en-US" dirty="0" err="1">
                <a:solidFill>
                  <a:schemeClr val="tx1"/>
                </a:solidFill>
                <a:latin typeface="Agency FB" pitchFamily="34" charset="0"/>
                <a:cs typeface="Times New Roman" pitchFamily="18" charset="0"/>
              </a:rPr>
              <a:t>Schramski</a:t>
            </a:r>
            <a:r>
              <a:rPr lang="en-US" dirty="0">
                <a:solidFill>
                  <a:schemeClr val="tx1"/>
                </a:solidFill>
                <a:latin typeface="Agency FB" pitchFamily="34" charset="0"/>
                <a:cs typeface="Times New Roman" pitchFamily="18" charset="0"/>
              </a:rPr>
              <a:t> et al.?</a:t>
            </a:r>
            <a:br>
              <a:rPr lang="en-US" dirty="0">
                <a:solidFill>
                  <a:schemeClr val="tx1"/>
                </a:solidFill>
                <a:latin typeface="Agency FB" pitchFamily="34" charset="0"/>
                <a:cs typeface="Times New Roman" pitchFamily="18" charset="0"/>
              </a:rPr>
            </a:br>
            <a:endParaRPr lang="en-US" dirty="0">
              <a:solidFill>
                <a:schemeClr val="tx1"/>
              </a:solidFill>
              <a:latin typeface="Agency FB" pitchFamily="34" charset="0"/>
              <a:cs typeface="Times New Roman" pitchFamily="18" charset="0"/>
            </a:endParaRPr>
          </a:p>
          <a:p>
            <a:pPr marL="571500" indent="-571500" algn="l">
              <a:buFont typeface="+mj-lt"/>
              <a:buAutoNum type="alphaLcParenBoth"/>
            </a:pPr>
            <a:r>
              <a:rPr lang="en-US" dirty="0">
                <a:solidFill>
                  <a:schemeClr val="tx1"/>
                </a:solidFill>
                <a:latin typeface="Agency FB" pitchFamily="34" charset="0"/>
                <a:cs typeface="Times New Roman" pitchFamily="18" charset="0"/>
              </a:rPr>
              <a:t>Your answer in (a) should be quite a bit greater that the answers in (b).  Nevertheless, why are our energy problems not yet solved?</a:t>
            </a:r>
            <a:br>
              <a:rPr lang="en-US" dirty="0">
                <a:solidFill>
                  <a:schemeClr val="tx1"/>
                </a:solidFill>
                <a:latin typeface="Agency FB" pitchFamily="34" charset="0"/>
                <a:cs typeface="Times New Roman" pitchFamily="18" charset="0"/>
              </a:rPr>
            </a:br>
            <a:endParaRPr lang="en-US" dirty="0">
              <a:solidFill>
                <a:schemeClr val="tx1"/>
              </a:solidFill>
              <a:latin typeface="Agency FB" pitchFamily="34" charset="0"/>
              <a:cs typeface="Times New Roman" pitchFamily="18" charset="0"/>
            </a:endParaRPr>
          </a:p>
          <a:p>
            <a:pPr marL="571500" indent="-571500" algn="l">
              <a:buFont typeface="+mj-lt"/>
              <a:buAutoNum type="alphaLcParenBoth"/>
            </a:pPr>
            <a:r>
              <a:rPr lang="en-US" dirty="0">
                <a:solidFill>
                  <a:schemeClr val="tx1"/>
                </a:solidFill>
                <a:latin typeface="Agency FB" pitchFamily="34" charset="0"/>
                <a:cs typeface="Times New Roman" pitchFamily="18" charset="0"/>
              </a:rPr>
              <a:t>Bonus: find at least one other reference that corroborates the data from </a:t>
            </a:r>
            <a:r>
              <a:rPr lang="en-US" dirty="0" err="1">
                <a:solidFill>
                  <a:schemeClr val="tx1"/>
                </a:solidFill>
                <a:latin typeface="Agency FB" pitchFamily="34" charset="0"/>
                <a:cs typeface="Times New Roman" pitchFamily="18" charset="0"/>
              </a:rPr>
              <a:t>Schramski</a:t>
            </a:r>
            <a:r>
              <a:rPr lang="en-US" dirty="0">
                <a:solidFill>
                  <a:schemeClr val="tx1"/>
                </a:solidFill>
                <a:latin typeface="Agency FB" pitchFamily="34" charset="0"/>
                <a:cs typeface="Times New Roman" pitchFamily="18" charset="0"/>
              </a:rPr>
              <a:t> et al. in (b-</a:t>
            </a:r>
            <a:r>
              <a:rPr lang="en-US" dirty="0" err="1">
                <a:solidFill>
                  <a:schemeClr val="tx1"/>
                </a:solidFill>
                <a:latin typeface="Agency FB" pitchFamily="34" charset="0"/>
                <a:cs typeface="Times New Roman" pitchFamily="18" charset="0"/>
              </a:rPr>
              <a:t>i</a:t>
            </a:r>
            <a:r>
              <a:rPr lang="en-US" dirty="0">
                <a:solidFill>
                  <a:schemeClr val="tx1"/>
                </a:solidFill>
                <a:latin typeface="Agency FB" pitchFamily="34" charset="0"/>
                <a:cs typeface="Times New Roman" pitchFamily="18" charset="0"/>
              </a:rPr>
              <a:t>) and (b-ii).</a:t>
            </a:r>
          </a:p>
          <a:p>
            <a:pPr marL="1028700" lvl="1" indent="-571500" algn="l">
              <a:buFont typeface="+mj-lt"/>
              <a:buAutoNum type="romanLcPeriod"/>
            </a:pPr>
            <a:endParaRPr lang="en-US" dirty="0">
              <a:solidFill>
                <a:schemeClr val="tx1"/>
              </a:solidFill>
              <a:latin typeface="Agency FB" pitchFamily="34" charset="0"/>
              <a:cs typeface="Times New Roman" pitchFamily="18" charset="0"/>
            </a:endParaRPr>
          </a:p>
        </p:txBody>
      </p:sp>
    </p:spTree>
    <p:extLst>
      <p:ext uri="{BB962C8B-B14F-4D97-AF65-F5344CB8AC3E}">
        <p14:creationId xmlns:p14="http://schemas.microsoft.com/office/powerpoint/2010/main" val="12453411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0"/>
            <a:ext cx="9157648" cy="830997"/>
          </a:xfrm>
          <a:prstGeom prst="rect">
            <a:avLst/>
          </a:prstGeom>
          <a:solidFill>
            <a:schemeClr val="accent1"/>
          </a:solidFill>
        </p:spPr>
        <p:txBody>
          <a:bodyPr wrap="square" rtlCol="0">
            <a:spAutoFit/>
          </a:bodyPr>
          <a:lstStyle/>
          <a:p>
            <a:pPr algn="ctr"/>
            <a:r>
              <a:rPr lang="en-US" sz="4800" b="1" dirty="0">
                <a:solidFill>
                  <a:schemeClr val="bg1"/>
                </a:solidFill>
                <a:latin typeface="Agency FB" pitchFamily="34" charset="0"/>
              </a:rPr>
              <a:t>Question 5 (10 pts.)</a:t>
            </a:r>
            <a:endParaRPr lang="en-US" sz="4800" dirty="0">
              <a:solidFill>
                <a:schemeClr val="bg1"/>
              </a:solidFill>
              <a:latin typeface="Agency FB" pitchFamily="34" charset="0"/>
            </a:endParaRPr>
          </a:p>
        </p:txBody>
      </p:sp>
      <p:sp>
        <p:nvSpPr>
          <p:cNvPr id="13" name="Content Placeholder 2"/>
          <p:cNvSpPr txBox="1">
            <a:spLocks/>
          </p:cNvSpPr>
          <p:nvPr/>
        </p:nvSpPr>
        <p:spPr>
          <a:xfrm>
            <a:off x="304800" y="990600"/>
            <a:ext cx="8534400" cy="5715000"/>
          </a:xfrm>
          <a:prstGeom prst="rect">
            <a:avLst/>
          </a:prstGeom>
        </p:spPr>
        <p:txBody>
          <a:bodyPr vert="horz" lIns="91440" tIns="45720" rIns="91440" bIns="45720" rtlCol="0">
            <a:normAutofit fontScale="70000" lnSpcReduction="2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r>
              <a:rPr lang="en-US" dirty="0">
                <a:solidFill>
                  <a:schemeClr val="tx1"/>
                </a:solidFill>
                <a:latin typeface="Agency FB" pitchFamily="34" charset="0"/>
                <a:cs typeface="Times New Roman" pitchFamily="18" charset="0"/>
              </a:rPr>
              <a:t>The fundamental formula of the power generation of a wind turbine is </a:t>
            </a:r>
            <a:r>
              <a:rPr lang="en-US" i="1" dirty="0">
                <a:solidFill>
                  <a:srgbClr val="0000FF"/>
                </a:solidFill>
              </a:rPr>
              <a:t>P</a:t>
            </a:r>
            <a:r>
              <a:rPr lang="en-US" dirty="0">
                <a:solidFill>
                  <a:srgbClr val="0000FF"/>
                </a:solidFill>
              </a:rPr>
              <a:t> = (1/2)</a:t>
            </a:r>
            <a:r>
              <a:rPr lang="en-US" i="1" dirty="0">
                <a:solidFill>
                  <a:srgbClr val="0000FF"/>
                </a:solidFill>
              </a:rPr>
              <a:t> C</a:t>
            </a:r>
            <a:r>
              <a:rPr lang="en-US" i="1" baseline="-25000" dirty="0">
                <a:solidFill>
                  <a:srgbClr val="0000FF"/>
                </a:solidFill>
              </a:rPr>
              <a:t>p</a:t>
            </a:r>
            <a:r>
              <a:rPr lang="en-US" i="1" dirty="0">
                <a:solidFill>
                  <a:srgbClr val="0000FF"/>
                </a:solidFill>
              </a:rPr>
              <a:t>ρAv</a:t>
            </a:r>
            <a:r>
              <a:rPr lang="en-US" baseline="30000" dirty="0">
                <a:solidFill>
                  <a:srgbClr val="0000FF"/>
                </a:solidFill>
              </a:rPr>
              <a:t>3</a:t>
            </a:r>
            <a:r>
              <a:rPr lang="en-US" dirty="0">
                <a:solidFill>
                  <a:schemeClr val="tx1"/>
                </a:solidFill>
                <a:latin typeface="Agency FB" pitchFamily="34" charset="0"/>
                <a:cs typeface="Times New Roman" pitchFamily="18" charset="0"/>
              </a:rPr>
              <a:t>, where </a:t>
            </a:r>
            <a:r>
              <a:rPr lang="en-US" i="1" dirty="0">
                <a:solidFill>
                  <a:srgbClr val="0000FF"/>
                </a:solidFill>
              </a:rPr>
              <a:t>ρ</a:t>
            </a:r>
            <a:r>
              <a:rPr lang="en-US" dirty="0"/>
              <a:t> </a:t>
            </a:r>
            <a:r>
              <a:rPr lang="en-US" dirty="0">
                <a:solidFill>
                  <a:schemeClr val="tx1"/>
                </a:solidFill>
              </a:rPr>
              <a:t>= </a:t>
            </a:r>
            <a:r>
              <a:rPr lang="en-US" dirty="0">
                <a:solidFill>
                  <a:schemeClr val="tx1"/>
                </a:solidFill>
                <a:latin typeface="Agency FB" panose="020B0503020202020204" pitchFamily="34" charset="0"/>
              </a:rPr>
              <a:t>density of air, </a:t>
            </a:r>
            <a:r>
              <a:rPr lang="en-US" i="1" dirty="0">
                <a:solidFill>
                  <a:srgbClr val="0000FF"/>
                </a:solidFill>
              </a:rPr>
              <a:t>A</a:t>
            </a:r>
            <a:r>
              <a:rPr lang="en-US" dirty="0"/>
              <a:t> </a:t>
            </a:r>
            <a:r>
              <a:rPr lang="en-US" dirty="0">
                <a:solidFill>
                  <a:schemeClr val="tx1"/>
                </a:solidFill>
                <a:latin typeface="Agency FB" panose="020B0503020202020204" pitchFamily="34" charset="0"/>
              </a:rPr>
              <a:t>= cross-sectional area of circle swept by turbine blades, </a:t>
            </a:r>
            <a:r>
              <a:rPr lang="en-US" i="1" dirty="0">
                <a:solidFill>
                  <a:srgbClr val="0000FF"/>
                </a:solidFill>
              </a:rPr>
              <a:t>v</a:t>
            </a:r>
            <a:r>
              <a:rPr lang="en-US" i="1" dirty="0"/>
              <a:t> </a:t>
            </a:r>
            <a:r>
              <a:rPr lang="en-US" i="1" dirty="0">
                <a:solidFill>
                  <a:schemeClr val="tx1"/>
                </a:solidFill>
                <a:latin typeface="Agency FB" panose="020B0503020202020204" pitchFamily="34" charset="0"/>
              </a:rPr>
              <a:t>= </a:t>
            </a:r>
            <a:r>
              <a:rPr lang="en-US" dirty="0">
                <a:solidFill>
                  <a:schemeClr val="tx1"/>
                </a:solidFill>
                <a:latin typeface="Agency FB" panose="020B0503020202020204" pitchFamily="34" charset="0"/>
              </a:rPr>
              <a:t>wind speed, and </a:t>
            </a:r>
            <a:r>
              <a:rPr lang="en-US" i="1" dirty="0" err="1">
                <a:solidFill>
                  <a:srgbClr val="0000FF"/>
                </a:solidFill>
              </a:rPr>
              <a:t>C</a:t>
            </a:r>
            <a:r>
              <a:rPr lang="en-US" i="1" baseline="-25000" dirty="0" err="1">
                <a:solidFill>
                  <a:srgbClr val="0000FF"/>
                </a:solidFill>
              </a:rPr>
              <a:t>p</a:t>
            </a:r>
            <a:r>
              <a:rPr lang="en-US" dirty="0"/>
              <a:t> </a:t>
            </a:r>
            <a:r>
              <a:rPr lang="en-US" dirty="0">
                <a:solidFill>
                  <a:schemeClr val="tx1"/>
                </a:solidFill>
                <a:latin typeface="Agency FB" panose="020B0503020202020204" pitchFamily="34" charset="0"/>
              </a:rPr>
              <a:t>is the pressure coefficient.</a:t>
            </a:r>
            <a:r>
              <a:rPr lang="en-US" i="1" baseline="-25000" dirty="0">
                <a:solidFill>
                  <a:schemeClr val="tx1"/>
                </a:solidFill>
                <a:latin typeface="Agency FB" panose="020B0503020202020204" pitchFamily="34" charset="0"/>
              </a:rPr>
              <a:t> </a:t>
            </a:r>
            <a:r>
              <a:rPr lang="en-US" i="1" dirty="0">
                <a:solidFill>
                  <a:schemeClr val="tx1"/>
                </a:solidFill>
                <a:latin typeface="Agency FB" panose="020B0503020202020204" pitchFamily="34" charset="0"/>
              </a:rPr>
              <a:t> </a:t>
            </a:r>
            <a:r>
              <a:rPr lang="en-US" dirty="0">
                <a:solidFill>
                  <a:schemeClr val="tx1"/>
                </a:solidFill>
                <a:latin typeface="Agency FB" pitchFamily="34" charset="0"/>
                <a:cs typeface="Times New Roman" pitchFamily="18" charset="0"/>
              </a:rPr>
              <a:t>Suppose that at a typical wind turbine, the wind speed is measured at five one minute time intervals: </a:t>
            </a:r>
            <a:br>
              <a:rPr lang="en-US" dirty="0">
                <a:solidFill>
                  <a:schemeClr val="tx1"/>
                </a:solidFill>
                <a:latin typeface="Agency FB" pitchFamily="34" charset="0"/>
                <a:cs typeface="Times New Roman" pitchFamily="18" charset="0"/>
              </a:rPr>
            </a:br>
            <a:endParaRPr lang="en-US" dirty="0">
              <a:solidFill>
                <a:schemeClr val="tx1"/>
              </a:solidFill>
              <a:latin typeface="Agency FB" pitchFamily="34" charset="0"/>
              <a:cs typeface="Times New Roman" pitchFamily="18" charset="0"/>
            </a:endParaRPr>
          </a:p>
          <a:p>
            <a:pPr algn="l"/>
            <a:endParaRPr lang="en-US" dirty="0">
              <a:solidFill>
                <a:schemeClr val="tx1"/>
              </a:solidFill>
              <a:latin typeface="Agency FB" pitchFamily="34" charset="0"/>
              <a:cs typeface="Times New Roman" pitchFamily="18" charset="0"/>
            </a:endParaRPr>
          </a:p>
          <a:p>
            <a:pPr algn="l"/>
            <a:endParaRPr lang="en-US" dirty="0">
              <a:solidFill>
                <a:schemeClr val="tx1"/>
              </a:solidFill>
              <a:latin typeface="Agency FB" pitchFamily="34" charset="0"/>
              <a:cs typeface="Times New Roman" pitchFamily="18" charset="0"/>
            </a:endParaRPr>
          </a:p>
          <a:p>
            <a:pPr marL="514350" indent="-514350" algn="l">
              <a:buAutoNum type="alphaLcParenBoth"/>
            </a:pPr>
            <a:r>
              <a:rPr lang="en-US" dirty="0">
                <a:solidFill>
                  <a:schemeClr val="tx1"/>
                </a:solidFill>
                <a:latin typeface="Agency FB" pitchFamily="34" charset="0"/>
                <a:cs typeface="Times New Roman" pitchFamily="18" charset="0"/>
              </a:rPr>
              <a:t>What are reasonable values of </a:t>
            </a:r>
            <a:r>
              <a:rPr lang="en-US" i="1" dirty="0">
                <a:solidFill>
                  <a:srgbClr val="0000FF"/>
                </a:solidFill>
              </a:rPr>
              <a:t>ρ</a:t>
            </a:r>
            <a:r>
              <a:rPr lang="en-US" dirty="0">
                <a:solidFill>
                  <a:schemeClr val="tx1"/>
                </a:solidFill>
                <a:latin typeface="Agency FB" panose="020B0503020202020204" pitchFamily="34" charset="0"/>
              </a:rPr>
              <a:t>, </a:t>
            </a:r>
            <a:r>
              <a:rPr lang="en-US" i="1" dirty="0">
                <a:solidFill>
                  <a:srgbClr val="0000FF"/>
                </a:solidFill>
              </a:rPr>
              <a:t>A</a:t>
            </a:r>
            <a:r>
              <a:rPr lang="en-US" dirty="0">
                <a:solidFill>
                  <a:schemeClr val="tx1"/>
                </a:solidFill>
                <a:latin typeface="Agency FB" panose="020B0503020202020204" pitchFamily="34" charset="0"/>
              </a:rPr>
              <a:t>, and </a:t>
            </a:r>
            <a:r>
              <a:rPr lang="en-US" i="1" dirty="0" err="1">
                <a:solidFill>
                  <a:srgbClr val="0000FF"/>
                </a:solidFill>
              </a:rPr>
              <a:t>C</a:t>
            </a:r>
            <a:r>
              <a:rPr lang="en-US" i="1" baseline="-25000" dirty="0" err="1">
                <a:solidFill>
                  <a:srgbClr val="0000FF"/>
                </a:solidFill>
              </a:rPr>
              <a:t>p</a:t>
            </a:r>
            <a:r>
              <a:rPr lang="en-US" dirty="0"/>
              <a:t> </a:t>
            </a:r>
            <a:r>
              <a:rPr lang="en-US" dirty="0">
                <a:solidFill>
                  <a:schemeClr val="tx1"/>
                </a:solidFill>
                <a:latin typeface="Agency FB" panose="020B0503020202020204" pitchFamily="34" charset="0"/>
              </a:rPr>
              <a:t>for a “typical” wind turbine</a:t>
            </a:r>
            <a:r>
              <a:rPr lang="en-US" dirty="0">
                <a:solidFill>
                  <a:schemeClr val="tx1"/>
                </a:solidFill>
                <a:latin typeface="Agency FB" pitchFamily="34" charset="0"/>
                <a:cs typeface="Times New Roman" pitchFamily="18" charset="0"/>
              </a:rPr>
              <a:t>?  REF: </a:t>
            </a:r>
            <a:r>
              <a:rPr lang="en-US" dirty="0">
                <a:solidFill>
                  <a:schemeClr val="tx1"/>
                </a:solidFill>
                <a:latin typeface="Agency FB" pitchFamily="34" charset="0"/>
                <a:cs typeface="Times New Roman" pitchFamily="18" charset="0"/>
                <a:hlinkClick r:id="rId3"/>
              </a:rPr>
              <a:t>http://www.raeng.org.uk/publications/other/23-wind-turbine</a:t>
            </a:r>
            <a:endParaRPr lang="en-US" dirty="0">
              <a:solidFill>
                <a:schemeClr val="tx1"/>
              </a:solidFill>
              <a:latin typeface="Agency FB" pitchFamily="34" charset="0"/>
              <a:cs typeface="Times New Roman" pitchFamily="18" charset="0"/>
            </a:endParaRPr>
          </a:p>
          <a:p>
            <a:pPr marL="514350" indent="-514350" algn="l">
              <a:buAutoNum type="alphaLcParenBoth"/>
            </a:pPr>
            <a:r>
              <a:rPr lang="en-US" dirty="0">
                <a:solidFill>
                  <a:schemeClr val="tx1"/>
                </a:solidFill>
                <a:latin typeface="Agency FB" pitchFamily="34" charset="0"/>
                <a:cs typeface="Times New Roman" pitchFamily="18" charset="0"/>
              </a:rPr>
              <a:t>Calculate the average power delivered on each interval (</a:t>
            </a:r>
            <a:r>
              <a:rPr lang="en-US" i="1" dirty="0">
                <a:solidFill>
                  <a:srgbClr val="0000FF"/>
                </a:solidFill>
                <a:latin typeface="+mj-lt"/>
                <a:cs typeface="Times New Roman" pitchFamily="18" charset="0"/>
              </a:rPr>
              <a:t>P</a:t>
            </a:r>
            <a:r>
              <a:rPr lang="en-US" baseline="-25000" dirty="0">
                <a:solidFill>
                  <a:srgbClr val="0000FF"/>
                </a:solidFill>
                <a:latin typeface="+mj-lt"/>
                <a:cs typeface="Times New Roman" pitchFamily="18" charset="0"/>
              </a:rPr>
              <a:t>1</a:t>
            </a:r>
            <a:r>
              <a:rPr lang="en-US" dirty="0">
                <a:solidFill>
                  <a:srgbClr val="0000FF"/>
                </a:solidFill>
                <a:latin typeface="+mj-lt"/>
                <a:cs typeface="Times New Roman" pitchFamily="18" charset="0"/>
              </a:rPr>
              <a:t>, </a:t>
            </a:r>
            <a:r>
              <a:rPr lang="en-US" i="1" dirty="0">
                <a:solidFill>
                  <a:srgbClr val="0000FF"/>
                </a:solidFill>
                <a:latin typeface="+mj-lt"/>
                <a:cs typeface="Times New Roman" pitchFamily="18" charset="0"/>
              </a:rPr>
              <a:t>P</a:t>
            </a:r>
            <a:r>
              <a:rPr lang="en-US" baseline="-25000" dirty="0">
                <a:solidFill>
                  <a:srgbClr val="0000FF"/>
                </a:solidFill>
                <a:latin typeface="+mj-lt"/>
                <a:cs typeface="Times New Roman" pitchFamily="18" charset="0"/>
              </a:rPr>
              <a:t>2</a:t>
            </a:r>
            <a:r>
              <a:rPr lang="en-US" dirty="0">
                <a:solidFill>
                  <a:srgbClr val="0000FF"/>
                </a:solidFill>
                <a:latin typeface="+mj-lt"/>
                <a:cs typeface="Times New Roman" pitchFamily="18" charset="0"/>
              </a:rPr>
              <a:t>, …, </a:t>
            </a:r>
            <a:r>
              <a:rPr lang="en-US" i="1" dirty="0">
                <a:solidFill>
                  <a:srgbClr val="0000FF"/>
                </a:solidFill>
                <a:latin typeface="+mj-lt"/>
                <a:cs typeface="Times New Roman" pitchFamily="18" charset="0"/>
              </a:rPr>
              <a:t>P</a:t>
            </a:r>
            <a:r>
              <a:rPr lang="en-US" baseline="-25000" dirty="0">
                <a:solidFill>
                  <a:srgbClr val="0000FF"/>
                </a:solidFill>
                <a:latin typeface="+mj-lt"/>
                <a:cs typeface="Times New Roman" pitchFamily="18" charset="0"/>
              </a:rPr>
              <a:t>5</a:t>
            </a:r>
            <a:r>
              <a:rPr lang="en-US" dirty="0">
                <a:solidFill>
                  <a:schemeClr val="tx1"/>
                </a:solidFill>
                <a:latin typeface="Agency FB" pitchFamily="34" charset="0"/>
                <a:cs typeface="Times New Roman" pitchFamily="18" charset="0"/>
              </a:rPr>
              <a:t>).  Report your answer in </a:t>
            </a:r>
            <a:r>
              <a:rPr lang="en-US" dirty="0">
                <a:solidFill>
                  <a:srgbClr val="0000FF"/>
                </a:solidFill>
                <a:latin typeface="+mj-lt"/>
                <a:cs typeface="Times New Roman" pitchFamily="18" charset="0"/>
              </a:rPr>
              <a:t>MW</a:t>
            </a:r>
            <a:r>
              <a:rPr lang="en-US" dirty="0">
                <a:solidFill>
                  <a:schemeClr val="tx1"/>
                </a:solidFill>
                <a:latin typeface="Agency FB" pitchFamily="34" charset="0"/>
                <a:cs typeface="Times New Roman" pitchFamily="18" charset="0"/>
              </a:rPr>
              <a:t>.  Show all of the units in your calculation.</a:t>
            </a:r>
          </a:p>
          <a:p>
            <a:pPr marL="514350" indent="-514350" algn="l">
              <a:buAutoNum type="alphaLcParenBoth"/>
            </a:pPr>
            <a:r>
              <a:rPr lang="en-US" dirty="0">
                <a:solidFill>
                  <a:schemeClr val="tx1"/>
                </a:solidFill>
                <a:latin typeface="Agency FB" pitchFamily="34" charset="0"/>
                <a:cs typeface="Times New Roman" pitchFamily="18" charset="0"/>
              </a:rPr>
              <a:t>Estimate the total energy supplied by the wind turbine over this five minute interval by multiplying the average power during each interval by (</a:t>
            </a:r>
            <a:r>
              <a:rPr lang="en-US" dirty="0">
                <a:solidFill>
                  <a:srgbClr val="0000FF"/>
                </a:solidFill>
                <a:latin typeface="+mj-lt"/>
                <a:cs typeface="Times New Roman" pitchFamily="18" charset="0"/>
              </a:rPr>
              <a:t>1/60hr</a:t>
            </a:r>
            <a:r>
              <a:rPr lang="en-US" dirty="0">
                <a:solidFill>
                  <a:schemeClr val="tx1"/>
                </a:solidFill>
                <a:latin typeface="Agency FB" panose="020B0503020202020204" pitchFamily="34" charset="0"/>
                <a:cs typeface="Times New Roman" pitchFamily="18" charset="0"/>
              </a:rPr>
              <a:t>), and then adding these five results.  Report your answer in </a:t>
            </a:r>
            <a:r>
              <a:rPr lang="en-US" dirty="0">
                <a:solidFill>
                  <a:srgbClr val="0000FF"/>
                </a:solidFill>
                <a:latin typeface="+mj-lt"/>
                <a:cs typeface="Times New Roman" pitchFamily="18" charset="0"/>
              </a:rPr>
              <a:t>MWh</a:t>
            </a:r>
            <a:r>
              <a:rPr lang="en-US" dirty="0">
                <a:solidFill>
                  <a:schemeClr val="tx1"/>
                </a:solidFill>
                <a:latin typeface="Agency FB" pitchFamily="34" charset="0"/>
                <a:cs typeface="Times New Roman" pitchFamily="18" charset="0"/>
              </a:rPr>
              <a:t>.</a:t>
            </a:r>
          </a:p>
          <a:p>
            <a:pPr marL="514350" indent="-514350" algn="l">
              <a:buFont typeface="Arial" pitchFamily="34" charset="0"/>
              <a:buAutoNum type="alphaLcParenBoth"/>
            </a:pPr>
            <a:r>
              <a:rPr lang="en-US" dirty="0">
                <a:solidFill>
                  <a:schemeClr val="tx1"/>
                </a:solidFill>
                <a:latin typeface="Agency FB" pitchFamily="34" charset="0"/>
                <a:cs typeface="Times New Roman" pitchFamily="18" charset="0"/>
              </a:rPr>
              <a:t>Estimate the total energy supplied by computing the “average” wind turbine power</a:t>
            </a:r>
            <a:br>
              <a:rPr lang="en-US" dirty="0">
                <a:solidFill>
                  <a:schemeClr val="tx1"/>
                </a:solidFill>
                <a:latin typeface="Agency FB" pitchFamily="34" charset="0"/>
                <a:cs typeface="Times New Roman" pitchFamily="18" charset="0"/>
              </a:rPr>
            </a:br>
            <a:r>
              <a:rPr lang="en-US" i="1" dirty="0" err="1">
                <a:solidFill>
                  <a:srgbClr val="0000FF"/>
                </a:solidFill>
              </a:rPr>
              <a:t>P</a:t>
            </a:r>
            <a:r>
              <a:rPr lang="en-US" i="1" baseline="-25000" dirty="0" err="1">
                <a:solidFill>
                  <a:srgbClr val="0000FF"/>
                </a:solidFill>
              </a:rPr>
              <a:t>avg</a:t>
            </a:r>
            <a:r>
              <a:rPr lang="en-US" dirty="0">
                <a:solidFill>
                  <a:srgbClr val="0000FF"/>
                </a:solidFill>
              </a:rPr>
              <a:t> = (1/2)</a:t>
            </a:r>
            <a:r>
              <a:rPr lang="en-US" i="1" dirty="0">
                <a:solidFill>
                  <a:srgbClr val="0000FF"/>
                </a:solidFill>
              </a:rPr>
              <a:t> </a:t>
            </a:r>
            <a:r>
              <a:rPr lang="en-US" i="1" dirty="0" err="1">
                <a:solidFill>
                  <a:srgbClr val="0000FF"/>
                </a:solidFill>
              </a:rPr>
              <a:t>C</a:t>
            </a:r>
            <a:r>
              <a:rPr lang="en-US" i="1" baseline="-25000" dirty="0" err="1">
                <a:solidFill>
                  <a:srgbClr val="0000FF"/>
                </a:solidFill>
              </a:rPr>
              <a:t>p</a:t>
            </a:r>
            <a:r>
              <a:rPr lang="en-US" i="1" dirty="0" err="1">
                <a:solidFill>
                  <a:srgbClr val="0000FF"/>
                </a:solidFill>
              </a:rPr>
              <a:t>ρA</a:t>
            </a:r>
            <a:r>
              <a:rPr lang="en-US" i="1" dirty="0">
                <a:solidFill>
                  <a:srgbClr val="0000FF"/>
                </a:solidFill>
              </a:rPr>
              <a:t>(</a:t>
            </a:r>
            <a:r>
              <a:rPr lang="en-US" i="1" dirty="0" err="1">
                <a:solidFill>
                  <a:srgbClr val="0000FF"/>
                </a:solidFill>
              </a:rPr>
              <a:t>v</a:t>
            </a:r>
            <a:r>
              <a:rPr lang="en-US" i="1" baseline="-25000" dirty="0" err="1">
                <a:solidFill>
                  <a:srgbClr val="0000FF"/>
                </a:solidFill>
              </a:rPr>
              <a:t>avg</a:t>
            </a:r>
            <a:r>
              <a:rPr lang="en-US" i="1" dirty="0">
                <a:solidFill>
                  <a:srgbClr val="0000FF"/>
                </a:solidFill>
              </a:rPr>
              <a:t>)</a:t>
            </a:r>
            <a:r>
              <a:rPr lang="en-US" baseline="30000" dirty="0">
                <a:solidFill>
                  <a:srgbClr val="0000FF"/>
                </a:solidFill>
              </a:rPr>
              <a:t>3</a:t>
            </a:r>
            <a:r>
              <a:rPr lang="en-US" dirty="0">
                <a:solidFill>
                  <a:schemeClr val="tx1"/>
                </a:solidFill>
                <a:latin typeface="Agency FB" pitchFamily="34" charset="0"/>
                <a:cs typeface="Times New Roman" pitchFamily="18" charset="0"/>
              </a:rPr>
              <a:t>, where </a:t>
            </a:r>
            <a:r>
              <a:rPr lang="en-US" i="1" dirty="0" err="1">
                <a:solidFill>
                  <a:srgbClr val="0000FF"/>
                </a:solidFill>
              </a:rPr>
              <a:t>v</a:t>
            </a:r>
            <a:r>
              <a:rPr lang="en-US" i="1" baseline="-25000" dirty="0" err="1">
                <a:solidFill>
                  <a:srgbClr val="0000FF"/>
                </a:solidFill>
              </a:rPr>
              <a:t>avg</a:t>
            </a:r>
            <a:r>
              <a:rPr lang="en-US" dirty="0">
                <a:solidFill>
                  <a:schemeClr val="tx1"/>
                </a:solidFill>
                <a:latin typeface="Agency FB" pitchFamily="34" charset="0"/>
                <a:cs typeface="Times New Roman" pitchFamily="18" charset="0"/>
              </a:rPr>
              <a:t> is the average velocity over the 5 minute interval, and then multiplying by (</a:t>
            </a:r>
            <a:r>
              <a:rPr lang="en-US" dirty="0">
                <a:solidFill>
                  <a:srgbClr val="0000FF"/>
                </a:solidFill>
                <a:latin typeface="+mj-lt"/>
                <a:cs typeface="Times New Roman" pitchFamily="18" charset="0"/>
              </a:rPr>
              <a:t>5/60hr</a:t>
            </a:r>
            <a:r>
              <a:rPr lang="en-US" dirty="0">
                <a:solidFill>
                  <a:schemeClr val="tx1"/>
                </a:solidFill>
                <a:latin typeface="Agency FB" pitchFamily="34" charset="0"/>
                <a:cs typeface="Times New Roman" pitchFamily="18" charset="0"/>
              </a:rPr>
              <a:t>).</a:t>
            </a:r>
          </a:p>
          <a:p>
            <a:pPr marL="514350" indent="-514350" algn="l">
              <a:buFont typeface="Arial" pitchFamily="34" charset="0"/>
              <a:buAutoNum type="alphaLcParenBoth"/>
            </a:pPr>
            <a:r>
              <a:rPr lang="en-US" dirty="0">
                <a:solidFill>
                  <a:schemeClr val="tx1"/>
                </a:solidFill>
                <a:latin typeface="Agency FB" pitchFamily="34" charset="0"/>
                <a:cs typeface="Times New Roman" pitchFamily="18" charset="0"/>
              </a:rPr>
              <a:t>Compare the answers (c) and (d).  Which is more accurate?  Based on this result, what is the best average power of the wind turbine that you can report?</a:t>
            </a:r>
          </a:p>
        </p:txBody>
      </p:sp>
      <p:graphicFrame>
        <p:nvGraphicFramePr>
          <p:cNvPr id="2" name="Table 1"/>
          <p:cNvGraphicFramePr>
            <a:graphicFrameLocks noGrp="1"/>
          </p:cNvGraphicFramePr>
          <p:nvPr>
            <p:extLst>
              <p:ext uri="{D42A27DB-BD31-4B8C-83A1-F6EECF244321}">
                <p14:modId xmlns:p14="http://schemas.microsoft.com/office/powerpoint/2010/main" val="3981501871"/>
              </p:ext>
            </p:extLst>
          </p:nvPr>
        </p:nvGraphicFramePr>
        <p:xfrm>
          <a:off x="1714500" y="2209800"/>
          <a:ext cx="5715000" cy="685800"/>
        </p:xfrm>
        <a:graphic>
          <a:graphicData uri="http://schemas.openxmlformats.org/drawingml/2006/table">
            <a:tbl>
              <a:tblPr firstRow="1" bandRow="1">
                <a:tableStyleId>{2D5ABB26-0587-4C30-8999-92F81FD0307C}</a:tableStyleId>
              </a:tblPr>
              <a:tblGrid>
                <a:gridCol w="1143000">
                  <a:extLst>
                    <a:ext uri="{9D8B030D-6E8A-4147-A177-3AD203B41FA5}">
                      <a16:colId xmlns:a16="http://schemas.microsoft.com/office/drawing/2014/main" val="472919309"/>
                    </a:ext>
                  </a:extLst>
                </a:gridCol>
                <a:gridCol w="1143000">
                  <a:extLst>
                    <a:ext uri="{9D8B030D-6E8A-4147-A177-3AD203B41FA5}">
                      <a16:colId xmlns:a16="http://schemas.microsoft.com/office/drawing/2014/main" val="3361014870"/>
                    </a:ext>
                  </a:extLst>
                </a:gridCol>
                <a:gridCol w="1143000">
                  <a:extLst>
                    <a:ext uri="{9D8B030D-6E8A-4147-A177-3AD203B41FA5}">
                      <a16:colId xmlns:a16="http://schemas.microsoft.com/office/drawing/2014/main" val="588579433"/>
                    </a:ext>
                  </a:extLst>
                </a:gridCol>
                <a:gridCol w="1143000">
                  <a:extLst>
                    <a:ext uri="{9D8B030D-6E8A-4147-A177-3AD203B41FA5}">
                      <a16:colId xmlns:a16="http://schemas.microsoft.com/office/drawing/2014/main" val="2462495948"/>
                    </a:ext>
                  </a:extLst>
                </a:gridCol>
                <a:gridCol w="1143000">
                  <a:extLst>
                    <a:ext uri="{9D8B030D-6E8A-4147-A177-3AD203B41FA5}">
                      <a16:colId xmlns:a16="http://schemas.microsoft.com/office/drawing/2014/main" val="738370022"/>
                    </a:ext>
                  </a:extLst>
                </a:gridCol>
              </a:tblGrid>
              <a:tr h="342900">
                <a:tc>
                  <a:txBody>
                    <a:bodyPr/>
                    <a:lstStyle/>
                    <a:p>
                      <a:pPr algn="r"/>
                      <a:r>
                        <a:rPr lang="en-US" sz="1600" i="1" dirty="0"/>
                        <a:t>t</a:t>
                      </a:r>
                      <a:r>
                        <a:rPr lang="en-US" sz="1600" baseline="-25000" dirty="0"/>
                        <a:t>1</a:t>
                      </a:r>
                      <a:r>
                        <a:rPr lang="en-US" sz="1600" dirty="0"/>
                        <a:t> = 1min</a:t>
                      </a:r>
                      <a:endParaRPr lang="en-US" sz="16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600" dirty="0"/>
                        <a:t>t</a:t>
                      </a:r>
                      <a:r>
                        <a:rPr lang="en-US" sz="1600" baseline="-25000" dirty="0"/>
                        <a:t>2</a:t>
                      </a:r>
                      <a:r>
                        <a:rPr lang="en-US" sz="1600" dirty="0"/>
                        <a:t> = 2min</a:t>
                      </a:r>
                      <a:endParaRPr lang="en-US" sz="16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600" i="1" dirty="0"/>
                        <a:t>t</a:t>
                      </a:r>
                      <a:r>
                        <a:rPr lang="en-US" sz="1600" baseline="-25000" dirty="0"/>
                        <a:t>3</a:t>
                      </a:r>
                      <a:r>
                        <a:rPr lang="en-US" sz="1600" dirty="0"/>
                        <a:t> = 3min</a:t>
                      </a:r>
                      <a:endParaRPr lang="en-US" sz="16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600" i="1" dirty="0"/>
                        <a:t>t</a:t>
                      </a:r>
                      <a:r>
                        <a:rPr lang="en-US" sz="1600" baseline="-25000" dirty="0"/>
                        <a:t>4</a:t>
                      </a:r>
                      <a:r>
                        <a:rPr lang="en-US" sz="1600" dirty="0"/>
                        <a:t> = 4</a:t>
                      </a:r>
                      <a:r>
                        <a:rPr lang="en-US" sz="1600" baseline="0" dirty="0"/>
                        <a:t> min</a:t>
                      </a:r>
                      <a:endParaRPr lang="en-US" sz="16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600" i="1" dirty="0"/>
                        <a:t>t</a:t>
                      </a:r>
                      <a:r>
                        <a:rPr lang="en-US" sz="1600" baseline="-25000" dirty="0"/>
                        <a:t>5</a:t>
                      </a:r>
                      <a:r>
                        <a:rPr lang="en-US" sz="1600" dirty="0"/>
                        <a:t> = 5</a:t>
                      </a:r>
                      <a:r>
                        <a:rPr lang="en-US" sz="1600" baseline="0" dirty="0"/>
                        <a:t> min</a:t>
                      </a:r>
                      <a:endParaRPr lang="en-US" sz="16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39777803"/>
                  </a:ext>
                </a:extLst>
              </a:tr>
              <a:tr h="342900">
                <a:tc>
                  <a:txBody>
                    <a:bodyPr/>
                    <a:lstStyle/>
                    <a:p>
                      <a:pPr algn="r"/>
                      <a:r>
                        <a:rPr lang="en-US" sz="1600" i="1" dirty="0"/>
                        <a:t>v</a:t>
                      </a:r>
                      <a:r>
                        <a:rPr lang="en-US" sz="1600" baseline="-25000" dirty="0"/>
                        <a:t>1</a:t>
                      </a:r>
                      <a:r>
                        <a:rPr lang="en-US" sz="1600" baseline="0" dirty="0"/>
                        <a:t> = 9m/s</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600" i="1" dirty="0"/>
                        <a:t>v</a:t>
                      </a:r>
                      <a:r>
                        <a:rPr lang="en-US" sz="1600" baseline="-25000" dirty="0"/>
                        <a:t>2</a:t>
                      </a:r>
                      <a:r>
                        <a:rPr lang="en-US" sz="1600" dirty="0"/>
                        <a:t> = 6m/s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600" i="1" dirty="0"/>
                        <a:t>v</a:t>
                      </a:r>
                      <a:r>
                        <a:rPr lang="en-US" sz="1600" baseline="-25000" dirty="0"/>
                        <a:t>3</a:t>
                      </a:r>
                      <a:r>
                        <a:rPr lang="en-US" sz="1600" dirty="0"/>
                        <a:t> = 0m/s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600" i="1" dirty="0"/>
                        <a:t>v</a:t>
                      </a:r>
                      <a:r>
                        <a:rPr lang="en-US" sz="1600" baseline="-25000" dirty="0"/>
                        <a:t>4</a:t>
                      </a:r>
                      <a:r>
                        <a:rPr lang="en-US" sz="1600" dirty="0"/>
                        <a:t> = 6m/s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en-US" sz="1600" i="1" dirty="0"/>
                        <a:t>v</a:t>
                      </a:r>
                      <a:r>
                        <a:rPr lang="en-US" sz="1600" baseline="-25000" dirty="0"/>
                        <a:t>5</a:t>
                      </a:r>
                      <a:r>
                        <a:rPr lang="en-US" sz="1600" dirty="0"/>
                        <a:t> = 4m/s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66208092"/>
                  </a:ext>
                </a:extLst>
              </a:tr>
            </a:tbl>
          </a:graphicData>
        </a:graphic>
      </p:graphicFrame>
    </p:spTree>
    <p:extLst>
      <p:ext uri="{BB962C8B-B14F-4D97-AF65-F5344CB8AC3E}">
        <p14:creationId xmlns:p14="http://schemas.microsoft.com/office/powerpoint/2010/main" val="23887128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0" y="0"/>
            <a:ext cx="9157648" cy="830997"/>
          </a:xfrm>
          <a:prstGeom prst="rect">
            <a:avLst/>
          </a:prstGeom>
          <a:solidFill>
            <a:schemeClr val="accent1"/>
          </a:solidFill>
        </p:spPr>
        <p:txBody>
          <a:bodyPr wrap="square" rtlCol="0">
            <a:spAutoFit/>
          </a:bodyPr>
          <a:lstStyle/>
          <a:p>
            <a:pPr algn="ctr"/>
            <a:r>
              <a:rPr lang="en-US" sz="4800" b="1" dirty="0">
                <a:solidFill>
                  <a:schemeClr val="bg1"/>
                </a:solidFill>
                <a:latin typeface="Agency FB" pitchFamily="34" charset="0"/>
              </a:rPr>
              <a:t>Question 6 (10 pts.)</a:t>
            </a:r>
            <a:endParaRPr lang="en-US" sz="4800" dirty="0">
              <a:solidFill>
                <a:schemeClr val="bg1"/>
              </a:solidFill>
              <a:latin typeface="Agency FB" pitchFamily="34" charset="0"/>
            </a:endParaRPr>
          </a:p>
        </p:txBody>
      </p:sp>
      <p:sp>
        <p:nvSpPr>
          <p:cNvPr id="13" name="Content Placeholder 2"/>
          <p:cNvSpPr txBox="1">
            <a:spLocks/>
          </p:cNvSpPr>
          <p:nvPr/>
        </p:nvSpPr>
        <p:spPr>
          <a:xfrm>
            <a:off x="304800" y="1066800"/>
            <a:ext cx="8534400" cy="5562600"/>
          </a:xfrm>
          <a:prstGeom prst="rect">
            <a:avLst/>
          </a:prstGeom>
        </p:spPr>
        <p:txBody>
          <a:bodyPr vert="horz" lIns="91440" tIns="45720" rIns="91440" bIns="45720" rtlCol="0">
            <a:normAutofit fontScale="92500" lnSpcReduction="1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r>
              <a:rPr lang="en-US" dirty="0">
                <a:solidFill>
                  <a:schemeClr val="tx1"/>
                </a:solidFill>
                <a:latin typeface="Agency FB" pitchFamily="34" charset="0"/>
                <a:cs typeface="Times New Roman" pitchFamily="18" charset="0"/>
              </a:rPr>
              <a:t>Reflect on what we have discussed about energy and power in class and what you have learned in the previous exercises.</a:t>
            </a:r>
          </a:p>
          <a:p>
            <a:pPr algn="l"/>
            <a:endParaRPr lang="en-US" dirty="0">
              <a:solidFill>
                <a:schemeClr val="tx1"/>
              </a:solidFill>
              <a:latin typeface="Agency FB" pitchFamily="34" charset="0"/>
              <a:cs typeface="Times New Roman" pitchFamily="18" charset="0"/>
            </a:endParaRPr>
          </a:p>
          <a:p>
            <a:pPr marL="514350" indent="-514350" algn="l">
              <a:buAutoNum type="alphaLcParenBoth"/>
            </a:pPr>
            <a:r>
              <a:rPr lang="en-US" dirty="0">
                <a:solidFill>
                  <a:schemeClr val="tx1"/>
                </a:solidFill>
                <a:latin typeface="Agency FB" pitchFamily="34" charset="0"/>
                <a:cs typeface="Times New Roman" pitchFamily="18" charset="0"/>
              </a:rPr>
              <a:t>What have you learned about energy and power that is more clear in your mind now than before?  Did anything surprise you?</a:t>
            </a:r>
            <a:br>
              <a:rPr lang="en-US" dirty="0">
                <a:solidFill>
                  <a:schemeClr val="tx1"/>
                </a:solidFill>
                <a:latin typeface="Agency FB" pitchFamily="34" charset="0"/>
                <a:cs typeface="Times New Roman" pitchFamily="18" charset="0"/>
              </a:rPr>
            </a:br>
            <a:endParaRPr lang="en-US" dirty="0">
              <a:solidFill>
                <a:schemeClr val="tx1"/>
              </a:solidFill>
              <a:latin typeface="Agency FB" pitchFamily="34" charset="0"/>
              <a:cs typeface="Times New Roman" pitchFamily="18" charset="0"/>
            </a:endParaRPr>
          </a:p>
          <a:p>
            <a:pPr marL="514350" indent="-514350" algn="l">
              <a:buAutoNum type="alphaLcParenBoth"/>
            </a:pPr>
            <a:r>
              <a:rPr lang="en-US" dirty="0">
                <a:solidFill>
                  <a:schemeClr val="tx1"/>
                </a:solidFill>
                <a:latin typeface="Agency FB" pitchFamily="34" charset="0"/>
                <a:cs typeface="Times New Roman" pitchFamily="18" charset="0"/>
              </a:rPr>
              <a:t>What are you still unclear or uncertain about regarding energy and power?</a:t>
            </a:r>
            <a:br>
              <a:rPr lang="en-US" dirty="0">
                <a:solidFill>
                  <a:schemeClr val="tx1"/>
                </a:solidFill>
                <a:latin typeface="Agency FB" pitchFamily="34" charset="0"/>
                <a:cs typeface="Times New Roman" pitchFamily="18" charset="0"/>
              </a:rPr>
            </a:br>
            <a:endParaRPr lang="en-US" dirty="0">
              <a:solidFill>
                <a:schemeClr val="tx1"/>
              </a:solidFill>
              <a:latin typeface="Agency FB" pitchFamily="34" charset="0"/>
              <a:cs typeface="Times New Roman" pitchFamily="18" charset="0"/>
            </a:endParaRPr>
          </a:p>
          <a:p>
            <a:pPr marL="514350" indent="-514350" algn="l">
              <a:buAutoNum type="alphaLcParenBoth"/>
            </a:pPr>
            <a:r>
              <a:rPr lang="en-US" dirty="0">
                <a:solidFill>
                  <a:schemeClr val="tx1"/>
                </a:solidFill>
                <a:latin typeface="Agency FB" pitchFamily="34" charset="0"/>
                <a:cs typeface="Times New Roman" pitchFamily="18" charset="0"/>
              </a:rPr>
              <a:t>Does your new knowledge of energy and power motivate you to make any changes in your lifestyle or career interests?  What specifically?</a:t>
            </a:r>
          </a:p>
        </p:txBody>
      </p:sp>
    </p:spTree>
    <p:extLst>
      <p:ext uri="{BB962C8B-B14F-4D97-AF65-F5344CB8AC3E}">
        <p14:creationId xmlns:p14="http://schemas.microsoft.com/office/powerpoint/2010/main" val="368389419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5285</TotalTime>
  <Words>361</Words>
  <Application>Microsoft Office PowerPoint</Application>
  <PresentationFormat>On-screen Show (4:3)</PresentationFormat>
  <Paragraphs>54</Paragraphs>
  <Slides>7</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Agency FB</vt:lpstr>
      <vt:lpstr>Arial</vt:lpstr>
      <vt:lpstr>Calibri</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UPRM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Philosophy for Integrating FEA throughout the ME &amp; CE Curricula</dc:title>
  <dc:creator>Owner</dc:creator>
  <cp:lastModifiedBy>User</cp:lastModifiedBy>
  <cp:revision>159</cp:revision>
  <dcterms:created xsi:type="dcterms:W3CDTF">2011-06-12T14:20:09Z</dcterms:created>
  <dcterms:modified xsi:type="dcterms:W3CDTF">2016-09-14T04:13:54Z</dcterms:modified>
</cp:coreProperties>
</file>