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40"/>
  </p:notesMasterIdLst>
  <p:sldIdLst>
    <p:sldId id="257" r:id="rId2"/>
    <p:sldId id="258" r:id="rId3"/>
    <p:sldId id="259" r:id="rId4"/>
    <p:sldId id="269" r:id="rId5"/>
    <p:sldId id="263" r:id="rId6"/>
    <p:sldId id="260" r:id="rId7"/>
    <p:sldId id="261" r:id="rId8"/>
    <p:sldId id="262" r:id="rId9"/>
    <p:sldId id="265" r:id="rId10"/>
    <p:sldId id="264" r:id="rId11"/>
    <p:sldId id="266" r:id="rId12"/>
    <p:sldId id="270" r:id="rId13"/>
    <p:sldId id="267" r:id="rId14"/>
    <p:sldId id="268" r:id="rId15"/>
    <p:sldId id="272" r:id="rId16"/>
    <p:sldId id="271" r:id="rId17"/>
    <p:sldId id="299" r:id="rId18"/>
    <p:sldId id="300" r:id="rId19"/>
    <p:sldId id="301" r:id="rId20"/>
    <p:sldId id="302" r:id="rId21"/>
    <p:sldId id="303" r:id="rId22"/>
    <p:sldId id="304" r:id="rId23"/>
    <p:sldId id="274" r:id="rId24"/>
    <p:sldId id="305" r:id="rId25"/>
    <p:sldId id="306" r:id="rId26"/>
    <p:sldId id="307" r:id="rId27"/>
    <p:sldId id="308" r:id="rId28"/>
    <p:sldId id="275" r:id="rId29"/>
    <p:sldId id="276" r:id="rId30"/>
    <p:sldId id="310" r:id="rId31"/>
    <p:sldId id="281" r:id="rId32"/>
    <p:sldId id="256" r:id="rId33"/>
    <p:sldId id="282" r:id="rId34"/>
    <p:sldId id="283" r:id="rId35"/>
    <p:sldId id="295" r:id="rId36"/>
    <p:sldId id="298" r:id="rId37"/>
    <p:sldId id="309" r:id="rId38"/>
    <p:sldId id="31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 Matos" initials="AM" lastIdx="1" clrIdx="0">
    <p:extLst>
      <p:ext uri="{19B8F6BF-5375-455C-9EA6-DF929625EA0E}">
        <p15:presenceInfo xmlns:p15="http://schemas.microsoft.com/office/powerpoint/2012/main" userId="d8a39ee3f4cb39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52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1T12:51:10.820" idx="1">
    <p:pos x="3758" y="31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7BE9-5192-473A-96C7-08193AEC4C0C}" type="datetimeFigureOut">
              <a:rPr lang="es-PR" smtClean="0"/>
              <a:t>05/21/2025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EADF0-0253-43A5-A905-75220EC72BF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5491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ADF0-0253-43A5-A905-75220EC72BF7}" type="slidenum">
              <a:rPr lang="es-PR" smtClean="0"/>
              <a:t>14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0639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36B5-F01F-4EC8-AF1A-877461C19656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6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2FAD-DC90-4F8F-A66C-308CB2FFA00A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A37-E9AE-4811-9D10-5B2E5DE90965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8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52D9-898F-4F7C-A339-050B4FAC2D0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07041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E8EF-82FC-4427-A2FB-2A221C0336FC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8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2AB-D294-4389-965F-38255B1299C9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7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52D9-898F-4F7C-A339-050B4FAC2D0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992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94A8-6449-4410-AC71-1015F4F27D35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5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0BBF-6815-4379-9365-2DB22D4CFF78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9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5E16-DA08-4340-A99F-DB31B4185D0B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4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EF8-3FC8-492E-88E3-73AB47AE4C85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9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E706-B2B2-4EFB-98C1-585F1F6F51B7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7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C263-6166-4C3F-9825-A624F8A5E40F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EA5F-1456-424F-8C41-E0675C847128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8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ED79-4A64-40E2-BAE5-D4F89DCECCD6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6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240C-9AFB-4884-AEE6-3C67555AD5A4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86B-0766-4585-8AF0-C301DEC432CF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1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9B52D9-898F-4F7C-A339-050B4FAC2D0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71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exels.com/de/foto/computer-laptop-technologie-ultrabook-53896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frame.com/hub/hipaa/who-enforces-hipaa" TargetMode="External"/><Relationship Id="rId2" Type="http://schemas.openxmlformats.org/officeDocument/2006/relationships/hyperlink" Target="https://secureframe.com/es-es/hub/hipaa/violation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hipaajournal.com/new-hipaa-regulations/" TargetMode="External"/><Relationship Id="rId4" Type="http://schemas.openxmlformats.org/officeDocument/2006/relationships/hyperlink" Target="https://www.salud.pr.gov/CMS/16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8" y="2600630"/>
            <a:ext cx="4613738" cy="1906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1087955" y="1018589"/>
            <a:ext cx="6995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Certificación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HIPAA</a:t>
            </a:r>
          </a:p>
        </p:txBody>
      </p:sp>
      <p:sp>
        <p:nvSpPr>
          <p:cNvPr id="4" name="Rectangle 3"/>
          <p:cNvSpPr/>
          <p:nvPr/>
        </p:nvSpPr>
        <p:spPr>
          <a:xfrm>
            <a:off x="816077" y="5438152"/>
            <a:ext cx="76789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Abigail Matos Pagan, DNP, MS, APRN, NHDP-BC, AACC, RN</a:t>
            </a:r>
          </a:p>
          <a:p>
            <a:pPr algn="ctr"/>
            <a:r>
              <a:rPr lang="es-P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Universidad de Puerto Rico </a:t>
            </a:r>
            <a:r>
              <a:rPr lang="es-PR" sz="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Mayaguez</a:t>
            </a:r>
            <a:endParaRPr lang="es-PR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PR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Certificador</a:t>
            </a:r>
            <a:r>
              <a:rPr lang="es-P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Académica HIPAA</a:t>
            </a:r>
            <a:endParaRPr lang="es-PR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7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seguridad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R" sz="2800" dirty="0"/>
              <a:t>Determina la protección de privacidad relacionada a la información de salud (PHI) electrónica</a:t>
            </a:r>
          </a:p>
          <a:p>
            <a:r>
              <a:rPr lang="es-PR" sz="2800" dirty="0"/>
              <a:t>Establece estándares, procedimientos y métodos  para la protección de información identificable </a:t>
            </a:r>
          </a:p>
          <a:p>
            <a:r>
              <a:rPr lang="es-PR" sz="2800" dirty="0"/>
              <a:t>Atención a como el PHI se guarda, accede, transmite o se audita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1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Seguridad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PR" sz="2800" dirty="0"/>
              <a:t>Se enfoca en tres aspectos de la seguridad</a:t>
            </a:r>
          </a:p>
          <a:p>
            <a:pPr lvl="1"/>
            <a:r>
              <a:rPr lang="es-PR" sz="2600" dirty="0"/>
              <a:t>Protección administrativa</a:t>
            </a:r>
          </a:p>
          <a:p>
            <a:pPr lvl="2"/>
            <a:r>
              <a:rPr lang="es-PR" sz="2400" dirty="0"/>
              <a:t>Asigna a un equipo de cumplimiento de seguridad </a:t>
            </a:r>
          </a:p>
          <a:p>
            <a:pPr lvl="1"/>
            <a:r>
              <a:rPr lang="es-PR" sz="2600" dirty="0"/>
              <a:t>Protección física</a:t>
            </a:r>
          </a:p>
          <a:p>
            <a:pPr lvl="2"/>
            <a:r>
              <a:rPr lang="es-PR" sz="2400" dirty="0"/>
              <a:t>Protección de sistemas electrónicos, equipo y data </a:t>
            </a:r>
          </a:p>
          <a:p>
            <a:pPr lvl="1"/>
            <a:r>
              <a:rPr lang="es-PR" sz="2600" dirty="0"/>
              <a:t>Protección técnica </a:t>
            </a:r>
          </a:p>
          <a:p>
            <a:pPr lvl="2"/>
            <a:r>
              <a:rPr lang="es-PR" sz="2400" dirty="0"/>
              <a:t>Uso de autenticación cifrada (</a:t>
            </a:r>
            <a:r>
              <a:rPr lang="es-PR" sz="2400" dirty="0" err="1"/>
              <a:t>encrypted</a:t>
            </a:r>
            <a:r>
              <a:rPr lang="es-PR" sz="2400" dirty="0"/>
              <a:t>)</a:t>
            </a:r>
          </a:p>
          <a:p>
            <a:pPr marL="914416" lvl="2" indent="0">
              <a:buNone/>
            </a:pPr>
            <a:r>
              <a:rPr lang="es-PR" sz="2400" dirty="0"/>
              <a:t>    para el control de acceso a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5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seguridad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R" sz="2800" dirty="0"/>
              <a:t>Se establece bajo la ley ARRA- HITECH </a:t>
            </a:r>
          </a:p>
          <a:p>
            <a:pPr lvl="1"/>
            <a:r>
              <a:rPr lang="es-PR" sz="2600" dirty="0"/>
              <a:t>(</a:t>
            </a:r>
            <a:r>
              <a:rPr lang="es-PR" sz="2200" i="1" dirty="0"/>
              <a:t>American </a:t>
            </a:r>
            <a:r>
              <a:rPr lang="es-PR" sz="2200" i="1" dirty="0" err="1"/>
              <a:t>Recovery</a:t>
            </a:r>
            <a:r>
              <a:rPr lang="es-PR" sz="2200" i="1" dirty="0"/>
              <a:t> and </a:t>
            </a:r>
            <a:r>
              <a:rPr lang="es-PR" sz="2200" i="1" dirty="0" err="1"/>
              <a:t>Reinvestment</a:t>
            </a:r>
            <a:r>
              <a:rPr lang="es-PR" sz="2200" i="1" dirty="0"/>
              <a:t> </a:t>
            </a:r>
            <a:r>
              <a:rPr lang="es-PR" sz="2200" i="1" dirty="0" err="1"/>
              <a:t>Act</a:t>
            </a:r>
            <a:r>
              <a:rPr lang="es-PR" sz="2200" i="1" dirty="0"/>
              <a:t>, 2014 – incluye </a:t>
            </a:r>
            <a:r>
              <a:rPr lang="es-PR" sz="2200" i="1" dirty="0" err="1"/>
              <a:t>Health</a:t>
            </a:r>
            <a:r>
              <a:rPr lang="es-PR" sz="2200" i="1" dirty="0"/>
              <a:t> </a:t>
            </a:r>
            <a:r>
              <a:rPr lang="es-PR" sz="2200" i="1" dirty="0" err="1"/>
              <a:t>Information</a:t>
            </a:r>
            <a:r>
              <a:rPr lang="es-PR" sz="2200" i="1" dirty="0"/>
              <a:t> </a:t>
            </a:r>
            <a:r>
              <a:rPr lang="es-PR" sz="2200" i="1" dirty="0" err="1"/>
              <a:t>Technology</a:t>
            </a:r>
            <a:r>
              <a:rPr lang="es-PR" sz="2200" i="1" dirty="0"/>
              <a:t> </a:t>
            </a:r>
            <a:r>
              <a:rPr lang="es-PR" sz="2200" i="1" dirty="0" err="1"/>
              <a:t>for</a:t>
            </a:r>
            <a:r>
              <a:rPr lang="es-PR" sz="2200" i="1" dirty="0"/>
              <a:t> </a:t>
            </a:r>
            <a:r>
              <a:rPr lang="es-PR" sz="2200" i="1" dirty="0" err="1"/>
              <a:t>Economic</a:t>
            </a:r>
            <a:r>
              <a:rPr lang="es-PR" sz="2200" i="1" dirty="0"/>
              <a:t> and </a:t>
            </a:r>
            <a:r>
              <a:rPr lang="es-PR" sz="2200" i="1" dirty="0" err="1"/>
              <a:t>Clinical</a:t>
            </a:r>
            <a:r>
              <a:rPr lang="es-PR" sz="2200" i="1" dirty="0"/>
              <a:t> </a:t>
            </a:r>
            <a:r>
              <a:rPr lang="es-PR" sz="2200" i="1" dirty="0" err="1"/>
              <a:t>Health</a:t>
            </a:r>
            <a:r>
              <a:rPr lang="es-PR" sz="2200" i="1" dirty="0"/>
              <a:t> </a:t>
            </a:r>
            <a:r>
              <a:rPr lang="es-PR" sz="2200" i="1" dirty="0" err="1"/>
              <a:t>Act</a:t>
            </a:r>
            <a:r>
              <a:rPr lang="es-PR" sz="2200" i="1" dirty="0"/>
              <a:t>)</a:t>
            </a:r>
          </a:p>
          <a:p>
            <a:endParaRPr lang="es-PR" sz="2400" i="1" dirty="0"/>
          </a:p>
          <a:p>
            <a:r>
              <a:rPr lang="es-PR" sz="2800" dirty="0"/>
              <a:t>Esta regla expande el alance de privacidad y seguridad y aumenta las penalidades para violaciones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1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Transacción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/>
              <a:t>Establece códigos seguros para proteger elementos importantes de la data que se transmite</a:t>
            </a:r>
          </a:p>
          <a:p>
            <a:pPr lvl="1"/>
            <a:r>
              <a:rPr lang="es-PR" sz="2600" dirty="0"/>
              <a:t>ICD  </a:t>
            </a:r>
          </a:p>
          <a:p>
            <a:pPr lvl="1"/>
            <a:r>
              <a:rPr lang="es-PR" sz="2600" dirty="0"/>
              <a:t>HCPCS</a:t>
            </a:r>
          </a:p>
          <a:p>
            <a:pPr lvl="1"/>
            <a:r>
              <a:rPr lang="es-PR" sz="2600" dirty="0"/>
              <a:t>CPT </a:t>
            </a:r>
          </a:p>
          <a:p>
            <a:pPr lvl="1"/>
            <a:r>
              <a:rPr lang="es-PR" sz="2600" dirty="0"/>
              <a:t>NDC </a:t>
            </a:r>
          </a:p>
          <a:p>
            <a:pPr lvl="1"/>
            <a:r>
              <a:rPr lang="es-PR" sz="2600" dirty="0"/>
              <a:t>CIE</a:t>
            </a:r>
          </a:p>
          <a:p>
            <a:pPr marL="3657660" lvl="8" indent="0">
              <a:buNone/>
            </a:pPr>
            <a:endParaRPr lang="es-PR" sz="2200" dirty="0"/>
          </a:p>
          <a:p>
            <a:pPr lvl="1"/>
            <a:endParaRPr lang="es-P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6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Identificadores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/>
              <a:t>Simplificación administrativa</a:t>
            </a:r>
          </a:p>
          <a:p>
            <a:r>
              <a:rPr lang="es-PR" sz="2800" dirty="0"/>
              <a:t>Existen tres identificadores únicos para entidades y transacciones financieras</a:t>
            </a:r>
          </a:p>
          <a:p>
            <a:pPr lvl="1"/>
            <a:r>
              <a:rPr lang="es-PR" sz="2600" dirty="0" err="1"/>
              <a:t>National</a:t>
            </a:r>
            <a:r>
              <a:rPr lang="es-PR" sz="2600" dirty="0"/>
              <a:t> </a:t>
            </a:r>
            <a:r>
              <a:rPr lang="es-PR" sz="2600" dirty="0" err="1"/>
              <a:t>Provider</a:t>
            </a:r>
            <a:r>
              <a:rPr lang="es-PR" sz="2600" dirty="0"/>
              <a:t> </a:t>
            </a:r>
            <a:r>
              <a:rPr lang="es-PR" sz="2600" dirty="0" err="1"/>
              <a:t>Identifier</a:t>
            </a:r>
            <a:r>
              <a:rPr lang="es-PR" sz="2600" dirty="0"/>
              <a:t> (NPI)</a:t>
            </a:r>
          </a:p>
          <a:p>
            <a:pPr lvl="1"/>
            <a:r>
              <a:rPr lang="es-PR" sz="2600" dirty="0" err="1"/>
              <a:t>National</a:t>
            </a:r>
            <a:r>
              <a:rPr lang="es-PR" sz="2600" dirty="0"/>
              <a:t> </a:t>
            </a:r>
            <a:r>
              <a:rPr lang="es-PR" sz="2600" dirty="0" err="1"/>
              <a:t>Health</a:t>
            </a:r>
            <a:r>
              <a:rPr lang="es-PR" sz="2600" dirty="0"/>
              <a:t> Plan </a:t>
            </a:r>
            <a:r>
              <a:rPr lang="es-PR" sz="2600" dirty="0" err="1"/>
              <a:t>identifier</a:t>
            </a:r>
            <a:r>
              <a:rPr lang="es-PR" sz="2600" dirty="0"/>
              <a:t> (NHI)</a:t>
            </a:r>
          </a:p>
          <a:p>
            <a:pPr lvl="1"/>
            <a:r>
              <a:rPr lang="es-PR" sz="2600" dirty="0"/>
              <a:t>Standard </a:t>
            </a:r>
            <a:r>
              <a:rPr lang="es-PR" sz="2600" dirty="0" err="1"/>
              <a:t>Unique</a:t>
            </a:r>
            <a:r>
              <a:rPr lang="es-PR" sz="2600" dirty="0"/>
              <a:t> </a:t>
            </a:r>
            <a:r>
              <a:rPr lang="es-PR" sz="2600" dirty="0" err="1"/>
              <a:t>Employer</a:t>
            </a:r>
            <a:r>
              <a:rPr lang="es-PR" sz="2600" dirty="0"/>
              <a:t> </a:t>
            </a:r>
            <a:r>
              <a:rPr lang="es-PR" sz="2600" dirty="0" err="1"/>
              <a:t>Identifier</a:t>
            </a:r>
            <a:r>
              <a:rPr lang="es-PR" sz="2600" dirty="0"/>
              <a:t> (EIN)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0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ejecución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6938731" cy="4195481"/>
          </a:xfrm>
        </p:spPr>
        <p:txBody>
          <a:bodyPr>
            <a:normAutofit/>
          </a:bodyPr>
          <a:lstStyle/>
          <a:p>
            <a:r>
              <a:rPr lang="es-PR" sz="2800" dirty="0"/>
              <a:t>ARRA – Bajo esta ley habrá estándares de mayor rigor a toda entidad aplicable, incluyendo a los asociados cuando se trata de información de salud protegida </a:t>
            </a:r>
          </a:p>
          <a:p>
            <a:r>
              <a:rPr lang="es-PR" sz="2800" dirty="0"/>
              <a:t>HITECH – expande el alcance de las Reglas de Privacidad y Seguridad de la Ley HIPAA y aumenta las penalidades a los violadores </a:t>
            </a:r>
          </a:p>
          <a:p>
            <a:endParaRPr lang="es-P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Matos, DNP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1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/>
              <a:t>Regla de ejecución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/>
              <a:t>HITECH - Provee incentivos a hospitales y médicos para adoptar el record electrónico de salud</a:t>
            </a:r>
          </a:p>
          <a:p>
            <a:r>
              <a:rPr lang="es-PR" sz="2800" dirty="0"/>
              <a:t>Provee incentivos para el desarrollo de sistemas de intercambio de información de salud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7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mputer with a blue screen&#10;&#10;AI-generated content may be incorrect.">
            <a:extLst>
              <a:ext uri="{FF2B5EF4-FFF2-40B4-BE49-F238E27FC236}">
                <a16:creationId xmlns:a16="http://schemas.microsoft.com/office/drawing/2014/main" id="{F8F1DA17-6CD8-775B-10CC-108F0634D50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756" t="9091" r="2335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AF4AA-CD4E-EB9E-EFED-2BBC6BB0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3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5600">
                <a:solidFill>
                  <a:schemeClr val="tx1"/>
                </a:solidFill>
              </a:rPr>
              <a:t>Correo </a:t>
            </a:r>
            <a:r>
              <a:rPr lang="en-US" sz="5600" noProof="0">
                <a:solidFill>
                  <a:schemeClr val="tx1"/>
                </a:solidFill>
              </a:rPr>
              <a:t>electrónico: </a:t>
            </a:r>
            <a:r>
              <a:rPr lang="en-US" sz="5600">
                <a:solidFill>
                  <a:schemeClr val="tx1"/>
                </a:solidFill>
              </a:rPr>
              <a:t>cumplimiento HIPAA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FAA83-5EB7-9CFF-71A2-2726BF25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2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C2971-F481-73C9-58E1-7DC21275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713679" y="3225297"/>
            <a:ext cx="2894847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 Matos, DNP</a:t>
            </a:r>
          </a:p>
        </p:txBody>
      </p:sp>
    </p:spTree>
    <p:extLst>
      <p:ext uri="{BB962C8B-B14F-4D97-AF65-F5344CB8AC3E}">
        <p14:creationId xmlns:p14="http://schemas.microsoft.com/office/powerpoint/2010/main" val="144675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AD78-9C7A-6360-837D-51E7D5ED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Requerimientos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BB0D6-F067-A6D3-5182-C5DD698E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3200" noProof="0" dirty="0"/>
              <a:t>Se considera tres áreas importantes</a:t>
            </a:r>
          </a:p>
          <a:p>
            <a:pPr lvl="1"/>
            <a:r>
              <a:rPr lang="es-PR" sz="3000" noProof="0" dirty="0"/>
              <a:t>1.Cumplimiento con HIPAA</a:t>
            </a:r>
          </a:p>
          <a:p>
            <a:pPr lvl="1"/>
            <a:r>
              <a:rPr lang="es-PR" sz="3000" noProof="0" dirty="0"/>
              <a:t>2.Ciberseguridad</a:t>
            </a:r>
          </a:p>
          <a:p>
            <a:pPr lvl="1"/>
            <a:r>
              <a:rPr lang="es-PR" sz="3000" noProof="0" dirty="0"/>
              <a:t>3.Tecnología amigable para  pacientes y el personal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13F41-60C7-F4CC-8719-CDB38111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42C38-E320-6559-290D-FD73EB7A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9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9550-59E4-1761-440F-17A4F10F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" y="452718"/>
            <a:ext cx="7910535" cy="140053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sz="4000" dirty="0" err="1"/>
              <a:t>Cumplimiento</a:t>
            </a:r>
            <a:r>
              <a:rPr lang="en-US" sz="4000" dirty="0"/>
              <a:t> con HIPAA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4D384-E808-2E96-F230-C59AD73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5"/>
            <a:ext cx="7293835" cy="4195481"/>
          </a:xfrm>
        </p:spPr>
        <p:txBody>
          <a:bodyPr>
            <a:normAutofit/>
          </a:bodyPr>
          <a:lstStyle/>
          <a:p>
            <a:r>
              <a:rPr lang="es-ES" sz="2400" dirty="0"/>
              <a:t>La definición del Departamento de Salud y Servicios Humanos (HHS) de “correo electrónico seguro” es cualquier forma de intercambio de mensajes electrónicos que </a:t>
            </a:r>
            <a:r>
              <a:rPr lang="es-ES" sz="2400" b="1" dirty="0"/>
              <a:t>utilice encriptación y otras medidas de seguridad para proteger la confidencialidad, integridad y disponibilidad del mensaje.</a:t>
            </a:r>
          </a:p>
          <a:p>
            <a:r>
              <a:rPr lang="es-ES" sz="2400" dirty="0"/>
              <a:t>También utiliza procesos de autenticación para confirmar la identidad del remitente y receptor.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B02B6-FA64-1F2B-AE47-A936260F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19252-5A8A-8E6A-DA0B-F23BB881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Introducción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21202" cy="4195481"/>
          </a:xfrm>
        </p:spPr>
        <p:txBody>
          <a:bodyPr>
            <a:normAutofit fontScale="92500" lnSpcReduction="10000"/>
          </a:bodyPr>
          <a:lstStyle/>
          <a:p>
            <a:r>
              <a:rPr lang="es-PR" sz="2800" b="1" dirty="0"/>
              <a:t>HIPAA : </a:t>
            </a:r>
            <a:r>
              <a:rPr lang="es-PR" sz="2800" b="1" dirty="0" err="1"/>
              <a:t>Health</a:t>
            </a:r>
            <a:r>
              <a:rPr lang="es-PR" sz="2800" b="1" dirty="0"/>
              <a:t> </a:t>
            </a:r>
            <a:r>
              <a:rPr lang="es-PR" sz="2800" b="1" dirty="0" err="1"/>
              <a:t>Insurance</a:t>
            </a:r>
            <a:r>
              <a:rPr lang="es-PR" sz="2800" b="1" dirty="0"/>
              <a:t> </a:t>
            </a:r>
            <a:r>
              <a:rPr lang="es-PR" sz="2800" b="1" dirty="0" err="1"/>
              <a:t>Portability</a:t>
            </a:r>
            <a:r>
              <a:rPr lang="es-PR" sz="2800" b="1" dirty="0"/>
              <a:t> and </a:t>
            </a:r>
            <a:r>
              <a:rPr lang="es-PR" sz="2800" b="1" dirty="0" err="1"/>
              <a:t>Accountability</a:t>
            </a:r>
            <a:r>
              <a:rPr lang="es-PR" sz="2800" b="1" dirty="0"/>
              <a:t> </a:t>
            </a:r>
            <a:r>
              <a:rPr lang="es-PR" sz="2800" b="1" dirty="0" err="1"/>
              <a:t>Act</a:t>
            </a:r>
            <a:r>
              <a:rPr lang="es-PR" sz="2800" b="1" dirty="0"/>
              <a:t>, 1996</a:t>
            </a:r>
          </a:p>
          <a:p>
            <a:pPr lvl="1"/>
            <a:r>
              <a:rPr lang="es-PR" sz="2600" b="1" dirty="0"/>
              <a:t>Firmada por el presidente Clinton</a:t>
            </a:r>
          </a:p>
          <a:p>
            <a:r>
              <a:rPr lang="es-PR" sz="2800" dirty="0"/>
              <a:t>Una serie de reglas / regulaciones para asegurar que expedientes de salud (incluye dental), facturación medica y cuentas de pacientes cumplan con unos estándares relacionados a la documentación, manejo y privacidad de información</a:t>
            </a:r>
          </a:p>
          <a:p>
            <a:pPr marL="0" indent="0">
              <a:buNone/>
            </a:pPr>
            <a:endParaRPr lang="es-PR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0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FAEF-DF52-894E-D8F2-C85D2517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Correo </a:t>
            </a:r>
            <a:r>
              <a:rPr lang="es-PR" noProof="0" dirty="0"/>
              <a:t>electrónico:</a:t>
            </a:r>
            <a:r>
              <a:rPr lang="en-US" dirty="0"/>
              <a:t> </a:t>
            </a:r>
            <a:r>
              <a:rPr lang="en-US" dirty="0" err="1"/>
              <a:t>cumplimiento</a:t>
            </a:r>
            <a:r>
              <a:rPr lang="en-US" dirty="0"/>
              <a:t> con HIPAA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89AE-07FA-CF39-AA4A-B344621E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noProof="0" dirty="0"/>
              <a:t>Crear políticas y procedimientos de practica Segura</a:t>
            </a:r>
          </a:p>
          <a:p>
            <a:r>
              <a:rPr lang="es-PR" noProof="0" dirty="0"/>
              <a:t>Asegurar la información del paciente</a:t>
            </a:r>
          </a:p>
          <a:p>
            <a:r>
              <a:rPr lang="es-PR" noProof="0" dirty="0"/>
              <a:t>Mantener documentación de auditorias y controles</a:t>
            </a:r>
          </a:p>
          <a:p>
            <a:r>
              <a:rPr lang="es-PR" noProof="0" dirty="0"/>
              <a:t>Implementar retención de emails enviados</a:t>
            </a:r>
          </a:p>
          <a:p>
            <a:r>
              <a:rPr lang="es-PR" noProof="0" dirty="0"/>
              <a:t>Proveer y documentar entrenamiento a empleados</a:t>
            </a:r>
          </a:p>
          <a:p>
            <a:r>
              <a:rPr lang="es-PR" noProof="0" dirty="0"/>
              <a:t>Firmar acuerdos con asociados (BAA) detallando las responsabilidades del servicio, y la seguridad administrative, física y tecnológica que se usarán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625DB-D4BF-4DF3-1426-0999ABDB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7EC5B-52EA-344D-3B4E-CF6D343A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2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DE75-2D8B-8D94-5471-9956F4A8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/>
              <a:t>Correo electrónico: ciberseguridad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BE38-81C2-4F10-8E2D-B4DA43E0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400" noProof="0" dirty="0"/>
              <a:t>Es responsabilidad de la organización en mantenerse al día con situaciones potenciales que alteren la seguridad de la información</a:t>
            </a:r>
          </a:p>
          <a:p>
            <a:r>
              <a:rPr lang="es-PR" sz="2400" dirty="0"/>
              <a:t>Encriptación : considerar la mejor practica y mas avanzada</a:t>
            </a:r>
          </a:p>
          <a:p>
            <a:r>
              <a:rPr lang="es-PR" sz="2400" noProof="0" dirty="0"/>
              <a:t>Protección de phishing, spam, virus, </a:t>
            </a:r>
            <a:r>
              <a:rPr lang="es-PR" sz="2400" noProof="0" dirty="0" err="1"/>
              <a:t>ramsomware</a:t>
            </a:r>
            <a:endParaRPr lang="es-PR" sz="24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2577D-30E8-150B-F59F-016C6B93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1F119-F0B1-3A7C-F915-7A9F7ABF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1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5EE2-3809-E9E8-38A1-9BD0B91B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noProof="0" dirty="0"/>
              <a:t>Correo electrónico: </a:t>
            </a:r>
            <a:r>
              <a:rPr lang="es-PR" sz="3200" noProof="0" dirty="0"/>
              <a:t>tecnología HIPAA amigable</a:t>
            </a:r>
            <a:endParaRPr lang="es-P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B70B-837A-6E07-888F-C580A8D0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noProof="0" dirty="0"/>
              <a:t>Utilizar una </a:t>
            </a:r>
            <a:r>
              <a:rPr lang="es-PR" sz="2800" noProof="0" dirty="0" err="1"/>
              <a:t>tecnologia</a:t>
            </a:r>
            <a:r>
              <a:rPr lang="es-PR" sz="2800" noProof="0" dirty="0"/>
              <a:t> que sea de </a:t>
            </a:r>
            <a:r>
              <a:rPr lang="es-PR" sz="2800" noProof="0" dirty="0" err="1"/>
              <a:t>facil</a:t>
            </a:r>
            <a:r>
              <a:rPr lang="es-PR" sz="2800" noProof="0" dirty="0"/>
              <a:t> entendimiento para el usuario – tanto el personal como el pacientes sin comprometer la seguridad o el cumplimiento con HIPAA</a:t>
            </a:r>
          </a:p>
          <a:p>
            <a:r>
              <a:rPr lang="es-PR" sz="2800" dirty="0"/>
              <a:t>Utilizar productos que estén certificados con HITRUST CSF</a:t>
            </a:r>
            <a:endParaRPr lang="es-PR" sz="28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1D25F-001E-DE51-B289-ACD78A69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E288B-13E1-5A29-ED8F-1207D571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3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281721" cy="1400530"/>
          </a:xfrm>
        </p:spPr>
        <p:txBody>
          <a:bodyPr/>
          <a:lstStyle/>
          <a:p>
            <a:r>
              <a:rPr lang="es-PR" dirty="0"/>
              <a:t>Áreas de regulación HIPAA según HITECH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R" sz="2800" dirty="0"/>
              <a:t>Aplicación de regulaciones y penalidades de privacidad y seguridad </a:t>
            </a:r>
          </a:p>
          <a:p>
            <a:r>
              <a:rPr lang="es-PR" sz="2800" dirty="0"/>
              <a:t>Obligación de reporte en caso de violación de seguridad</a:t>
            </a:r>
          </a:p>
          <a:p>
            <a:r>
              <a:rPr lang="es-PR" sz="2800" dirty="0"/>
              <a:t>Establece penalidad criminal y civil al no cumplimiento</a:t>
            </a:r>
          </a:p>
          <a:p>
            <a:r>
              <a:rPr lang="es-PR" sz="2800" dirty="0"/>
              <a:t>Mandato a incluir requerimiento de seguridad en todo contrato con asociados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D089-AFC4-D6B0-0DBD-0A0CEC58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Acciones</a:t>
            </a:r>
            <a:r>
              <a:rPr lang="en-US" sz="3200" dirty="0"/>
              <a:t> para </a:t>
            </a:r>
            <a:r>
              <a:rPr lang="en-US" sz="3200" dirty="0" err="1"/>
              <a:t>evitar</a:t>
            </a:r>
            <a:r>
              <a:rPr lang="en-US" sz="3200" dirty="0"/>
              <a:t> </a:t>
            </a:r>
            <a:r>
              <a:rPr lang="en-US" sz="3200" dirty="0" err="1"/>
              <a:t>Violaciones</a:t>
            </a:r>
            <a:r>
              <a:rPr lang="en-US" sz="3200" dirty="0"/>
              <a:t> </a:t>
            </a:r>
            <a:r>
              <a:rPr lang="en-US" sz="3200" dirty="0" err="1"/>
              <a:t>comunes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1C33-54AB-25C2-5691-96F29F21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dirty="0"/>
              <a:t>Asegúrese de que el acceso a los registros médicos de los pacientes sólo sea para fines de tratamiento, pago u operaciones de atención médica.</a:t>
            </a:r>
          </a:p>
          <a:p>
            <a:r>
              <a:rPr lang="es-ES" sz="2800" dirty="0"/>
              <a:t>Realice evaluaciones de riesgo de HIPAA periódicas para detectar dónde la PHI es vulnerable.</a:t>
            </a:r>
          </a:p>
          <a:p>
            <a:r>
              <a:rPr lang="es-ES" sz="2800" dirty="0"/>
              <a:t>Priorizar la atención de cualquier riesgo que se identifique durante las auditorías.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9884-6343-F1BB-E4B3-5CAE2A12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F4919-BA14-AA35-C517-9FA02F06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3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B85-0756-E827-24C4-6A2C0702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Acciones</a:t>
            </a:r>
            <a:r>
              <a:rPr lang="en-US" sz="36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E5E54-3845-DA1A-2687-70FD9D8E5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Proporcionar a las personas acceso a sus expedientes médicos cuando lo soliciten y sin demora.</a:t>
            </a:r>
          </a:p>
          <a:p>
            <a:r>
              <a:rPr lang="es-ES" dirty="0"/>
              <a:t>Asegúrese de que todos los proveedores externos con acceso a PHI también mantengan el cumplimiento de HIPAA</a:t>
            </a:r>
          </a:p>
          <a:p>
            <a:r>
              <a:rPr lang="es-ES" dirty="0"/>
              <a:t>Asegúrese de que las personas autorizadas sean las únicas que puedan acceder a la información médica electrónica protegida (</a:t>
            </a:r>
            <a:r>
              <a:rPr lang="es-ES" dirty="0" err="1"/>
              <a:t>ePHI</a:t>
            </a:r>
            <a:r>
              <a:rPr lang="es-ES" dirty="0"/>
              <a:t>).</a:t>
            </a:r>
          </a:p>
          <a:p>
            <a:r>
              <a:rPr lang="es-ES" dirty="0"/>
              <a:t>Si su organización descubre una violación de datos, debe notificar a las personas afectadas por escrito dentro de los 60 días.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3713A-E957-36FF-05F6-E892DEF8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AF3A4-44B6-4CC5-3805-19D5B29F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2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40B0-3ECA-EEB1-E5E1-54531E47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Acciones</a:t>
            </a:r>
            <a:r>
              <a:rPr lang="en-US" sz="28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248C-59B9-5BAF-DECE-F66CA178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pacientes deben autorizar cualquier intercambio de su PHI. </a:t>
            </a:r>
          </a:p>
          <a:p>
            <a:r>
              <a:rPr lang="es-ES" dirty="0"/>
              <a:t>Debe destruir de forma segura y permanente la PHI cuando ya no sea necesaria.</a:t>
            </a:r>
          </a:p>
          <a:p>
            <a:r>
              <a:rPr lang="es-ES" dirty="0"/>
              <a:t>Los empleados deben utilizar solo dispositivos autorizados que estén conectados a la red y sean seguros para acceder a la PHI.</a:t>
            </a:r>
          </a:p>
          <a:p>
            <a:r>
              <a:rPr lang="es-ES" dirty="0"/>
              <a:t>Asegúrese de que los empleados no envíen </a:t>
            </a:r>
            <a:r>
              <a:rPr lang="es-ES" dirty="0" err="1"/>
              <a:t>ePHI</a:t>
            </a:r>
            <a:r>
              <a:rPr lang="es-ES" dirty="0"/>
              <a:t> a sus cuentas de correo electrónico personales ni eliminen de otro modo </a:t>
            </a:r>
            <a:r>
              <a:rPr lang="es-ES" dirty="0" err="1"/>
              <a:t>ePHI</a:t>
            </a:r>
            <a:r>
              <a:rPr lang="es-ES" dirty="0"/>
              <a:t> del centro de atención médica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D1D9C-97AB-BAFA-6419-11C56275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Matos, DNP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47F46-6093-9437-7A01-63AEE8D8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6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39C89-1210-0BE0-5E83-73D6CD8F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F8435-A736-B697-45D8-7478A4F9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r>
              <a:rPr lang="es-PR" sz="3900" noProof="0">
                <a:solidFill>
                  <a:srgbClr val="FFFFFF"/>
                </a:solidFill>
              </a:rPr>
              <a:t>?Que agencia se encarga de investigar quejas?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72444-BDAF-ABF3-ECDE-CA2C18F2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686" y="6355080"/>
            <a:ext cx="2894846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A Matos, DNP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D4515-C706-B6B7-6DE5-8E8D8160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r>
              <a:rPr lang="es-PR" noProof="0" dirty="0"/>
              <a:t>La Oficina de Derechos Civiles (OCR) del Departamento de Salud y Servicios Humanos (HHS) es la principal autoridad que </a:t>
            </a:r>
            <a:r>
              <a:rPr lang="es-PR" b="1" noProof="0" dirty="0"/>
              <a:t>impone multas </a:t>
            </a:r>
            <a:r>
              <a:rPr lang="es-PR" noProof="0" dirty="0"/>
              <a:t>por violaciones de la ley HIPAA</a:t>
            </a:r>
          </a:p>
          <a:p>
            <a:r>
              <a:rPr lang="es-PR" dirty="0"/>
              <a:t>Fiscales Generales de los EU – Toman medidas para hacer cumplir la ley HIPAA</a:t>
            </a:r>
          </a:p>
          <a:p>
            <a:r>
              <a:rPr lang="es-PR" dirty="0"/>
              <a:t>Centros de Servicios de Medicare y Medicaid (CMS) – garantizan el cumplimiento</a:t>
            </a:r>
          </a:p>
          <a:p>
            <a:endParaRPr lang="es-PR" noProof="0" dirty="0"/>
          </a:p>
          <a:p>
            <a:pPr marL="0" indent="0">
              <a:buNone/>
            </a:pPr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332068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Violación a la 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/>
              <a:t>Penalidades civiles:</a:t>
            </a:r>
          </a:p>
          <a:p>
            <a:pPr lvl="1"/>
            <a:r>
              <a:rPr lang="es-PR" sz="2600" dirty="0"/>
              <a:t>Desde $100 por violación y $25,000 por repetición</a:t>
            </a:r>
          </a:p>
          <a:p>
            <a:pPr lvl="1"/>
            <a:r>
              <a:rPr lang="es-PR" sz="2600" dirty="0"/>
              <a:t>Causa justificable, desde $1,000 por violación y $50,000 por repetición </a:t>
            </a:r>
          </a:p>
          <a:p>
            <a:pPr lvl="1"/>
            <a:r>
              <a:rPr lang="es-PR" sz="2600" dirty="0"/>
              <a:t>Descuido craso, desde $10,000 hasta $250,000 – si no se corrige hasta $1.5 millones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Violación a la 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7057126" cy="4395158"/>
          </a:xfrm>
        </p:spPr>
        <p:txBody>
          <a:bodyPr>
            <a:normAutofit/>
          </a:bodyPr>
          <a:lstStyle/>
          <a:p>
            <a:r>
              <a:rPr lang="es-PR" sz="2800" dirty="0"/>
              <a:t>Penalidades Criminales </a:t>
            </a:r>
          </a:p>
          <a:p>
            <a:pPr lvl="1"/>
            <a:r>
              <a:rPr lang="es-PR" sz="2600" dirty="0"/>
              <a:t>En el año 2005, el Departamento de Justicia EU clarificó quien podría tener responsabilidad criminal bajo HIPAA</a:t>
            </a:r>
          </a:p>
          <a:p>
            <a:pPr lvl="2"/>
            <a:r>
              <a:rPr lang="es-PR" sz="2200" i="1" dirty="0"/>
              <a:t>Toda entidad responsable e individuos que a sabiendas obtengan y divulguen información de salud protegida (PHI) en violación a las regulaciones de simplificación administrativa: se expone a una fianza de $50,000 y/o cárcel por un año.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7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Impacto de HIPAA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5" y="1954603"/>
            <a:ext cx="7055379" cy="4195481"/>
          </a:xfrm>
        </p:spPr>
        <p:txBody>
          <a:bodyPr>
            <a:normAutofit fontScale="92500" lnSpcReduction="10000"/>
          </a:bodyPr>
          <a:lstStyle/>
          <a:p>
            <a:r>
              <a:rPr lang="es-PR" sz="2800" dirty="0"/>
              <a:t>HIPAA afecta a todas las organizaciones de servicios de salud</a:t>
            </a:r>
          </a:p>
          <a:p>
            <a:r>
              <a:rPr lang="es-PR" sz="2800" dirty="0"/>
              <a:t>Todos los proveedores y organizaciones con las cuales se intercambia información de salud </a:t>
            </a:r>
          </a:p>
          <a:p>
            <a:pPr lvl="1"/>
            <a:r>
              <a:rPr lang="es-PR" sz="2600" dirty="0"/>
              <a:t>Record Electrónico</a:t>
            </a:r>
          </a:p>
          <a:p>
            <a:pPr lvl="1"/>
            <a:r>
              <a:rPr lang="es-PR" sz="2600" dirty="0"/>
              <a:t>Transmisión de información expediente medico </a:t>
            </a:r>
          </a:p>
          <a:p>
            <a:pPr lvl="1"/>
            <a:r>
              <a:rPr lang="es-PR" sz="2600" dirty="0"/>
              <a:t>Reclamaciones</a:t>
            </a:r>
          </a:p>
          <a:p>
            <a:pPr lvl="1"/>
            <a:r>
              <a:rPr lang="es-PR" sz="2600" dirty="0"/>
              <a:t>Certificaciones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BE7F2-0466-033F-11F9-33041048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777" y="1325880"/>
            <a:ext cx="3310836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s-PR" sz="3200" b="0" i="0" kern="1200" noProof="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Estadísticas de no cumplimiento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DA59A-99CB-AE3E-2387-135D4598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2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418F2-1409-BAA5-BBF1-7544B989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686" y="6355080"/>
            <a:ext cx="4708201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A Matos, DNP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7EDB3B-12BD-251B-DA6B-1D40A73D5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8826" y="951529"/>
            <a:ext cx="5644709" cy="48396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028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3200" dirty="0"/>
              <a:t>Ejemplo de violaciones y multas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403" y="1447803"/>
            <a:ext cx="5839993" cy="52594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59" t="5080" r="44477" b="25325"/>
          <a:stretch/>
        </p:blipFill>
        <p:spPr>
          <a:xfrm>
            <a:off x="1005016" y="821818"/>
            <a:ext cx="6036486" cy="57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79" t="7924" r="30214"/>
          <a:stretch/>
        </p:blipFill>
        <p:spPr>
          <a:xfrm>
            <a:off x="1491049" y="883799"/>
            <a:ext cx="5560540" cy="5845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12" t="4434" r="27276"/>
          <a:stretch/>
        </p:blipFill>
        <p:spPr>
          <a:xfrm>
            <a:off x="1672282" y="187092"/>
            <a:ext cx="4950940" cy="66709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8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Conclusión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/>
              <a:t>HIPAA solo aplica a la información personal protegida, en manos de otra persona.</a:t>
            </a:r>
          </a:p>
          <a:p>
            <a:r>
              <a:rPr lang="es-PR" dirty="0"/>
              <a:t>Las personas tienen derecho a divulgar su información de salud y también a reservarla</a:t>
            </a:r>
          </a:p>
          <a:p>
            <a:r>
              <a:rPr lang="es-PR" dirty="0"/>
              <a:t>Proteger la confidencialidad y seguridad de información privada del cliente es parte de nuestro rol como defensores </a:t>
            </a:r>
          </a:p>
          <a:p>
            <a:r>
              <a:rPr lang="es-PR" dirty="0"/>
              <a:t>Continuemos utilizando nuestro juicio clínico y critico en el uso apropiado de información protegida</a:t>
            </a:r>
          </a:p>
          <a:p>
            <a:endParaRPr lang="es-P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6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¿Preguntas?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994" y="2545492"/>
            <a:ext cx="6530022" cy="26425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7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8624-6C13-9BE1-C78D-580C890D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95" y="355596"/>
            <a:ext cx="3820674" cy="1574808"/>
          </a:xfrm>
        </p:spPr>
        <p:txBody>
          <a:bodyPr/>
          <a:lstStyle/>
          <a:p>
            <a:r>
              <a:rPr lang="es-PR" noProof="0" dirty="0"/>
              <a:t>Comprobación de lectura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4835E-9BC3-9766-B70C-5D820BC94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517" y="1143000"/>
            <a:ext cx="3507696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943FB-00A0-E0DC-9CE5-32959403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245" y="2319602"/>
            <a:ext cx="4503174" cy="3726425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err="1"/>
              <a:t>Instrucciones</a:t>
            </a:r>
            <a:r>
              <a:rPr lang="en-US" sz="1900" dirty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Seguir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QRCode</a:t>
            </a:r>
            <a:r>
              <a:rPr lang="en-US" sz="2000" dirty="0"/>
              <a:t> y </a:t>
            </a:r>
            <a:r>
              <a:rPr lang="en-US" sz="2000" dirty="0" err="1"/>
              <a:t>contestar</a:t>
            </a:r>
            <a:r>
              <a:rPr lang="en-US" sz="2000" dirty="0"/>
              <a:t> las </a:t>
            </a:r>
            <a:r>
              <a:rPr lang="en-US" sz="2000" dirty="0" err="1"/>
              <a:t>preguntas</a:t>
            </a:r>
            <a:r>
              <a:rPr lang="en-US" sz="2000" dirty="0"/>
              <a:t>.</a:t>
            </a:r>
          </a:p>
          <a:p>
            <a:pPr marL="457200" indent="-457200">
              <a:buAutoNum type="arabicPeriod"/>
            </a:pPr>
            <a:r>
              <a:rPr lang="en-US" sz="2000" dirty="0"/>
              <a:t>De no </a:t>
            </a:r>
            <a:r>
              <a:rPr lang="en-US" sz="2000" dirty="0" err="1"/>
              <a:t>alcanzar</a:t>
            </a:r>
            <a:r>
              <a:rPr lang="en-US" sz="2000" dirty="0"/>
              <a:t> 80% o mas, </a:t>
            </a:r>
            <a:r>
              <a:rPr lang="en-US" sz="2000" dirty="0" err="1"/>
              <a:t>debe</a:t>
            </a:r>
            <a:r>
              <a:rPr lang="en-US" sz="2000" dirty="0"/>
              <a:t> </a:t>
            </a:r>
            <a:r>
              <a:rPr lang="en-US" sz="2000" dirty="0" err="1"/>
              <a:t>repetir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quiz. 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alcanze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80%, </a:t>
            </a:r>
            <a:r>
              <a:rPr lang="en-US" sz="2000" dirty="0" err="1"/>
              <a:t>recibira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certificado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correo</a:t>
            </a:r>
            <a:r>
              <a:rPr lang="en-US" sz="2000" dirty="0"/>
              <a:t> </a:t>
            </a:r>
            <a:r>
              <a:rPr lang="en-US" sz="2000" dirty="0" err="1"/>
              <a:t>electronico</a:t>
            </a:r>
            <a:r>
              <a:rPr lang="en-US" sz="2000" dirty="0"/>
              <a:t>.  </a:t>
            </a:r>
          </a:p>
          <a:p>
            <a:pPr marL="457200" indent="-457200">
              <a:buAutoNum type="arabicPeriod"/>
            </a:pPr>
            <a:r>
              <a:rPr lang="en-US" sz="2000" dirty="0"/>
              <a:t>De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dirty="0" err="1"/>
              <a:t>preguntas</a:t>
            </a:r>
            <a:r>
              <a:rPr lang="en-US" sz="2000" dirty="0"/>
              <a:t>, </a:t>
            </a:r>
            <a:r>
              <a:rPr lang="en-US" sz="2000" dirty="0" err="1"/>
              <a:t>dudas</a:t>
            </a:r>
            <a:r>
              <a:rPr lang="en-US" sz="2000" dirty="0"/>
              <a:t> o </a:t>
            </a:r>
            <a:r>
              <a:rPr lang="en-US" sz="2000" dirty="0" err="1"/>
              <a:t>recomendaciones</a:t>
            </a:r>
            <a:r>
              <a:rPr lang="en-US" sz="2000" dirty="0"/>
              <a:t>, favor </a:t>
            </a:r>
            <a:r>
              <a:rPr lang="en-US" sz="2000" dirty="0" err="1"/>
              <a:t>escribir</a:t>
            </a:r>
            <a:r>
              <a:rPr lang="en-US" sz="2000" dirty="0"/>
              <a:t> a: </a:t>
            </a:r>
            <a:r>
              <a:rPr lang="en-US" sz="2000" dirty="0">
                <a:solidFill>
                  <a:srgbClr val="FFFF00"/>
                </a:solidFill>
              </a:rPr>
              <a:t>Abigail.matos1@upr.edu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A281-1399-17DC-478D-7AC096FF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778D-0F7F-33FB-65FD-D125855F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1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B695-0AF9-7D28-3FFB-474EF093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adicionales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6D1DA-6429-EF83-BD3D-0F7BD62D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A58ED-44C7-FCE5-4806-1F69B65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4E166-765E-A1B9-BF22-D93B1C6CBD77}"/>
              </a:ext>
            </a:extLst>
          </p:cNvPr>
          <p:cNvSpPr txBox="1"/>
          <p:nvPr/>
        </p:nvSpPr>
        <p:spPr>
          <a:xfrm>
            <a:off x="570271" y="2458065"/>
            <a:ext cx="74786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Violaciones de HIPAA: 5 casos de los que aprender </a:t>
            </a:r>
            <a:r>
              <a:rPr lang="es-ES" dirty="0">
                <a:solidFill>
                  <a:srgbClr val="58C1B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es-ES" dirty="0" err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Secureframe</a:t>
            </a:r>
            <a:endParaRPr lang="es-ES" dirty="0">
              <a:solidFill>
                <a:srgbClr val="FFFF00"/>
              </a:solidFill>
            </a:endParaRPr>
          </a:p>
          <a:p>
            <a:endParaRPr lang="es-E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https://secureframe.com/hub/hipaa/who-enforces-hipaa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https://www.salud.pr.gov/CMS/166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https://www.hipaajournal.com/new-hipaa-regulations/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Propósito de HIPAA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759975"/>
            <a:ext cx="7910533" cy="4488432"/>
          </a:xfrm>
        </p:spPr>
        <p:txBody>
          <a:bodyPr>
            <a:normAutofit fontScale="92500" lnSpcReduction="10000"/>
          </a:bodyPr>
          <a:lstStyle/>
          <a:p>
            <a:r>
              <a:rPr lang="es-PR" sz="2800" dirty="0"/>
              <a:t>El propósito primario es proteger la divulgación de cualquier información de salud personal (</a:t>
            </a:r>
            <a:r>
              <a:rPr lang="es-PR" sz="2800" b="1" dirty="0" err="1"/>
              <a:t>Protected</a:t>
            </a:r>
            <a:r>
              <a:rPr lang="es-PR" sz="2800" b="1" dirty="0"/>
              <a:t> </a:t>
            </a:r>
            <a:r>
              <a:rPr lang="es-PR" sz="2800" b="1" dirty="0" err="1"/>
              <a:t>Health</a:t>
            </a:r>
            <a:r>
              <a:rPr lang="es-PR" sz="2800" b="1" dirty="0"/>
              <a:t> </a:t>
            </a:r>
            <a:r>
              <a:rPr lang="es-PR" sz="2800" b="1" dirty="0" err="1"/>
              <a:t>Information</a:t>
            </a:r>
            <a:r>
              <a:rPr lang="es-PR" sz="2800" b="1" dirty="0"/>
              <a:t>= PHI</a:t>
            </a:r>
            <a:r>
              <a:rPr lang="es-PR" sz="2800" dirty="0"/>
              <a:t>)</a:t>
            </a:r>
            <a:r>
              <a:rPr lang="es-ES" sz="2800" dirty="0"/>
              <a:t> garantizando que los pacientes tengan control sobre su información médica y que la misma sea protegida de manera segura. </a:t>
            </a:r>
            <a:endParaRPr lang="es-PR" sz="2800" dirty="0"/>
          </a:p>
          <a:p>
            <a:pPr lvl="1"/>
            <a:r>
              <a:rPr lang="es-PR" sz="2600" dirty="0"/>
              <a:t>Documentación de visitas medicas, notas de enfermería y otros servicios</a:t>
            </a:r>
          </a:p>
          <a:p>
            <a:pPr lvl="1"/>
            <a:r>
              <a:rPr lang="es-PR" sz="2600" dirty="0"/>
              <a:t>Pagos a servicios</a:t>
            </a:r>
          </a:p>
          <a:p>
            <a:pPr lvl="1"/>
            <a:r>
              <a:rPr lang="es-PR" sz="2600" dirty="0"/>
              <a:t>Ingreso y baja de planes de salud</a:t>
            </a:r>
          </a:p>
          <a:p>
            <a:pPr lvl="1"/>
            <a:r>
              <a:rPr lang="es-PR" sz="2600" dirty="0"/>
              <a:t>Referidos </a:t>
            </a:r>
          </a:p>
          <a:p>
            <a:pPr lvl="1"/>
            <a:endParaRPr lang="es-P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0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Propósito de HIPAA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21202" cy="4195481"/>
          </a:xfrm>
        </p:spPr>
        <p:txBody>
          <a:bodyPr>
            <a:normAutofit lnSpcReduction="10000"/>
          </a:bodyPr>
          <a:lstStyle/>
          <a:p>
            <a:r>
              <a:rPr lang="es-PR" sz="2800" dirty="0"/>
              <a:t>Buscar simplificar la administración de seguros de salud (modernizar, trasmisión electrónica de información)</a:t>
            </a:r>
          </a:p>
          <a:p>
            <a:r>
              <a:rPr lang="es-PR" sz="2800" dirty="0"/>
              <a:t>Ayudar a combatir el gasto, fraude y abuso en los seguros de salud y cuidados de salud</a:t>
            </a:r>
          </a:p>
          <a:p>
            <a:r>
              <a:rPr lang="es-PR" sz="2800" dirty="0"/>
              <a:t>Permitir la portabilidad de seguros de salud</a:t>
            </a:r>
          </a:p>
          <a:p>
            <a:r>
              <a:rPr lang="es-PR" sz="2800" dirty="0"/>
              <a:t>Garantiza los derechos del paciente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6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Obligaciones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b="1" dirty="0"/>
              <a:t>HIPAA requiere que el paciente</a:t>
            </a:r>
            <a:r>
              <a:rPr lang="es-PR" sz="2800" dirty="0"/>
              <a:t>:</a:t>
            </a:r>
          </a:p>
          <a:p>
            <a:pPr lvl="1"/>
            <a:r>
              <a:rPr lang="es-PR" sz="2400" dirty="0"/>
              <a:t>Tenga accesibilidad de su propio expediente medico </a:t>
            </a:r>
          </a:p>
          <a:p>
            <a:pPr lvl="1"/>
            <a:r>
              <a:rPr lang="es-PR" sz="2400" dirty="0"/>
              <a:t>Pueda corregir errores u omisiones </a:t>
            </a:r>
          </a:p>
          <a:p>
            <a:pPr lvl="1"/>
            <a:r>
              <a:rPr lang="es-PR" sz="2400" dirty="0"/>
              <a:t>Esté informado de como su información se comparte con otros</a:t>
            </a:r>
          </a:p>
          <a:p>
            <a:pPr lvl="1"/>
            <a:r>
              <a:rPr lang="es-PR" sz="2400" dirty="0"/>
              <a:t>Notificación de procedimientos de privacidad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6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HIPAA –</a:t>
            </a:r>
            <a:r>
              <a:rPr lang="es-PR" sz="3600" dirty="0"/>
              <a:t>Leyes y Regulaciones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1343025"/>
            <a:ext cx="7449863" cy="5357813"/>
          </a:xfrm>
        </p:spPr>
        <p:txBody>
          <a:bodyPr>
            <a:normAutofit fontScale="92500" lnSpcReduction="10000"/>
          </a:bodyPr>
          <a:lstStyle/>
          <a:p>
            <a:r>
              <a:rPr lang="es-PR" sz="2800" dirty="0"/>
              <a:t>Regla de Privacidad </a:t>
            </a:r>
          </a:p>
          <a:p>
            <a:r>
              <a:rPr lang="es-PR" sz="2800" dirty="0"/>
              <a:t>Regla de Seguridad</a:t>
            </a:r>
          </a:p>
          <a:p>
            <a:r>
              <a:rPr lang="es-PR" sz="2800" dirty="0"/>
              <a:t>Regla de Transacción</a:t>
            </a:r>
          </a:p>
          <a:p>
            <a:r>
              <a:rPr lang="es-PR" sz="2800" dirty="0"/>
              <a:t>Regla de Notificación de incumplimiento o violación</a:t>
            </a:r>
          </a:p>
          <a:p>
            <a:pPr lvl="1"/>
            <a:r>
              <a:rPr lang="es-PR" sz="2600" dirty="0"/>
              <a:t>Obliga la notificación a personas afectadas dentro de 60 días de haber detectado un incumplimiento  de seguridad</a:t>
            </a:r>
          </a:p>
          <a:p>
            <a:r>
              <a:rPr lang="es-PR" sz="2800" dirty="0"/>
              <a:t>Regla </a:t>
            </a:r>
            <a:r>
              <a:rPr lang="es-PR" sz="2800" dirty="0" err="1"/>
              <a:t>Omnibus</a:t>
            </a:r>
            <a:endParaRPr lang="es-PR" sz="2800" dirty="0"/>
          </a:p>
          <a:p>
            <a:pPr lvl="1"/>
            <a:r>
              <a:rPr lang="es-PR" sz="2600" dirty="0"/>
              <a:t>Mayor control al paciente para que determine cuando y quien puede ver su expediente medico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2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Privacidad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560396" cy="4195481"/>
          </a:xfrm>
        </p:spPr>
        <p:txBody>
          <a:bodyPr>
            <a:normAutofit/>
          </a:bodyPr>
          <a:lstStyle/>
          <a:p>
            <a:r>
              <a:rPr lang="es-PR" sz="2800" dirty="0"/>
              <a:t>CFR Parte 160  y 164</a:t>
            </a:r>
          </a:p>
          <a:p>
            <a:r>
              <a:rPr lang="es-PR" sz="2800" dirty="0"/>
              <a:t>Establece los estándares de privacidad de información identificable de salud individual = PHI </a:t>
            </a:r>
          </a:p>
          <a:p>
            <a:r>
              <a:rPr lang="es-PR" sz="2800" dirty="0"/>
              <a:t>Requiere el uso de formas especificas para derechos del paciente y responsabilidades del proveedor o asociado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Regla de privacidad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/>
              <a:t>Requiere de implementación apropiada de protección a la </a:t>
            </a:r>
            <a:r>
              <a:rPr lang="es-PR" sz="2800" b="1" dirty="0"/>
              <a:t>PHI</a:t>
            </a:r>
            <a:r>
              <a:rPr lang="es-PR" sz="2800" dirty="0"/>
              <a:t> y establece los limites y condiciones en los usos y la divulgación que pueden llevarse a cabo sin la autorización del paciente </a:t>
            </a:r>
          </a:p>
          <a:p>
            <a:endParaRPr lang="es-PR" sz="2800" dirty="0"/>
          </a:p>
          <a:p>
            <a:pPr marL="0" indent="0">
              <a:buNone/>
            </a:pPr>
            <a:r>
              <a:rPr lang="es-PR" dirty="0"/>
              <a:t>PHI=Información protegida de salud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Matos, DNP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3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4390</TotalTime>
  <Words>1709</Words>
  <Application>Microsoft Office PowerPoint</Application>
  <PresentationFormat>On-screen Show (4:3)</PresentationFormat>
  <Paragraphs>240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Century Gothic</vt:lpstr>
      <vt:lpstr>Wingdings 3</vt:lpstr>
      <vt:lpstr>Ion</vt:lpstr>
      <vt:lpstr>PowerPoint Presentation</vt:lpstr>
      <vt:lpstr>Introducción </vt:lpstr>
      <vt:lpstr>Impacto de HIPAA </vt:lpstr>
      <vt:lpstr>Propósito de HIPAA</vt:lpstr>
      <vt:lpstr>Propósito de HIPAA</vt:lpstr>
      <vt:lpstr>Obligaciones </vt:lpstr>
      <vt:lpstr>HIPAA –Leyes y Regulaciones </vt:lpstr>
      <vt:lpstr>Regla de Privacidad</vt:lpstr>
      <vt:lpstr>Regla de privacidad</vt:lpstr>
      <vt:lpstr>Regla de seguridad </vt:lpstr>
      <vt:lpstr>Regla de Seguridad</vt:lpstr>
      <vt:lpstr>Regla de seguridad  </vt:lpstr>
      <vt:lpstr>Regla de Transacción </vt:lpstr>
      <vt:lpstr>Regla de Identificadores</vt:lpstr>
      <vt:lpstr>Regla de ejecución </vt:lpstr>
      <vt:lpstr>Regla de ejecución </vt:lpstr>
      <vt:lpstr>Correo electrónico: cumplimiento HIPAA</vt:lpstr>
      <vt:lpstr>Requerimientos</vt:lpstr>
      <vt:lpstr>1. Cumplimiento con HIPAA</vt:lpstr>
      <vt:lpstr>Correo electrónico: cumplimiento con HIPAA</vt:lpstr>
      <vt:lpstr>Correo electrónico: ciberseguridad</vt:lpstr>
      <vt:lpstr>Correo electrónico: tecnología HIPAA amigable</vt:lpstr>
      <vt:lpstr>Áreas de regulación HIPAA según HITECH</vt:lpstr>
      <vt:lpstr>Acciones para evitar Violaciones comunes</vt:lpstr>
      <vt:lpstr>Acciones…</vt:lpstr>
      <vt:lpstr>Acciones…</vt:lpstr>
      <vt:lpstr>?Que agencia se encarga de investigar quejas?</vt:lpstr>
      <vt:lpstr>Violación a la ley</vt:lpstr>
      <vt:lpstr>Violación a la ley</vt:lpstr>
      <vt:lpstr>Estadísticas de no cumplimiento</vt:lpstr>
      <vt:lpstr>Ejemplo de violaciones y multas </vt:lpstr>
      <vt:lpstr>PowerPoint Presentation</vt:lpstr>
      <vt:lpstr>PowerPoint Presentation</vt:lpstr>
      <vt:lpstr>PowerPoint Presentation</vt:lpstr>
      <vt:lpstr>Conclusión </vt:lpstr>
      <vt:lpstr>¿Preguntas?</vt:lpstr>
      <vt:lpstr>Comprobación de lectura </vt:lpstr>
      <vt:lpstr>Recursos adicionales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Matos</dc:creator>
  <cp:lastModifiedBy>Abigail Matos</cp:lastModifiedBy>
  <cp:revision>42</cp:revision>
  <dcterms:created xsi:type="dcterms:W3CDTF">2014-09-08T02:51:23Z</dcterms:created>
  <dcterms:modified xsi:type="dcterms:W3CDTF">2025-05-22T23:00:42Z</dcterms:modified>
</cp:coreProperties>
</file>